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sldx" ContentType="application/vnd.openxmlformats-officedocument.presentationml.slide"/>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1"/>
  </p:sldMasterIdLst>
  <p:notesMasterIdLst>
    <p:notesMasterId r:id="rId21"/>
  </p:notesMasterIdLst>
  <p:handoutMasterIdLst>
    <p:handoutMasterId r:id="rId22"/>
  </p:handoutMasterIdLst>
  <p:sldIdLst>
    <p:sldId id="361" r:id="rId2"/>
    <p:sldId id="469" r:id="rId3"/>
    <p:sldId id="474" r:id="rId4"/>
    <p:sldId id="470" r:id="rId5"/>
    <p:sldId id="473" r:id="rId6"/>
    <p:sldId id="478" r:id="rId7"/>
    <p:sldId id="477" r:id="rId8"/>
    <p:sldId id="476" r:id="rId9"/>
    <p:sldId id="475" r:id="rId10"/>
    <p:sldId id="499" r:id="rId11"/>
    <p:sldId id="500" r:id="rId12"/>
    <p:sldId id="501" r:id="rId13"/>
    <p:sldId id="502" r:id="rId14"/>
    <p:sldId id="503" r:id="rId15"/>
    <p:sldId id="471" r:id="rId16"/>
    <p:sldId id="492" r:id="rId17"/>
    <p:sldId id="490" r:id="rId18"/>
    <p:sldId id="497" r:id="rId19"/>
    <p:sldId id="498" r:id="rId20"/>
  </p:sldIdLst>
  <p:sldSz cx="9144000" cy="6858000" type="screen4x3"/>
  <p:notesSz cx="6794500" cy="9931400"/>
  <p:defaultTex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etsi, Theodora (AGLD)" initials="FT(" lastIdx="1" clrIdx="0">
    <p:extLst>
      <p:ext uri="{19B8F6BF-5375-455C-9EA6-DF929625EA0E}">
        <p15:presenceInfo xmlns:p15="http://schemas.microsoft.com/office/powerpoint/2012/main" userId="S-1-5-21-2107199734-1002509562-578033828-9095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0000"/>
    <a:srgbClr val="ADBA4E"/>
    <a:srgbClr val="C7CF85"/>
    <a:srgbClr val="E2CA87"/>
    <a:srgbClr val="D2AD46"/>
    <a:srgbClr val="6B6BCF"/>
    <a:srgbClr val="996633"/>
    <a:srgbClr val="FF3300"/>
    <a:srgbClr val="FFFFCC"/>
    <a:srgbClr val="99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51" autoAdjust="0"/>
    <p:restoredTop sz="86353" autoAdjust="0"/>
  </p:normalViewPr>
  <p:slideViewPr>
    <p:cSldViewPr>
      <p:cViewPr varScale="1">
        <p:scale>
          <a:sx n="97" d="100"/>
          <a:sy n="97" d="100"/>
        </p:scale>
        <p:origin x="2076" y="72"/>
      </p:cViewPr>
      <p:guideLst>
        <p:guide orient="horz" pos="2160"/>
        <p:guide pos="2880"/>
      </p:guideLst>
    </p:cSldViewPr>
  </p:slideViewPr>
  <p:outlineViewPr>
    <p:cViewPr>
      <p:scale>
        <a:sx n="33" d="100"/>
        <a:sy n="33" d="100"/>
      </p:scale>
      <p:origin x="0" y="-2892"/>
    </p:cViewPr>
  </p:outlineViewPr>
  <p:notesTextViewPr>
    <p:cViewPr>
      <p:scale>
        <a:sx n="100" d="100"/>
        <a:sy n="100" d="100"/>
      </p:scale>
      <p:origin x="0" y="0"/>
    </p:cViewPr>
  </p:notesTextViewPr>
  <p:sorterViewPr>
    <p:cViewPr varScale="1">
      <p:scale>
        <a:sx n="1" d="1"/>
        <a:sy n="1" d="1"/>
      </p:scale>
      <p:origin x="0" y="-8388"/>
    </p:cViewPr>
  </p:sorterViewPr>
  <p:notesViewPr>
    <p:cSldViewPr>
      <p:cViewPr varScale="1">
        <p:scale>
          <a:sx n="74" d="100"/>
          <a:sy n="74" d="100"/>
        </p:scale>
        <p:origin x="2124" y="5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4626" name="Rectangle 2"/>
          <p:cNvSpPr>
            <a:spLocks noGrp="1" noChangeArrowheads="1"/>
          </p:cNvSpPr>
          <p:nvPr>
            <p:ph type="hdr" sz="quarter"/>
          </p:nvPr>
        </p:nvSpPr>
        <p:spPr bwMode="auto">
          <a:xfrm>
            <a:off x="0" y="0"/>
            <a:ext cx="2943966" cy="495934"/>
          </a:xfrm>
          <a:prstGeom prst="rect">
            <a:avLst/>
          </a:prstGeom>
          <a:noFill/>
          <a:ln w="9525">
            <a:noFill/>
            <a:miter lim="800000"/>
            <a:headEnd/>
            <a:tailEnd/>
          </a:ln>
          <a:effectLst/>
        </p:spPr>
        <p:txBody>
          <a:bodyPr vert="horz" wrap="square" lIns="91577" tIns="45789" rIns="91577" bIns="45789" numCol="1" anchor="t" anchorCtr="0" compatLnSpc="1">
            <a:prstTxWarp prst="textNoShape">
              <a:avLst/>
            </a:prstTxWarp>
          </a:bodyPr>
          <a:lstStyle>
            <a:lvl1pPr>
              <a:defRPr sz="1200"/>
            </a:lvl1pPr>
          </a:lstStyle>
          <a:p>
            <a:pPr>
              <a:defRPr/>
            </a:pPr>
            <a:endParaRPr lang="en-GB"/>
          </a:p>
        </p:txBody>
      </p:sp>
      <p:sp>
        <p:nvSpPr>
          <p:cNvPr id="154627" name="Rectangle 3"/>
          <p:cNvSpPr>
            <a:spLocks noGrp="1" noChangeArrowheads="1"/>
          </p:cNvSpPr>
          <p:nvPr>
            <p:ph type="dt" sz="quarter" idx="1"/>
          </p:nvPr>
        </p:nvSpPr>
        <p:spPr bwMode="auto">
          <a:xfrm>
            <a:off x="3848945" y="0"/>
            <a:ext cx="2943966" cy="495934"/>
          </a:xfrm>
          <a:prstGeom prst="rect">
            <a:avLst/>
          </a:prstGeom>
          <a:noFill/>
          <a:ln w="9525">
            <a:noFill/>
            <a:miter lim="800000"/>
            <a:headEnd/>
            <a:tailEnd/>
          </a:ln>
          <a:effectLst/>
        </p:spPr>
        <p:txBody>
          <a:bodyPr vert="horz" wrap="square" lIns="91577" tIns="45789" rIns="91577" bIns="45789" numCol="1" anchor="t" anchorCtr="0" compatLnSpc="1">
            <a:prstTxWarp prst="textNoShape">
              <a:avLst/>
            </a:prstTxWarp>
          </a:bodyPr>
          <a:lstStyle>
            <a:lvl1pPr algn="r">
              <a:defRPr sz="1200"/>
            </a:lvl1pPr>
          </a:lstStyle>
          <a:p>
            <a:pPr>
              <a:defRPr/>
            </a:pPr>
            <a:endParaRPr lang="en-GB"/>
          </a:p>
        </p:txBody>
      </p:sp>
      <p:sp>
        <p:nvSpPr>
          <p:cNvPr id="154628" name="Rectangle 4"/>
          <p:cNvSpPr>
            <a:spLocks noGrp="1" noChangeArrowheads="1"/>
          </p:cNvSpPr>
          <p:nvPr>
            <p:ph type="ftr" sz="quarter" idx="2"/>
          </p:nvPr>
        </p:nvSpPr>
        <p:spPr bwMode="auto">
          <a:xfrm>
            <a:off x="0" y="9433877"/>
            <a:ext cx="2943966" cy="495934"/>
          </a:xfrm>
          <a:prstGeom prst="rect">
            <a:avLst/>
          </a:prstGeom>
          <a:noFill/>
          <a:ln w="9525">
            <a:noFill/>
            <a:miter lim="800000"/>
            <a:headEnd/>
            <a:tailEnd/>
          </a:ln>
          <a:effectLst/>
        </p:spPr>
        <p:txBody>
          <a:bodyPr vert="horz" wrap="square" lIns="91577" tIns="45789" rIns="91577" bIns="45789" numCol="1" anchor="b" anchorCtr="0" compatLnSpc="1">
            <a:prstTxWarp prst="textNoShape">
              <a:avLst/>
            </a:prstTxWarp>
          </a:bodyPr>
          <a:lstStyle>
            <a:lvl1pPr>
              <a:defRPr sz="1200"/>
            </a:lvl1pPr>
          </a:lstStyle>
          <a:p>
            <a:pPr>
              <a:defRPr/>
            </a:pPr>
            <a:endParaRPr lang="en-GB"/>
          </a:p>
        </p:txBody>
      </p:sp>
      <p:sp>
        <p:nvSpPr>
          <p:cNvPr id="154629" name="Rectangle 5"/>
          <p:cNvSpPr>
            <a:spLocks noGrp="1" noChangeArrowheads="1"/>
          </p:cNvSpPr>
          <p:nvPr>
            <p:ph type="sldNum" sz="quarter" idx="3"/>
          </p:nvPr>
        </p:nvSpPr>
        <p:spPr bwMode="auto">
          <a:xfrm>
            <a:off x="3848945" y="9433877"/>
            <a:ext cx="2943966" cy="495934"/>
          </a:xfrm>
          <a:prstGeom prst="rect">
            <a:avLst/>
          </a:prstGeom>
          <a:noFill/>
          <a:ln w="9525">
            <a:noFill/>
            <a:miter lim="800000"/>
            <a:headEnd/>
            <a:tailEnd/>
          </a:ln>
          <a:effectLst/>
        </p:spPr>
        <p:txBody>
          <a:bodyPr vert="horz" wrap="square" lIns="91577" tIns="45789" rIns="91577" bIns="45789" numCol="1" anchor="b" anchorCtr="0" compatLnSpc="1">
            <a:prstTxWarp prst="textNoShape">
              <a:avLst/>
            </a:prstTxWarp>
          </a:bodyPr>
          <a:lstStyle>
            <a:lvl1pPr algn="r">
              <a:defRPr sz="1200"/>
            </a:lvl1pPr>
          </a:lstStyle>
          <a:p>
            <a:pPr>
              <a:defRPr/>
            </a:pPr>
            <a:fld id="{4CA53201-0734-4970-B19D-D69FFF52A42F}" type="slidenum">
              <a:rPr lang="en-GB"/>
              <a:pPr>
                <a:defRPr/>
              </a:pPr>
              <a:t>‹#›</a:t>
            </a:fld>
            <a:endParaRPr lang="en-GB"/>
          </a:p>
        </p:txBody>
      </p:sp>
    </p:spTree>
    <p:extLst>
      <p:ext uri="{BB962C8B-B14F-4D97-AF65-F5344CB8AC3E}">
        <p14:creationId xmlns:p14="http://schemas.microsoft.com/office/powerpoint/2010/main" val="33347003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hdr" sz="quarter"/>
          </p:nvPr>
        </p:nvSpPr>
        <p:spPr bwMode="auto">
          <a:xfrm>
            <a:off x="0" y="0"/>
            <a:ext cx="2943966" cy="495934"/>
          </a:xfrm>
          <a:prstGeom prst="rect">
            <a:avLst/>
          </a:prstGeom>
          <a:noFill/>
          <a:ln w="9525">
            <a:noFill/>
            <a:miter lim="800000"/>
            <a:headEnd/>
            <a:tailEnd/>
          </a:ln>
          <a:effectLst/>
        </p:spPr>
        <p:txBody>
          <a:bodyPr vert="horz" wrap="square" lIns="91577" tIns="45789" rIns="91577" bIns="45789" numCol="1" anchor="t" anchorCtr="0" compatLnSpc="1">
            <a:prstTxWarp prst="textNoShape">
              <a:avLst/>
            </a:prstTxWarp>
          </a:bodyPr>
          <a:lstStyle>
            <a:lvl1pPr>
              <a:defRPr sz="1200"/>
            </a:lvl1pPr>
          </a:lstStyle>
          <a:p>
            <a:pPr>
              <a:defRPr/>
            </a:pPr>
            <a:endParaRPr lang="en-GB"/>
          </a:p>
        </p:txBody>
      </p:sp>
      <p:sp>
        <p:nvSpPr>
          <p:cNvPr id="95235" name="Rectangle 3"/>
          <p:cNvSpPr>
            <a:spLocks noGrp="1" noChangeArrowheads="1"/>
          </p:cNvSpPr>
          <p:nvPr>
            <p:ph type="dt" idx="1"/>
          </p:nvPr>
        </p:nvSpPr>
        <p:spPr bwMode="auto">
          <a:xfrm>
            <a:off x="3848945" y="0"/>
            <a:ext cx="2943966" cy="495934"/>
          </a:xfrm>
          <a:prstGeom prst="rect">
            <a:avLst/>
          </a:prstGeom>
          <a:noFill/>
          <a:ln w="9525">
            <a:noFill/>
            <a:miter lim="800000"/>
            <a:headEnd/>
            <a:tailEnd/>
          </a:ln>
          <a:effectLst/>
        </p:spPr>
        <p:txBody>
          <a:bodyPr vert="horz" wrap="square" lIns="91577" tIns="45789" rIns="91577" bIns="45789" numCol="1" anchor="t" anchorCtr="0" compatLnSpc="1">
            <a:prstTxWarp prst="textNoShape">
              <a:avLst/>
            </a:prstTxWarp>
          </a:bodyPr>
          <a:lstStyle>
            <a:lvl1pPr algn="r">
              <a:defRPr sz="1200"/>
            </a:lvl1pPr>
          </a:lstStyle>
          <a:p>
            <a:pPr>
              <a:defRPr/>
            </a:pPr>
            <a:endParaRPr lang="en-GB"/>
          </a:p>
        </p:txBody>
      </p:sp>
      <p:sp>
        <p:nvSpPr>
          <p:cNvPr id="4100" name="Rectangle 4"/>
          <p:cNvSpPr>
            <a:spLocks noGrp="1" noRot="1" noChangeAspect="1" noChangeArrowheads="1" noTextEdit="1"/>
          </p:cNvSpPr>
          <p:nvPr>
            <p:ph type="sldImg" idx="2"/>
          </p:nvPr>
        </p:nvSpPr>
        <p:spPr bwMode="auto">
          <a:xfrm>
            <a:off x="914400" y="746125"/>
            <a:ext cx="4965700" cy="3724275"/>
          </a:xfrm>
          <a:prstGeom prst="rect">
            <a:avLst/>
          </a:prstGeom>
          <a:noFill/>
          <a:ln w="9525">
            <a:solidFill>
              <a:srgbClr val="000000"/>
            </a:solidFill>
            <a:miter lim="800000"/>
            <a:headEnd/>
            <a:tailEnd/>
          </a:ln>
        </p:spPr>
      </p:sp>
      <p:sp>
        <p:nvSpPr>
          <p:cNvPr id="95237" name="Rectangle 5"/>
          <p:cNvSpPr>
            <a:spLocks noGrp="1" noChangeArrowheads="1"/>
          </p:cNvSpPr>
          <p:nvPr>
            <p:ph type="body" sz="quarter" idx="3"/>
          </p:nvPr>
        </p:nvSpPr>
        <p:spPr bwMode="auto">
          <a:xfrm>
            <a:off x="679133" y="4717733"/>
            <a:ext cx="5436236" cy="4468177"/>
          </a:xfrm>
          <a:prstGeom prst="rect">
            <a:avLst/>
          </a:prstGeom>
          <a:noFill/>
          <a:ln w="9525">
            <a:noFill/>
            <a:miter lim="800000"/>
            <a:headEnd/>
            <a:tailEnd/>
          </a:ln>
          <a:effectLst/>
        </p:spPr>
        <p:txBody>
          <a:bodyPr vert="horz" wrap="square" lIns="91577" tIns="45789" rIns="91577" bIns="45789"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95238" name="Rectangle 6"/>
          <p:cNvSpPr>
            <a:spLocks noGrp="1" noChangeArrowheads="1"/>
          </p:cNvSpPr>
          <p:nvPr>
            <p:ph type="ftr" sz="quarter" idx="4"/>
          </p:nvPr>
        </p:nvSpPr>
        <p:spPr bwMode="auto">
          <a:xfrm>
            <a:off x="0" y="9433877"/>
            <a:ext cx="2943966" cy="495934"/>
          </a:xfrm>
          <a:prstGeom prst="rect">
            <a:avLst/>
          </a:prstGeom>
          <a:noFill/>
          <a:ln w="9525">
            <a:noFill/>
            <a:miter lim="800000"/>
            <a:headEnd/>
            <a:tailEnd/>
          </a:ln>
          <a:effectLst/>
        </p:spPr>
        <p:txBody>
          <a:bodyPr vert="horz" wrap="square" lIns="91577" tIns="45789" rIns="91577" bIns="45789" numCol="1" anchor="b" anchorCtr="0" compatLnSpc="1">
            <a:prstTxWarp prst="textNoShape">
              <a:avLst/>
            </a:prstTxWarp>
          </a:bodyPr>
          <a:lstStyle>
            <a:lvl1pPr>
              <a:defRPr sz="1200"/>
            </a:lvl1pPr>
          </a:lstStyle>
          <a:p>
            <a:pPr>
              <a:defRPr/>
            </a:pPr>
            <a:endParaRPr lang="en-GB"/>
          </a:p>
        </p:txBody>
      </p:sp>
      <p:sp>
        <p:nvSpPr>
          <p:cNvPr id="95239" name="Rectangle 7"/>
          <p:cNvSpPr>
            <a:spLocks noGrp="1" noChangeArrowheads="1"/>
          </p:cNvSpPr>
          <p:nvPr>
            <p:ph type="sldNum" sz="quarter" idx="5"/>
          </p:nvPr>
        </p:nvSpPr>
        <p:spPr bwMode="auto">
          <a:xfrm>
            <a:off x="3848945" y="9433877"/>
            <a:ext cx="2943966" cy="495934"/>
          </a:xfrm>
          <a:prstGeom prst="rect">
            <a:avLst/>
          </a:prstGeom>
          <a:noFill/>
          <a:ln w="9525">
            <a:noFill/>
            <a:miter lim="800000"/>
            <a:headEnd/>
            <a:tailEnd/>
          </a:ln>
          <a:effectLst/>
        </p:spPr>
        <p:txBody>
          <a:bodyPr vert="horz" wrap="square" lIns="91577" tIns="45789" rIns="91577" bIns="45789" numCol="1" anchor="b" anchorCtr="0" compatLnSpc="1">
            <a:prstTxWarp prst="textNoShape">
              <a:avLst/>
            </a:prstTxWarp>
          </a:bodyPr>
          <a:lstStyle>
            <a:lvl1pPr algn="r">
              <a:defRPr sz="1200"/>
            </a:lvl1pPr>
          </a:lstStyle>
          <a:p>
            <a:pPr>
              <a:defRPr/>
            </a:pPr>
            <a:fld id="{18B663D1-3CCE-4A50-BE70-BB48BD66DA1B}" type="slidenum">
              <a:rPr lang="en-GB"/>
              <a:pPr>
                <a:defRPr/>
              </a:pPr>
              <a:t>‹#›</a:t>
            </a:fld>
            <a:endParaRPr lang="en-GB"/>
          </a:p>
        </p:txBody>
      </p:sp>
    </p:spTree>
    <p:extLst>
      <p:ext uri="{BB962C8B-B14F-4D97-AF65-F5344CB8AC3E}">
        <p14:creationId xmlns:p14="http://schemas.microsoft.com/office/powerpoint/2010/main" val="285290470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noProof="0" dirty="0"/>
          </a:p>
        </p:txBody>
      </p:sp>
      <p:sp>
        <p:nvSpPr>
          <p:cNvPr id="4" name="Slayt Numarası Yer Tutucusu 3"/>
          <p:cNvSpPr>
            <a:spLocks noGrp="1"/>
          </p:cNvSpPr>
          <p:nvPr>
            <p:ph type="sldNum" sz="quarter" idx="10"/>
          </p:nvPr>
        </p:nvSpPr>
        <p:spPr/>
        <p:txBody>
          <a:bodyPr/>
          <a:lstStyle/>
          <a:p>
            <a:pPr>
              <a:defRPr/>
            </a:pPr>
            <a:fld id="{18B663D1-3CCE-4A50-BE70-BB48BD66DA1B}" type="slidenum">
              <a:rPr lang="en-GB" smtClean="0"/>
              <a:pPr>
                <a:defRPr/>
              </a:pPr>
              <a:t>1</a:t>
            </a:fld>
            <a:endParaRPr lang="en-GB"/>
          </a:p>
        </p:txBody>
      </p:sp>
    </p:spTree>
    <p:extLst>
      <p:ext uri="{BB962C8B-B14F-4D97-AF65-F5344CB8AC3E}">
        <p14:creationId xmlns:p14="http://schemas.microsoft.com/office/powerpoint/2010/main" val="1334376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noProof="0" dirty="0"/>
          </a:p>
        </p:txBody>
      </p:sp>
      <p:sp>
        <p:nvSpPr>
          <p:cNvPr id="4" name="Slayt Numarası Yer Tutucusu 3"/>
          <p:cNvSpPr>
            <a:spLocks noGrp="1"/>
          </p:cNvSpPr>
          <p:nvPr>
            <p:ph type="sldNum" sz="quarter" idx="10"/>
          </p:nvPr>
        </p:nvSpPr>
        <p:spPr/>
        <p:txBody>
          <a:bodyPr/>
          <a:lstStyle/>
          <a:p>
            <a:pPr>
              <a:defRPr/>
            </a:pPr>
            <a:fld id="{18B663D1-3CCE-4A50-BE70-BB48BD66DA1B}" type="slidenum">
              <a:rPr lang="en-GB" smtClean="0"/>
              <a:pPr>
                <a:defRPr/>
              </a:pPr>
              <a:t>10</a:t>
            </a:fld>
            <a:endParaRPr lang="en-GB"/>
          </a:p>
        </p:txBody>
      </p:sp>
    </p:spTree>
    <p:extLst>
      <p:ext uri="{BB962C8B-B14F-4D97-AF65-F5344CB8AC3E}">
        <p14:creationId xmlns:p14="http://schemas.microsoft.com/office/powerpoint/2010/main" val="28135202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US" noProof="0" dirty="0" err="1" smtClean="0"/>
              <a:t>tuzdan</a:t>
            </a:r>
            <a:r>
              <a:rPr lang="en-US" noProof="0" dirty="0" smtClean="0"/>
              <a:t> </a:t>
            </a:r>
            <a:r>
              <a:rPr lang="en-US" noProof="0" dirty="0" err="1" smtClean="0"/>
              <a:t>etkilenen</a:t>
            </a:r>
            <a:r>
              <a:rPr lang="en-US" noProof="0" dirty="0" smtClean="0"/>
              <a:t> </a:t>
            </a:r>
            <a:r>
              <a:rPr lang="en-US" noProof="0" dirty="0" err="1" smtClean="0"/>
              <a:t>topraklarda</a:t>
            </a:r>
            <a:r>
              <a:rPr lang="en-US" noProof="0" dirty="0" smtClean="0"/>
              <a:t> </a:t>
            </a:r>
            <a:r>
              <a:rPr lang="en-US" noProof="0" dirty="0" err="1" smtClean="0"/>
              <a:t>arpa</a:t>
            </a:r>
            <a:r>
              <a:rPr lang="en-US" noProof="0" dirty="0" smtClean="0"/>
              <a:t> </a:t>
            </a:r>
            <a:r>
              <a:rPr lang="en-US" noProof="0" dirty="0" err="1" smtClean="0"/>
              <a:t>yetiştiriciliği</a:t>
            </a:r>
            <a:endParaRPr lang="en-US" noProof="0" dirty="0"/>
          </a:p>
        </p:txBody>
      </p:sp>
      <p:sp>
        <p:nvSpPr>
          <p:cNvPr id="4" name="Slayt Numarası Yer Tutucusu 3"/>
          <p:cNvSpPr>
            <a:spLocks noGrp="1"/>
          </p:cNvSpPr>
          <p:nvPr>
            <p:ph type="sldNum" sz="quarter" idx="10"/>
          </p:nvPr>
        </p:nvSpPr>
        <p:spPr/>
        <p:txBody>
          <a:bodyPr/>
          <a:lstStyle/>
          <a:p>
            <a:pPr>
              <a:defRPr/>
            </a:pPr>
            <a:fld id="{18B663D1-3CCE-4A50-BE70-BB48BD66DA1B}" type="slidenum">
              <a:rPr lang="en-GB" smtClean="0"/>
              <a:pPr>
                <a:defRPr/>
              </a:pPr>
              <a:t>12</a:t>
            </a:fld>
            <a:endParaRPr lang="en-GB"/>
          </a:p>
        </p:txBody>
      </p:sp>
    </p:spTree>
    <p:extLst>
      <p:ext uri="{BB962C8B-B14F-4D97-AF65-F5344CB8AC3E}">
        <p14:creationId xmlns:p14="http://schemas.microsoft.com/office/powerpoint/2010/main" val="340498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US" noProof="0" dirty="0" err="1" smtClean="0"/>
              <a:t>Tuzlu</a:t>
            </a:r>
            <a:r>
              <a:rPr lang="en-US" noProof="0" dirty="0" smtClean="0"/>
              <a:t> </a:t>
            </a:r>
            <a:r>
              <a:rPr lang="en-US" noProof="0" dirty="0" err="1" smtClean="0"/>
              <a:t>Toprakları</a:t>
            </a:r>
            <a:r>
              <a:rPr lang="en-US" noProof="0" dirty="0" smtClean="0"/>
              <a:t> </a:t>
            </a:r>
            <a:r>
              <a:rPr lang="en-US" noProof="0" dirty="0" err="1" smtClean="0"/>
              <a:t>Yönetmek</a:t>
            </a:r>
            <a:r>
              <a:rPr lang="en-US" noProof="0" dirty="0" smtClean="0"/>
              <a:t> </a:t>
            </a:r>
            <a:r>
              <a:rPr lang="en-US" noProof="0" dirty="0" err="1" smtClean="0"/>
              <a:t>İçin</a:t>
            </a:r>
            <a:r>
              <a:rPr lang="en-US" noProof="0" dirty="0" smtClean="0"/>
              <a:t> </a:t>
            </a:r>
            <a:r>
              <a:rPr lang="en-US" noProof="0" dirty="0" err="1" smtClean="0"/>
              <a:t>Rotasyonlara</a:t>
            </a:r>
            <a:r>
              <a:rPr lang="en-US" noProof="0" dirty="0" smtClean="0"/>
              <a:t> </a:t>
            </a:r>
            <a:r>
              <a:rPr lang="en-US" noProof="0" dirty="0" err="1" smtClean="0"/>
              <a:t>Tuz</a:t>
            </a:r>
            <a:r>
              <a:rPr lang="en-US" noProof="0" dirty="0" smtClean="0"/>
              <a:t> </a:t>
            </a:r>
            <a:r>
              <a:rPr lang="en-US" noProof="0" dirty="0" err="1" smtClean="0"/>
              <a:t>Toleranslı</a:t>
            </a:r>
            <a:r>
              <a:rPr lang="en-US" noProof="0" dirty="0" smtClean="0"/>
              <a:t> </a:t>
            </a:r>
            <a:r>
              <a:rPr lang="en-US" noProof="0" dirty="0" err="1" smtClean="0"/>
              <a:t>Bitkileri</a:t>
            </a:r>
            <a:r>
              <a:rPr lang="en-US" noProof="0" dirty="0" smtClean="0"/>
              <a:t> </a:t>
            </a:r>
            <a:r>
              <a:rPr lang="en-US" noProof="0" dirty="0" err="1" smtClean="0"/>
              <a:t>Dikmek</a:t>
            </a:r>
            <a:endParaRPr lang="en-US" noProof="0" dirty="0"/>
          </a:p>
        </p:txBody>
      </p:sp>
      <p:sp>
        <p:nvSpPr>
          <p:cNvPr id="4" name="Slayt Numarası Yer Tutucusu 3"/>
          <p:cNvSpPr>
            <a:spLocks noGrp="1"/>
          </p:cNvSpPr>
          <p:nvPr>
            <p:ph type="sldNum" sz="quarter" idx="10"/>
          </p:nvPr>
        </p:nvSpPr>
        <p:spPr/>
        <p:txBody>
          <a:bodyPr/>
          <a:lstStyle/>
          <a:p>
            <a:pPr>
              <a:defRPr/>
            </a:pPr>
            <a:fld id="{18B663D1-3CCE-4A50-BE70-BB48BD66DA1B}" type="slidenum">
              <a:rPr lang="en-GB" smtClean="0"/>
              <a:pPr>
                <a:defRPr/>
              </a:pPr>
              <a:t>13</a:t>
            </a:fld>
            <a:endParaRPr lang="en-GB"/>
          </a:p>
        </p:txBody>
      </p:sp>
    </p:spTree>
    <p:extLst>
      <p:ext uri="{BB962C8B-B14F-4D97-AF65-F5344CB8AC3E}">
        <p14:creationId xmlns:p14="http://schemas.microsoft.com/office/powerpoint/2010/main" val="16989058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noProof="0" dirty="0"/>
          </a:p>
        </p:txBody>
      </p:sp>
      <p:sp>
        <p:nvSpPr>
          <p:cNvPr id="4" name="Slayt Numarası Yer Tutucusu 3"/>
          <p:cNvSpPr>
            <a:spLocks noGrp="1"/>
          </p:cNvSpPr>
          <p:nvPr>
            <p:ph type="sldNum" sz="quarter" idx="10"/>
          </p:nvPr>
        </p:nvSpPr>
        <p:spPr/>
        <p:txBody>
          <a:bodyPr/>
          <a:lstStyle/>
          <a:p>
            <a:pPr>
              <a:defRPr/>
            </a:pPr>
            <a:fld id="{18B663D1-3CCE-4A50-BE70-BB48BD66DA1B}" type="slidenum">
              <a:rPr lang="en-GB" smtClean="0"/>
              <a:pPr>
                <a:defRPr/>
              </a:pPr>
              <a:t>14</a:t>
            </a:fld>
            <a:endParaRPr lang="en-GB"/>
          </a:p>
        </p:txBody>
      </p:sp>
    </p:spTree>
    <p:extLst>
      <p:ext uri="{BB962C8B-B14F-4D97-AF65-F5344CB8AC3E}">
        <p14:creationId xmlns:p14="http://schemas.microsoft.com/office/powerpoint/2010/main" val="1626598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noProof="0" dirty="0"/>
          </a:p>
        </p:txBody>
      </p:sp>
      <p:sp>
        <p:nvSpPr>
          <p:cNvPr id="4" name="Slayt Numarası Yer Tutucusu 3"/>
          <p:cNvSpPr>
            <a:spLocks noGrp="1"/>
          </p:cNvSpPr>
          <p:nvPr>
            <p:ph type="sldNum" sz="quarter" idx="10"/>
          </p:nvPr>
        </p:nvSpPr>
        <p:spPr/>
        <p:txBody>
          <a:bodyPr/>
          <a:lstStyle/>
          <a:p>
            <a:pPr>
              <a:defRPr/>
            </a:pPr>
            <a:fld id="{18B663D1-3CCE-4A50-BE70-BB48BD66DA1B}" type="slidenum">
              <a:rPr lang="en-GB" smtClean="0"/>
              <a:pPr>
                <a:defRPr/>
              </a:pPr>
              <a:t>15</a:t>
            </a:fld>
            <a:endParaRPr lang="en-GB"/>
          </a:p>
        </p:txBody>
      </p:sp>
    </p:spTree>
    <p:extLst>
      <p:ext uri="{BB962C8B-B14F-4D97-AF65-F5344CB8AC3E}">
        <p14:creationId xmlns:p14="http://schemas.microsoft.com/office/powerpoint/2010/main" val="13343760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noProof="0" dirty="0"/>
          </a:p>
        </p:txBody>
      </p:sp>
      <p:sp>
        <p:nvSpPr>
          <p:cNvPr id="4" name="Slayt Numarası Yer Tutucusu 3"/>
          <p:cNvSpPr>
            <a:spLocks noGrp="1"/>
          </p:cNvSpPr>
          <p:nvPr>
            <p:ph type="sldNum" sz="quarter" idx="10"/>
          </p:nvPr>
        </p:nvSpPr>
        <p:spPr/>
        <p:txBody>
          <a:bodyPr/>
          <a:lstStyle/>
          <a:p>
            <a:pPr>
              <a:defRPr/>
            </a:pPr>
            <a:fld id="{18B663D1-3CCE-4A50-BE70-BB48BD66DA1B}" type="slidenum">
              <a:rPr lang="en-GB" smtClean="0"/>
              <a:pPr>
                <a:defRPr/>
              </a:pPr>
              <a:t>16</a:t>
            </a:fld>
            <a:endParaRPr lang="en-GB"/>
          </a:p>
        </p:txBody>
      </p:sp>
    </p:spTree>
    <p:extLst>
      <p:ext uri="{BB962C8B-B14F-4D97-AF65-F5344CB8AC3E}">
        <p14:creationId xmlns:p14="http://schemas.microsoft.com/office/powerpoint/2010/main" val="13343760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noProof="0" dirty="0"/>
          </a:p>
        </p:txBody>
      </p:sp>
      <p:sp>
        <p:nvSpPr>
          <p:cNvPr id="4" name="Slayt Numarası Yer Tutucusu 3"/>
          <p:cNvSpPr>
            <a:spLocks noGrp="1"/>
          </p:cNvSpPr>
          <p:nvPr>
            <p:ph type="sldNum" sz="quarter" idx="10"/>
          </p:nvPr>
        </p:nvSpPr>
        <p:spPr/>
        <p:txBody>
          <a:bodyPr/>
          <a:lstStyle/>
          <a:p>
            <a:pPr>
              <a:defRPr/>
            </a:pPr>
            <a:fld id="{18B663D1-3CCE-4A50-BE70-BB48BD66DA1B}" type="slidenum">
              <a:rPr lang="en-GB" smtClean="0"/>
              <a:pPr>
                <a:defRPr/>
              </a:pPr>
              <a:t>17</a:t>
            </a:fld>
            <a:endParaRPr lang="en-GB"/>
          </a:p>
        </p:txBody>
      </p:sp>
    </p:spTree>
    <p:extLst>
      <p:ext uri="{BB962C8B-B14F-4D97-AF65-F5344CB8AC3E}">
        <p14:creationId xmlns:p14="http://schemas.microsoft.com/office/powerpoint/2010/main" val="13343760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noProof="0" dirty="0"/>
          </a:p>
        </p:txBody>
      </p:sp>
      <p:sp>
        <p:nvSpPr>
          <p:cNvPr id="4" name="Slayt Numarası Yer Tutucusu 3"/>
          <p:cNvSpPr>
            <a:spLocks noGrp="1"/>
          </p:cNvSpPr>
          <p:nvPr>
            <p:ph type="sldNum" sz="quarter" idx="10"/>
          </p:nvPr>
        </p:nvSpPr>
        <p:spPr/>
        <p:txBody>
          <a:bodyPr/>
          <a:lstStyle/>
          <a:p>
            <a:pPr>
              <a:defRPr/>
            </a:pPr>
            <a:fld id="{18B663D1-3CCE-4A50-BE70-BB48BD66DA1B}" type="slidenum">
              <a:rPr lang="en-GB" smtClean="0"/>
              <a:pPr>
                <a:defRPr/>
              </a:pPr>
              <a:t>18</a:t>
            </a:fld>
            <a:endParaRPr lang="en-GB"/>
          </a:p>
        </p:txBody>
      </p:sp>
    </p:spTree>
    <p:extLst>
      <p:ext uri="{BB962C8B-B14F-4D97-AF65-F5344CB8AC3E}">
        <p14:creationId xmlns:p14="http://schemas.microsoft.com/office/powerpoint/2010/main" val="13343760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noProof="0" dirty="0"/>
          </a:p>
        </p:txBody>
      </p:sp>
      <p:sp>
        <p:nvSpPr>
          <p:cNvPr id="4" name="Slayt Numarası Yer Tutucusu 3"/>
          <p:cNvSpPr>
            <a:spLocks noGrp="1"/>
          </p:cNvSpPr>
          <p:nvPr>
            <p:ph type="sldNum" sz="quarter" idx="10"/>
          </p:nvPr>
        </p:nvSpPr>
        <p:spPr/>
        <p:txBody>
          <a:bodyPr/>
          <a:lstStyle/>
          <a:p>
            <a:pPr>
              <a:defRPr/>
            </a:pPr>
            <a:fld id="{18B663D1-3CCE-4A50-BE70-BB48BD66DA1B}" type="slidenum">
              <a:rPr lang="en-GB" smtClean="0"/>
              <a:pPr>
                <a:defRPr/>
              </a:pPr>
              <a:t>19</a:t>
            </a:fld>
            <a:endParaRPr lang="en-GB"/>
          </a:p>
        </p:txBody>
      </p:sp>
    </p:spTree>
    <p:extLst>
      <p:ext uri="{BB962C8B-B14F-4D97-AF65-F5344CB8AC3E}">
        <p14:creationId xmlns:p14="http://schemas.microsoft.com/office/powerpoint/2010/main" val="13343760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noProof="0" dirty="0"/>
          </a:p>
        </p:txBody>
      </p:sp>
      <p:sp>
        <p:nvSpPr>
          <p:cNvPr id="4" name="Slayt Numarası Yer Tutucusu 3"/>
          <p:cNvSpPr>
            <a:spLocks noGrp="1"/>
          </p:cNvSpPr>
          <p:nvPr>
            <p:ph type="sldNum" sz="quarter" idx="10"/>
          </p:nvPr>
        </p:nvSpPr>
        <p:spPr/>
        <p:txBody>
          <a:bodyPr/>
          <a:lstStyle/>
          <a:p>
            <a:pPr>
              <a:defRPr/>
            </a:pPr>
            <a:fld id="{18B663D1-3CCE-4A50-BE70-BB48BD66DA1B}" type="slidenum">
              <a:rPr lang="en-GB" smtClean="0"/>
              <a:pPr>
                <a:defRPr/>
              </a:pPr>
              <a:t>2</a:t>
            </a:fld>
            <a:endParaRPr lang="en-GB"/>
          </a:p>
        </p:txBody>
      </p:sp>
    </p:spTree>
    <p:extLst>
      <p:ext uri="{BB962C8B-B14F-4D97-AF65-F5344CB8AC3E}">
        <p14:creationId xmlns:p14="http://schemas.microsoft.com/office/powerpoint/2010/main" val="1334376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noProof="0" dirty="0"/>
          </a:p>
        </p:txBody>
      </p:sp>
      <p:sp>
        <p:nvSpPr>
          <p:cNvPr id="4" name="Slayt Numarası Yer Tutucusu 3"/>
          <p:cNvSpPr>
            <a:spLocks noGrp="1"/>
          </p:cNvSpPr>
          <p:nvPr>
            <p:ph type="sldNum" sz="quarter" idx="10"/>
          </p:nvPr>
        </p:nvSpPr>
        <p:spPr/>
        <p:txBody>
          <a:bodyPr/>
          <a:lstStyle/>
          <a:p>
            <a:pPr>
              <a:defRPr/>
            </a:pPr>
            <a:fld id="{18B663D1-3CCE-4A50-BE70-BB48BD66DA1B}" type="slidenum">
              <a:rPr lang="en-GB" smtClean="0"/>
              <a:pPr>
                <a:defRPr/>
              </a:pPr>
              <a:t>3</a:t>
            </a:fld>
            <a:endParaRPr lang="en-GB"/>
          </a:p>
        </p:txBody>
      </p:sp>
    </p:spTree>
    <p:extLst>
      <p:ext uri="{BB962C8B-B14F-4D97-AF65-F5344CB8AC3E}">
        <p14:creationId xmlns:p14="http://schemas.microsoft.com/office/powerpoint/2010/main" val="1334376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noProof="0" dirty="0"/>
          </a:p>
        </p:txBody>
      </p:sp>
      <p:sp>
        <p:nvSpPr>
          <p:cNvPr id="4" name="Slayt Numarası Yer Tutucusu 3"/>
          <p:cNvSpPr>
            <a:spLocks noGrp="1"/>
          </p:cNvSpPr>
          <p:nvPr>
            <p:ph type="sldNum" sz="quarter" idx="10"/>
          </p:nvPr>
        </p:nvSpPr>
        <p:spPr/>
        <p:txBody>
          <a:bodyPr/>
          <a:lstStyle/>
          <a:p>
            <a:pPr>
              <a:defRPr/>
            </a:pPr>
            <a:fld id="{18B663D1-3CCE-4A50-BE70-BB48BD66DA1B}" type="slidenum">
              <a:rPr lang="en-GB" smtClean="0"/>
              <a:pPr>
                <a:defRPr/>
              </a:pPr>
              <a:t>4</a:t>
            </a:fld>
            <a:endParaRPr lang="en-GB"/>
          </a:p>
        </p:txBody>
      </p:sp>
    </p:spTree>
    <p:extLst>
      <p:ext uri="{BB962C8B-B14F-4D97-AF65-F5344CB8AC3E}">
        <p14:creationId xmlns:p14="http://schemas.microsoft.com/office/powerpoint/2010/main" val="13343760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noProof="0" dirty="0"/>
          </a:p>
        </p:txBody>
      </p:sp>
      <p:sp>
        <p:nvSpPr>
          <p:cNvPr id="4" name="Slayt Numarası Yer Tutucusu 3"/>
          <p:cNvSpPr>
            <a:spLocks noGrp="1"/>
          </p:cNvSpPr>
          <p:nvPr>
            <p:ph type="sldNum" sz="quarter" idx="10"/>
          </p:nvPr>
        </p:nvSpPr>
        <p:spPr/>
        <p:txBody>
          <a:bodyPr/>
          <a:lstStyle/>
          <a:p>
            <a:pPr>
              <a:defRPr/>
            </a:pPr>
            <a:fld id="{18B663D1-3CCE-4A50-BE70-BB48BD66DA1B}" type="slidenum">
              <a:rPr lang="en-GB" smtClean="0"/>
              <a:pPr>
                <a:defRPr/>
              </a:pPr>
              <a:t>5</a:t>
            </a:fld>
            <a:endParaRPr lang="en-GB"/>
          </a:p>
        </p:txBody>
      </p:sp>
    </p:spTree>
    <p:extLst>
      <p:ext uri="{BB962C8B-B14F-4D97-AF65-F5344CB8AC3E}">
        <p14:creationId xmlns:p14="http://schemas.microsoft.com/office/powerpoint/2010/main" val="13343760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tr-TR" b="1" dirty="0" smtClean="0">
                <a:solidFill>
                  <a:srgbClr val="0000CC"/>
                </a:solidFill>
              </a:rPr>
              <a:t>Mevcut Stok  = 3.516 milyar ton C</a:t>
            </a:r>
            <a:r>
              <a:rPr lang="en-US" b="1" dirty="0" smtClean="0">
                <a:solidFill>
                  <a:srgbClr val="0000CC"/>
                </a:solidFill>
              </a:rPr>
              <a:t> </a:t>
            </a:r>
            <a:r>
              <a:rPr lang="en-US" b="1" dirty="0" err="1" smtClean="0">
                <a:solidFill>
                  <a:srgbClr val="0000CC"/>
                </a:solidFill>
              </a:rPr>
              <a:t>karbon</a:t>
            </a:r>
            <a:r>
              <a:rPr lang="en-US" b="1" dirty="0" smtClean="0">
                <a:solidFill>
                  <a:srgbClr val="0000CC"/>
                </a:solidFill>
              </a:rPr>
              <a:t> </a:t>
            </a:r>
            <a:r>
              <a:rPr lang="en-US" b="1" dirty="0" err="1" smtClean="0">
                <a:solidFill>
                  <a:srgbClr val="0000CC"/>
                </a:solidFill>
              </a:rPr>
              <a:t>miktari</a:t>
            </a:r>
            <a:endParaRPr lang="tr-TR" b="1" dirty="0" smtClean="0">
              <a:solidFill>
                <a:srgbClr val="0000CC"/>
              </a:solidFill>
            </a:endParaRPr>
          </a:p>
          <a:p>
            <a:r>
              <a:rPr lang="tr-TR" sz="1200" dirty="0" smtClean="0"/>
              <a:t>2030 hedefi 3,675 milyar ton’dur</a:t>
            </a:r>
            <a:endParaRPr lang="en-US" noProof="0" dirty="0"/>
          </a:p>
        </p:txBody>
      </p:sp>
      <p:sp>
        <p:nvSpPr>
          <p:cNvPr id="4" name="Slayt Numarası Yer Tutucusu 3"/>
          <p:cNvSpPr>
            <a:spLocks noGrp="1"/>
          </p:cNvSpPr>
          <p:nvPr>
            <p:ph type="sldNum" sz="quarter" idx="10"/>
          </p:nvPr>
        </p:nvSpPr>
        <p:spPr/>
        <p:txBody>
          <a:bodyPr/>
          <a:lstStyle/>
          <a:p>
            <a:pPr>
              <a:defRPr/>
            </a:pPr>
            <a:fld id="{18B663D1-3CCE-4A50-BE70-BB48BD66DA1B}" type="slidenum">
              <a:rPr lang="en-GB" smtClean="0"/>
              <a:pPr>
                <a:defRPr/>
              </a:pPr>
              <a:t>6</a:t>
            </a:fld>
            <a:endParaRPr lang="en-GB"/>
          </a:p>
        </p:txBody>
      </p:sp>
    </p:spTree>
    <p:extLst>
      <p:ext uri="{BB962C8B-B14F-4D97-AF65-F5344CB8AC3E}">
        <p14:creationId xmlns:p14="http://schemas.microsoft.com/office/powerpoint/2010/main" val="1334376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a:buNone/>
            </a:pPr>
            <a:r>
              <a:rPr lang="tr-TR" sz="1200" dirty="0" smtClean="0">
                <a:latin typeface="Times New Roman" pitchFamily="18" charset="0"/>
                <a:cs typeface="Times New Roman" pitchFamily="18" charset="0"/>
              </a:rPr>
              <a:t>Alanın</a:t>
            </a:r>
            <a:r>
              <a:rPr lang="tr-TR" sz="1200" baseline="0" dirty="0" smtClean="0">
                <a:latin typeface="Times New Roman" pitchFamily="18" charset="0"/>
                <a:cs typeface="Times New Roman" pitchFamily="18" charset="0"/>
              </a:rPr>
              <a:t> seçilme nedeni :</a:t>
            </a:r>
            <a:r>
              <a:rPr lang="tr-TR" sz="1200" dirty="0" smtClean="0">
                <a:latin typeface="Times New Roman" pitchFamily="18" charset="0"/>
                <a:cs typeface="Times New Roman" pitchFamily="18" charset="0"/>
              </a:rPr>
              <a:t> geçmişte  önemli bir sulak alan olması, zamanla kurutularak, erozyona açık bir alan olması sebebiyle, üzerinde hiçbir işleme yapılmamış, çölleşmeye terk edilmiş bir arazidir.sahanın batısında, 1970’ </a:t>
            </a:r>
            <a:r>
              <a:rPr lang="tr-TR" sz="1200" dirty="0" err="1" smtClean="0">
                <a:latin typeface="Times New Roman" pitchFamily="18" charset="0"/>
                <a:cs typeface="Times New Roman" pitchFamily="18" charset="0"/>
              </a:rPr>
              <a:t>li</a:t>
            </a:r>
            <a:r>
              <a:rPr lang="tr-TR" sz="1200" dirty="0" smtClean="0">
                <a:latin typeface="Times New Roman" pitchFamily="18" charset="0"/>
                <a:cs typeface="Times New Roman" pitchFamily="18" charset="0"/>
              </a:rPr>
              <a:t> yıllara kadar, </a:t>
            </a:r>
            <a:r>
              <a:rPr lang="tr-TR" sz="1200" dirty="0" err="1" smtClean="0">
                <a:latin typeface="Times New Roman" pitchFamily="18" charset="0"/>
                <a:cs typeface="Times New Roman" pitchFamily="18" charset="0"/>
              </a:rPr>
              <a:t>Akgöl</a:t>
            </a:r>
            <a:r>
              <a:rPr lang="tr-TR" sz="1200" dirty="0" smtClean="0">
                <a:latin typeface="Times New Roman" pitchFamily="18" charset="0"/>
                <a:cs typeface="Times New Roman" pitchFamily="18" charset="0"/>
              </a:rPr>
              <a:t> sulak alanı var iken, günümüzde beslenme havzalarına yapılan barajlar sonucu, gölün kurumasına neden olmuştur. Gölün kuruması ile bu topraklar kuraklığın etkisi ile tuzlanmış ve çoraklaşmıştır. Civar köy halkından duyduğuma göre bu arazide hiç bir bitki örtüsü olmayıp rüzgarlı günlerde tozdan göz gözü görmez hal alırmış bu nedenle arazi rüzgar erozyonu ile giderek vasfını kaybetmiştir. </a:t>
            </a:r>
            <a:endParaRPr lang="tr-TR" dirty="0" smtClean="0"/>
          </a:p>
          <a:p>
            <a:endParaRPr lang="en-US" noProof="0" dirty="0"/>
          </a:p>
        </p:txBody>
      </p:sp>
      <p:sp>
        <p:nvSpPr>
          <p:cNvPr id="4" name="Slayt Numarası Yer Tutucusu 3"/>
          <p:cNvSpPr>
            <a:spLocks noGrp="1"/>
          </p:cNvSpPr>
          <p:nvPr>
            <p:ph type="sldNum" sz="quarter" idx="10"/>
          </p:nvPr>
        </p:nvSpPr>
        <p:spPr/>
        <p:txBody>
          <a:bodyPr/>
          <a:lstStyle/>
          <a:p>
            <a:pPr>
              <a:defRPr/>
            </a:pPr>
            <a:fld id="{18B663D1-3CCE-4A50-BE70-BB48BD66DA1B}" type="slidenum">
              <a:rPr lang="en-GB" smtClean="0"/>
              <a:pPr>
                <a:defRPr/>
              </a:pPr>
              <a:t>7</a:t>
            </a:fld>
            <a:endParaRPr lang="en-GB"/>
          </a:p>
        </p:txBody>
      </p:sp>
    </p:spTree>
    <p:extLst>
      <p:ext uri="{BB962C8B-B14F-4D97-AF65-F5344CB8AC3E}">
        <p14:creationId xmlns:p14="http://schemas.microsoft.com/office/powerpoint/2010/main" val="13343760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tr-TR" dirty="0" smtClean="0"/>
              <a:t>Modül 4 (kapsamında; Alt ulusal ölçekte yoğunlaşmak için bu değerlendirme araçlarını kullanarak, Türkiye'deki DS-SLM uygulaması, çok çeşitli DLDD konularının bulunduğu Orta Anadolu Bölgesi Konya Havzasına</a:t>
            </a:r>
            <a:r>
              <a:rPr lang="tr-TR" baseline="0" dirty="0" smtClean="0"/>
              <a:t> </a:t>
            </a:r>
            <a:r>
              <a:rPr lang="tr-TR" dirty="0" smtClean="0"/>
              <a:t>odaklanılmıştır. Bölge kuraklık eğilimlidir; burada rüzgar erozyonu ve  tuzluluk ve alkalilik büyük bir risk oluşturur.</a:t>
            </a:r>
          </a:p>
          <a:p>
            <a:endParaRPr lang="en-US" noProof="0" dirty="0"/>
          </a:p>
        </p:txBody>
      </p:sp>
      <p:sp>
        <p:nvSpPr>
          <p:cNvPr id="4" name="Slayt Numarası Yer Tutucusu 3"/>
          <p:cNvSpPr>
            <a:spLocks noGrp="1"/>
          </p:cNvSpPr>
          <p:nvPr>
            <p:ph type="sldNum" sz="quarter" idx="10"/>
          </p:nvPr>
        </p:nvSpPr>
        <p:spPr/>
        <p:txBody>
          <a:bodyPr/>
          <a:lstStyle/>
          <a:p>
            <a:pPr>
              <a:defRPr/>
            </a:pPr>
            <a:fld id="{18B663D1-3CCE-4A50-BE70-BB48BD66DA1B}" type="slidenum">
              <a:rPr lang="en-GB" smtClean="0"/>
              <a:pPr>
                <a:defRPr/>
              </a:pPr>
              <a:t>8</a:t>
            </a:fld>
            <a:endParaRPr lang="en-GB"/>
          </a:p>
        </p:txBody>
      </p:sp>
    </p:spTree>
    <p:extLst>
      <p:ext uri="{BB962C8B-B14F-4D97-AF65-F5344CB8AC3E}">
        <p14:creationId xmlns:p14="http://schemas.microsoft.com/office/powerpoint/2010/main" val="13343760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US" noProof="0" dirty="0" err="1" smtClean="0"/>
              <a:t>Modul</a:t>
            </a:r>
            <a:r>
              <a:rPr lang="en-US" noProof="0" dirty="0" smtClean="0"/>
              <a:t> 5. </a:t>
            </a:r>
            <a:r>
              <a:rPr lang="en-US" noProof="0" dirty="0" err="1" smtClean="0"/>
              <a:t>Alansal</a:t>
            </a:r>
            <a:r>
              <a:rPr lang="en-US" noProof="0" dirty="0" smtClean="0"/>
              <a:t> SAY </a:t>
            </a:r>
            <a:r>
              <a:rPr lang="en-US" noProof="0" dirty="0" err="1" smtClean="0"/>
              <a:t>uygulamalari</a:t>
            </a:r>
            <a:endParaRPr lang="en-US" noProof="0" dirty="0"/>
          </a:p>
        </p:txBody>
      </p:sp>
      <p:sp>
        <p:nvSpPr>
          <p:cNvPr id="4" name="Slayt Numarası Yer Tutucusu 3"/>
          <p:cNvSpPr>
            <a:spLocks noGrp="1"/>
          </p:cNvSpPr>
          <p:nvPr>
            <p:ph type="sldNum" sz="quarter" idx="10"/>
          </p:nvPr>
        </p:nvSpPr>
        <p:spPr/>
        <p:txBody>
          <a:bodyPr/>
          <a:lstStyle/>
          <a:p>
            <a:pPr>
              <a:defRPr/>
            </a:pPr>
            <a:fld id="{18B663D1-3CCE-4A50-BE70-BB48BD66DA1B}" type="slidenum">
              <a:rPr lang="en-GB" smtClean="0"/>
              <a:pPr>
                <a:defRPr/>
              </a:pPr>
              <a:t>9</a:t>
            </a:fld>
            <a:endParaRPr lang="en-GB"/>
          </a:p>
        </p:txBody>
      </p:sp>
    </p:spTree>
    <p:extLst>
      <p:ext uri="{BB962C8B-B14F-4D97-AF65-F5344CB8AC3E}">
        <p14:creationId xmlns:p14="http://schemas.microsoft.com/office/powerpoint/2010/main" val="13343760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DS-SLM">
    <p:spTree>
      <p:nvGrpSpPr>
        <p:cNvPr id="1" name=""/>
        <p:cNvGrpSpPr/>
        <p:nvPr/>
      </p:nvGrpSpPr>
      <p:grpSpPr>
        <a:xfrm>
          <a:off x="0" y="0"/>
          <a:ext cx="0" cy="0"/>
          <a:chOff x="0" y="0"/>
          <a:chExt cx="0" cy="0"/>
        </a:xfrm>
      </p:grpSpPr>
      <p:sp>
        <p:nvSpPr>
          <p:cNvPr id="6" name="Title 5"/>
          <p:cNvSpPr>
            <a:spLocks noGrp="1"/>
          </p:cNvSpPr>
          <p:nvPr>
            <p:ph type="title"/>
          </p:nvPr>
        </p:nvSpPr>
        <p:spPr>
          <a:xfrm>
            <a:off x="2051050" y="260350"/>
            <a:ext cx="6913563" cy="865188"/>
          </a:xfrm>
          <a:prstGeom prst="rect">
            <a:avLst/>
          </a:prstGeom>
        </p:spPr>
        <p:txBody>
          <a:body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a:xfrm>
            <a:off x="539552" y="6525344"/>
            <a:ext cx="2133600" cy="332656"/>
          </a:xfrm>
          <a:prstGeom prst="rect">
            <a:avLst/>
          </a:prstGeom>
          <a:ln/>
        </p:spPr>
        <p:txBody>
          <a:bodyPr/>
          <a:lstStyle>
            <a:lvl1pPr>
              <a:defRPr/>
            </a:lvl1pPr>
          </a:lstStyle>
          <a:p>
            <a:pPr>
              <a:defRPr/>
            </a:pPr>
            <a:fld id="{11F1F71B-1714-4B95-8104-85EAA941B374}" type="datetime3">
              <a:rPr lang="en-GB" smtClean="0"/>
              <a:pPr>
                <a:defRPr/>
              </a:pPr>
              <a:t>25 April, 2019</a:t>
            </a:fld>
            <a:endParaRPr lang="en-GB"/>
          </a:p>
        </p:txBody>
      </p:sp>
      <p:sp>
        <p:nvSpPr>
          <p:cNvPr id="6" name="Footer Placeholder 5"/>
          <p:cNvSpPr>
            <a:spLocks noGrp="1" noChangeArrowheads="1"/>
          </p:cNvSpPr>
          <p:nvPr>
            <p:ph type="ftr" sz="quarter" idx="11"/>
          </p:nvPr>
        </p:nvSpPr>
        <p:spPr>
          <a:xfrm>
            <a:off x="2195736" y="6552728"/>
            <a:ext cx="2895600" cy="332656"/>
          </a:xfrm>
          <a:prstGeom prst="rect">
            <a:avLst/>
          </a:prstGeom>
          <a:ln/>
        </p:spPr>
        <p:txBody>
          <a:bodyPr/>
          <a:lstStyle>
            <a:lvl1pPr>
              <a:defRPr/>
            </a:lvl1pPr>
          </a:lstStyle>
          <a:p>
            <a:pPr>
              <a:defRPr/>
            </a:pPr>
            <a:r>
              <a:rPr lang="en-GB" smtClean="0"/>
              <a:t>Prepared by Iwona Piechowiak </a:t>
            </a:r>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051050" y="260350"/>
            <a:ext cx="6913563" cy="865188"/>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539552" y="6525344"/>
            <a:ext cx="2133600" cy="332656"/>
          </a:xfrm>
          <a:prstGeom prst="rect">
            <a:avLst/>
          </a:prstGeom>
          <a:ln/>
        </p:spPr>
        <p:txBody>
          <a:bodyPr/>
          <a:lstStyle>
            <a:lvl1pPr>
              <a:defRPr/>
            </a:lvl1pPr>
          </a:lstStyle>
          <a:p>
            <a:pPr>
              <a:defRPr/>
            </a:pPr>
            <a:fld id="{1823FD3F-B80B-4BE4-B13E-04C5F3F0A04B}" type="datetime3">
              <a:rPr lang="en-GB" smtClean="0"/>
              <a:pPr>
                <a:defRPr/>
              </a:pPr>
              <a:t>25 April, 2019</a:t>
            </a:fld>
            <a:endParaRPr lang="en-GB"/>
          </a:p>
        </p:txBody>
      </p:sp>
      <p:sp>
        <p:nvSpPr>
          <p:cNvPr id="5" name="Rectangle 5"/>
          <p:cNvSpPr>
            <a:spLocks noGrp="1" noChangeArrowheads="1"/>
          </p:cNvSpPr>
          <p:nvPr>
            <p:ph type="ftr" sz="quarter" idx="11"/>
          </p:nvPr>
        </p:nvSpPr>
        <p:spPr>
          <a:xfrm>
            <a:off x="2195736" y="6552728"/>
            <a:ext cx="2895600" cy="332656"/>
          </a:xfrm>
          <a:prstGeom prst="rect">
            <a:avLst/>
          </a:prstGeom>
          <a:ln/>
        </p:spPr>
        <p:txBody>
          <a:bodyPr/>
          <a:lstStyle>
            <a:lvl1pPr>
              <a:defRPr/>
            </a:lvl1pPr>
          </a:lstStyle>
          <a:p>
            <a:pPr>
              <a:defRPr/>
            </a:pPr>
            <a:r>
              <a:rPr lang="en-GB" smtClean="0"/>
              <a:t>Prepared by Iwona Piechowiak </a:t>
            </a:r>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0547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0547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539552" y="6525344"/>
            <a:ext cx="2133600" cy="332656"/>
          </a:xfrm>
          <a:prstGeom prst="rect">
            <a:avLst/>
          </a:prstGeom>
          <a:ln/>
        </p:spPr>
        <p:txBody>
          <a:bodyPr/>
          <a:lstStyle>
            <a:lvl1pPr>
              <a:defRPr/>
            </a:lvl1pPr>
          </a:lstStyle>
          <a:p>
            <a:pPr>
              <a:defRPr/>
            </a:pPr>
            <a:fld id="{DBF47A70-3963-427B-B9AF-5B41205237C7}" type="datetime3">
              <a:rPr lang="en-GB" smtClean="0"/>
              <a:pPr>
                <a:defRPr/>
              </a:pPr>
              <a:t>25 April, 2019</a:t>
            </a:fld>
            <a:endParaRPr lang="en-GB"/>
          </a:p>
        </p:txBody>
      </p:sp>
      <p:sp>
        <p:nvSpPr>
          <p:cNvPr id="5" name="Rectangle 5"/>
          <p:cNvSpPr>
            <a:spLocks noGrp="1" noChangeArrowheads="1"/>
          </p:cNvSpPr>
          <p:nvPr>
            <p:ph type="ftr" sz="quarter" idx="11"/>
          </p:nvPr>
        </p:nvSpPr>
        <p:spPr>
          <a:xfrm>
            <a:off x="2195736" y="6552728"/>
            <a:ext cx="2895600" cy="332656"/>
          </a:xfrm>
          <a:prstGeom prst="rect">
            <a:avLst/>
          </a:prstGeom>
          <a:ln/>
        </p:spPr>
        <p:txBody>
          <a:bodyPr/>
          <a:lstStyle>
            <a:lvl1pPr>
              <a:defRPr/>
            </a:lvl1pPr>
          </a:lstStyle>
          <a:p>
            <a:pPr>
              <a:defRPr/>
            </a:pPr>
            <a:r>
              <a:rPr lang="en-GB" smtClean="0"/>
              <a:t>Prepared by Iwona Piechowiak </a:t>
            </a:r>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51050" y="260350"/>
            <a:ext cx="6913563" cy="865188"/>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539552" y="6525344"/>
            <a:ext cx="2133600" cy="332656"/>
          </a:xfrm>
          <a:prstGeom prst="rect">
            <a:avLst/>
          </a:prstGeom>
        </p:spPr>
        <p:txBody>
          <a:bodyPr/>
          <a:lstStyle/>
          <a:p>
            <a:pPr>
              <a:defRPr/>
            </a:pPr>
            <a:fld id="{963E3CF5-508D-4B11-8B5D-05F077CF55D9}" type="datetime3">
              <a:rPr lang="en-GB" smtClean="0"/>
              <a:pPr>
                <a:defRPr/>
              </a:pPr>
              <a:t>25 April, 2019</a:t>
            </a:fld>
            <a:endParaRPr lang="en-GB"/>
          </a:p>
        </p:txBody>
      </p:sp>
      <p:sp>
        <p:nvSpPr>
          <p:cNvPr id="4" name="Footer Placeholder 3"/>
          <p:cNvSpPr>
            <a:spLocks noGrp="1"/>
          </p:cNvSpPr>
          <p:nvPr>
            <p:ph type="ftr" sz="quarter" idx="11"/>
          </p:nvPr>
        </p:nvSpPr>
        <p:spPr>
          <a:xfrm>
            <a:off x="2195736" y="6552728"/>
            <a:ext cx="2895600" cy="332656"/>
          </a:xfrm>
          <a:prstGeom prst="rect">
            <a:avLst/>
          </a:prstGeom>
        </p:spPr>
        <p:txBody>
          <a:bodyPr/>
          <a:lstStyle/>
          <a:p>
            <a:pPr>
              <a:defRPr/>
            </a:pPr>
            <a:r>
              <a:rPr lang="en-GB" smtClean="0"/>
              <a:t>Prepared by Iwona Piechowiak </a:t>
            </a:r>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51720" y="259854"/>
            <a:ext cx="6840760" cy="86489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539552" y="6525344"/>
            <a:ext cx="2133600" cy="332656"/>
          </a:xfrm>
          <a:prstGeom prst="rect">
            <a:avLst/>
          </a:prstGeom>
          <a:ln/>
        </p:spPr>
        <p:txBody>
          <a:bodyPr/>
          <a:lstStyle>
            <a:lvl1pPr>
              <a:defRPr/>
            </a:lvl1pPr>
          </a:lstStyle>
          <a:p>
            <a:pPr>
              <a:defRPr/>
            </a:pPr>
            <a:fld id="{15E438F3-AB26-4A18-BBF1-4E4E47D3E08F}" type="datetime3">
              <a:rPr lang="en-GB" smtClean="0"/>
              <a:pPr>
                <a:defRPr/>
              </a:pPr>
              <a:t>25 April, 2019</a:t>
            </a:fld>
            <a:endParaRPr lang="en-GB"/>
          </a:p>
        </p:txBody>
      </p:sp>
      <p:sp>
        <p:nvSpPr>
          <p:cNvPr id="5" name="Rectangle 5"/>
          <p:cNvSpPr>
            <a:spLocks noGrp="1" noChangeArrowheads="1"/>
          </p:cNvSpPr>
          <p:nvPr>
            <p:ph type="ftr" sz="quarter" idx="11"/>
          </p:nvPr>
        </p:nvSpPr>
        <p:spPr>
          <a:xfrm>
            <a:off x="2195736" y="6552728"/>
            <a:ext cx="2895600" cy="332656"/>
          </a:xfrm>
          <a:prstGeom prst="rect">
            <a:avLst/>
          </a:prstGeom>
          <a:ln/>
        </p:spPr>
        <p:txBody>
          <a:bodyPr/>
          <a:lstStyle>
            <a:lvl1pPr>
              <a:defRPr/>
            </a:lvl1pPr>
          </a:lstStyle>
          <a:p>
            <a:pPr>
              <a:defRPr/>
            </a:pPr>
            <a:r>
              <a:rPr lang="en-GB" smtClean="0"/>
              <a:t>Prepared by Iwona Piechowiak </a:t>
            </a:r>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xfrm>
            <a:off x="539552" y="6525344"/>
            <a:ext cx="2133600" cy="332656"/>
          </a:xfrm>
          <a:prstGeom prst="rect">
            <a:avLst/>
          </a:prstGeom>
          <a:ln/>
        </p:spPr>
        <p:txBody>
          <a:bodyPr/>
          <a:lstStyle>
            <a:lvl1pPr>
              <a:defRPr/>
            </a:lvl1pPr>
          </a:lstStyle>
          <a:p>
            <a:pPr>
              <a:defRPr/>
            </a:pPr>
            <a:fld id="{FF765CC8-8AD5-4345-B7B4-1C71474EABD1}" type="datetime3">
              <a:rPr lang="en-GB" smtClean="0"/>
              <a:pPr>
                <a:defRPr/>
              </a:pPr>
              <a:t>25 April, 2019</a:t>
            </a:fld>
            <a:endParaRPr lang="en-GB"/>
          </a:p>
        </p:txBody>
      </p:sp>
      <p:sp>
        <p:nvSpPr>
          <p:cNvPr id="5" name="Rectangle 5"/>
          <p:cNvSpPr>
            <a:spLocks noGrp="1" noChangeArrowheads="1"/>
          </p:cNvSpPr>
          <p:nvPr>
            <p:ph type="ftr" sz="quarter" idx="11"/>
          </p:nvPr>
        </p:nvSpPr>
        <p:spPr>
          <a:xfrm>
            <a:off x="2195736" y="6552728"/>
            <a:ext cx="2895600" cy="332656"/>
          </a:xfrm>
          <a:prstGeom prst="rect">
            <a:avLst/>
          </a:prstGeom>
          <a:ln/>
        </p:spPr>
        <p:txBody>
          <a:bodyPr/>
          <a:lstStyle>
            <a:lvl1pPr>
              <a:defRPr/>
            </a:lvl1pPr>
          </a:lstStyle>
          <a:p>
            <a:pPr>
              <a:defRPr/>
            </a:pPr>
            <a:r>
              <a:rPr lang="en-GB" smtClean="0"/>
              <a:t>Prepared by Iwona Piechowiak </a:t>
            </a:r>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051050" y="260350"/>
            <a:ext cx="6913563" cy="865188"/>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250825" y="1557338"/>
            <a:ext cx="4038600"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41825" y="1557338"/>
            <a:ext cx="4038600"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539552" y="6525344"/>
            <a:ext cx="2133600" cy="332656"/>
          </a:xfrm>
          <a:prstGeom prst="rect">
            <a:avLst/>
          </a:prstGeom>
          <a:ln/>
        </p:spPr>
        <p:txBody>
          <a:bodyPr/>
          <a:lstStyle>
            <a:lvl1pPr>
              <a:defRPr/>
            </a:lvl1pPr>
          </a:lstStyle>
          <a:p>
            <a:pPr>
              <a:defRPr/>
            </a:pPr>
            <a:fld id="{D09530F2-7E67-4844-ADED-50D698F4762E}" type="datetime3">
              <a:rPr lang="en-GB" smtClean="0"/>
              <a:pPr>
                <a:defRPr/>
              </a:pPr>
              <a:t>25 April, 2019</a:t>
            </a:fld>
            <a:endParaRPr lang="en-GB"/>
          </a:p>
        </p:txBody>
      </p:sp>
      <p:sp>
        <p:nvSpPr>
          <p:cNvPr id="6" name="Footer Placeholder 5"/>
          <p:cNvSpPr>
            <a:spLocks noGrp="1" noChangeArrowheads="1"/>
          </p:cNvSpPr>
          <p:nvPr>
            <p:ph type="ftr" sz="quarter" idx="11"/>
          </p:nvPr>
        </p:nvSpPr>
        <p:spPr>
          <a:xfrm>
            <a:off x="2195736" y="6552728"/>
            <a:ext cx="2895600" cy="332656"/>
          </a:xfrm>
          <a:prstGeom prst="rect">
            <a:avLst/>
          </a:prstGeom>
          <a:ln/>
        </p:spPr>
        <p:txBody>
          <a:bodyPr/>
          <a:lstStyle>
            <a:lvl1pPr>
              <a:defRPr/>
            </a:lvl1pPr>
          </a:lstStyle>
          <a:p>
            <a:pPr>
              <a:defRPr/>
            </a:pPr>
            <a:r>
              <a:rPr lang="en-GB" smtClean="0"/>
              <a:t>Prepared by Iwona Piechowiak </a:t>
            </a:r>
            <a:endParaRPr lang="en-GB"/>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xfrm>
            <a:off x="539552" y="6525344"/>
            <a:ext cx="2133600" cy="332656"/>
          </a:xfrm>
          <a:prstGeom prst="rect">
            <a:avLst/>
          </a:prstGeom>
          <a:ln/>
        </p:spPr>
        <p:txBody>
          <a:bodyPr/>
          <a:lstStyle>
            <a:lvl1pPr>
              <a:defRPr/>
            </a:lvl1pPr>
          </a:lstStyle>
          <a:p>
            <a:pPr>
              <a:defRPr/>
            </a:pPr>
            <a:fld id="{6C116002-5A4E-460D-BB70-21AC2A6C84CC}" type="datetime3">
              <a:rPr lang="en-GB" smtClean="0"/>
              <a:pPr>
                <a:defRPr/>
              </a:pPr>
              <a:t>25 April, 2019</a:t>
            </a:fld>
            <a:endParaRPr lang="en-GB"/>
          </a:p>
        </p:txBody>
      </p:sp>
      <p:sp>
        <p:nvSpPr>
          <p:cNvPr id="8" name="Rectangle 5"/>
          <p:cNvSpPr>
            <a:spLocks noGrp="1" noChangeArrowheads="1"/>
          </p:cNvSpPr>
          <p:nvPr>
            <p:ph type="ftr" sz="quarter" idx="11"/>
          </p:nvPr>
        </p:nvSpPr>
        <p:spPr>
          <a:xfrm>
            <a:off x="2195736" y="6552728"/>
            <a:ext cx="2895600" cy="332656"/>
          </a:xfrm>
          <a:prstGeom prst="rect">
            <a:avLst/>
          </a:prstGeom>
          <a:ln/>
        </p:spPr>
        <p:txBody>
          <a:bodyPr/>
          <a:lstStyle>
            <a:lvl1pPr>
              <a:defRPr/>
            </a:lvl1pPr>
          </a:lstStyle>
          <a:p>
            <a:pPr>
              <a:defRPr/>
            </a:pPr>
            <a:r>
              <a:rPr lang="en-GB" smtClean="0"/>
              <a:t>Prepared by Iwona Piechowiak </a:t>
            </a:r>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67744" y="0"/>
            <a:ext cx="4536504" cy="2060848"/>
          </a:xfrm>
          <a:prstGeom prst="rect">
            <a:avLst/>
          </a:prstGeom>
        </p:spPr>
        <p:txBody>
          <a:bodyPr/>
          <a:lstStyle/>
          <a:p>
            <a:r>
              <a:rPr lang="en-US" dirty="0" smtClean="0"/>
              <a:t>Click to edit Master title style</a:t>
            </a:r>
            <a:endParaRPr lang="en-US" dirty="0"/>
          </a:p>
        </p:txBody>
      </p:sp>
      <p:sp>
        <p:nvSpPr>
          <p:cNvPr id="3" name="Rectangle 4"/>
          <p:cNvSpPr>
            <a:spLocks noGrp="1" noChangeArrowheads="1"/>
          </p:cNvSpPr>
          <p:nvPr>
            <p:ph type="dt" sz="half" idx="10"/>
          </p:nvPr>
        </p:nvSpPr>
        <p:spPr>
          <a:xfrm>
            <a:off x="539552" y="6525344"/>
            <a:ext cx="2133600" cy="332656"/>
          </a:xfrm>
          <a:prstGeom prst="rect">
            <a:avLst/>
          </a:prstGeom>
          <a:ln/>
        </p:spPr>
        <p:txBody>
          <a:bodyPr/>
          <a:lstStyle>
            <a:lvl1pPr>
              <a:defRPr/>
            </a:lvl1pPr>
          </a:lstStyle>
          <a:p>
            <a:pPr>
              <a:defRPr/>
            </a:pPr>
            <a:fld id="{387EC96A-10A3-4695-A037-06562FF4091B}" type="datetime3">
              <a:rPr lang="en-GB" smtClean="0"/>
              <a:pPr>
                <a:defRPr/>
              </a:pPr>
              <a:t>25 April, 2019</a:t>
            </a:fld>
            <a:endParaRPr lang="en-GB"/>
          </a:p>
        </p:txBody>
      </p:sp>
      <p:sp>
        <p:nvSpPr>
          <p:cNvPr id="4" name="Rectangle 5"/>
          <p:cNvSpPr>
            <a:spLocks noGrp="1" noChangeArrowheads="1"/>
          </p:cNvSpPr>
          <p:nvPr>
            <p:ph type="ftr" sz="quarter" idx="11"/>
          </p:nvPr>
        </p:nvSpPr>
        <p:spPr>
          <a:xfrm>
            <a:off x="2195736" y="6552728"/>
            <a:ext cx="2895600" cy="332656"/>
          </a:xfrm>
          <a:prstGeom prst="rect">
            <a:avLst/>
          </a:prstGeom>
          <a:ln/>
        </p:spPr>
        <p:txBody>
          <a:bodyPr/>
          <a:lstStyle>
            <a:lvl1pPr>
              <a:defRPr/>
            </a:lvl1pPr>
          </a:lstStyle>
          <a:p>
            <a:pPr>
              <a:defRPr/>
            </a:pPr>
            <a:r>
              <a:rPr lang="en-GB" smtClean="0"/>
              <a:t>Prepared by Iwona Piechowiak </a:t>
            </a:r>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539552" y="6525344"/>
            <a:ext cx="2133600" cy="332656"/>
          </a:xfrm>
          <a:prstGeom prst="rect">
            <a:avLst/>
          </a:prstGeom>
          <a:ln/>
        </p:spPr>
        <p:txBody>
          <a:bodyPr/>
          <a:lstStyle>
            <a:lvl1pPr>
              <a:defRPr/>
            </a:lvl1pPr>
          </a:lstStyle>
          <a:p>
            <a:pPr>
              <a:defRPr/>
            </a:pPr>
            <a:fld id="{A58842C2-7430-4148-8009-81DD0ACD1D1A}" type="datetime3">
              <a:rPr lang="en-GB" smtClean="0"/>
              <a:pPr>
                <a:defRPr/>
              </a:pPr>
              <a:t>25 April, 2019</a:t>
            </a:fld>
            <a:endParaRPr lang="en-GB"/>
          </a:p>
        </p:txBody>
      </p:sp>
      <p:sp>
        <p:nvSpPr>
          <p:cNvPr id="3" name="Rectangle 5"/>
          <p:cNvSpPr>
            <a:spLocks noGrp="1" noChangeArrowheads="1"/>
          </p:cNvSpPr>
          <p:nvPr>
            <p:ph type="ftr" sz="quarter" idx="11"/>
          </p:nvPr>
        </p:nvSpPr>
        <p:spPr>
          <a:xfrm>
            <a:off x="2195736" y="6552728"/>
            <a:ext cx="2895600" cy="332656"/>
          </a:xfrm>
          <a:prstGeom prst="rect">
            <a:avLst/>
          </a:prstGeom>
          <a:ln/>
        </p:spPr>
        <p:txBody>
          <a:bodyPr/>
          <a:lstStyle>
            <a:lvl1pPr>
              <a:defRPr/>
            </a:lvl1pPr>
          </a:lstStyle>
          <a:p>
            <a:pPr>
              <a:defRPr/>
            </a:pPr>
            <a:r>
              <a:rPr lang="en-GB" smtClean="0"/>
              <a:t>Prepared by Iwona Piechowiak </a:t>
            </a:r>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a:xfrm>
            <a:off x="539552" y="6525344"/>
            <a:ext cx="2133600" cy="332656"/>
          </a:xfrm>
          <a:prstGeom prst="rect">
            <a:avLst/>
          </a:prstGeom>
          <a:ln/>
        </p:spPr>
        <p:txBody>
          <a:bodyPr/>
          <a:lstStyle>
            <a:lvl1pPr>
              <a:defRPr/>
            </a:lvl1pPr>
          </a:lstStyle>
          <a:p>
            <a:pPr>
              <a:defRPr/>
            </a:pPr>
            <a:fld id="{DC348759-8020-4E7D-9CDF-103DD73A2629}" type="datetime3">
              <a:rPr lang="en-GB" smtClean="0"/>
              <a:pPr>
                <a:defRPr/>
              </a:pPr>
              <a:t>25 April, 2019</a:t>
            </a:fld>
            <a:endParaRPr lang="en-GB"/>
          </a:p>
        </p:txBody>
      </p:sp>
      <p:sp>
        <p:nvSpPr>
          <p:cNvPr id="6" name="Footer Placeholder 5"/>
          <p:cNvSpPr>
            <a:spLocks noGrp="1" noChangeArrowheads="1"/>
          </p:cNvSpPr>
          <p:nvPr>
            <p:ph type="ftr" sz="quarter" idx="11"/>
          </p:nvPr>
        </p:nvSpPr>
        <p:spPr>
          <a:xfrm>
            <a:off x="2195736" y="6552728"/>
            <a:ext cx="2895600" cy="332656"/>
          </a:xfrm>
          <a:prstGeom prst="rect">
            <a:avLst/>
          </a:prstGeom>
          <a:ln/>
        </p:spPr>
        <p:txBody>
          <a:bodyPr/>
          <a:lstStyle>
            <a:lvl1pPr>
              <a:defRPr/>
            </a:lvl1pPr>
          </a:lstStyle>
          <a:p>
            <a:pPr>
              <a:defRPr/>
            </a:pPr>
            <a:r>
              <a:rPr lang="en-GB" smtClean="0"/>
              <a:t>Prepared by Iwona Piechowiak </a:t>
            </a:r>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gi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2306" y="69002"/>
            <a:ext cx="1908515" cy="770700"/>
          </a:xfrm>
          <a:prstGeom prst="rect">
            <a:avLst/>
          </a:prstGeom>
        </p:spPr>
      </p:pic>
      <p:sp>
        <p:nvSpPr>
          <p:cNvPr id="1028" name="Rectangle 3"/>
          <p:cNvSpPr>
            <a:spLocks noGrp="1" noChangeArrowheads="1"/>
          </p:cNvSpPr>
          <p:nvPr>
            <p:ph type="body" idx="1"/>
          </p:nvPr>
        </p:nvSpPr>
        <p:spPr bwMode="auto">
          <a:xfrm>
            <a:off x="250825" y="1557338"/>
            <a:ext cx="8229600" cy="44973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2026" name="Rectangle 42"/>
          <p:cNvSpPr>
            <a:spLocks noChangeArrowheads="1"/>
          </p:cNvSpPr>
          <p:nvPr userDrawn="1"/>
        </p:nvSpPr>
        <p:spPr bwMode="auto">
          <a:xfrm>
            <a:off x="0" y="2933700"/>
            <a:ext cx="9144000" cy="0"/>
          </a:xfrm>
          <a:prstGeom prst="rect">
            <a:avLst/>
          </a:prstGeom>
          <a:noFill/>
          <a:ln w="9525">
            <a:noFill/>
            <a:miter lim="800000"/>
            <a:headEnd/>
            <a:tailEnd/>
          </a:ln>
          <a:effectLst/>
        </p:spPr>
        <p:txBody>
          <a:bodyPr wrap="none" anchor="ctr">
            <a:spAutoFit/>
          </a:bodyPr>
          <a:lstStyle/>
          <a:p>
            <a:pPr>
              <a:defRPr/>
            </a:pPr>
            <a:endParaRPr lang="en-US"/>
          </a:p>
        </p:txBody>
      </p:sp>
      <p:sp>
        <p:nvSpPr>
          <p:cNvPr id="42030" name="Rectangle 46"/>
          <p:cNvSpPr>
            <a:spLocks noChangeArrowheads="1"/>
          </p:cNvSpPr>
          <p:nvPr userDrawn="1"/>
        </p:nvSpPr>
        <p:spPr bwMode="auto">
          <a:xfrm>
            <a:off x="0" y="6524625"/>
            <a:ext cx="9144000" cy="360363"/>
          </a:xfrm>
          <a:prstGeom prst="rect">
            <a:avLst/>
          </a:prstGeom>
          <a:solidFill>
            <a:srgbClr val="C7CF85"/>
          </a:solidFill>
          <a:ln w="9525">
            <a:noFill/>
            <a:miter lim="800000"/>
            <a:headEnd/>
            <a:tailEnd/>
          </a:ln>
          <a:effectLst/>
        </p:spPr>
        <p:txBody>
          <a:bodyPr wrap="none" anchor="ctr"/>
          <a:lstStyle/>
          <a:p>
            <a:pPr>
              <a:defRPr/>
            </a:pPr>
            <a:endParaRPr lang="en-US"/>
          </a:p>
        </p:txBody>
      </p:sp>
      <p:pic>
        <p:nvPicPr>
          <p:cNvPr id="1037" name="Picture 48"/>
          <p:cNvPicPr>
            <a:picLocks noChangeAspect="1" noChangeArrowheads="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107504" y="6259186"/>
            <a:ext cx="504056" cy="590228"/>
          </a:xfrm>
          <a:prstGeom prst="rect">
            <a:avLst/>
          </a:prstGeom>
          <a:noFill/>
          <a:ln w="9525">
            <a:noFill/>
            <a:miter lim="800000"/>
            <a:headEnd/>
            <a:tailEnd/>
          </a:ln>
        </p:spPr>
      </p:pic>
      <p:pic>
        <p:nvPicPr>
          <p:cNvPr id="4" name="Picture 3"/>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8014085" y="6533368"/>
            <a:ext cx="1111254" cy="333375"/>
          </a:xfrm>
          <a:prstGeom prst="rect">
            <a:avLst/>
          </a:prstGeom>
        </p:spPr>
      </p:pic>
      <p:sp>
        <p:nvSpPr>
          <p:cNvPr id="42031" name="Rectangle 47"/>
          <p:cNvSpPr>
            <a:spLocks noChangeArrowheads="1"/>
          </p:cNvSpPr>
          <p:nvPr userDrawn="1"/>
        </p:nvSpPr>
        <p:spPr bwMode="auto">
          <a:xfrm>
            <a:off x="-12306" y="0"/>
            <a:ext cx="9156306" cy="188913"/>
          </a:xfrm>
          <a:prstGeom prst="rect">
            <a:avLst/>
          </a:prstGeom>
          <a:solidFill>
            <a:srgbClr val="E2CA87"/>
          </a:solidFill>
          <a:ln w="9525">
            <a:noFill/>
            <a:miter lim="800000"/>
            <a:headEnd/>
            <a:tailEnd/>
          </a:ln>
          <a:effectLst/>
        </p:spPr>
        <p:txBody>
          <a:bodyPr wrap="none"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3652" r:id="rId1"/>
    <p:sldLayoutId id="2147483663"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Lst>
  <p:hf sldNum="0" hdr="0" ftr="0" dt="0"/>
  <p:txStyles>
    <p:titleStyle>
      <a:lvl1pPr algn="l" rtl="0" eaLnBrk="0" fontAlgn="base" hangingPunct="0">
        <a:spcBef>
          <a:spcPct val="0"/>
        </a:spcBef>
        <a:spcAft>
          <a:spcPct val="0"/>
        </a:spcAft>
        <a:defRPr sz="4000" b="1">
          <a:solidFill>
            <a:srgbClr val="ADBA4E"/>
          </a:solidFill>
          <a:latin typeface="+mj-lt"/>
          <a:ea typeface="+mj-ea"/>
          <a:cs typeface="+mj-cs"/>
        </a:defRPr>
      </a:lvl1pPr>
      <a:lvl2pPr algn="l" rtl="0" eaLnBrk="0" fontAlgn="base" hangingPunct="0">
        <a:spcBef>
          <a:spcPct val="0"/>
        </a:spcBef>
        <a:spcAft>
          <a:spcPct val="0"/>
        </a:spcAft>
        <a:defRPr sz="4000" b="1">
          <a:solidFill>
            <a:srgbClr val="ADBA4E"/>
          </a:solidFill>
          <a:latin typeface="Arial" charset="0"/>
        </a:defRPr>
      </a:lvl2pPr>
      <a:lvl3pPr algn="l" rtl="0" eaLnBrk="0" fontAlgn="base" hangingPunct="0">
        <a:spcBef>
          <a:spcPct val="0"/>
        </a:spcBef>
        <a:spcAft>
          <a:spcPct val="0"/>
        </a:spcAft>
        <a:defRPr sz="4000" b="1">
          <a:solidFill>
            <a:srgbClr val="ADBA4E"/>
          </a:solidFill>
          <a:latin typeface="Arial" charset="0"/>
        </a:defRPr>
      </a:lvl3pPr>
      <a:lvl4pPr algn="l" rtl="0" eaLnBrk="0" fontAlgn="base" hangingPunct="0">
        <a:spcBef>
          <a:spcPct val="0"/>
        </a:spcBef>
        <a:spcAft>
          <a:spcPct val="0"/>
        </a:spcAft>
        <a:defRPr sz="4000" b="1">
          <a:solidFill>
            <a:srgbClr val="ADBA4E"/>
          </a:solidFill>
          <a:latin typeface="Arial" charset="0"/>
        </a:defRPr>
      </a:lvl4pPr>
      <a:lvl5pPr algn="l" rtl="0" eaLnBrk="0" fontAlgn="base" hangingPunct="0">
        <a:spcBef>
          <a:spcPct val="0"/>
        </a:spcBef>
        <a:spcAft>
          <a:spcPct val="0"/>
        </a:spcAft>
        <a:defRPr sz="4000" b="1">
          <a:solidFill>
            <a:srgbClr val="ADBA4E"/>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Char char="•"/>
        <a:defRPr sz="2800" b="1">
          <a:solidFill>
            <a:srgbClr val="6B6BCF"/>
          </a:solidFill>
          <a:latin typeface="+mn-lt"/>
          <a:ea typeface="+mn-ea"/>
          <a:cs typeface="+mn-cs"/>
        </a:defRPr>
      </a:lvl1pPr>
      <a:lvl2pPr marL="742950" indent="-285750" algn="l" rtl="0" eaLnBrk="0" fontAlgn="base" hangingPunct="0">
        <a:spcBef>
          <a:spcPct val="20000"/>
        </a:spcBef>
        <a:spcAft>
          <a:spcPct val="0"/>
        </a:spcAft>
        <a:buChar char="•"/>
        <a:defRPr sz="2400">
          <a:solidFill>
            <a:srgbClr val="D2AD46"/>
          </a:solidFill>
          <a:latin typeface="+mn-lt"/>
        </a:defRPr>
      </a:lvl2pPr>
      <a:lvl3pPr marL="1143000" indent="-228600" algn="l" rtl="0" eaLnBrk="0" fontAlgn="base" hangingPunct="0">
        <a:spcBef>
          <a:spcPct val="20000"/>
        </a:spcBef>
        <a:spcAft>
          <a:spcPct val="0"/>
        </a:spcAft>
        <a:buChar char="o"/>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3.xml"/><Relationship Id="rId5" Type="http://schemas.openxmlformats.org/officeDocument/2006/relationships/image" Target="../media/image29.jpeg"/><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37.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package" Target="../embeddings/Microsoft_PowerPoint_Slayd_1.sldx"/><Relationship Id="rId5" Type="http://schemas.openxmlformats.org/officeDocument/2006/relationships/image" Target="../media/image6.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5.png"/><Relationship Id="rId7"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8.jpe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3.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5.png"/><Relationship Id="rId7"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50.png"/><Relationship Id="rId5" Type="http://schemas.openxmlformats.org/officeDocument/2006/relationships/image" Target="../media/image45.png"/><Relationship Id="rId10" Type="http://schemas.openxmlformats.org/officeDocument/2006/relationships/image" Target="../media/image49.png"/><Relationship Id="rId4" Type="http://schemas.openxmlformats.org/officeDocument/2006/relationships/image" Target="../media/image6.png"/><Relationship Id="rId9" Type="http://schemas.openxmlformats.org/officeDocument/2006/relationships/hyperlink" Target="https://www.instagram.com/cemgovtr/"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808846"/>
            <a:ext cx="8352928" cy="1116098"/>
          </a:xfrm>
        </p:spPr>
        <p:txBody>
          <a:bodyPr/>
          <a:lstStyle/>
          <a:p>
            <a:pPr algn="ctr"/>
            <a:r>
              <a:rPr lang="es-EC" sz="1800" dirty="0">
                <a:solidFill>
                  <a:schemeClr val="bg2"/>
                </a:solidFill>
              </a:rPr>
              <a:t/>
            </a:r>
            <a:br>
              <a:rPr lang="es-EC" sz="1800" dirty="0">
                <a:solidFill>
                  <a:schemeClr val="bg2"/>
                </a:solidFill>
              </a:rPr>
            </a:br>
            <a:r>
              <a:rPr lang="en-GB" sz="2400" dirty="0" smtClean="0">
                <a:solidFill>
                  <a:schemeClr val="bg2"/>
                </a:solidFill>
              </a:rPr>
              <a:t> Decision Support for Mainstreaming and Scaling up of</a:t>
            </a:r>
            <a:br>
              <a:rPr lang="en-GB" sz="2400" dirty="0" smtClean="0">
                <a:solidFill>
                  <a:schemeClr val="bg2"/>
                </a:solidFill>
              </a:rPr>
            </a:br>
            <a:r>
              <a:rPr lang="en-GB" sz="2400" dirty="0" smtClean="0">
                <a:solidFill>
                  <a:schemeClr val="bg2"/>
                </a:solidFill>
              </a:rPr>
              <a:t> Sustainable Land Management  </a:t>
            </a:r>
            <a:r>
              <a:rPr lang="es-EC" sz="2400" dirty="0" smtClean="0">
                <a:solidFill>
                  <a:schemeClr val="bg2"/>
                </a:solidFill>
              </a:rPr>
              <a:t> </a:t>
            </a:r>
            <a:endParaRPr lang="en-GB" sz="2800" dirty="0">
              <a:solidFill>
                <a:schemeClr val="bg2"/>
              </a:solidFill>
            </a:endParaRPr>
          </a:p>
        </p:txBody>
      </p:sp>
      <p:sp>
        <p:nvSpPr>
          <p:cNvPr id="8" name="TextBox 7"/>
          <p:cNvSpPr txBox="1"/>
          <p:nvPr/>
        </p:nvSpPr>
        <p:spPr>
          <a:xfrm>
            <a:off x="1403648" y="2924944"/>
            <a:ext cx="6264696" cy="369332"/>
          </a:xfrm>
          <a:prstGeom prst="rect">
            <a:avLst/>
          </a:prstGeom>
          <a:noFill/>
        </p:spPr>
        <p:txBody>
          <a:bodyPr wrap="square" rtlCol="0">
            <a:spAutoFit/>
          </a:bodyPr>
          <a:lstStyle/>
          <a:p>
            <a:pPr algn="ctr"/>
            <a:r>
              <a:rPr lang="es-ES" b="1" dirty="0" smtClean="0"/>
              <a:t>Country </a:t>
            </a:r>
            <a:r>
              <a:rPr lang="es-ES" b="1" dirty="0" err="1" smtClean="0"/>
              <a:t>Presentation</a:t>
            </a:r>
            <a:endParaRPr lang="en-GB" dirty="0"/>
          </a:p>
        </p:txBody>
      </p:sp>
      <p:pic>
        <p:nvPicPr>
          <p:cNvPr id="3" name="Picture 2"/>
          <p:cNvPicPr>
            <a:picLocks noChangeAspect="1"/>
          </p:cNvPicPr>
          <p:nvPr/>
        </p:nvPicPr>
        <p:blipFill>
          <a:blip r:embed="rId3"/>
          <a:stretch>
            <a:fillRect/>
          </a:stretch>
        </p:blipFill>
        <p:spPr>
          <a:xfrm>
            <a:off x="2302944" y="310695"/>
            <a:ext cx="4717328" cy="1598188"/>
          </a:xfrm>
          <a:prstGeom prst="rect">
            <a:avLst/>
          </a:prstGeom>
        </p:spPr>
      </p:pic>
      <p:sp>
        <p:nvSpPr>
          <p:cNvPr id="9" name="TextBox 8"/>
          <p:cNvSpPr txBox="1"/>
          <p:nvPr/>
        </p:nvSpPr>
        <p:spPr>
          <a:xfrm>
            <a:off x="4067944" y="3488083"/>
            <a:ext cx="3248804" cy="400110"/>
          </a:xfrm>
          <a:prstGeom prst="rect">
            <a:avLst/>
          </a:prstGeom>
          <a:noFill/>
        </p:spPr>
        <p:txBody>
          <a:bodyPr wrap="square" rtlCol="0">
            <a:spAutoFit/>
          </a:bodyPr>
          <a:lstStyle/>
          <a:p>
            <a:r>
              <a:rPr lang="tr-TR" sz="2000" b="1" dirty="0" smtClean="0">
                <a:solidFill>
                  <a:srgbClr val="FF0000"/>
                </a:solidFill>
              </a:rPr>
              <a:t>TURKEY</a:t>
            </a:r>
            <a:endParaRPr lang="en-GB" sz="2000" dirty="0">
              <a:solidFill>
                <a:srgbClr val="FF0000"/>
              </a:solidFill>
            </a:endParaRPr>
          </a:p>
        </p:txBody>
      </p:sp>
      <p:sp>
        <p:nvSpPr>
          <p:cNvPr id="10" name="TextBox 9"/>
          <p:cNvSpPr txBox="1"/>
          <p:nvPr/>
        </p:nvSpPr>
        <p:spPr>
          <a:xfrm>
            <a:off x="2699792" y="4440014"/>
            <a:ext cx="4248472" cy="954107"/>
          </a:xfrm>
          <a:prstGeom prst="rect">
            <a:avLst/>
          </a:prstGeom>
          <a:noFill/>
        </p:spPr>
        <p:txBody>
          <a:bodyPr wrap="square" rtlCol="0">
            <a:spAutoFit/>
          </a:bodyPr>
          <a:lstStyle/>
          <a:p>
            <a:pPr algn="ctr"/>
            <a:r>
              <a:rPr lang="tr-TR" sz="2000" b="1" dirty="0" smtClean="0"/>
              <a:t> Ozlem YAVUZ</a:t>
            </a:r>
          </a:p>
          <a:p>
            <a:pPr algn="ctr"/>
            <a:r>
              <a:rPr lang="tr-TR" b="1" dirty="0" err="1" smtClean="0">
                <a:solidFill>
                  <a:srgbClr val="C00000"/>
                </a:solidFill>
              </a:rPr>
              <a:t>Deputy</a:t>
            </a:r>
            <a:r>
              <a:rPr lang="tr-TR" b="1" dirty="0" smtClean="0">
                <a:solidFill>
                  <a:srgbClr val="C00000"/>
                </a:solidFill>
              </a:rPr>
              <a:t> </a:t>
            </a:r>
            <a:r>
              <a:rPr lang="tr-TR" b="1" dirty="0" err="1" smtClean="0">
                <a:solidFill>
                  <a:srgbClr val="C00000"/>
                </a:solidFill>
              </a:rPr>
              <a:t>Director</a:t>
            </a:r>
            <a:r>
              <a:rPr lang="tr-TR" b="1" dirty="0" smtClean="0">
                <a:solidFill>
                  <a:srgbClr val="C00000"/>
                </a:solidFill>
              </a:rPr>
              <a:t> General </a:t>
            </a:r>
            <a:endParaRPr lang="en-US" b="1" dirty="0" smtClean="0">
              <a:solidFill>
                <a:srgbClr val="C00000"/>
              </a:solidFill>
            </a:endParaRPr>
          </a:p>
          <a:p>
            <a:pPr algn="ctr">
              <a:spcBef>
                <a:spcPts val="0"/>
              </a:spcBef>
            </a:pPr>
            <a:r>
              <a:rPr lang="tr-TR" b="1" dirty="0" err="1" smtClean="0"/>
              <a:t>National</a:t>
            </a:r>
            <a:r>
              <a:rPr lang="tr-TR" b="1" dirty="0" smtClean="0"/>
              <a:t> Project </a:t>
            </a:r>
            <a:r>
              <a:rPr lang="tr-TR" b="1" dirty="0" err="1" smtClean="0"/>
              <a:t>Coordinator</a:t>
            </a:r>
            <a:endParaRPr lang="en-GB" dirty="0"/>
          </a:p>
        </p:txBody>
      </p:sp>
      <p:sp>
        <p:nvSpPr>
          <p:cNvPr id="4" name="Rectangle 3"/>
          <p:cNvSpPr/>
          <p:nvPr/>
        </p:nvSpPr>
        <p:spPr>
          <a:xfrm>
            <a:off x="1030972" y="5517232"/>
            <a:ext cx="7501468" cy="800219"/>
          </a:xfrm>
          <a:prstGeom prst="rect">
            <a:avLst/>
          </a:prstGeom>
        </p:spPr>
        <p:txBody>
          <a:bodyPr wrap="square">
            <a:spAutoFit/>
          </a:bodyPr>
          <a:lstStyle/>
          <a:p>
            <a:pPr algn="ctr"/>
            <a:r>
              <a:rPr lang="en-US" b="1" dirty="0" smtClean="0">
                <a:latin typeface="Calibri-Bold"/>
              </a:rPr>
              <a:t>Workshop on </a:t>
            </a:r>
            <a:r>
              <a:rPr lang="en-US" b="1" dirty="0">
                <a:latin typeface="Calibri-Bold"/>
              </a:rPr>
              <a:t>the </a:t>
            </a:r>
            <a:r>
              <a:rPr lang="en-US" b="1" dirty="0" smtClean="0">
                <a:latin typeface="Calibri-Bold"/>
              </a:rPr>
              <a:t>DS-SLM Project</a:t>
            </a:r>
            <a:endParaRPr lang="en-US" b="1" dirty="0">
              <a:latin typeface="Calibri-Bold"/>
            </a:endParaRPr>
          </a:p>
          <a:p>
            <a:pPr algn="ctr"/>
            <a:r>
              <a:rPr lang="en-US" sz="1400" b="1" dirty="0" smtClean="0">
                <a:latin typeface="Calibri-Bold"/>
              </a:rPr>
              <a:t>24 – 26</a:t>
            </a:r>
            <a:r>
              <a:rPr lang="en-US" sz="1400" b="1" strike="sngStrike" dirty="0" smtClean="0">
                <a:solidFill>
                  <a:srgbClr val="FF0000"/>
                </a:solidFill>
                <a:latin typeface="Calibri-Bold"/>
              </a:rPr>
              <a:t> </a:t>
            </a:r>
            <a:r>
              <a:rPr lang="en-US" sz="1400" b="1" dirty="0" smtClean="0">
                <a:latin typeface="Calibri-Bold"/>
              </a:rPr>
              <a:t>April 2019</a:t>
            </a:r>
            <a:endParaRPr lang="en-US" sz="1400" b="1" dirty="0">
              <a:latin typeface="Calibri-Bold"/>
            </a:endParaRPr>
          </a:p>
          <a:p>
            <a:pPr algn="ctr"/>
            <a:r>
              <a:rPr lang="en-US" sz="1400" b="1" dirty="0" err="1" smtClean="0">
                <a:latin typeface="Calibri-Bold"/>
              </a:rPr>
              <a:t>Ankara,Turkey</a:t>
            </a:r>
            <a:endParaRPr lang="en-US" dirty="0"/>
          </a:p>
        </p:txBody>
      </p:sp>
      <p:pic>
        <p:nvPicPr>
          <p:cNvPr id="11" name="Resim 5"/>
          <p:cNvPicPr>
            <a:picLocks noChangeAspect="1"/>
          </p:cNvPicPr>
          <p:nvPr/>
        </p:nvPicPr>
        <p:blipFill>
          <a:blip r:embed="rId4" cstate="print"/>
          <a:stretch>
            <a:fillRect/>
          </a:stretch>
        </p:blipFill>
        <p:spPr>
          <a:xfrm>
            <a:off x="7315200" y="381000"/>
            <a:ext cx="783566" cy="783566"/>
          </a:xfrm>
          <a:prstGeom prst="rect">
            <a:avLst/>
          </a:prstGeom>
        </p:spPr>
      </p:pic>
      <p:pic>
        <p:nvPicPr>
          <p:cNvPr id="12" name="Resim 7"/>
          <p:cNvPicPr>
            <a:picLocks noChangeAspect="1"/>
          </p:cNvPicPr>
          <p:nvPr/>
        </p:nvPicPr>
        <p:blipFill>
          <a:blip r:embed="rId5" cstate="print"/>
          <a:stretch>
            <a:fillRect/>
          </a:stretch>
        </p:blipFill>
        <p:spPr>
          <a:xfrm>
            <a:off x="8236340" y="381000"/>
            <a:ext cx="755260" cy="755260"/>
          </a:xfrm>
          <a:prstGeom prst="rect">
            <a:avLst/>
          </a:prstGeom>
        </p:spPr>
      </p:pic>
    </p:spTree>
    <p:extLst>
      <p:ext uri="{BB962C8B-B14F-4D97-AF65-F5344CB8AC3E}">
        <p14:creationId xmlns:p14="http://schemas.microsoft.com/office/powerpoint/2010/main" val="9789740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Resim 5"/>
          <p:cNvPicPr>
            <a:picLocks noChangeAspect="1"/>
          </p:cNvPicPr>
          <p:nvPr/>
        </p:nvPicPr>
        <p:blipFill>
          <a:blip r:embed="rId3" cstate="print"/>
          <a:stretch>
            <a:fillRect/>
          </a:stretch>
        </p:blipFill>
        <p:spPr>
          <a:xfrm>
            <a:off x="7315200" y="381000"/>
            <a:ext cx="783566" cy="783566"/>
          </a:xfrm>
          <a:prstGeom prst="rect">
            <a:avLst/>
          </a:prstGeom>
        </p:spPr>
      </p:pic>
      <p:pic>
        <p:nvPicPr>
          <p:cNvPr id="12" name="Resim 7"/>
          <p:cNvPicPr>
            <a:picLocks noChangeAspect="1"/>
          </p:cNvPicPr>
          <p:nvPr/>
        </p:nvPicPr>
        <p:blipFill>
          <a:blip r:embed="rId4" cstate="print"/>
          <a:stretch>
            <a:fillRect/>
          </a:stretch>
        </p:blipFill>
        <p:spPr>
          <a:xfrm>
            <a:off x="8236340" y="381000"/>
            <a:ext cx="755260" cy="755260"/>
          </a:xfrm>
          <a:prstGeom prst="rect">
            <a:avLst/>
          </a:prstGeom>
        </p:spPr>
      </p:pic>
      <p:sp>
        <p:nvSpPr>
          <p:cNvPr id="4" name="3 Dikdörtgen"/>
          <p:cNvSpPr/>
          <p:nvPr/>
        </p:nvSpPr>
        <p:spPr>
          <a:xfrm>
            <a:off x="2133600" y="381000"/>
            <a:ext cx="4572000" cy="646331"/>
          </a:xfrm>
          <a:prstGeom prst="rect">
            <a:avLst/>
          </a:prstGeom>
        </p:spPr>
        <p:txBody>
          <a:bodyPr>
            <a:spAutoFit/>
          </a:bodyPr>
          <a:lstStyle/>
          <a:p>
            <a:pPr algn="ctr"/>
            <a:r>
              <a:rPr lang="tr-TR" b="1" dirty="0" smtClean="0"/>
              <a:t>SLM TECHNOLOGİES</a:t>
            </a:r>
            <a:br>
              <a:rPr lang="tr-TR" b="1" dirty="0" smtClean="0"/>
            </a:br>
            <a:endParaRPr lang="en-US" dirty="0"/>
          </a:p>
        </p:txBody>
      </p:sp>
      <p:sp>
        <p:nvSpPr>
          <p:cNvPr id="5" name="4 Dikdörtgen"/>
          <p:cNvSpPr/>
          <p:nvPr/>
        </p:nvSpPr>
        <p:spPr>
          <a:xfrm>
            <a:off x="1524000" y="838200"/>
            <a:ext cx="5715000" cy="369332"/>
          </a:xfrm>
          <a:prstGeom prst="rect">
            <a:avLst/>
          </a:prstGeom>
        </p:spPr>
        <p:txBody>
          <a:bodyPr wrap="square">
            <a:spAutoFit/>
          </a:bodyPr>
          <a:lstStyle/>
          <a:p>
            <a:r>
              <a:rPr lang="tr-TR" b="1" dirty="0" smtClean="0"/>
              <a:t>1-</a:t>
            </a:r>
            <a:r>
              <a:rPr lang="en-US" b="1" dirty="0" smtClean="0"/>
              <a:t> </a:t>
            </a:r>
            <a:r>
              <a:rPr lang="en-GB" b="1" dirty="0" smtClean="0"/>
              <a:t>A Sustainable Drainage System for Saline Soils</a:t>
            </a:r>
            <a:endParaRPr lang="en-US" dirty="0"/>
          </a:p>
        </p:txBody>
      </p:sp>
      <p:pic>
        <p:nvPicPr>
          <p:cNvPr id="6" name="9 Resim" descr="D:\AllFiles\FAOProjects\DS_SLM\DS-SLM Sebahattin\UNSPED FOTOLAR\heli karaman 366.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00600" y="1371600"/>
            <a:ext cx="4205119" cy="3069077"/>
          </a:xfrm>
          <a:prstGeom prst="rect">
            <a:avLst/>
          </a:prstGeom>
          <a:noFill/>
          <a:ln>
            <a:noFill/>
          </a:ln>
        </p:spPr>
      </p:pic>
      <p:pic>
        <p:nvPicPr>
          <p:cNvPr id="7" name="8 Resim" descr="D:\FAOProjects\DS_SLM2\WOCATTr\WOCATReporting\UnspedFarmPhotos\DJI_0122.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2663" y="1295707"/>
            <a:ext cx="4079718" cy="3117409"/>
          </a:xfrm>
          <a:prstGeom prst="rect">
            <a:avLst/>
          </a:prstGeom>
          <a:noFill/>
          <a:ln>
            <a:noFill/>
          </a:ln>
        </p:spPr>
      </p:pic>
      <p:sp>
        <p:nvSpPr>
          <p:cNvPr id="8" name="Dikdörtgen 2"/>
          <p:cNvSpPr/>
          <p:nvPr/>
        </p:nvSpPr>
        <p:spPr>
          <a:xfrm>
            <a:off x="304800" y="4572000"/>
            <a:ext cx="3934525" cy="1738938"/>
          </a:xfrm>
          <a:prstGeom prst="rect">
            <a:avLst/>
          </a:prstGeom>
          <a:ln/>
        </p:spPr>
        <p:style>
          <a:lnRef idx="2">
            <a:schemeClr val="accent6"/>
          </a:lnRef>
          <a:fillRef idx="1">
            <a:schemeClr val="lt1"/>
          </a:fillRef>
          <a:effectRef idx="0">
            <a:schemeClr val="accent6"/>
          </a:effectRef>
          <a:fontRef idx="minor">
            <a:schemeClr val="dk1"/>
          </a:fontRef>
        </p:style>
        <p:txBody>
          <a:bodyPr wrap="square">
            <a:spAutoFit/>
          </a:bodyPr>
          <a:lstStyle/>
          <a:p>
            <a:pPr algn="ctr">
              <a:lnSpc>
                <a:spcPct val="107000"/>
              </a:lnSpc>
              <a:spcAft>
                <a:spcPts val="800"/>
              </a:spcAft>
            </a:pPr>
            <a:r>
              <a:rPr lang="en-US" sz="2000" b="1" dirty="0" smtClean="0">
                <a:effectLst/>
                <a:latin typeface="Times New Roman" panose="02020603050405020304" pitchFamily="18" charset="0"/>
                <a:ea typeface="Calibri" panose="020F0502020204030204" pitchFamily="34" charset="0"/>
                <a:cs typeface="Times New Roman" panose="02020603050405020304" pitchFamily="18" charset="0"/>
              </a:rPr>
              <a:t>Photo 1. The waterlogging in the area of UNSPED farm which restricts the available air and inhibits plant growth to a great extent </a:t>
            </a:r>
            <a:endParaRPr lang="tr-TR"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Dikdörtgen 9"/>
          <p:cNvSpPr/>
          <p:nvPr/>
        </p:nvSpPr>
        <p:spPr>
          <a:xfrm>
            <a:off x="4953000" y="4648200"/>
            <a:ext cx="3962400" cy="1754326"/>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n-US" b="1" dirty="0" smtClean="0">
                <a:effectLst/>
                <a:latin typeface="Times New Roman" panose="02020603050405020304" pitchFamily="18" charset="0"/>
                <a:ea typeface="Times New Roman" panose="02020603050405020304" pitchFamily="18" charset="0"/>
              </a:rPr>
              <a:t>Photo 2. An open drainage ditch was constructed to a designed cross section, alignment and grade to serve as integral parts of a surface or subsurface drainage system that met the conservation and land use needs.</a:t>
            </a:r>
            <a:endParaRPr lang="tr-TR"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372043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E:\IMG_3317.JPG"/>
          <p:cNvPicPr>
            <a:picLocks noGrp="1" noChangeAspect="1" noChangeArrowheads="1"/>
          </p:cNvPicPr>
          <p:nvPr>
            <p:ph idx="1"/>
          </p:nvPr>
        </p:nvPicPr>
        <p:blipFill>
          <a:blip r:embed="rId2" cstate="print"/>
          <a:srcRect/>
          <a:stretch>
            <a:fillRect/>
          </a:stretch>
        </p:blipFill>
        <p:spPr bwMode="auto">
          <a:xfrm>
            <a:off x="323528" y="332656"/>
            <a:ext cx="4248472" cy="2808312"/>
          </a:xfrm>
          <a:prstGeom prst="rect">
            <a:avLst/>
          </a:prstGeom>
          <a:noFill/>
        </p:spPr>
      </p:pic>
      <p:pic>
        <p:nvPicPr>
          <p:cNvPr id="9219" name="Picture 3" descr="E:\IMG_3197 (2).JPG"/>
          <p:cNvPicPr>
            <a:picLocks noChangeAspect="1" noChangeArrowheads="1"/>
          </p:cNvPicPr>
          <p:nvPr/>
        </p:nvPicPr>
        <p:blipFill>
          <a:blip r:embed="rId3" cstate="print"/>
          <a:srcRect/>
          <a:stretch>
            <a:fillRect/>
          </a:stretch>
        </p:blipFill>
        <p:spPr bwMode="auto">
          <a:xfrm>
            <a:off x="4814048" y="3404978"/>
            <a:ext cx="4006424" cy="3120366"/>
          </a:xfrm>
          <a:prstGeom prst="rect">
            <a:avLst/>
          </a:prstGeom>
          <a:noFill/>
        </p:spPr>
      </p:pic>
      <p:pic>
        <p:nvPicPr>
          <p:cNvPr id="9220" name="Picture 4" descr="E:\IMG_3182.JPG"/>
          <p:cNvPicPr>
            <a:picLocks noChangeAspect="1" noChangeArrowheads="1"/>
          </p:cNvPicPr>
          <p:nvPr/>
        </p:nvPicPr>
        <p:blipFill>
          <a:blip r:embed="rId4" cstate="print"/>
          <a:srcRect/>
          <a:stretch>
            <a:fillRect/>
          </a:stretch>
        </p:blipFill>
        <p:spPr bwMode="auto">
          <a:xfrm>
            <a:off x="323528" y="3356992"/>
            <a:ext cx="4248472" cy="3168352"/>
          </a:xfrm>
          <a:prstGeom prst="rect">
            <a:avLst/>
          </a:prstGeom>
          <a:noFill/>
        </p:spPr>
      </p:pic>
      <p:pic>
        <p:nvPicPr>
          <p:cNvPr id="9221" name="Picture 5" descr="E:\IMG_4377.JPG"/>
          <p:cNvPicPr>
            <a:picLocks noChangeAspect="1" noChangeArrowheads="1"/>
          </p:cNvPicPr>
          <p:nvPr/>
        </p:nvPicPr>
        <p:blipFill>
          <a:blip r:embed="rId5" cstate="print"/>
          <a:srcRect/>
          <a:stretch>
            <a:fillRect/>
          </a:stretch>
        </p:blipFill>
        <p:spPr bwMode="auto">
          <a:xfrm>
            <a:off x="4860032" y="332656"/>
            <a:ext cx="3960439" cy="2808312"/>
          </a:xfrm>
          <a:prstGeom prst="rect">
            <a:avLst/>
          </a:prstGeom>
          <a:noFill/>
        </p:spPr>
      </p:pic>
    </p:spTree>
    <p:extLst>
      <p:ext uri="{BB962C8B-B14F-4D97-AF65-F5344CB8AC3E}">
        <p14:creationId xmlns:p14="http://schemas.microsoft.com/office/powerpoint/2010/main" val="10034553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Resim 5"/>
          <p:cNvPicPr>
            <a:picLocks noChangeAspect="1"/>
          </p:cNvPicPr>
          <p:nvPr/>
        </p:nvPicPr>
        <p:blipFill>
          <a:blip r:embed="rId3" cstate="print"/>
          <a:stretch>
            <a:fillRect/>
          </a:stretch>
        </p:blipFill>
        <p:spPr>
          <a:xfrm>
            <a:off x="7315200" y="381000"/>
            <a:ext cx="783566" cy="783566"/>
          </a:xfrm>
          <a:prstGeom prst="rect">
            <a:avLst/>
          </a:prstGeom>
        </p:spPr>
      </p:pic>
      <p:pic>
        <p:nvPicPr>
          <p:cNvPr id="12" name="Resim 7"/>
          <p:cNvPicPr>
            <a:picLocks noChangeAspect="1"/>
          </p:cNvPicPr>
          <p:nvPr/>
        </p:nvPicPr>
        <p:blipFill>
          <a:blip r:embed="rId4" cstate="print"/>
          <a:stretch>
            <a:fillRect/>
          </a:stretch>
        </p:blipFill>
        <p:spPr>
          <a:xfrm>
            <a:off x="8236340" y="381000"/>
            <a:ext cx="755260" cy="755260"/>
          </a:xfrm>
          <a:prstGeom prst="rect">
            <a:avLst/>
          </a:prstGeom>
        </p:spPr>
      </p:pic>
      <p:sp>
        <p:nvSpPr>
          <p:cNvPr id="4" name="3 Dikdörtgen"/>
          <p:cNvSpPr/>
          <p:nvPr/>
        </p:nvSpPr>
        <p:spPr>
          <a:xfrm>
            <a:off x="2362200" y="533400"/>
            <a:ext cx="4572000" cy="685059"/>
          </a:xfrm>
          <a:prstGeom prst="rect">
            <a:avLst/>
          </a:prstGeom>
        </p:spPr>
        <p:txBody>
          <a:bodyPr>
            <a:spAutoFit/>
          </a:bodyPr>
          <a:lstStyle/>
          <a:p>
            <a:pPr algn="ctr">
              <a:lnSpc>
                <a:spcPct val="107000"/>
              </a:lnSpc>
              <a:spcAft>
                <a:spcPts val="800"/>
              </a:spcAft>
            </a:pPr>
            <a:r>
              <a:rPr lang="en-US" b="1" dirty="0" smtClean="0">
                <a:latin typeface="Times New Roman" panose="02020603050405020304" pitchFamily="18" charset="0"/>
                <a:ea typeface="Calibri" panose="020F0502020204030204" pitchFamily="34" charset="0"/>
                <a:cs typeface="Times New Roman" panose="02020603050405020304" pitchFamily="18" charset="0"/>
              </a:rPr>
              <a:t>2-Growing barley in the salt-affected soils of ancient saline lake bottom</a:t>
            </a:r>
            <a:endParaRPr lang="tr-TR"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Resim 3" descr="D:\FAOProjects\DS_SLM2\WOCATTr\WOCATReporting\UnspedFarmPhotos\DJI_0150.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 y="1219200"/>
            <a:ext cx="3962400" cy="3126571"/>
          </a:xfrm>
          <a:prstGeom prst="rect">
            <a:avLst/>
          </a:prstGeom>
          <a:noFill/>
          <a:ln>
            <a:noFill/>
          </a:ln>
        </p:spPr>
      </p:pic>
      <p:pic>
        <p:nvPicPr>
          <p:cNvPr id="6" name="Resim 4" descr="D:\FAOProjects\DS_SLM2\WOCATTr\WOCATReporting\UnspedFarmPhotos\DJI_0222.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76800" y="1371600"/>
            <a:ext cx="4021617" cy="3048000"/>
          </a:xfrm>
          <a:prstGeom prst="rect">
            <a:avLst/>
          </a:prstGeom>
          <a:noFill/>
          <a:ln>
            <a:noFill/>
          </a:ln>
        </p:spPr>
      </p:pic>
      <p:sp>
        <p:nvSpPr>
          <p:cNvPr id="7" name="Dikdörtgen 2"/>
          <p:cNvSpPr/>
          <p:nvPr/>
        </p:nvSpPr>
        <p:spPr>
          <a:xfrm>
            <a:off x="152400" y="4495800"/>
            <a:ext cx="4640024" cy="1738938"/>
          </a:xfrm>
          <a:prstGeom prst="rect">
            <a:avLst/>
          </a:prstGeom>
        </p:spPr>
        <p:txBody>
          <a:bodyPr wrap="square">
            <a:spAutoFit/>
          </a:bodyPr>
          <a:lstStyle/>
          <a:p>
            <a:pPr>
              <a:lnSpc>
                <a:spcPct val="107000"/>
              </a:lnSpc>
              <a:spcAft>
                <a:spcPts val="800"/>
              </a:spcAft>
            </a:pPr>
            <a:r>
              <a:rPr lang="en-US" sz="20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Photo 1. Planning and construction of a modern central pivot irrigation system in the UNSPED farm with an effective system of surface and subsurface drainages</a:t>
            </a:r>
            <a:endParaRPr lang="tr-TR"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Dikdörtgen 6"/>
          <p:cNvSpPr/>
          <p:nvPr/>
        </p:nvSpPr>
        <p:spPr>
          <a:xfrm>
            <a:off x="4876800" y="4495800"/>
            <a:ext cx="3970314" cy="1559529"/>
          </a:xfrm>
          <a:prstGeom prst="rect">
            <a:avLst/>
          </a:prstGeom>
        </p:spPr>
        <p:txBody>
          <a:bodyPr wrap="square">
            <a:spAutoFit/>
          </a:bodyPr>
          <a:lstStyle/>
          <a:p>
            <a:pPr>
              <a:lnSpc>
                <a:spcPct val="107000"/>
              </a:lnSpc>
              <a:spcAft>
                <a:spcPts val="800"/>
              </a:spcAft>
            </a:pPr>
            <a:r>
              <a:rPr lang="en-US"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Photo 2. Barley cultivation to improve soil “health” by improving soil structure, enhancing soil </a:t>
            </a:r>
            <a:r>
              <a:rPr lang="en-US"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tilth</a:t>
            </a:r>
            <a:r>
              <a:rPr lang="en-US"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and water infiltration for very first 3 years of the reclamation of the saline soils</a:t>
            </a:r>
            <a:endParaRPr lang="tr-TR" sz="16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252362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Resim 5"/>
          <p:cNvPicPr>
            <a:picLocks noChangeAspect="1"/>
          </p:cNvPicPr>
          <p:nvPr/>
        </p:nvPicPr>
        <p:blipFill>
          <a:blip r:embed="rId3" cstate="print"/>
          <a:stretch>
            <a:fillRect/>
          </a:stretch>
        </p:blipFill>
        <p:spPr>
          <a:xfrm>
            <a:off x="7315200" y="381000"/>
            <a:ext cx="783566" cy="783566"/>
          </a:xfrm>
          <a:prstGeom prst="rect">
            <a:avLst/>
          </a:prstGeom>
        </p:spPr>
      </p:pic>
      <p:pic>
        <p:nvPicPr>
          <p:cNvPr id="12" name="Resim 7"/>
          <p:cNvPicPr>
            <a:picLocks noChangeAspect="1"/>
          </p:cNvPicPr>
          <p:nvPr/>
        </p:nvPicPr>
        <p:blipFill>
          <a:blip r:embed="rId4" cstate="print"/>
          <a:stretch>
            <a:fillRect/>
          </a:stretch>
        </p:blipFill>
        <p:spPr>
          <a:xfrm>
            <a:off x="8236340" y="381000"/>
            <a:ext cx="755260" cy="755260"/>
          </a:xfrm>
          <a:prstGeom prst="rect">
            <a:avLst/>
          </a:prstGeom>
        </p:spPr>
      </p:pic>
      <p:sp>
        <p:nvSpPr>
          <p:cNvPr id="4" name="3 Dikdörtgen"/>
          <p:cNvSpPr/>
          <p:nvPr/>
        </p:nvSpPr>
        <p:spPr>
          <a:xfrm>
            <a:off x="2362200" y="533400"/>
            <a:ext cx="4572000" cy="685059"/>
          </a:xfrm>
          <a:prstGeom prst="rect">
            <a:avLst/>
          </a:prstGeom>
        </p:spPr>
        <p:txBody>
          <a:bodyPr>
            <a:spAutoFit/>
          </a:bodyPr>
          <a:lstStyle/>
          <a:p>
            <a:pPr algn="ctr">
              <a:lnSpc>
                <a:spcPct val="107000"/>
              </a:lnSpc>
              <a:spcAft>
                <a:spcPts val="800"/>
              </a:spcAft>
            </a:pPr>
            <a:r>
              <a:rPr lang="en-US" b="1" dirty="0" smtClean="0">
                <a:latin typeface="Times New Roman" panose="02020603050405020304" pitchFamily="18" charset="0"/>
                <a:ea typeface="Calibri" panose="020F0502020204030204" pitchFamily="34" charset="0"/>
                <a:cs typeface="Times New Roman" panose="02020603050405020304" pitchFamily="18" charset="0"/>
              </a:rPr>
              <a:t>3-Planting Salt-Tolerant Crops in Rotations to Manage Saline Soils</a:t>
            </a:r>
            <a:endParaRPr lang="tr-TR"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Resim 4" descr="D:\FAOProjects\DS_SLM2\WOCATTr\WOCATReporting\UnspedFarmPhotos\DJI_0374.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1" y="1600200"/>
            <a:ext cx="2895599" cy="2306299"/>
          </a:xfrm>
          <a:prstGeom prst="rect">
            <a:avLst/>
          </a:prstGeom>
          <a:noFill/>
          <a:ln>
            <a:noFill/>
          </a:ln>
        </p:spPr>
      </p:pic>
      <p:pic>
        <p:nvPicPr>
          <p:cNvPr id="6" name="Resim 6" descr="C:\Users\pc\Desktop\UNSPEDSLM\WOCATReporting\UnspedFarmPhotos\DJI_0455.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29000" y="1676400"/>
            <a:ext cx="2616531" cy="2209800"/>
          </a:xfrm>
          <a:prstGeom prst="rect">
            <a:avLst/>
          </a:prstGeom>
          <a:noFill/>
          <a:ln>
            <a:noFill/>
          </a:ln>
        </p:spPr>
      </p:pic>
      <p:pic>
        <p:nvPicPr>
          <p:cNvPr id="7" name="Resim 8" descr="D:\FAOProjects\DS_SLM2\WOCATTr\WOCATReporting\DS-SLM Sebahattin\UNSPED FOTOLAR\DJI_0009 (2).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00800" y="1600200"/>
            <a:ext cx="2514599" cy="2286000"/>
          </a:xfrm>
          <a:prstGeom prst="rect">
            <a:avLst/>
          </a:prstGeom>
          <a:noFill/>
          <a:ln>
            <a:noFill/>
          </a:ln>
        </p:spPr>
      </p:pic>
      <p:sp>
        <p:nvSpPr>
          <p:cNvPr id="8" name="Dikdörtgen 2"/>
          <p:cNvSpPr/>
          <p:nvPr/>
        </p:nvSpPr>
        <p:spPr>
          <a:xfrm>
            <a:off x="152400" y="4114800"/>
            <a:ext cx="2895600" cy="2068259"/>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nSpc>
                <a:spcPct val="107000"/>
              </a:lnSpc>
              <a:spcAft>
                <a:spcPts val="800"/>
              </a:spcAft>
            </a:pPr>
            <a:r>
              <a:rPr lang="en-US" sz="20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Photo 1. Circular patterns of plots of wheat – alfalfa in rotation under the center pivot sprinkler irrigation system</a:t>
            </a:r>
            <a:endParaRPr lang="tr-TR"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Dikdörtgen 3"/>
          <p:cNvSpPr/>
          <p:nvPr/>
        </p:nvSpPr>
        <p:spPr>
          <a:xfrm>
            <a:off x="3429000" y="4191000"/>
            <a:ext cx="2667000" cy="1738938"/>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nSpc>
                <a:spcPct val="107000"/>
              </a:lnSpc>
              <a:spcAft>
                <a:spcPts val="800"/>
              </a:spcAft>
            </a:pPr>
            <a:r>
              <a:rPr lang="en-US" sz="20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Photo 2. In a rotation basis the different plots are allocated for wheat, corn and sunflower </a:t>
            </a:r>
            <a:endParaRPr lang="tr-TR" sz="2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Dikdörtgen 9"/>
          <p:cNvSpPr/>
          <p:nvPr/>
        </p:nvSpPr>
        <p:spPr>
          <a:xfrm>
            <a:off x="6324600" y="4191000"/>
            <a:ext cx="2514599" cy="1738938"/>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nSpc>
                <a:spcPct val="107000"/>
              </a:lnSpc>
              <a:spcAft>
                <a:spcPts val="800"/>
              </a:spcAft>
            </a:pPr>
            <a:r>
              <a:rPr lang="tr-TR" sz="20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Photo 3. </a:t>
            </a:r>
            <a:r>
              <a:rPr lang="en-US" sz="20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Particularly, Alfalfa is an excellent choice to help further lower the saline water table</a:t>
            </a:r>
            <a:endParaRPr lang="tr-TR"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848189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Resim 5"/>
          <p:cNvPicPr>
            <a:picLocks noChangeAspect="1"/>
          </p:cNvPicPr>
          <p:nvPr/>
        </p:nvPicPr>
        <p:blipFill>
          <a:blip r:embed="rId3" cstate="print"/>
          <a:stretch>
            <a:fillRect/>
          </a:stretch>
        </p:blipFill>
        <p:spPr>
          <a:xfrm>
            <a:off x="7315200" y="381000"/>
            <a:ext cx="783566" cy="783566"/>
          </a:xfrm>
          <a:prstGeom prst="rect">
            <a:avLst/>
          </a:prstGeom>
        </p:spPr>
      </p:pic>
      <p:pic>
        <p:nvPicPr>
          <p:cNvPr id="12" name="Resim 7"/>
          <p:cNvPicPr>
            <a:picLocks noChangeAspect="1"/>
          </p:cNvPicPr>
          <p:nvPr/>
        </p:nvPicPr>
        <p:blipFill>
          <a:blip r:embed="rId4" cstate="print"/>
          <a:stretch>
            <a:fillRect/>
          </a:stretch>
        </p:blipFill>
        <p:spPr>
          <a:xfrm>
            <a:off x="8236340" y="381000"/>
            <a:ext cx="755260" cy="755260"/>
          </a:xfrm>
          <a:prstGeom prst="rect">
            <a:avLst/>
          </a:prstGeom>
        </p:spPr>
      </p:pic>
      <p:pic>
        <p:nvPicPr>
          <p:cNvPr id="4" name="Resim 3" descr="D:\FAOProjects\DS_SLM2\WOCATTr\WOCATReporting\DS-SLM Sebahattin\UNSPED FOTOLAR\IMG_5193.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1295400"/>
            <a:ext cx="4160196" cy="3276600"/>
          </a:xfrm>
          <a:prstGeom prst="rect">
            <a:avLst/>
          </a:prstGeom>
          <a:noFill/>
          <a:ln>
            <a:noFill/>
          </a:ln>
        </p:spPr>
      </p:pic>
      <p:pic>
        <p:nvPicPr>
          <p:cNvPr id="5" name="Resim 4" descr="C:\Users\pc\Desktop\UNSPEDSLM\WOCATReporting\DS-SLM Sebahattin\UNSPED FOTOLAR\servet 265.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53000" y="1295400"/>
            <a:ext cx="3962400" cy="3276600"/>
          </a:xfrm>
          <a:prstGeom prst="rect">
            <a:avLst/>
          </a:prstGeom>
          <a:noFill/>
          <a:ln>
            <a:noFill/>
          </a:ln>
        </p:spPr>
      </p:pic>
      <p:sp>
        <p:nvSpPr>
          <p:cNvPr id="6" name="Dikdörtgen 2"/>
          <p:cNvSpPr/>
          <p:nvPr/>
        </p:nvSpPr>
        <p:spPr>
          <a:xfrm>
            <a:off x="5029200" y="4724400"/>
            <a:ext cx="3929742" cy="127785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lnSpc>
                <a:spcPct val="107000"/>
              </a:lnSpc>
              <a:spcAft>
                <a:spcPts val="800"/>
              </a:spcAft>
            </a:pPr>
            <a:r>
              <a:rPr lang="tr-TR" sz="24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Photo</a:t>
            </a:r>
            <a:r>
              <a:rPr lang="tr-TR" sz="24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5. </a:t>
            </a:r>
            <a:r>
              <a:rPr lang="en-US" sz="24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Rotation</a:t>
            </a:r>
            <a:r>
              <a:rPr lang="tr-TR" sz="24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tr-TR" sz="24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from</a:t>
            </a:r>
            <a:r>
              <a:rPr lang="tr-TR" sz="24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tr-TR" sz="24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Alfalfa</a:t>
            </a:r>
            <a:r>
              <a:rPr lang="tr-TR" sz="24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tr-TR" sz="24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to</a:t>
            </a:r>
            <a:r>
              <a:rPr lang="tr-TR" sz="24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tr-TR" sz="24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Corn</a:t>
            </a:r>
            <a:r>
              <a:rPr lang="tr-TR" sz="24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produced</a:t>
            </a:r>
            <a:r>
              <a:rPr lang="tr-TR" sz="24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 </a:t>
            </a:r>
            <a:r>
              <a:rPr lang="tr-TR" sz="24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significant</a:t>
            </a:r>
            <a:r>
              <a:rPr lang="tr-TR" sz="24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tr-TR" sz="24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yield</a:t>
            </a:r>
            <a:r>
              <a:rPr lang="tr-TR" sz="24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tr-TR" sz="24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increase</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Dikdörtgen 6"/>
          <p:cNvSpPr/>
          <p:nvPr/>
        </p:nvSpPr>
        <p:spPr>
          <a:xfrm>
            <a:off x="381000" y="4648200"/>
            <a:ext cx="4267200" cy="167302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nSpc>
                <a:spcPct val="107000"/>
              </a:lnSpc>
              <a:spcAft>
                <a:spcPts val="800"/>
              </a:spcAft>
            </a:pPr>
            <a:r>
              <a:rPr lang="tr-TR" sz="24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Photo</a:t>
            </a:r>
            <a:r>
              <a:rPr lang="tr-TR" sz="24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4. </a:t>
            </a:r>
            <a:r>
              <a:rPr lang="en-US" sz="24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Even when salinity reduced the plant size of wheat up to 50%, little to no decline in grain yields have been noted</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757840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Resim 5"/>
          <p:cNvPicPr>
            <a:picLocks noChangeAspect="1"/>
          </p:cNvPicPr>
          <p:nvPr/>
        </p:nvPicPr>
        <p:blipFill>
          <a:blip r:embed="rId4" cstate="print"/>
          <a:stretch>
            <a:fillRect/>
          </a:stretch>
        </p:blipFill>
        <p:spPr>
          <a:xfrm>
            <a:off x="7315200" y="381000"/>
            <a:ext cx="783566" cy="783566"/>
          </a:xfrm>
          <a:prstGeom prst="rect">
            <a:avLst/>
          </a:prstGeom>
        </p:spPr>
      </p:pic>
      <p:pic>
        <p:nvPicPr>
          <p:cNvPr id="12" name="Resim 7"/>
          <p:cNvPicPr>
            <a:picLocks noChangeAspect="1"/>
          </p:cNvPicPr>
          <p:nvPr/>
        </p:nvPicPr>
        <p:blipFill>
          <a:blip r:embed="rId5" cstate="print"/>
          <a:stretch>
            <a:fillRect/>
          </a:stretch>
        </p:blipFill>
        <p:spPr>
          <a:xfrm>
            <a:off x="8236340" y="381000"/>
            <a:ext cx="755260" cy="755260"/>
          </a:xfrm>
          <a:prstGeom prst="rect">
            <a:avLst/>
          </a:prstGeom>
        </p:spPr>
      </p:pic>
      <p:sp>
        <p:nvSpPr>
          <p:cNvPr id="4" name="3 Dikdörtgen"/>
          <p:cNvSpPr/>
          <p:nvPr/>
        </p:nvSpPr>
        <p:spPr>
          <a:xfrm>
            <a:off x="304800" y="802691"/>
            <a:ext cx="9220200" cy="2031325"/>
          </a:xfrm>
          <a:prstGeom prst="rect">
            <a:avLst/>
          </a:prstGeom>
        </p:spPr>
        <p:txBody>
          <a:bodyPr wrap="square">
            <a:spAutoFit/>
          </a:bodyPr>
          <a:lstStyle/>
          <a:p>
            <a:r>
              <a:rPr lang="en-US" b="1" dirty="0" smtClean="0"/>
              <a:t>                   Module </a:t>
            </a:r>
            <a:r>
              <a:rPr lang="en-US" b="1" dirty="0"/>
              <a:t>6</a:t>
            </a:r>
            <a:r>
              <a:rPr lang="tr-TR" b="1" dirty="0"/>
              <a:t>.</a:t>
            </a:r>
            <a:r>
              <a:rPr lang="en-US" b="1" dirty="0"/>
              <a:t> SLM Implementation and </a:t>
            </a:r>
            <a:r>
              <a:rPr lang="tr-TR" b="1" dirty="0"/>
              <a:t>S</a:t>
            </a:r>
            <a:r>
              <a:rPr lang="en-US" b="1" dirty="0" err="1"/>
              <a:t>caling</a:t>
            </a:r>
            <a:r>
              <a:rPr lang="en-US" b="1" dirty="0"/>
              <a:t> out</a:t>
            </a:r>
            <a:endParaRPr lang="tr-TR" b="1" dirty="0"/>
          </a:p>
          <a:p>
            <a:endParaRPr lang="tr-TR" b="1" dirty="0"/>
          </a:p>
          <a:p>
            <a:r>
              <a:rPr lang="en-GB" dirty="0" smtClean="0"/>
              <a:t>There </a:t>
            </a:r>
            <a:r>
              <a:rPr lang="en-GB" dirty="0"/>
              <a:t>are relevant policy tools, territorial strategies, incentives and </a:t>
            </a:r>
            <a:r>
              <a:rPr lang="en-GB" dirty="0" smtClean="0"/>
              <a:t>financing </a:t>
            </a:r>
            <a:r>
              <a:rPr lang="en-GB" dirty="0"/>
              <a:t>mechanisms.</a:t>
            </a:r>
            <a:endParaRPr lang="tr-TR" dirty="0"/>
          </a:p>
          <a:p>
            <a:endParaRPr lang="tr-TR" dirty="0" smtClean="0"/>
          </a:p>
          <a:p>
            <a:endParaRPr lang="tr-TR" dirty="0" smtClean="0"/>
          </a:p>
          <a:p>
            <a:endParaRPr lang="tr-TR" dirty="0"/>
          </a:p>
        </p:txBody>
      </p:sp>
      <p:sp>
        <p:nvSpPr>
          <p:cNvPr id="5" name="4 Dikdörtgen"/>
          <p:cNvSpPr/>
          <p:nvPr/>
        </p:nvSpPr>
        <p:spPr>
          <a:xfrm>
            <a:off x="381000" y="2362200"/>
            <a:ext cx="4572000" cy="646331"/>
          </a:xfrm>
          <a:prstGeom prst="rect">
            <a:avLst/>
          </a:prstGeom>
        </p:spPr>
        <p:txBody>
          <a:bodyPr>
            <a:spAutoFit/>
          </a:bodyPr>
          <a:lstStyle/>
          <a:p>
            <a:r>
              <a:rPr lang="es-EC" b="1" dirty="0" smtClean="0">
                <a:solidFill>
                  <a:schemeClr val="accent1">
                    <a:lumMod val="75000"/>
                  </a:schemeClr>
                </a:solidFill>
              </a:rPr>
              <a:t>The case of Turkey- financing mechanisms</a:t>
            </a:r>
            <a:endParaRPr lang="en-US" dirty="0"/>
          </a:p>
        </p:txBody>
      </p:sp>
      <p:sp>
        <p:nvSpPr>
          <p:cNvPr id="6" name="5 Dikdörtgen"/>
          <p:cNvSpPr/>
          <p:nvPr/>
        </p:nvSpPr>
        <p:spPr>
          <a:xfrm>
            <a:off x="0" y="3124200"/>
            <a:ext cx="3886200" cy="1446550"/>
          </a:xfrm>
          <a:prstGeom prst="rect">
            <a:avLst/>
          </a:prstGeom>
        </p:spPr>
        <p:txBody>
          <a:bodyPr wrap="square">
            <a:spAutoFit/>
          </a:bodyPr>
          <a:lstStyle/>
          <a:p>
            <a:pPr lvl="2">
              <a:lnSpc>
                <a:spcPct val="110000"/>
              </a:lnSpc>
            </a:pPr>
            <a:r>
              <a:rPr lang="en-US" sz="2000" dirty="0" smtClean="0"/>
              <a:t>ÇATAK incentive </a:t>
            </a:r>
            <a:r>
              <a:rPr lang="en-US" sz="2000" dirty="0" err="1" smtClean="0"/>
              <a:t>programme</a:t>
            </a:r>
            <a:r>
              <a:rPr lang="en-US" sz="2000" dirty="0" smtClean="0"/>
              <a:t> </a:t>
            </a:r>
          </a:p>
          <a:p>
            <a:pPr marL="685800" lvl="2" indent="0">
              <a:lnSpc>
                <a:spcPct val="110000"/>
              </a:lnSpc>
              <a:buNone/>
            </a:pPr>
            <a:r>
              <a:rPr lang="en-US" sz="2000" dirty="0" smtClean="0"/>
              <a:t>   (technical + financial assistance)</a:t>
            </a:r>
            <a:endParaRPr lang="en-US" sz="2000" dirty="0"/>
          </a:p>
        </p:txBody>
      </p:sp>
      <p:sp>
        <p:nvSpPr>
          <p:cNvPr id="1843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8433" name="Object 1"/>
          <p:cNvGraphicFramePr>
            <a:graphicFrameLocks noChangeAspect="1"/>
          </p:cNvGraphicFramePr>
          <p:nvPr/>
        </p:nvGraphicFramePr>
        <p:xfrm>
          <a:off x="3733800" y="2819400"/>
          <a:ext cx="5181600" cy="3421063"/>
        </p:xfrm>
        <a:graphic>
          <a:graphicData uri="http://schemas.openxmlformats.org/presentationml/2006/ole">
            <mc:AlternateContent xmlns:mc="http://schemas.openxmlformats.org/markup-compatibility/2006">
              <mc:Choice xmlns:v="urn:schemas-microsoft-com:vml" Requires="v">
                <p:oleObj spid="_x0000_s18436" name="Slayt" r:id="rId6" imgW="4570603" imgH="3427427" progId="PowerPoint.Slide.12">
                  <p:embed/>
                </p:oleObj>
              </mc:Choice>
              <mc:Fallback>
                <p:oleObj name="Slayt" r:id="rId6" imgW="4570603" imgH="3427427" progId="PowerPoint.Slide.12">
                  <p:embed/>
                  <p:pic>
                    <p:nvPicPr>
                      <p:cNvPr id="0" name="Picture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33800" y="2819400"/>
                        <a:ext cx="5181600" cy="3421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9789740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Resim 5"/>
          <p:cNvPicPr>
            <a:picLocks noChangeAspect="1"/>
          </p:cNvPicPr>
          <p:nvPr/>
        </p:nvPicPr>
        <p:blipFill>
          <a:blip r:embed="rId3" cstate="print"/>
          <a:stretch>
            <a:fillRect/>
          </a:stretch>
        </p:blipFill>
        <p:spPr>
          <a:xfrm>
            <a:off x="7315200" y="381000"/>
            <a:ext cx="783566" cy="783566"/>
          </a:xfrm>
          <a:prstGeom prst="rect">
            <a:avLst/>
          </a:prstGeom>
        </p:spPr>
      </p:pic>
      <p:pic>
        <p:nvPicPr>
          <p:cNvPr id="12" name="Resim 7"/>
          <p:cNvPicPr>
            <a:picLocks noChangeAspect="1"/>
          </p:cNvPicPr>
          <p:nvPr/>
        </p:nvPicPr>
        <p:blipFill>
          <a:blip r:embed="rId4" cstate="print"/>
          <a:stretch>
            <a:fillRect/>
          </a:stretch>
        </p:blipFill>
        <p:spPr>
          <a:xfrm>
            <a:off x="8236340" y="381000"/>
            <a:ext cx="755260" cy="755260"/>
          </a:xfrm>
          <a:prstGeom prst="rect">
            <a:avLst/>
          </a:prstGeom>
        </p:spPr>
      </p:pic>
      <p:sp>
        <p:nvSpPr>
          <p:cNvPr id="4" name="3 Metin kutusu"/>
          <p:cNvSpPr txBox="1"/>
          <p:nvPr/>
        </p:nvSpPr>
        <p:spPr>
          <a:xfrm>
            <a:off x="2362200" y="228600"/>
            <a:ext cx="4800600" cy="646331"/>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b="1" dirty="0" smtClean="0"/>
              <a:t>Additionally to these SLM Implementations </a:t>
            </a:r>
            <a:endParaRPr lang="en-US" b="1" dirty="0"/>
          </a:p>
        </p:txBody>
      </p:sp>
      <p:sp>
        <p:nvSpPr>
          <p:cNvPr id="5" name="TextBox 7"/>
          <p:cNvSpPr txBox="1"/>
          <p:nvPr/>
        </p:nvSpPr>
        <p:spPr>
          <a:xfrm>
            <a:off x="685800" y="990600"/>
            <a:ext cx="8229600" cy="646331"/>
          </a:xfrm>
          <a:prstGeom prst="rect">
            <a:avLst/>
          </a:prstGeom>
          <a:solidFill>
            <a:schemeClr val="accent2"/>
          </a:solidFill>
        </p:spPr>
        <p:txBody>
          <a:bodyPr wrap="square" rtlCol="0">
            <a:spAutoFit/>
          </a:bodyPr>
          <a:lstStyle/>
          <a:p>
            <a:pPr algn="ctr"/>
            <a:r>
              <a:rPr lang="en-US" b="1" dirty="0">
                <a:solidFill>
                  <a:schemeClr val="bg1"/>
                </a:solidFill>
                <a:latin typeface="+mj-lt"/>
                <a:ea typeface="Roboto Condensed Light" charset="0"/>
                <a:cs typeface="Roboto Condensed Light" charset="0"/>
              </a:rPr>
              <a:t>WE COMPLETED  AFFORESTATION AND EROSION CONTROL MOBILIZATION  (2008-2012)</a:t>
            </a:r>
          </a:p>
        </p:txBody>
      </p:sp>
      <p:sp>
        <p:nvSpPr>
          <p:cNvPr id="6" name="Slayt Numarası Yer Tutucusu 2"/>
          <p:cNvSpPr txBox="1">
            <a:spLocks/>
          </p:cNvSpPr>
          <p:nvPr/>
        </p:nvSpPr>
        <p:spPr>
          <a:xfrm>
            <a:off x="7921251" y="6971711"/>
            <a:ext cx="32766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E5B29C50-D6F1-4DB6-9B68-F4CD3996E9CF}" type="slidenum">
              <a:rPr kumimoji="0" lang="tr-TR" sz="1800" b="0" i="0" u="none" strike="noStrike" kern="1200" cap="none" spc="0" normalizeH="0" baseline="0" noProof="0" smtClean="0">
                <a:ln>
                  <a:noFill/>
                </a:ln>
                <a:solidFill>
                  <a:schemeClr val="tx1"/>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16</a:t>
            </a:fld>
            <a:r>
              <a:rPr kumimoji="0" lang="tr-TR" sz="1800" b="0" i="0" u="none" strike="noStrike" kern="1200" cap="none" spc="0" normalizeH="0" baseline="0" noProof="0" smtClean="0">
                <a:ln>
                  <a:noFill/>
                </a:ln>
                <a:solidFill>
                  <a:schemeClr val="tx1"/>
                </a:solidFill>
                <a:effectLst/>
                <a:uLnTx/>
                <a:uFillTx/>
                <a:latin typeface="Arial" charset="0"/>
                <a:ea typeface="+mn-ea"/>
                <a:cs typeface="+mn-cs"/>
              </a:rPr>
              <a:t>/68</a:t>
            </a:r>
            <a:endParaRPr kumimoji="0" lang="tr-TR" sz="1800" b="0" i="0" u="none" strike="noStrike" kern="1200" cap="none" spc="0" normalizeH="0" baseline="0" noProof="0" dirty="0">
              <a:ln>
                <a:noFill/>
              </a:ln>
              <a:solidFill>
                <a:schemeClr val="tx1"/>
              </a:solidFill>
              <a:effectLst/>
              <a:uLnTx/>
              <a:uFillTx/>
              <a:latin typeface="Arial" charset="0"/>
              <a:ea typeface="+mn-ea"/>
              <a:cs typeface="+mn-cs"/>
            </a:endParaRPr>
          </a:p>
        </p:txBody>
      </p:sp>
      <p:pic>
        <p:nvPicPr>
          <p:cNvPr id="7" name="Picture 2" descr="D:\RESİMLER\malatya ağaçlandırma\mltağ.jpg"/>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34000"/>
                    </a14:imgEffect>
                    <a14:imgEffect>
                      <a14:brightnessContrast bright="-6000" contrast="10000"/>
                    </a14:imgEffect>
                  </a14:imgLayer>
                </a14:imgProps>
              </a:ext>
            </a:extLst>
          </a:blip>
          <a:srcRect l="7042" r="4927"/>
          <a:stretch>
            <a:fillRect/>
          </a:stretch>
        </p:blipFill>
        <p:spPr bwMode="auto">
          <a:xfrm>
            <a:off x="5105400" y="3581400"/>
            <a:ext cx="3894650" cy="2777425"/>
          </a:xfrm>
          <a:prstGeom prst="rect">
            <a:avLst/>
          </a:prstGeom>
          <a:noFill/>
          <a:ln w="9525">
            <a:noFill/>
            <a:miter lim="800000"/>
            <a:headEnd/>
            <a:tailEnd/>
          </a:ln>
        </p:spPr>
      </p:pic>
      <p:pic>
        <p:nvPicPr>
          <p:cNvPr id="8" name="Picture 3" descr="C:\Users\rkarakoc\Documents\Alınan Dosyalarım\harita nihai(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47866" y="1676400"/>
            <a:ext cx="2333733" cy="175260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Rectangle 12"/>
          <p:cNvSpPr/>
          <p:nvPr/>
        </p:nvSpPr>
        <p:spPr>
          <a:xfrm>
            <a:off x="3124200" y="1752600"/>
            <a:ext cx="2000264" cy="830997"/>
          </a:xfrm>
          <a:prstGeom prst="rect">
            <a:avLst/>
          </a:prstGeom>
        </p:spPr>
        <p:txBody>
          <a:bodyPr wrap="square">
            <a:spAutoFit/>
          </a:bodyPr>
          <a:lstStyle/>
          <a:p>
            <a:pPr algn="ctr"/>
            <a:r>
              <a:rPr lang="tr-TR" sz="1600" b="1" dirty="0">
                <a:solidFill>
                  <a:srgbClr val="FFFF99"/>
                </a:solidFill>
                <a:effectLst>
                  <a:outerShdw blurRad="38100" dist="38100" dir="2700000" algn="tl">
                    <a:srgbClr val="000000">
                      <a:alpha val="43137"/>
                    </a:srgbClr>
                  </a:outerShdw>
                </a:effectLst>
                <a:latin typeface="Arial" pitchFamily="34" charset="0"/>
                <a:cs typeface="Arial" pitchFamily="34" charset="0"/>
              </a:rPr>
              <a:t>Land </a:t>
            </a:r>
            <a:r>
              <a:rPr lang="tr-TR" sz="1600" b="1" dirty="0" err="1">
                <a:solidFill>
                  <a:srgbClr val="FFFF99"/>
                </a:solidFill>
                <a:effectLst>
                  <a:outerShdw blurRad="38100" dist="38100" dir="2700000" algn="tl">
                    <a:srgbClr val="000000">
                      <a:alpha val="43137"/>
                    </a:srgbClr>
                  </a:outerShdw>
                </a:effectLst>
                <a:latin typeface="Arial" pitchFamily="34" charset="0"/>
                <a:cs typeface="Arial" pitchFamily="34" charset="0"/>
              </a:rPr>
              <a:t>area</a:t>
            </a:r>
            <a:r>
              <a:rPr lang="tr-TR" sz="1600" b="1" dirty="0">
                <a:solidFill>
                  <a:srgbClr val="FFFF99"/>
                </a:solidFill>
                <a:effectLst>
                  <a:outerShdw blurRad="38100" dist="38100" dir="2700000" algn="tl">
                    <a:srgbClr val="000000">
                      <a:alpha val="43137"/>
                    </a:srgbClr>
                  </a:outerShdw>
                </a:effectLst>
                <a:latin typeface="Arial" pitchFamily="34" charset="0"/>
                <a:cs typeface="Arial" pitchFamily="34" charset="0"/>
              </a:rPr>
              <a:t> of </a:t>
            </a:r>
            <a:r>
              <a:rPr lang="tr-TR" sz="1600" b="1" dirty="0" err="1">
                <a:solidFill>
                  <a:srgbClr val="FFFF99"/>
                </a:solidFill>
                <a:effectLst>
                  <a:outerShdw blurRad="38100" dist="38100" dir="2700000" algn="tl">
                    <a:srgbClr val="000000">
                      <a:alpha val="43137"/>
                    </a:srgbClr>
                  </a:outerShdw>
                </a:effectLst>
                <a:latin typeface="Arial" pitchFamily="34" charset="0"/>
                <a:cs typeface="Arial" pitchFamily="34" charset="0"/>
              </a:rPr>
              <a:t>Belgium</a:t>
            </a:r>
            <a:endParaRPr lang="tr-TR" sz="1600" b="1" dirty="0">
              <a:solidFill>
                <a:srgbClr val="FFFF99"/>
              </a:solidFill>
              <a:effectLst>
                <a:outerShdw blurRad="38100" dist="38100" dir="2700000" algn="tl">
                  <a:srgbClr val="000000">
                    <a:alpha val="43137"/>
                  </a:srgbClr>
                </a:outerShdw>
              </a:effectLst>
              <a:latin typeface="Arial" pitchFamily="34" charset="0"/>
              <a:cs typeface="Arial" pitchFamily="34" charset="0"/>
            </a:endParaRPr>
          </a:p>
          <a:p>
            <a:pPr algn="ctr"/>
            <a:r>
              <a:rPr lang="tr-TR" sz="1600" b="1" dirty="0" smtClean="0">
                <a:solidFill>
                  <a:srgbClr val="FFFF99"/>
                </a:solidFill>
                <a:effectLst>
                  <a:outerShdw blurRad="38100" dist="38100" dir="2700000" algn="tl">
                    <a:srgbClr val="000000">
                      <a:alpha val="43137"/>
                    </a:srgbClr>
                  </a:outerShdw>
                </a:effectLst>
                <a:latin typeface="Arial" pitchFamily="34" charset="0"/>
                <a:cs typeface="Arial" pitchFamily="34" charset="0"/>
              </a:rPr>
              <a:t>(3 million hectare)</a:t>
            </a:r>
            <a:endParaRPr lang="tr-TR" sz="1600" b="1" dirty="0">
              <a:solidFill>
                <a:srgbClr val="FFFF99"/>
              </a:solidFill>
              <a:effectLst>
                <a:outerShdw blurRad="38100" dist="38100" dir="2700000" algn="tl">
                  <a:srgbClr val="000000">
                    <a:alpha val="43137"/>
                  </a:srgbClr>
                </a:outerShdw>
              </a:effectLst>
              <a:latin typeface="Arial" pitchFamily="34" charset="0"/>
              <a:cs typeface="Arial" pitchFamily="34" charset="0"/>
            </a:endParaRPr>
          </a:p>
        </p:txBody>
      </p:sp>
      <p:sp>
        <p:nvSpPr>
          <p:cNvPr id="10" name="Rectangle 13"/>
          <p:cNvSpPr/>
          <p:nvPr/>
        </p:nvSpPr>
        <p:spPr>
          <a:xfrm>
            <a:off x="5562601" y="1676400"/>
            <a:ext cx="3352800" cy="1846659"/>
          </a:xfrm>
          <a:prstGeom prst="rect">
            <a:avLst/>
          </a:prstGeom>
        </p:spPr>
        <p:txBody>
          <a:bodyPr wrap="square">
            <a:spAutoFit/>
          </a:bodyPr>
          <a:lstStyle/>
          <a:p>
            <a:pPr>
              <a:spcBef>
                <a:spcPct val="0"/>
              </a:spcBef>
            </a:pPr>
            <a:r>
              <a:rPr lang="en-US" b="1" dirty="0" smtClean="0">
                <a:solidFill>
                  <a:srgbClr val="0000FF"/>
                </a:solidFill>
                <a:latin typeface="Arial" pitchFamily="34" charset="0"/>
                <a:cs typeface="Arial" pitchFamily="34" charset="0"/>
              </a:rPr>
              <a:t>In the scope of mobilization </a:t>
            </a:r>
            <a:br>
              <a:rPr lang="en-US" b="1" dirty="0" smtClean="0">
                <a:solidFill>
                  <a:srgbClr val="0000FF"/>
                </a:solidFill>
                <a:latin typeface="Arial" pitchFamily="34" charset="0"/>
                <a:cs typeface="Arial" pitchFamily="34" charset="0"/>
              </a:rPr>
            </a:br>
            <a:r>
              <a:rPr lang="en-US" b="1" dirty="0" smtClean="0">
                <a:solidFill>
                  <a:srgbClr val="FF0000"/>
                </a:solidFill>
                <a:latin typeface="Arial" pitchFamily="34" charset="0"/>
                <a:cs typeface="Arial" pitchFamily="34" charset="0"/>
              </a:rPr>
              <a:t>In 5 years</a:t>
            </a:r>
            <a:r>
              <a:rPr lang="en-US" b="1" dirty="0" smtClean="0">
                <a:solidFill>
                  <a:srgbClr val="0000FF"/>
                </a:solidFill>
                <a:latin typeface="Arial" pitchFamily="34" charset="0"/>
                <a:cs typeface="Arial" pitchFamily="34" charset="0"/>
              </a:rPr>
              <a:t/>
            </a:r>
            <a:br>
              <a:rPr lang="en-US" b="1" dirty="0" smtClean="0">
                <a:solidFill>
                  <a:srgbClr val="0000FF"/>
                </a:solidFill>
                <a:latin typeface="Arial" pitchFamily="34" charset="0"/>
                <a:cs typeface="Arial" pitchFamily="34" charset="0"/>
              </a:rPr>
            </a:br>
            <a:r>
              <a:rPr lang="en-US" b="1" dirty="0" smtClean="0">
                <a:solidFill>
                  <a:srgbClr val="0000FF"/>
                </a:solidFill>
                <a:latin typeface="Arial" pitchFamily="34" charset="0"/>
                <a:cs typeface="Arial" pitchFamily="34" charset="0"/>
              </a:rPr>
              <a:t>A record was broken with </a:t>
            </a:r>
            <a:r>
              <a:rPr lang="en-US" sz="2400" b="1" dirty="0" smtClean="0">
                <a:solidFill>
                  <a:srgbClr val="FF0000"/>
                </a:solidFill>
                <a:latin typeface="Arial" pitchFamily="34" charset="0"/>
                <a:cs typeface="Arial" pitchFamily="34" charset="0"/>
              </a:rPr>
              <a:t>2.4</a:t>
            </a:r>
            <a:r>
              <a:rPr lang="tr-TR" sz="2400" b="1" dirty="0" smtClean="0">
                <a:solidFill>
                  <a:srgbClr val="FF0000"/>
                </a:solidFill>
                <a:latin typeface="Arial" pitchFamily="34" charset="0"/>
                <a:cs typeface="Arial" pitchFamily="34" charset="0"/>
              </a:rPr>
              <a:t> </a:t>
            </a:r>
            <a:r>
              <a:rPr lang="tr-TR" sz="2400" b="1" dirty="0" err="1" smtClean="0">
                <a:solidFill>
                  <a:srgbClr val="FF0000"/>
                </a:solidFill>
                <a:latin typeface="Arial" pitchFamily="34" charset="0"/>
                <a:cs typeface="Arial" pitchFamily="34" charset="0"/>
              </a:rPr>
              <a:t>million</a:t>
            </a:r>
            <a:r>
              <a:rPr lang="en-US" sz="2400" b="1" dirty="0" smtClean="0">
                <a:solidFill>
                  <a:srgbClr val="FF0000"/>
                </a:solidFill>
                <a:latin typeface="Arial" pitchFamily="34" charset="0"/>
                <a:cs typeface="Arial" pitchFamily="34" charset="0"/>
              </a:rPr>
              <a:t> hectares</a:t>
            </a:r>
            <a:r>
              <a:rPr lang="en-US" b="1" dirty="0" smtClean="0">
                <a:solidFill>
                  <a:srgbClr val="FF0000"/>
                </a:solidFill>
                <a:latin typeface="Arial" pitchFamily="34" charset="0"/>
                <a:cs typeface="Arial" pitchFamily="34" charset="0"/>
              </a:rPr>
              <a:t> </a:t>
            </a:r>
            <a:r>
              <a:rPr lang="en-US" b="1" dirty="0" smtClean="0">
                <a:solidFill>
                  <a:srgbClr val="0000FF"/>
                </a:solidFill>
                <a:latin typeface="Arial" pitchFamily="34" charset="0"/>
                <a:cs typeface="Arial" pitchFamily="34" charset="0"/>
              </a:rPr>
              <a:t>by exceeding the targets  of </a:t>
            </a:r>
            <a:r>
              <a:rPr lang="en-US" b="1" dirty="0" smtClean="0">
                <a:solidFill>
                  <a:srgbClr val="FF0000"/>
                </a:solidFill>
                <a:latin typeface="Arial" pitchFamily="34" charset="0"/>
                <a:cs typeface="Arial" pitchFamily="34" charset="0"/>
              </a:rPr>
              <a:t>2.3</a:t>
            </a:r>
            <a:r>
              <a:rPr lang="tr-TR" b="1" dirty="0" smtClean="0">
                <a:solidFill>
                  <a:srgbClr val="FF0000"/>
                </a:solidFill>
                <a:latin typeface="Arial" pitchFamily="34" charset="0"/>
                <a:cs typeface="Arial" pitchFamily="34" charset="0"/>
              </a:rPr>
              <a:t> </a:t>
            </a:r>
            <a:r>
              <a:rPr lang="tr-TR" b="1" dirty="0" err="1" smtClean="0">
                <a:solidFill>
                  <a:srgbClr val="FF0000"/>
                </a:solidFill>
                <a:latin typeface="Arial" pitchFamily="34" charset="0"/>
                <a:cs typeface="Arial" pitchFamily="34" charset="0"/>
              </a:rPr>
              <a:t>million</a:t>
            </a:r>
            <a:r>
              <a:rPr lang="en-US" b="1" dirty="0" smtClean="0">
                <a:solidFill>
                  <a:srgbClr val="FF0000"/>
                </a:solidFill>
                <a:latin typeface="Arial" pitchFamily="34" charset="0"/>
                <a:cs typeface="Arial" pitchFamily="34" charset="0"/>
              </a:rPr>
              <a:t> hectare </a:t>
            </a:r>
            <a:endParaRPr lang="en-US" b="1" dirty="0">
              <a:solidFill>
                <a:srgbClr val="0000FF"/>
              </a:solidFill>
              <a:latin typeface="Arial" pitchFamily="34" charset="0"/>
              <a:cs typeface="Arial" pitchFamily="34" charset="0"/>
            </a:endParaRPr>
          </a:p>
        </p:txBody>
      </p:sp>
      <p:sp>
        <p:nvSpPr>
          <p:cNvPr id="13" name="Rectangle 14"/>
          <p:cNvSpPr/>
          <p:nvPr/>
        </p:nvSpPr>
        <p:spPr>
          <a:xfrm>
            <a:off x="0" y="2286000"/>
            <a:ext cx="4104755" cy="1323439"/>
          </a:xfrm>
          <a:prstGeom prst="rect">
            <a:avLst/>
          </a:prstGeom>
        </p:spPr>
        <p:txBody>
          <a:bodyPr wrap="square">
            <a:spAutoFit/>
          </a:bodyPr>
          <a:lstStyle/>
          <a:p>
            <a:pPr marL="342900" indent="-342900">
              <a:buClr>
                <a:schemeClr val="accent6">
                  <a:lumMod val="75000"/>
                </a:schemeClr>
              </a:buClr>
              <a:buFont typeface="Wingdings" pitchFamily="2" charset="2"/>
              <a:buChar char="ü"/>
            </a:pPr>
            <a:r>
              <a:rPr lang="en-US" sz="1600" b="1" dirty="0" smtClean="0">
                <a:solidFill>
                  <a:srgbClr val="0000CC"/>
                </a:solidFill>
                <a:latin typeface="Arial" pitchFamily="34" charset="0"/>
                <a:cs typeface="Arial" pitchFamily="34" charset="0"/>
              </a:rPr>
              <a:t>Works of </a:t>
            </a:r>
            <a:r>
              <a:rPr lang="en-US" sz="1600" b="1" dirty="0" err="1" smtClean="0">
                <a:solidFill>
                  <a:srgbClr val="0000CC"/>
                </a:solidFill>
                <a:latin typeface="Arial" pitchFamily="34" charset="0"/>
                <a:cs typeface="Arial" pitchFamily="34" charset="0"/>
              </a:rPr>
              <a:t>Afforestation</a:t>
            </a:r>
            <a:r>
              <a:rPr lang="en-US" sz="1600" b="1" dirty="0" smtClean="0">
                <a:solidFill>
                  <a:srgbClr val="0000CC"/>
                </a:solidFill>
                <a:latin typeface="Arial" pitchFamily="34" charset="0"/>
                <a:cs typeface="Arial" pitchFamily="34" charset="0"/>
              </a:rPr>
              <a:t>, </a:t>
            </a:r>
          </a:p>
          <a:p>
            <a:pPr marL="342900" indent="-342900">
              <a:buClr>
                <a:schemeClr val="accent6">
                  <a:lumMod val="75000"/>
                </a:schemeClr>
              </a:buClr>
              <a:buFont typeface="Wingdings" pitchFamily="2" charset="2"/>
              <a:buChar char="ü"/>
            </a:pPr>
            <a:r>
              <a:rPr lang="en-US" sz="1600" b="1" dirty="0" smtClean="0">
                <a:solidFill>
                  <a:srgbClr val="0000CC"/>
                </a:solidFill>
                <a:latin typeface="Arial" pitchFamily="34" charset="0"/>
                <a:cs typeface="Arial" pitchFamily="34" charset="0"/>
              </a:rPr>
              <a:t>Erosion control and  </a:t>
            </a:r>
          </a:p>
          <a:p>
            <a:pPr marL="342900" indent="-342900">
              <a:buClr>
                <a:schemeClr val="accent6">
                  <a:lumMod val="75000"/>
                </a:schemeClr>
              </a:buClr>
              <a:buFont typeface="Wingdings" pitchFamily="2" charset="2"/>
              <a:buChar char="ü"/>
            </a:pPr>
            <a:r>
              <a:rPr lang="en-US" sz="1600" b="1" dirty="0" smtClean="0">
                <a:solidFill>
                  <a:srgbClr val="0000CC"/>
                </a:solidFill>
                <a:latin typeface="Arial" pitchFamily="34" charset="0"/>
                <a:cs typeface="Arial" pitchFamily="34" charset="0"/>
              </a:rPr>
              <a:t>Rehabilitation of degraded forests </a:t>
            </a:r>
            <a:r>
              <a:rPr lang="tr-TR" sz="1600" b="1" dirty="0" smtClean="0">
                <a:solidFill>
                  <a:srgbClr val="0000CC"/>
                </a:solidFill>
                <a:latin typeface="Arial" pitchFamily="34" charset="0"/>
                <a:cs typeface="Arial" pitchFamily="34" charset="0"/>
              </a:rPr>
              <a:t> that </a:t>
            </a:r>
            <a:r>
              <a:rPr lang="en-US" sz="1600" b="1" dirty="0" smtClean="0">
                <a:solidFill>
                  <a:srgbClr val="0000CC"/>
                </a:solidFill>
                <a:latin typeface="Arial" pitchFamily="34" charset="0"/>
                <a:cs typeface="Arial" pitchFamily="34" charset="0"/>
              </a:rPr>
              <a:t> are  </a:t>
            </a:r>
            <a:r>
              <a:rPr lang="tr-TR" sz="1600" b="1" dirty="0" smtClean="0">
                <a:solidFill>
                  <a:srgbClr val="0000CC"/>
                </a:solidFill>
                <a:latin typeface="Arial" pitchFamily="34" charset="0"/>
                <a:cs typeface="Arial" pitchFamily="34" charset="0"/>
              </a:rPr>
              <a:t>held </a:t>
            </a:r>
            <a:r>
              <a:rPr lang="en-US" sz="1600" b="1" dirty="0" smtClean="0">
                <a:solidFill>
                  <a:srgbClr val="0000CC"/>
                </a:solidFill>
                <a:latin typeface="Arial" pitchFamily="34" charset="0"/>
                <a:cs typeface="Arial" pitchFamily="34" charset="0"/>
              </a:rPr>
              <a:t>approximately square of Belgium.</a:t>
            </a:r>
          </a:p>
        </p:txBody>
      </p:sp>
      <p:pic>
        <p:nvPicPr>
          <p:cNvPr id="14" name="Picture 2" descr="http://img6.mynet.com.tr/hbr/20131114/083221612/22136537-640x360.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24000" y="3657600"/>
            <a:ext cx="3465914" cy="25761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789740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Resim 5"/>
          <p:cNvPicPr>
            <a:picLocks noChangeAspect="1"/>
          </p:cNvPicPr>
          <p:nvPr/>
        </p:nvPicPr>
        <p:blipFill>
          <a:blip r:embed="rId3" cstate="print"/>
          <a:stretch>
            <a:fillRect/>
          </a:stretch>
        </p:blipFill>
        <p:spPr>
          <a:xfrm>
            <a:off x="7315200" y="228600"/>
            <a:ext cx="783566" cy="783566"/>
          </a:xfrm>
          <a:prstGeom prst="rect">
            <a:avLst/>
          </a:prstGeom>
        </p:spPr>
      </p:pic>
      <p:pic>
        <p:nvPicPr>
          <p:cNvPr id="12" name="Resim 7"/>
          <p:cNvPicPr>
            <a:picLocks noChangeAspect="1"/>
          </p:cNvPicPr>
          <p:nvPr/>
        </p:nvPicPr>
        <p:blipFill>
          <a:blip r:embed="rId4" cstate="print"/>
          <a:stretch>
            <a:fillRect/>
          </a:stretch>
        </p:blipFill>
        <p:spPr>
          <a:xfrm>
            <a:off x="8229600" y="228600"/>
            <a:ext cx="755260" cy="755260"/>
          </a:xfrm>
          <a:prstGeom prst="rect">
            <a:avLst/>
          </a:prstGeom>
        </p:spPr>
      </p:pic>
      <p:sp>
        <p:nvSpPr>
          <p:cNvPr id="4" name="TextBox 7"/>
          <p:cNvSpPr txBox="1"/>
          <p:nvPr/>
        </p:nvSpPr>
        <p:spPr>
          <a:xfrm>
            <a:off x="311727" y="1219200"/>
            <a:ext cx="8832273" cy="400110"/>
          </a:xfrm>
          <a:prstGeom prst="rect">
            <a:avLst/>
          </a:prstGeom>
          <a:solidFill>
            <a:srgbClr val="00B050"/>
          </a:solidFill>
        </p:spPr>
        <p:txBody>
          <a:bodyPr wrap="square" rtlCol="0">
            <a:spAutoFit/>
          </a:bodyPr>
          <a:lstStyle/>
          <a:p>
            <a:pPr algn="ctr"/>
            <a:r>
              <a:rPr lang="en-US" sz="2000" b="1" dirty="0">
                <a:solidFill>
                  <a:schemeClr val="bg1"/>
                </a:solidFill>
                <a:latin typeface="+mj-lt"/>
                <a:ea typeface="Roboto Condensed Light" charset="0"/>
                <a:cs typeface="Roboto Condensed Light" charset="0"/>
              </a:rPr>
              <a:t>SCHOOLS, HOSPITALS,  AND SANCTURIES ARE </a:t>
            </a:r>
            <a:r>
              <a:rPr lang="en-US" sz="2000" b="1" dirty="0" smtClean="0">
                <a:solidFill>
                  <a:schemeClr val="bg1"/>
                </a:solidFill>
                <a:latin typeface="+mj-lt"/>
                <a:ea typeface="Roboto Condensed Light" charset="0"/>
                <a:cs typeface="Roboto Condensed Light" charset="0"/>
              </a:rPr>
              <a:t>AFFORESTRATED</a:t>
            </a:r>
            <a:endParaRPr lang="tr-TR" sz="2000" b="1" dirty="0" smtClean="0">
              <a:solidFill>
                <a:schemeClr val="bg1"/>
              </a:solidFill>
              <a:latin typeface="+mj-lt"/>
              <a:ea typeface="Roboto Condensed Light" charset="0"/>
              <a:cs typeface="Roboto Condensed Light" charset="0"/>
            </a:endParaRPr>
          </a:p>
        </p:txBody>
      </p:sp>
      <p:sp>
        <p:nvSpPr>
          <p:cNvPr id="6" name="Rectangle 2"/>
          <p:cNvSpPr>
            <a:spLocks noChangeArrowheads="1"/>
          </p:cNvSpPr>
          <p:nvPr/>
        </p:nvSpPr>
        <p:spPr bwMode="auto">
          <a:xfrm>
            <a:off x="304800" y="2057400"/>
            <a:ext cx="5638800" cy="4093428"/>
          </a:xfrm>
          <a:prstGeom prst="rect">
            <a:avLst/>
          </a:prstGeom>
          <a:noFill/>
          <a:ln w="9525">
            <a:noFill/>
            <a:miter lim="800000"/>
            <a:headEnd/>
            <a:tailEnd/>
          </a:ln>
        </p:spPr>
        <p:txBody>
          <a:bodyPr wrap="square" anchor="ctr">
            <a:spAutoFit/>
          </a:bodyPr>
          <a:lstStyle/>
          <a:p>
            <a:pPr marL="354013" indent="-354013" algn="just">
              <a:spcBef>
                <a:spcPts val="0"/>
              </a:spcBef>
              <a:spcAft>
                <a:spcPts val="1800"/>
              </a:spcAft>
              <a:buClr>
                <a:srgbClr val="FF0000"/>
              </a:buClr>
              <a:buFont typeface="Wingdings" pitchFamily="2" charset="2"/>
              <a:buChar char="ü"/>
            </a:pPr>
            <a:r>
              <a:rPr lang="tr-TR" sz="2000" b="1" dirty="0">
                <a:solidFill>
                  <a:srgbClr val="FF0000"/>
                </a:solidFill>
                <a:latin typeface="Arial" panose="020B0604020202020204" pitchFamily="34" charset="0"/>
                <a:cs typeface="Arial" panose="020B0604020202020204" pitchFamily="34" charset="0"/>
              </a:rPr>
              <a:t>109 </a:t>
            </a:r>
            <a:r>
              <a:rPr lang="tr-TR" sz="2000" b="1" dirty="0" err="1">
                <a:solidFill>
                  <a:srgbClr val="FF0000"/>
                </a:solidFill>
                <a:latin typeface="Arial" panose="020B0604020202020204" pitchFamily="34" charset="0"/>
                <a:cs typeface="Arial" panose="020B0604020202020204" pitchFamily="34" charset="0"/>
              </a:rPr>
              <a:t>million</a:t>
            </a:r>
            <a:r>
              <a:rPr lang="tr-TR" sz="2000" b="1" dirty="0">
                <a:solidFill>
                  <a:srgbClr val="0000FF"/>
                </a:solidFill>
                <a:latin typeface="Arial" panose="020B0604020202020204" pitchFamily="34" charset="0"/>
                <a:cs typeface="Arial" panose="020B0604020202020204" pitchFamily="34" charset="0"/>
              </a:rPr>
              <a:t> </a:t>
            </a:r>
            <a:r>
              <a:rPr lang="tr-TR" sz="2000" b="1" dirty="0" err="1">
                <a:solidFill>
                  <a:srgbClr val="0000CC"/>
                </a:solidFill>
                <a:latin typeface="Arial" panose="020B0604020202020204" pitchFamily="34" charset="0"/>
                <a:cs typeface="Arial" panose="020B0604020202020204" pitchFamily="34" charset="0"/>
              </a:rPr>
              <a:t>seedlings</a:t>
            </a:r>
            <a:r>
              <a:rPr lang="tr-TR" sz="2000" b="1" dirty="0">
                <a:solidFill>
                  <a:srgbClr val="0000CC"/>
                </a:solidFill>
                <a:latin typeface="Arial" panose="020B0604020202020204" pitchFamily="34" charset="0"/>
                <a:cs typeface="Arial" panose="020B0604020202020204" pitchFamily="34" charset="0"/>
              </a:rPr>
              <a:t> </a:t>
            </a:r>
            <a:r>
              <a:rPr lang="tr-TR" sz="2000" b="1" dirty="0" err="1">
                <a:solidFill>
                  <a:srgbClr val="0000CC"/>
                </a:solidFill>
                <a:latin typeface="Arial" panose="020B0604020202020204" pitchFamily="34" charset="0"/>
                <a:cs typeface="Arial" panose="020B0604020202020204" pitchFamily="34" charset="0"/>
              </a:rPr>
              <a:t>were</a:t>
            </a:r>
            <a:r>
              <a:rPr lang="tr-TR" sz="2000" b="1" dirty="0">
                <a:solidFill>
                  <a:srgbClr val="0000CC"/>
                </a:solidFill>
                <a:latin typeface="Arial" panose="020B0604020202020204" pitchFamily="34" charset="0"/>
                <a:cs typeface="Arial" panose="020B0604020202020204" pitchFamily="34" charset="0"/>
              </a:rPr>
              <a:t> </a:t>
            </a:r>
            <a:r>
              <a:rPr lang="tr-TR" sz="2000" b="1" dirty="0" err="1">
                <a:solidFill>
                  <a:srgbClr val="0000CC"/>
                </a:solidFill>
                <a:latin typeface="Arial" panose="020B0604020202020204" pitchFamily="34" charset="0"/>
                <a:cs typeface="Arial" panose="020B0604020202020204" pitchFamily="34" charset="0"/>
              </a:rPr>
              <a:t>distributed</a:t>
            </a:r>
            <a:r>
              <a:rPr lang="tr-TR" sz="2000" b="1" dirty="0">
                <a:solidFill>
                  <a:srgbClr val="0000CC"/>
                </a:solidFill>
                <a:latin typeface="Arial" panose="020B0604020202020204" pitchFamily="34" charset="0"/>
                <a:cs typeface="Arial" panose="020B0604020202020204" pitchFamily="34" charset="0"/>
              </a:rPr>
              <a:t> </a:t>
            </a:r>
            <a:r>
              <a:rPr lang="tr-TR" sz="2000" b="1" dirty="0" err="1">
                <a:solidFill>
                  <a:srgbClr val="0000CC"/>
                </a:solidFill>
                <a:latin typeface="Arial" panose="020B0604020202020204" pitchFamily="34" charset="0"/>
                <a:cs typeface="Arial" panose="020B0604020202020204" pitchFamily="34" charset="0"/>
              </a:rPr>
              <a:t>to</a:t>
            </a:r>
            <a:r>
              <a:rPr lang="tr-TR" sz="2000" b="1" dirty="0">
                <a:solidFill>
                  <a:srgbClr val="0000CC"/>
                </a:solidFill>
                <a:latin typeface="Arial" panose="020B0604020202020204" pitchFamily="34" charset="0"/>
                <a:cs typeface="Arial" panose="020B0604020202020204" pitchFamily="34" charset="0"/>
              </a:rPr>
              <a:t> </a:t>
            </a:r>
            <a:r>
              <a:rPr lang="tr-TR" sz="2000" b="1" dirty="0" err="1">
                <a:solidFill>
                  <a:srgbClr val="0000CC"/>
                </a:solidFill>
                <a:latin typeface="Arial" panose="020B0604020202020204" pitchFamily="34" charset="0"/>
                <a:cs typeface="Arial" panose="020B0604020202020204" pitchFamily="34" charset="0"/>
              </a:rPr>
              <a:t>public</a:t>
            </a:r>
            <a:r>
              <a:rPr lang="tr-TR" sz="2000" b="1" dirty="0">
                <a:solidFill>
                  <a:srgbClr val="0000CC"/>
                </a:solidFill>
                <a:latin typeface="Arial" panose="020B0604020202020204" pitchFamily="34" charset="0"/>
                <a:cs typeface="Arial" panose="020B0604020202020204" pitchFamily="34" charset="0"/>
              </a:rPr>
              <a:t> </a:t>
            </a:r>
            <a:r>
              <a:rPr lang="tr-TR" sz="2000" b="1" dirty="0" err="1">
                <a:solidFill>
                  <a:srgbClr val="0000CC"/>
                </a:solidFill>
                <a:latin typeface="Arial" panose="020B0604020202020204" pitchFamily="34" charset="0"/>
                <a:cs typeface="Arial" panose="020B0604020202020204" pitchFamily="34" charset="0"/>
              </a:rPr>
              <a:t>free</a:t>
            </a:r>
            <a:r>
              <a:rPr lang="tr-TR" sz="2000" b="1" dirty="0">
                <a:solidFill>
                  <a:srgbClr val="0000CC"/>
                </a:solidFill>
                <a:latin typeface="Arial" panose="020B0604020202020204" pitchFamily="34" charset="0"/>
                <a:cs typeface="Arial" panose="020B0604020202020204" pitchFamily="34" charset="0"/>
              </a:rPr>
              <a:t> of </a:t>
            </a:r>
            <a:r>
              <a:rPr lang="tr-TR" sz="2000" b="1" dirty="0" err="1" smtClean="0">
                <a:solidFill>
                  <a:srgbClr val="0000CC"/>
                </a:solidFill>
                <a:latin typeface="Arial" panose="020B0604020202020204" pitchFamily="34" charset="0"/>
                <a:cs typeface="Arial" panose="020B0604020202020204" pitchFamily="34" charset="0"/>
              </a:rPr>
              <a:t>charge</a:t>
            </a:r>
            <a:r>
              <a:rPr lang="tr-TR" sz="2000" b="1" dirty="0" smtClean="0">
                <a:solidFill>
                  <a:srgbClr val="0000CC"/>
                </a:solidFill>
                <a:latin typeface="Arial" panose="020B0604020202020204" pitchFamily="34" charset="0"/>
                <a:cs typeface="Arial" panose="020B0604020202020204" pitchFamily="34" charset="0"/>
              </a:rPr>
              <a:t>.</a:t>
            </a:r>
          </a:p>
          <a:p>
            <a:pPr marL="354013" indent="-354013" algn="just">
              <a:spcBef>
                <a:spcPts val="0"/>
              </a:spcBef>
              <a:spcAft>
                <a:spcPts val="1800"/>
              </a:spcAft>
              <a:buClr>
                <a:srgbClr val="FF0000"/>
              </a:buClr>
              <a:buFont typeface="Wingdings" pitchFamily="2" charset="2"/>
              <a:buChar char="ü"/>
            </a:pPr>
            <a:r>
              <a:rPr lang="tr-TR" sz="2000" b="1" dirty="0" smtClean="0">
                <a:solidFill>
                  <a:srgbClr val="FF0000"/>
                </a:solidFill>
                <a:latin typeface="Arial" panose="020B0604020202020204" pitchFamily="34" charset="0"/>
                <a:cs typeface="Arial" panose="020B0604020202020204" pitchFamily="34" charset="0"/>
              </a:rPr>
              <a:t>8.135</a:t>
            </a:r>
            <a:r>
              <a:rPr lang="tr-TR" sz="2000" b="1" dirty="0" smtClean="0">
                <a:solidFill>
                  <a:srgbClr val="0000FF"/>
                </a:solidFill>
                <a:latin typeface="Arial" panose="020B0604020202020204" pitchFamily="34" charset="0"/>
                <a:cs typeface="Arial" panose="020B0604020202020204" pitchFamily="34" charset="0"/>
              </a:rPr>
              <a:t> </a:t>
            </a:r>
            <a:r>
              <a:rPr lang="tr-TR" sz="2000" b="1" dirty="0">
                <a:solidFill>
                  <a:srgbClr val="FF0000"/>
                </a:solidFill>
                <a:latin typeface="Arial" panose="020B0604020202020204" pitchFamily="34" charset="0"/>
                <a:cs typeface="Arial" panose="020B0604020202020204" pitchFamily="34" charset="0"/>
              </a:rPr>
              <a:t>km</a:t>
            </a:r>
            <a:r>
              <a:rPr lang="tr-TR" sz="2000" b="1" dirty="0">
                <a:solidFill>
                  <a:srgbClr val="0000FF"/>
                </a:solidFill>
                <a:latin typeface="Arial" panose="020B0604020202020204" pitchFamily="34" charset="0"/>
                <a:cs typeface="Arial" panose="020B0604020202020204" pitchFamily="34" charset="0"/>
              </a:rPr>
              <a:t> </a:t>
            </a:r>
            <a:r>
              <a:rPr lang="tr-TR" sz="2000" b="1" dirty="0" smtClean="0">
                <a:solidFill>
                  <a:srgbClr val="0000CC"/>
                </a:solidFill>
                <a:latin typeface="Arial" panose="020B0604020202020204" pitchFamily="34" charset="0"/>
                <a:cs typeface="Arial" panose="020B0604020202020204" pitchFamily="34" charset="0"/>
              </a:rPr>
              <a:t>of </a:t>
            </a:r>
            <a:r>
              <a:rPr lang="tr-TR" sz="2000" b="1" dirty="0" err="1" smtClean="0">
                <a:solidFill>
                  <a:srgbClr val="0000CC"/>
                </a:solidFill>
                <a:latin typeface="Arial" panose="020B0604020202020204" pitchFamily="34" charset="0"/>
                <a:cs typeface="Arial" panose="020B0604020202020204" pitchFamily="34" charset="0"/>
              </a:rPr>
              <a:t>highway</a:t>
            </a:r>
            <a:r>
              <a:rPr lang="tr-TR" sz="2000" b="1" dirty="0" smtClean="0">
                <a:solidFill>
                  <a:srgbClr val="0000CC"/>
                </a:solidFill>
                <a:latin typeface="Arial" panose="020B0604020202020204" pitchFamily="34" charset="0"/>
                <a:cs typeface="Arial" panose="020B0604020202020204" pitchFamily="34" charset="0"/>
              </a:rPr>
              <a:t>, </a:t>
            </a:r>
          </a:p>
          <a:p>
            <a:pPr marL="354013" indent="-354013" algn="just">
              <a:spcBef>
                <a:spcPts val="0"/>
              </a:spcBef>
              <a:spcAft>
                <a:spcPts val="1800"/>
              </a:spcAft>
              <a:buClr>
                <a:srgbClr val="FF0000"/>
              </a:buClr>
              <a:buFont typeface="Wingdings" pitchFamily="2" charset="2"/>
              <a:buChar char="ü"/>
            </a:pPr>
            <a:r>
              <a:rPr lang="tr-TR" sz="2000" b="1" dirty="0" smtClean="0">
                <a:solidFill>
                  <a:srgbClr val="FF0000"/>
                </a:solidFill>
                <a:latin typeface="Arial" panose="020B0604020202020204" pitchFamily="34" charset="0"/>
                <a:cs typeface="Arial" panose="020B0604020202020204" pitchFamily="34" charset="0"/>
              </a:rPr>
              <a:t>2.262</a:t>
            </a:r>
            <a:r>
              <a:rPr lang="tr-TR" sz="2000" b="1" dirty="0" smtClean="0">
                <a:solidFill>
                  <a:srgbClr val="0000FF"/>
                </a:solidFill>
                <a:latin typeface="Arial" panose="020B0604020202020204" pitchFamily="34" charset="0"/>
                <a:cs typeface="Arial" panose="020B0604020202020204" pitchFamily="34" charset="0"/>
              </a:rPr>
              <a:t> </a:t>
            </a:r>
            <a:r>
              <a:rPr lang="tr-TR" sz="2000" b="1" dirty="0">
                <a:solidFill>
                  <a:srgbClr val="FF0000"/>
                </a:solidFill>
                <a:latin typeface="Arial" panose="020B0604020202020204" pitchFamily="34" charset="0"/>
                <a:cs typeface="Arial" panose="020B0604020202020204" pitchFamily="34" charset="0"/>
              </a:rPr>
              <a:t>km</a:t>
            </a:r>
            <a:r>
              <a:rPr lang="tr-TR" sz="2000" b="1" dirty="0">
                <a:solidFill>
                  <a:srgbClr val="0000FF"/>
                </a:solidFill>
                <a:latin typeface="Arial" panose="020B0604020202020204" pitchFamily="34" charset="0"/>
                <a:cs typeface="Arial" panose="020B0604020202020204" pitchFamily="34" charset="0"/>
              </a:rPr>
              <a:t> </a:t>
            </a:r>
            <a:r>
              <a:rPr lang="tr-TR" sz="2000" b="1" dirty="0" smtClean="0">
                <a:solidFill>
                  <a:srgbClr val="0000CC"/>
                </a:solidFill>
                <a:latin typeface="Arial" panose="020B0604020202020204" pitchFamily="34" charset="0"/>
                <a:cs typeface="Arial" panose="020B0604020202020204" pitchFamily="34" charset="0"/>
              </a:rPr>
              <a:t>of </a:t>
            </a:r>
            <a:r>
              <a:rPr lang="tr-TR" sz="2000" b="1" dirty="0" err="1" smtClean="0">
                <a:solidFill>
                  <a:srgbClr val="0000CC"/>
                </a:solidFill>
                <a:latin typeface="Arial" panose="020B0604020202020204" pitchFamily="34" charset="0"/>
                <a:cs typeface="Arial" panose="020B0604020202020204" pitchFamily="34" charset="0"/>
              </a:rPr>
              <a:t>village</a:t>
            </a:r>
            <a:r>
              <a:rPr lang="tr-TR" sz="2000" b="1" dirty="0" smtClean="0">
                <a:solidFill>
                  <a:srgbClr val="0000CC"/>
                </a:solidFill>
                <a:latin typeface="Arial" panose="020B0604020202020204" pitchFamily="34" charset="0"/>
                <a:cs typeface="Arial" panose="020B0604020202020204" pitchFamily="34" charset="0"/>
              </a:rPr>
              <a:t> </a:t>
            </a:r>
            <a:r>
              <a:rPr lang="tr-TR" sz="2000" b="1" dirty="0" err="1" smtClean="0">
                <a:solidFill>
                  <a:srgbClr val="0000CC"/>
                </a:solidFill>
                <a:latin typeface="Arial" panose="020B0604020202020204" pitchFamily="34" charset="0"/>
                <a:cs typeface="Arial" panose="020B0604020202020204" pitchFamily="34" charset="0"/>
              </a:rPr>
              <a:t>road</a:t>
            </a:r>
            <a:r>
              <a:rPr lang="tr-TR" sz="2000" b="1" dirty="0" smtClean="0">
                <a:solidFill>
                  <a:srgbClr val="0000CC"/>
                </a:solidFill>
                <a:latin typeface="Arial" panose="020B0604020202020204" pitchFamily="34" charset="0"/>
                <a:cs typeface="Arial" panose="020B0604020202020204" pitchFamily="34" charset="0"/>
              </a:rPr>
              <a:t>, </a:t>
            </a:r>
          </a:p>
          <a:p>
            <a:pPr marL="354013" indent="-354013" algn="just">
              <a:spcBef>
                <a:spcPts val="0"/>
              </a:spcBef>
              <a:spcAft>
                <a:spcPts val="1800"/>
              </a:spcAft>
              <a:buClr>
                <a:srgbClr val="FF0000"/>
              </a:buClr>
              <a:buFont typeface="Wingdings" pitchFamily="2" charset="2"/>
              <a:buChar char="ü"/>
            </a:pPr>
            <a:r>
              <a:rPr lang="tr-TR" sz="2000" b="1" dirty="0" smtClean="0">
                <a:solidFill>
                  <a:srgbClr val="FF0000"/>
                </a:solidFill>
                <a:latin typeface="Arial" panose="020B0604020202020204" pitchFamily="34" charset="0"/>
                <a:cs typeface="Arial" panose="020B0604020202020204" pitchFamily="34" charset="0"/>
              </a:rPr>
              <a:t>27.000</a:t>
            </a:r>
            <a:r>
              <a:rPr lang="tr-TR" sz="2000" b="1" dirty="0" smtClean="0">
                <a:solidFill>
                  <a:srgbClr val="0000FF"/>
                </a:solidFill>
                <a:latin typeface="Arial" panose="020B0604020202020204" pitchFamily="34" charset="0"/>
                <a:cs typeface="Arial" panose="020B0604020202020204" pitchFamily="34" charset="0"/>
              </a:rPr>
              <a:t> </a:t>
            </a:r>
            <a:r>
              <a:rPr lang="tr-TR" sz="2000" b="1" dirty="0" err="1" smtClean="0">
                <a:solidFill>
                  <a:srgbClr val="0000CC"/>
                </a:solidFill>
                <a:latin typeface="Arial" panose="020B0604020202020204" pitchFamily="34" charset="0"/>
                <a:cs typeface="Arial" panose="020B0604020202020204" pitchFamily="34" charset="0"/>
              </a:rPr>
              <a:t>schoolyards</a:t>
            </a:r>
            <a:r>
              <a:rPr lang="tr-TR" sz="2000" b="1" dirty="0" smtClean="0">
                <a:solidFill>
                  <a:srgbClr val="0000CC"/>
                </a:solidFill>
                <a:latin typeface="Arial" panose="020B0604020202020204" pitchFamily="34" charset="0"/>
                <a:cs typeface="Arial" panose="020B0604020202020204" pitchFamily="34" charset="0"/>
              </a:rPr>
              <a:t>,</a:t>
            </a:r>
            <a:endParaRPr lang="tr-TR" sz="2000" b="1" dirty="0" smtClean="0">
              <a:solidFill>
                <a:srgbClr val="0000FF"/>
              </a:solidFill>
              <a:latin typeface="Arial" panose="020B0604020202020204" pitchFamily="34" charset="0"/>
              <a:cs typeface="Arial" panose="020B0604020202020204" pitchFamily="34" charset="0"/>
            </a:endParaRPr>
          </a:p>
          <a:p>
            <a:pPr marL="354013" indent="-354013">
              <a:spcBef>
                <a:spcPct val="0"/>
              </a:spcBef>
              <a:buClr>
                <a:srgbClr val="FF0000"/>
              </a:buClr>
              <a:buFont typeface="Wingdings" pitchFamily="2" charset="2"/>
              <a:buChar char="ü"/>
            </a:pPr>
            <a:r>
              <a:rPr lang="tr-TR" sz="2000" b="1" dirty="0" smtClean="0">
                <a:solidFill>
                  <a:srgbClr val="FF0000"/>
                </a:solidFill>
                <a:latin typeface="Arial" panose="020B0604020202020204" pitchFamily="34" charset="0"/>
                <a:cs typeface="Arial" panose="020B0604020202020204" pitchFamily="34" charset="0"/>
              </a:rPr>
              <a:t>1.095 </a:t>
            </a:r>
            <a:r>
              <a:rPr lang="tr-TR" sz="2000" b="1" dirty="0" err="1" smtClean="0">
                <a:solidFill>
                  <a:srgbClr val="0000CC"/>
                </a:solidFill>
                <a:latin typeface="Arial" panose="020B0604020202020204" pitchFamily="34" charset="0"/>
                <a:cs typeface="Arial" panose="020B0604020202020204" pitchFamily="34" charset="0"/>
              </a:rPr>
              <a:t>health</a:t>
            </a:r>
            <a:r>
              <a:rPr lang="tr-TR" sz="2000" b="1" dirty="0" smtClean="0">
                <a:solidFill>
                  <a:srgbClr val="0000CC"/>
                </a:solidFill>
                <a:latin typeface="Arial" panose="020B0604020202020204" pitchFamily="34" charset="0"/>
                <a:cs typeface="Arial" panose="020B0604020202020204" pitchFamily="34" charset="0"/>
              </a:rPr>
              <a:t> </a:t>
            </a:r>
            <a:r>
              <a:rPr lang="tr-TR" sz="2000" b="1" dirty="0" err="1" smtClean="0">
                <a:solidFill>
                  <a:srgbClr val="0000CC"/>
                </a:solidFill>
                <a:latin typeface="Arial" panose="020B0604020202020204" pitchFamily="34" charset="0"/>
                <a:cs typeface="Arial" panose="020B0604020202020204" pitchFamily="34" charset="0"/>
              </a:rPr>
              <a:t>centers</a:t>
            </a:r>
            <a:r>
              <a:rPr lang="tr-TR" sz="2000" b="1" dirty="0" smtClean="0">
                <a:solidFill>
                  <a:srgbClr val="0000CC"/>
                </a:solidFill>
                <a:latin typeface="Arial" panose="020B0604020202020204" pitchFamily="34" charset="0"/>
                <a:cs typeface="Arial" panose="020B0604020202020204" pitchFamily="34" charset="0"/>
              </a:rPr>
              <a:t> </a:t>
            </a:r>
            <a:r>
              <a:rPr lang="tr-TR" sz="2000" b="1" dirty="0" err="1" smtClean="0">
                <a:solidFill>
                  <a:srgbClr val="0000CC"/>
                </a:solidFill>
                <a:latin typeface="Arial" panose="020B0604020202020204" pitchFamily="34" charset="0"/>
                <a:cs typeface="Arial" panose="020B0604020202020204" pitchFamily="34" charset="0"/>
              </a:rPr>
              <a:t>and</a:t>
            </a:r>
            <a:r>
              <a:rPr lang="tr-TR" sz="2000" b="1" dirty="0" smtClean="0">
                <a:solidFill>
                  <a:srgbClr val="0000CC"/>
                </a:solidFill>
                <a:latin typeface="Arial" panose="020B0604020202020204" pitchFamily="34" charset="0"/>
                <a:cs typeface="Arial" panose="020B0604020202020204" pitchFamily="34" charset="0"/>
              </a:rPr>
              <a:t> </a:t>
            </a:r>
            <a:r>
              <a:rPr lang="tr-TR" sz="2000" b="1" dirty="0" err="1" smtClean="0">
                <a:solidFill>
                  <a:srgbClr val="0000CC"/>
                </a:solidFill>
                <a:latin typeface="Arial" panose="020B0604020202020204" pitchFamily="34" charset="0"/>
                <a:cs typeface="Arial" panose="020B0604020202020204" pitchFamily="34" charset="0"/>
              </a:rPr>
              <a:t>hospital</a:t>
            </a:r>
            <a:r>
              <a:rPr lang="tr-TR" sz="2000" b="1" dirty="0" smtClean="0">
                <a:solidFill>
                  <a:srgbClr val="0000CC"/>
                </a:solidFill>
                <a:latin typeface="Arial" panose="020B0604020202020204" pitchFamily="34" charset="0"/>
                <a:cs typeface="Arial" panose="020B0604020202020204" pitchFamily="34" charset="0"/>
              </a:rPr>
              <a:t> </a:t>
            </a:r>
            <a:r>
              <a:rPr lang="tr-TR" sz="2000" b="1" dirty="0" err="1" smtClean="0">
                <a:solidFill>
                  <a:srgbClr val="0000CC"/>
                </a:solidFill>
                <a:latin typeface="Arial" panose="020B0604020202020204" pitchFamily="34" charset="0"/>
                <a:cs typeface="Arial" panose="020B0604020202020204" pitchFamily="34" charset="0"/>
              </a:rPr>
              <a:t>gardens</a:t>
            </a:r>
            <a:r>
              <a:rPr lang="tr-TR" sz="2000" b="1" dirty="0" smtClean="0">
                <a:solidFill>
                  <a:srgbClr val="0000CC"/>
                </a:solidFill>
                <a:latin typeface="Arial" panose="020B0604020202020204" pitchFamily="34" charset="0"/>
                <a:cs typeface="Arial" panose="020B0604020202020204" pitchFamily="34" charset="0"/>
              </a:rPr>
              <a:t>,</a:t>
            </a:r>
          </a:p>
          <a:p>
            <a:pPr>
              <a:spcBef>
                <a:spcPct val="0"/>
              </a:spcBef>
              <a:buClr>
                <a:srgbClr val="FF0000"/>
              </a:buClr>
            </a:pPr>
            <a:endParaRPr lang="tr-TR" sz="2000" b="1" dirty="0">
              <a:solidFill>
                <a:srgbClr val="0000FF"/>
              </a:solidFill>
              <a:latin typeface="Arial" panose="020B0604020202020204" pitchFamily="34" charset="0"/>
              <a:cs typeface="Arial" panose="020B0604020202020204" pitchFamily="34" charset="0"/>
            </a:endParaRPr>
          </a:p>
          <a:p>
            <a:pPr marL="354013" indent="-354013">
              <a:spcBef>
                <a:spcPct val="0"/>
              </a:spcBef>
              <a:buClr>
                <a:srgbClr val="FF0000"/>
              </a:buClr>
              <a:buFont typeface="Wingdings" pitchFamily="2" charset="2"/>
              <a:buChar char="ü"/>
            </a:pPr>
            <a:r>
              <a:rPr lang="tr-TR" sz="2000" b="1" dirty="0" smtClean="0">
                <a:solidFill>
                  <a:srgbClr val="FF0000"/>
                </a:solidFill>
                <a:latin typeface="Arial" panose="020B0604020202020204" pitchFamily="34" charset="0"/>
                <a:cs typeface="Arial" panose="020B0604020202020204" pitchFamily="34" charset="0"/>
              </a:rPr>
              <a:t>9.826 </a:t>
            </a:r>
            <a:r>
              <a:rPr lang="tr-TR" sz="2000" b="1" dirty="0" err="1" smtClean="0">
                <a:solidFill>
                  <a:srgbClr val="0000CC"/>
                </a:solidFill>
                <a:latin typeface="Arial" panose="020B0604020202020204" pitchFamily="34" charset="0"/>
                <a:cs typeface="Arial" panose="020B0604020202020204" pitchFamily="34" charset="0"/>
              </a:rPr>
              <a:t>places</a:t>
            </a:r>
            <a:r>
              <a:rPr lang="tr-TR" sz="2000" b="1" dirty="0" smtClean="0">
                <a:solidFill>
                  <a:srgbClr val="0000CC"/>
                </a:solidFill>
                <a:latin typeface="Arial" panose="020B0604020202020204" pitchFamily="34" charset="0"/>
                <a:cs typeface="Arial" panose="020B0604020202020204" pitchFamily="34" charset="0"/>
              </a:rPr>
              <a:t> of </a:t>
            </a:r>
            <a:r>
              <a:rPr lang="tr-TR" sz="2000" b="1" dirty="0" err="1" smtClean="0">
                <a:solidFill>
                  <a:srgbClr val="0000CC"/>
                </a:solidFill>
                <a:latin typeface="Arial" panose="020B0604020202020204" pitchFamily="34" charset="0"/>
                <a:cs typeface="Arial" panose="020B0604020202020204" pitchFamily="34" charset="0"/>
              </a:rPr>
              <a:t>worship</a:t>
            </a:r>
            <a:r>
              <a:rPr lang="tr-TR" sz="2000" b="1" dirty="0" smtClean="0">
                <a:solidFill>
                  <a:srgbClr val="0000CC"/>
                </a:solidFill>
                <a:latin typeface="Arial" panose="020B0604020202020204" pitchFamily="34" charset="0"/>
                <a:cs typeface="Arial" panose="020B0604020202020204" pitchFamily="34" charset="0"/>
              </a:rPr>
              <a:t> </a:t>
            </a:r>
            <a:r>
              <a:rPr lang="tr-TR" sz="2000" b="1" dirty="0" err="1" smtClean="0">
                <a:solidFill>
                  <a:srgbClr val="0000CC"/>
                </a:solidFill>
                <a:latin typeface="Arial" panose="020B0604020202020204" pitchFamily="34" charset="0"/>
                <a:cs typeface="Arial" panose="020B0604020202020204" pitchFamily="34" charset="0"/>
              </a:rPr>
              <a:t>and</a:t>
            </a:r>
            <a:r>
              <a:rPr lang="tr-TR" sz="2000" b="1" dirty="0" smtClean="0">
                <a:solidFill>
                  <a:srgbClr val="0000CC"/>
                </a:solidFill>
                <a:latin typeface="Arial" panose="020B0604020202020204" pitchFamily="34" charset="0"/>
                <a:cs typeface="Arial" panose="020B0604020202020204" pitchFamily="34" charset="0"/>
              </a:rPr>
              <a:t> </a:t>
            </a:r>
            <a:r>
              <a:rPr lang="tr-TR" sz="2000" b="1" dirty="0" err="1" smtClean="0">
                <a:solidFill>
                  <a:srgbClr val="0000CC"/>
                </a:solidFill>
                <a:latin typeface="Arial" panose="020B0604020202020204" pitchFamily="34" charset="0"/>
                <a:cs typeface="Arial" panose="020B0604020202020204" pitchFamily="34" charset="0"/>
              </a:rPr>
              <a:t>cemeteries</a:t>
            </a:r>
            <a:r>
              <a:rPr lang="tr-TR" sz="2000" b="1" dirty="0" smtClean="0">
                <a:solidFill>
                  <a:srgbClr val="0000CC"/>
                </a:solidFill>
                <a:latin typeface="Arial" panose="020B0604020202020204" pitchFamily="34" charset="0"/>
                <a:cs typeface="Arial" panose="020B0604020202020204" pitchFamily="34" charset="0"/>
              </a:rPr>
              <a:t> </a:t>
            </a:r>
            <a:r>
              <a:rPr lang="tr-TR" sz="2000" b="1" dirty="0" err="1" smtClean="0">
                <a:solidFill>
                  <a:srgbClr val="0000CC"/>
                </a:solidFill>
                <a:latin typeface="Arial" panose="020B0604020202020204" pitchFamily="34" charset="0"/>
                <a:cs typeface="Arial" panose="020B0604020202020204" pitchFamily="34" charset="0"/>
              </a:rPr>
              <a:t>were</a:t>
            </a:r>
            <a:r>
              <a:rPr lang="tr-TR" sz="2000" b="1" dirty="0" smtClean="0">
                <a:solidFill>
                  <a:srgbClr val="0000CC"/>
                </a:solidFill>
                <a:latin typeface="Arial" panose="020B0604020202020204" pitchFamily="34" charset="0"/>
                <a:cs typeface="Arial" panose="020B0604020202020204" pitchFamily="34" charset="0"/>
              </a:rPr>
              <a:t> </a:t>
            </a:r>
            <a:r>
              <a:rPr lang="tr-TR" sz="2000" b="1" dirty="0" err="1" smtClean="0">
                <a:solidFill>
                  <a:srgbClr val="0000CC"/>
                </a:solidFill>
                <a:latin typeface="Arial" panose="020B0604020202020204" pitchFamily="34" charset="0"/>
                <a:cs typeface="Arial" panose="020B0604020202020204" pitchFamily="34" charset="0"/>
              </a:rPr>
              <a:t>afforested</a:t>
            </a:r>
            <a:r>
              <a:rPr lang="tr-TR" sz="2000" b="1" dirty="0" smtClean="0">
                <a:solidFill>
                  <a:srgbClr val="0000CC"/>
                </a:solidFill>
                <a:latin typeface="Arial" panose="020B0604020202020204" pitchFamily="34" charset="0"/>
                <a:cs typeface="Arial" panose="020B0604020202020204" pitchFamily="34" charset="0"/>
              </a:rPr>
              <a:t>.</a:t>
            </a:r>
          </a:p>
        </p:txBody>
      </p:sp>
      <p:pic>
        <p:nvPicPr>
          <p:cNvPr id="7" name="Resim 9" descr="C:\yılmaz\agm-bakan-brifing\özel ağaç\foto\yakala.JPG"/>
          <p:cNvPicPr/>
          <p:nvPr/>
        </p:nvPicPr>
        <p:blipFill>
          <a:blip r:embed="rId5"/>
          <a:srcRect l="4807" t="3806" r="18954" b="24321"/>
          <a:stretch>
            <a:fillRect/>
          </a:stretch>
        </p:blipFill>
        <p:spPr bwMode="auto">
          <a:xfrm>
            <a:off x="6757686" y="1752600"/>
            <a:ext cx="2386314" cy="1171395"/>
          </a:xfrm>
          <a:prstGeom prst="rect">
            <a:avLst/>
          </a:prstGeom>
          <a:noFill/>
          <a:ln w="19050">
            <a:noFill/>
            <a:miter lim="800000"/>
            <a:headEnd/>
            <a:tailEnd/>
          </a:ln>
        </p:spPr>
      </p:pic>
      <p:pic>
        <p:nvPicPr>
          <p:cNvPr id="8" name="Picture 3" descr="C:\Users\rkarakoc\Desktop\1 (1).JPG"/>
          <p:cNvPicPr>
            <a:picLocks noChangeAspect="1" noChangeArrowheads="1"/>
          </p:cNvPicPr>
          <p:nvPr/>
        </p:nvPicPr>
        <p:blipFill>
          <a:blip r:embed="rId6" cstate="print"/>
          <a:srcRect/>
          <a:stretch>
            <a:fillRect/>
          </a:stretch>
        </p:blipFill>
        <p:spPr bwMode="auto">
          <a:xfrm>
            <a:off x="6762409" y="2971800"/>
            <a:ext cx="2381591" cy="1692995"/>
          </a:xfrm>
          <a:prstGeom prst="rect">
            <a:avLst/>
          </a:prstGeom>
          <a:ln>
            <a:noFill/>
          </a:ln>
          <a:effectLst>
            <a:outerShdw blurRad="190500" algn="tl" rotWithShape="0">
              <a:srgbClr val="000000">
                <a:alpha val="70000"/>
              </a:srgbClr>
            </a:outerShdw>
          </a:effectLst>
        </p:spPr>
      </p:pic>
      <p:pic>
        <p:nvPicPr>
          <p:cNvPr id="9" name="Picture 6" descr="http://img2.gumushane.com/alan/2/haber/2011/10/Gumushane-nin-en-guzel-camisi-Kose-Merkez-Camii_1318067194.jpg?t=news"/>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073"/>
          <a:stretch/>
        </p:blipFill>
        <p:spPr bwMode="auto">
          <a:xfrm>
            <a:off x="6757686" y="4724400"/>
            <a:ext cx="2386314" cy="171537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89740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Resim 5"/>
          <p:cNvPicPr>
            <a:picLocks noChangeAspect="1"/>
          </p:cNvPicPr>
          <p:nvPr/>
        </p:nvPicPr>
        <p:blipFill>
          <a:blip r:embed="rId3" cstate="print"/>
          <a:stretch>
            <a:fillRect/>
          </a:stretch>
        </p:blipFill>
        <p:spPr>
          <a:xfrm>
            <a:off x="7315200" y="381000"/>
            <a:ext cx="783566" cy="783566"/>
          </a:xfrm>
          <a:prstGeom prst="rect">
            <a:avLst/>
          </a:prstGeom>
        </p:spPr>
      </p:pic>
      <p:pic>
        <p:nvPicPr>
          <p:cNvPr id="12" name="Resim 7"/>
          <p:cNvPicPr>
            <a:picLocks noChangeAspect="1"/>
          </p:cNvPicPr>
          <p:nvPr/>
        </p:nvPicPr>
        <p:blipFill>
          <a:blip r:embed="rId4" cstate="print"/>
          <a:stretch>
            <a:fillRect/>
          </a:stretch>
        </p:blipFill>
        <p:spPr>
          <a:xfrm>
            <a:off x="8236340" y="381000"/>
            <a:ext cx="755260" cy="755260"/>
          </a:xfrm>
          <a:prstGeom prst="rect">
            <a:avLst/>
          </a:prstGeom>
        </p:spPr>
      </p:pic>
      <p:sp>
        <p:nvSpPr>
          <p:cNvPr id="5" name="TextBox 7"/>
          <p:cNvSpPr txBox="1"/>
          <p:nvPr/>
        </p:nvSpPr>
        <p:spPr>
          <a:xfrm>
            <a:off x="288975" y="100972"/>
            <a:ext cx="8541328" cy="1015663"/>
          </a:xfrm>
          <a:prstGeom prst="rect">
            <a:avLst/>
          </a:prstGeom>
          <a:noFill/>
        </p:spPr>
        <p:txBody>
          <a:bodyPr wrap="square" rtlCol="0">
            <a:spAutoFit/>
          </a:bodyPr>
          <a:lstStyle/>
          <a:p>
            <a:pPr algn="ctr"/>
            <a:r>
              <a:rPr lang="en-US" sz="3000" b="1" dirty="0">
                <a:solidFill>
                  <a:schemeClr val="bg1"/>
                </a:solidFill>
                <a:latin typeface="+mj-lt"/>
                <a:ea typeface="Roboto Condensed Light" charset="0"/>
                <a:cs typeface="Roboto Condensed Light" charset="0"/>
              </a:rPr>
              <a:t>2019 WORLD DAY TO COMBAT DESERTIFICATION</a:t>
            </a:r>
          </a:p>
        </p:txBody>
      </p:sp>
      <p:sp>
        <p:nvSpPr>
          <p:cNvPr id="6" name="Slayt Numarası Yer Tutucusu 2"/>
          <p:cNvSpPr txBox="1">
            <a:spLocks/>
          </p:cNvSpPr>
          <p:nvPr/>
        </p:nvSpPr>
        <p:spPr>
          <a:xfrm>
            <a:off x="6686550" y="6559695"/>
            <a:ext cx="245745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E5B29C50-D6F1-4DB6-9B68-F4CD3996E9CF}" type="slidenum">
              <a:rPr kumimoji="0" lang="tr-TR" sz="1800" b="0" i="0" u="none" strike="noStrike" kern="1200" cap="none" spc="0" normalizeH="0" baseline="0" noProof="0" smtClean="0">
                <a:ln>
                  <a:noFill/>
                </a:ln>
                <a:solidFill>
                  <a:schemeClr val="tx1"/>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18</a:t>
            </a:fld>
            <a:r>
              <a:rPr kumimoji="0" lang="tr-TR" sz="1800" b="0" i="0" u="none" strike="noStrike" kern="1200" cap="none" spc="0" normalizeH="0" baseline="0" noProof="0" smtClean="0">
                <a:ln>
                  <a:noFill/>
                </a:ln>
                <a:solidFill>
                  <a:schemeClr val="tx1"/>
                </a:solidFill>
                <a:effectLst/>
                <a:uLnTx/>
                <a:uFillTx/>
                <a:latin typeface="Arial" charset="0"/>
                <a:ea typeface="+mn-ea"/>
                <a:cs typeface="+mn-cs"/>
              </a:rPr>
              <a:t>/68</a:t>
            </a:r>
            <a:endParaRPr kumimoji="0" lang="tr-TR" sz="1800" b="0" i="0" u="none" strike="noStrike" kern="1200" cap="none" spc="0" normalizeH="0" baseline="0" noProof="0" dirty="0">
              <a:ln>
                <a:noFill/>
              </a:ln>
              <a:solidFill>
                <a:schemeClr val="tx1"/>
              </a:solidFill>
              <a:effectLst/>
              <a:uLnTx/>
              <a:uFillTx/>
              <a:latin typeface="Arial" charset="0"/>
              <a:ea typeface="+mn-ea"/>
              <a:cs typeface="+mn-cs"/>
            </a:endParaRPr>
          </a:p>
        </p:txBody>
      </p:sp>
      <p:pic>
        <p:nvPicPr>
          <p:cNvPr id="7" name="Resim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76059" y="891494"/>
            <a:ext cx="5498375" cy="3929036"/>
          </a:xfrm>
          <a:prstGeom prst="rect">
            <a:avLst/>
          </a:prstGeom>
        </p:spPr>
      </p:pic>
      <p:sp>
        <p:nvSpPr>
          <p:cNvPr id="8" name="Dikdörtgen 1"/>
          <p:cNvSpPr/>
          <p:nvPr/>
        </p:nvSpPr>
        <p:spPr>
          <a:xfrm>
            <a:off x="1298141" y="4910955"/>
            <a:ext cx="7317714" cy="830997"/>
          </a:xfrm>
          <a:prstGeom prst="rect">
            <a:avLst/>
          </a:prstGeom>
        </p:spPr>
        <p:txBody>
          <a:bodyPr wrap="square">
            <a:spAutoFit/>
          </a:bodyPr>
          <a:lstStyle/>
          <a:p>
            <a:r>
              <a:rPr lang="tr-TR" sz="2400" b="1" dirty="0">
                <a:solidFill>
                  <a:srgbClr val="0000CC"/>
                </a:solidFill>
                <a:latin typeface="Arial" panose="020B0604020202020204" pitchFamily="34" charset="0"/>
                <a:cs typeface="Arial" panose="020B0604020202020204" pitchFamily="34" charset="0"/>
              </a:rPr>
              <a:t>2019 World </a:t>
            </a:r>
            <a:r>
              <a:rPr lang="tr-TR" sz="2400" b="1" dirty="0" err="1">
                <a:solidFill>
                  <a:srgbClr val="0000CC"/>
                </a:solidFill>
                <a:latin typeface="Arial" panose="020B0604020202020204" pitchFamily="34" charset="0"/>
                <a:cs typeface="Arial" panose="020B0604020202020204" pitchFamily="34" charset="0"/>
              </a:rPr>
              <a:t>Day</a:t>
            </a:r>
            <a:r>
              <a:rPr lang="tr-TR" sz="2400" b="1" dirty="0">
                <a:solidFill>
                  <a:srgbClr val="0000CC"/>
                </a:solidFill>
                <a:latin typeface="Arial" panose="020B0604020202020204" pitchFamily="34" charset="0"/>
                <a:cs typeface="Arial" panose="020B0604020202020204" pitchFamily="34" charset="0"/>
              </a:rPr>
              <a:t> </a:t>
            </a:r>
            <a:r>
              <a:rPr lang="tr-TR" sz="2400" b="1" dirty="0" err="1">
                <a:solidFill>
                  <a:srgbClr val="0000CC"/>
                </a:solidFill>
                <a:latin typeface="Arial" panose="020B0604020202020204" pitchFamily="34" charset="0"/>
                <a:cs typeface="Arial" panose="020B0604020202020204" pitchFamily="34" charset="0"/>
              </a:rPr>
              <a:t>to</a:t>
            </a:r>
            <a:r>
              <a:rPr lang="tr-TR" sz="2400" b="1" dirty="0">
                <a:solidFill>
                  <a:srgbClr val="0000CC"/>
                </a:solidFill>
                <a:latin typeface="Arial" panose="020B0604020202020204" pitchFamily="34" charset="0"/>
                <a:cs typeface="Arial" panose="020B0604020202020204" pitchFamily="34" charset="0"/>
              </a:rPr>
              <a:t> Combat </a:t>
            </a:r>
            <a:r>
              <a:rPr lang="tr-TR" sz="2400" b="1" dirty="0" err="1">
                <a:solidFill>
                  <a:srgbClr val="0000CC"/>
                </a:solidFill>
                <a:latin typeface="Arial" panose="020B0604020202020204" pitchFamily="34" charset="0"/>
                <a:cs typeface="Arial" panose="020B0604020202020204" pitchFamily="34" charset="0"/>
              </a:rPr>
              <a:t>Desertification</a:t>
            </a:r>
            <a:r>
              <a:rPr lang="tr-TR" sz="2400" b="1" dirty="0">
                <a:solidFill>
                  <a:srgbClr val="0000CC"/>
                </a:solidFill>
                <a:latin typeface="Arial" panose="020B0604020202020204" pitchFamily="34" charset="0"/>
                <a:cs typeface="Arial" panose="020B0604020202020204" pitchFamily="34" charset="0"/>
              </a:rPr>
              <a:t> </a:t>
            </a:r>
            <a:r>
              <a:rPr lang="tr-TR" sz="2400" b="1" dirty="0" err="1">
                <a:solidFill>
                  <a:srgbClr val="0000CC"/>
                </a:solidFill>
                <a:latin typeface="Arial" panose="020B0604020202020204" pitchFamily="34" charset="0"/>
                <a:cs typeface="Arial" panose="020B0604020202020204" pitchFamily="34" charset="0"/>
              </a:rPr>
              <a:t>will</a:t>
            </a:r>
            <a:r>
              <a:rPr lang="tr-TR" sz="2400" b="1" dirty="0">
                <a:solidFill>
                  <a:srgbClr val="0000CC"/>
                </a:solidFill>
                <a:latin typeface="Arial" panose="020B0604020202020204" pitchFamily="34" charset="0"/>
                <a:cs typeface="Arial" panose="020B0604020202020204" pitchFamily="34" charset="0"/>
              </a:rPr>
              <a:t> be </a:t>
            </a:r>
            <a:r>
              <a:rPr lang="tr-TR" sz="2400" b="1" dirty="0" err="1">
                <a:solidFill>
                  <a:srgbClr val="0000CC"/>
                </a:solidFill>
                <a:latin typeface="Arial" panose="020B0604020202020204" pitchFamily="34" charset="0"/>
                <a:cs typeface="Arial" panose="020B0604020202020204" pitchFamily="34" charset="0"/>
              </a:rPr>
              <a:t>held</a:t>
            </a:r>
            <a:r>
              <a:rPr lang="tr-TR" sz="2400" b="1" dirty="0">
                <a:solidFill>
                  <a:srgbClr val="0000CC"/>
                </a:solidFill>
                <a:latin typeface="Arial" panose="020B0604020202020204" pitchFamily="34" charset="0"/>
                <a:cs typeface="Arial" panose="020B0604020202020204" pitchFamily="34" charset="0"/>
              </a:rPr>
              <a:t> in </a:t>
            </a:r>
            <a:r>
              <a:rPr lang="tr-TR" sz="2400" b="1" dirty="0" err="1">
                <a:solidFill>
                  <a:srgbClr val="0000CC"/>
                </a:solidFill>
                <a:latin typeface="Arial" panose="020B0604020202020204" pitchFamily="34" charset="0"/>
                <a:cs typeface="Arial" panose="020B0604020202020204" pitchFamily="34" charset="0"/>
              </a:rPr>
              <a:t>Turkey</a:t>
            </a:r>
            <a:endParaRPr lang="tr-TR" sz="2400" b="1" dirty="0">
              <a:solidFill>
                <a:srgbClr val="0000CC"/>
              </a:solidFill>
            </a:endParaRPr>
          </a:p>
        </p:txBody>
      </p:sp>
    </p:spTree>
    <p:extLst>
      <p:ext uri="{BB962C8B-B14F-4D97-AF65-F5344CB8AC3E}">
        <p14:creationId xmlns:p14="http://schemas.microsoft.com/office/powerpoint/2010/main" val="9789740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Resim 5"/>
          <p:cNvPicPr>
            <a:picLocks noChangeAspect="1"/>
          </p:cNvPicPr>
          <p:nvPr/>
        </p:nvPicPr>
        <p:blipFill>
          <a:blip r:embed="rId3" cstate="print"/>
          <a:stretch>
            <a:fillRect/>
          </a:stretch>
        </p:blipFill>
        <p:spPr>
          <a:xfrm>
            <a:off x="7315200" y="314180"/>
            <a:ext cx="783566" cy="783566"/>
          </a:xfrm>
          <a:prstGeom prst="rect">
            <a:avLst/>
          </a:prstGeom>
        </p:spPr>
      </p:pic>
      <p:pic>
        <p:nvPicPr>
          <p:cNvPr id="12" name="Resim 7"/>
          <p:cNvPicPr>
            <a:picLocks noChangeAspect="1"/>
          </p:cNvPicPr>
          <p:nvPr/>
        </p:nvPicPr>
        <p:blipFill>
          <a:blip r:embed="rId4" cstate="print"/>
          <a:stretch>
            <a:fillRect/>
          </a:stretch>
        </p:blipFill>
        <p:spPr>
          <a:xfrm>
            <a:off x="8236340" y="314180"/>
            <a:ext cx="755260" cy="755260"/>
          </a:xfrm>
          <a:prstGeom prst="rect">
            <a:avLst/>
          </a:prstGeom>
        </p:spPr>
      </p:pic>
      <p:sp>
        <p:nvSpPr>
          <p:cNvPr id="9" name="Unvan 3"/>
          <p:cNvSpPr txBox="1">
            <a:spLocks/>
          </p:cNvSpPr>
          <p:nvPr/>
        </p:nvSpPr>
        <p:spPr>
          <a:xfrm>
            <a:off x="0" y="3173470"/>
            <a:ext cx="8686800" cy="1099686"/>
          </a:xfrm>
          <a:prstGeom prst="rect">
            <a:avLst/>
          </a:prstGeom>
          <a:effectLst>
            <a:outerShdw blurRad="50800" dist="50800" dir="5400000" sx="6000" sy="6000" algn="ctr" rotWithShape="0">
              <a:srgbClr val="000000">
                <a:alpha val="43137"/>
              </a:srgbClr>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1" i="0" u="none" strike="noStrike" kern="0" cap="none" spc="0" normalizeH="0" baseline="0" noProof="0" dirty="0" smtClean="0">
              <a:ln>
                <a:noFill/>
              </a:ln>
              <a:solidFill>
                <a:schemeClr val="tx1"/>
              </a:solidFill>
              <a:effectLst/>
              <a:uLnTx/>
              <a:uFillTx/>
              <a:latin typeface="+mj-lt"/>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tr-TR" sz="4000" b="1" i="0" u="none" strike="noStrike" kern="0" cap="none" spc="0" normalizeH="0" baseline="0" noProof="0" dirty="0" err="1" smtClean="0">
                <a:ln>
                  <a:noFill/>
                </a:ln>
                <a:solidFill>
                  <a:schemeClr val="tx1"/>
                </a:solidFill>
                <a:effectLst/>
                <a:uLnTx/>
                <a:uFillTx/>
                <a:latin typeface="+mj-lt"/>
                <a:ea typeface="+mj-ea"/>
                <a:cs typeface="+mj-cs"/>
              </a:rPr>
              <a:t>Thank</a:t>
            </a:r>
            <a:r>
              <a:rPr kumimoji="0" lang="tr-TR" sz="4000" b="1" i="0" u="none" strike="noStrike" kern="0" cap="none" spc="0" normalizeH="0" baseline="0" noProof="0" dirty="0" smtClean="0">
                <a:ln>
                  <a:noFill/>
                </a:ln>
                <a:solidFill>
                  <a:schemeClr val="tx1"/>
                </a:solidFill>
                <a:effectLst/>
                <a:uLnTx/>
                <a:uFillTx/>
                <a:latin typeface="+mj-lt"/>
                <a:ea typeface="+mj-ea"/>
                <a:cs typeface="+mj-cs"/>
              </a:rPr>
              <a:t> </a:t>
            </a:r>
            <a:r>
              <a:rPr kumimoji="0" lang="tr-TR" sz="4000" b="1" i="0" u="none" strike="noStrike" kern="0" cap="none" spc="0" normalizeH="0" baseline="0" noProof="0" dirty="0" err="1" smtClean="0">
                <a:ln>
                  <a:noFill/>
                </a:ln>
                <a:solidFill>
                  <a:schemeClr val="tx1"/>
                </a:solidFill>
                <a:effectLst/>
                <a:uLnTx/>
                <a:uFillTx/>
                <a:latin typeface="+mj-lt"/>
                <a:ea typeface="+mj-ea"/>
                <a:cs typeface="+mj-cs"/>
              </a:rPr>
              <a:t>you</a:t>
            </a:r>
            <a:endParaRPr kumimoji="0" lang="tr-TR" sz="4000" b="1" i="0" u="none" strike="noStrike" kern="0" cap="none" spc="0" normalizeH="0" baseline="0" noProof="0" dirty="0">
              <a:ln>
                <a:noFill/>
              </a:ln>
              <a:solidFill>
                <a:schemeClr val="tx1"/>
              </a:solidFill>
              <a:effectLst/>
              <a:uLnTx/>
              <a:uFillTx/>
              <a:latin typeface="+mj-lt"/>
              <a:ea typeface="+mj-ea"/>
              <a:cs typeface="+mj-cs"/>
            </a:endParaRPr>
          </a:p>
        </p:txBody>
      </p:sp>
      <p:pic>
        <p:nvPicPr>
          <p:cNvPr id="13" name="Resim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5400" y="1371600"/>
            <a:ext cx="1969439" cy="1932575"/>
          </a:xfrm>
          <a:prstGeom prst="rect">
            <a:avLst/>
          </a:prstGeom>
        </p:spPr>
      </p:pic>
      <p:grpSp>
        <p:nvGrpSpPr>
          <p:cNvPr id="15" name="Grup 22"/>
          <p:cNvGrpSpPr/>
          <p:nvPr/>
        </p:nvGrpSpPr>
        <p:grpSpPr>
          <a:xfrm>
            <a:off x="5239276" y="4462630"/>
            <a:ext cx="3159690" cy="1398477"/>
            <a:chOff x="5428463" y="4824937"/>
            <a:chExt cx="3159690" cy="1398477"/>
          </a:xfrm>
        </p:grpSpPr>
        <p:sp>
          <p:nvSpPr>
            <p:cNvPr id="16" name="23 Metin kutusu"/>
            <p:cNvSpPr txBox="1"/>
            <p:nvPr/>
          </p:nvSpPr>
          <p:spPr>
            <a:xfrm>
              <a:off x="5779841" y="4837708"/>
              <a:ext cx="2808312" cy="1292662"/>
            </a:xfrm>
            <a:prstGeom prst="rect">
              <a:avLst/>
            </a:prstGeom>
            <a:noFill/>
          </p:spPr>
          <p:txBody>
            <a:bodyPr wrap="square" rtlCol="0">
              <a:spAutoFit/>
            </a:bodyPr>
            <a:lstStyle/>
            <a:p>
              <a:r>
                <a:rPr lang="tr-TR" sz="1600" b="1" dirty="0" smtClean="0">
                  <a:solidFill>
                    <a:schemeClr val="accent6">
                      <a:lumMod val="50000"/>
                    </a:schemeClr>
                  </a:solidFill>
                </a:rPr>
                <a:t>cem.gov.tr</a:t>
              </a:r>
            </a:p>
            <a:p>
              <a:endParaRPr lang="tr-TR" sz="700" b="1" dirty="0" smtClean="0">
                <a:solidFill>
                  <a:schemeClr val="accent6">
                    <a:lumMod val="50000"/>
                  </a:schemeClr>
                </a:solidFill>
              </a:endParaRPr>
            </a:p>
            <a:p>
              <a:r>
                <a:rPr lang="tr-TR" sz="1600" b="1" dirty="0" err="1" smtClean="0">
                  <a:solidFill>
                    <a:schemeClr val="accent6">
                      <a:lumMod val="50000"/>
                    </a:schemeClr>
                  </a:solidFill>
                </a:rPr>
                <a:t>cemgovtr</a:t>
              </a:r>
              <a:r>
                <a:rPr lang="tr-TR" sz="1600" b="1" dirty="0" smtClean="0">
                  <a:solidFill>
                    <a:schemeClr val="accent6">
                      <a:lumMod val="50000"/>
                    </a:schemeClr>
                  </a:solidFill>
                </a:rPr>
                <a:t>  </a:t>
              </a:r>
            </a:p>
            <a:p>
              <a:endParaRPr lang="tr-TR" sz="700" b="1" dirty="0" smtClean="0">
                <a:solidFill>
                  <a:schemeClr val="accent6">
                    <a:lumMod val="50000"/>
                  </a:schemeClr>
                </a:solidFill>
              </a:endParaRPr>
            </a:p>
            <a:p>
              <a:r>
                <a:rPr lang="tr-TR" sz="1600" b="1" dirty="0" err="1" smtClean="0">
                  <a:solidFill>
                    <a:schemeClr val="accent6">
                      <a:lumMod val="50000"/>
                    </a:schemeClr>
                  </a:solidFill>
                </a:rPr>
                <a:t>cemgovtr</a:t>
              </a:r>
              <a:endParaRPr lang="tr-TR" sz="1600" b="1" dirty="0" smtClean="0">
                <a:solidFill>
                  <a:schemeClr val="accent6">
                    <a:lumMod val="50000"/>
                  </a:schemeClr>
                </a:solidFill>
              </a:endParaRPr>
            </a:p>
            <a:p>
              <a:endParaRPr lang="tr-TR" sz="1600" b="1" dirty="0">
                <a:solidFill>
                  <a:schemeClr val="accent6">
                    <a:lumMod val="50000"/>
                  </a:schemeClr>
                </a:solidFill>
              </a:endParaRPr>
            </a:p>
          </p:txBody>
        </p:sp>
        <p:pic>
          <p:nvPicPr>
            <p:cNvPr id="17" name="Picture 6" descr="C:\Users\mustafa.c\Desktop\Twitter_bird_log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55809" y="5176869"/>
              <a:ext cx="364639" cy="364639"/>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7" descr="C:\Users\mustafa.c\Desktop\social-facebook-box-blue-icon.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28463" y="5510971"/>
              <a:ext cx="381567" cy="381567"/>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12" descr="C:\Users\mustafa.c\Desktop\web-logo-md.png"/>
            <p:cNvPicPr>
              <a:picLocks noChangeAspect="1" noChangeArrowheads="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428465" y="4824937"/>
              <a:ext cx="381566" cy="381565"/>
            </a:xfrm>
            <a:prstGeom prst="rect">
              <a:avLst/>
            </a:prstGeom>
            <a:noFill/>
            <a:extLst>
              <a:ext uri="{909E8E84-426E-40dd-AFC4-6F175D3DCCD1}">
                <a14:hiddenFill xmlns="" xmlns:a14="http://schemas.microsoft.com/office/drawing/2010/main">
                  <a:solidFill>
                    <a:srgbClr val="FFFFFF"/>
                  </a:solidFill>
                </a14:hiddenFill>
              </a:ext>
            </a:extLst>
          </p:spPr>
        </p:pic>
        <p:pic>
          <p:nvPicPr>
            <p:cNvPr id="20" name="Resim 19" descr="instagram">
              <a:hlinkClick r:id="rId9"/>
            </p:cNvPr>
            <p:cNvPicPr/>
            <p:nvPr/>
          </p:nvPicPr>
          <p:blipFill>
            <a:blip r:embed="rId10">
              <a:extLst>
                <a:ext uri="{28A0092B-C50C-407E-A947-70E740481C1C}">
                  <a14:useLocalDpi xmlns:a14="http://schemas.microsoft.com/office/drawing/2010/main" val="0"/>
                </a:ext>
              </a:extLst>
            </a:blip>
            <a:srcRect/>
            <a:stretch>
              <a:fillRect/>
            </a:stretch>
          </p:blipFill>
          <p:spPr bwMode="auto">
            <a:xfrm>
              <a:off x="5459144" y="5911405"/>
              <a:ext cx="329865" cy="312009"/>
            </a:xfrm>
            <a:prstGeom prst="rect">
              <a:avLst/>
            </a:prstGeom>
            <a:noFill/>
            <a:ln>
              <a:noFill/>
            </a:ln>
          </p:spPr>
        </p:pic>
        <p:sp>
          <p:nvSpPr>
            <p:cNvPr id="21" name="Dikdörtgen 20"/>
            <p:cNvSpPr/>
            <p:nvPr/>
          </p:nvSpPr>
          <p:spPr>
            <a:xfrm>
              <a:off x="5779841" y="5858453"/>
              <a:ext cx="989438" cy="338554"/>
            </a:xfrm>
            <a:prstGeom prst="rect">
              <a:avLst/>
            </a:prstGeom>
          </p:spPr>
          <p:txBody>
            <a:bodyPr wrap="none">
              <a:spAutoFit/>
            </a:bodyPr>
            <a:lstStyle/>
            <a:p>
              <a:r>
                <a:rPr lang="tr-TR" sz="1600" b="1" dirty="0" err="1">
                  <a:solidFill>
                    <a:schemeClr val="accent6">
                      <a:lumMod val="50000"/>
                    </a:schemeClr>
                  </a:solidFill>
                </a:rPr>
                <a:t>cemgovtr</a:t>
              </a:r>
              <a:endParaRPr lang="tr-TR" sz="1600" b="1" dirty="0">
                <a:solidFill>
                  <a:schemeClr val="accent6">
                    <a:lumMod val="50000"/>
                  </a:schemeClr>
                </a:solidFill>
              </a:endParaRPr>
            </a:p>
          </p:txBody>
        </p:sp>
      </p:grpSp>
      <p:pic>
        <p:nvPicPr>
          <p:cNvPr id="23" name="Resim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09800" y="1371600"/>
            <a:ext cx="1905000" cy="1860967"/>
          </a:xfrm>
          <a:prstGeom prst="rect">
            <a:avLst/>
          </a:prstGeom>
        </p:spPr>
      </p:pic>
    </p:spTree>
    <p:extLst>
      <p:ext uri="{BB962C8B-B14F-4D97-AF65-F5344CB8AC3E}">
        <p14:creationId xmlns:p14="http://schemas.microsoft.com/office/powerpoint/2010/main" val="9789740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Resim 5"/>
          <p:cNvPicPr>
            <a:picLocks noChangeAspect="1"/>
          </p:cNvPicPr>
          <p:nvPr/>
        </p:nvPicPr>
        <p:blipFill>
          <a:blip r:embed="rId3" cstate="print"/>
          <a:stretch>
            <a:fillRect/>
          </a:stretch>
        </p:blipFill>
        <p:spPr>
          <a:xfrm>
            <a:off x="7315200" y="381000"/>
            <a:ext cx="783566" cy="783566"/>
          </a:xfrm>
          <a:prstGeom prst="rect">
            <a:avLst/>
          </a:prstGeom>
        </p:spPr>
      </p:pic>
      <p:pic>
        <p:nvPicPr>
          <p:cNvPr id="12" name="Resim 7"/>
          <p:cNvPicPr>
            <a:picLocks noChangeAspect="1"/>
          </p:cNvPicPr>
          <p:nvPr/>
        </p:nvPicPr>
        <p:blipFill>
          <a:blip r:embed="rId4" cstate="print"/>
          <a:stretch>
            <a:fillRect/>
          </a:stretch>
        </p:blipFill>
        <p:spPr>
          <a:xfrm>
            <a:off x="8236340" y="381000"/>
            <a:ext cx="755260" cy="755260"/>
          </a:xfrm>
          <a:prstGeom prst="rect">
            <a:avLst/>
          </a:prstGeom>
        </p:spPr>
      </p:pic>
      <p:pic>
        <p:nvPicPr>
          <p:cNvPr id="14" name="Picture 2"/>
          <p:cNvPicPr>
            <a:picLocks noChangeAspect="1" noChangeArrowheads="1"/>
          </p:cNvPicPr>
          <p:nvPr/>
        </p:nvPicPr>
        <p:blipFill>
          <a:blip r:embed="rId5" cstate="print"/>
          <a:srcRect/>
          <a:stretch>
            <a:fillRect/>
          </a:stretch>
        </p:blipFill>
        <p:spPr bwMode="auto">
          <a:xfrm>
            <a:off x="838200" y="1295400"/>
            <a:ext cx="7702018" cy="5007245"/>
          </a:xfrm>
          <a:prstGeom prst="rect">
            <a:avLst/>
          </a:prstGeom>
          <a:noFill/>
          <a:ln w="9525">
            <a:noFill/>
            <a:miter lim="800000"/>
            <a:headEnd/>
            <a:tailEnd/>
          </a:ln>
          <a:effectLst/>
        </p:spPr>
      </p:pic>
    </p:spTree>
    <p:extLst>
      <p:ext uri="{BB962C8B-B14F-4D97-AF65-F5344CB8AC3E}">
        <p14:creationId xmlns:p14="http://schemas.microsoft.com/office/powerpoint/2010/main" val="9789740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Resim 5"/>
          <p:cNvPicPr>
            <a:picLocks noChangeAspect="1"/>
          </p:cNvPicPr>
          <p:nvPr/>
        </p:nvPicPr>
        <p:blipFill>
          <a:blip r:embed="rId3" cstate="print"/>
          <a:stretch>
            <a:fillRect/>
          </a:stretch>
        </p:blipFill>
        <p:spPr>
          <a:xfrm>
            <a:off x="7315200" y="381000"/>
            <a:ext cx="783566" cy="783566"/>
          </a:xfrm>
          <a:prstGeom prst="rect">
            <a:avLst/>
          </a:prstGeom>
        </p:spPr>
      </p:pic>
      <p:pic>
        <p:nvPicPr>
          <p:cNvPr id="12" name="Resim 7"/>
          <p:cNvPicPr>
            <a:picLocks noChangeAspect="1"/>
          </p:cNvPicPr>
          <p:nvPr/>
        </p:nvPicPr>
        <p:blipFill>
          <a:blip r:embed="rId4" cstate="print"/>
          <a:stretch>
            <a:fillRect/>
          </a:stretch>
        </p:blipFill>
        <p:spPr>
          <a:xfrm>
            <a:off x="8236340" y="381000"/>
            <a:ext cx="755260" cy="755260"/>
          </a:xfrm>
          <a:prstGeom prst="rect">
            <a:avLst/>
          </a:prstGeom>
        </p:spPr>
      </p:pic>
      <p:sp>
        <p:nvSpPr>
          <p:cNvPr id="4" name="3 Dikdörtgen"/>
          <p:cNvSpPr/>
          <p:nvPr/>
        </p:nvSpPr>
        <p:spPr>
          <a:xfrm>
            <a:off x="457200" y="1295400"/>
            <a:ext cx="7543800" cy="923330"/>
          </a:xfrm>
          <a:prstGeom prst="rect">
            <a:avLst/>
          </a:prstGeom>
        </p:spPr>
        <p:txBody>
          <a:bodyPr wrap="square">
            <a:spAutoFit/>
          </a:bodyPr>
          <a:lstStyle/>
          <a:p>
            <a:pPr lvl="0"/>
            <a:r>
              <a:rPr lang="tr-TR" dirty="0" smtClean="0"/>
              <a:t>	</a:t>
            </a:r>
            <a:r>
              <a:rPr lang="en-US" dirty="0" smtClean="0"/>
              <a:t>“SLM </a:t>
            </a:r>
            <a:r>
              <a:rPr lang="en-US" dirty="0" err="1" smtClean="0"/>
              <a:t>Upscaling</a:t>
            </a:r>
            <a:r>
              <a:rPr lang="en-US" dirty="0" smtClean="0"/>
              <a:t> Strategy” formulated through 2 workshops at </a:t>
            </a:r>
            <a:r>
              <a:rPr lang="tr-TR" dirty="0" smtClean="0"/>
              <a:t>	</a:t>
            </a:r>
            <a:r>
              <a:rPr lang="en-US" dirty="0" smtClean="0"/>
              <a:t>local and national level (</a:t>
            </a:r>
            <a:r>
              <a:rPr lang="en-US" dirty="0" err="1" smtClean="0"/>
              <a:t>Karaman</a:t>
            </a:r>
            <a:r>
              <a:rPr lang="en-US" dirty="0" smtClean="0"/>
              <a:t> and Ankara) in March 2019. </a:t>
            </a:r>
            <a:endParaRPr lang="tr-TR" dirty="0" smtClean="0"/>
          </a:p>
          <a:p>
            <a:r>
              <a:rPr lang="en-US" dirty="0" smtClean="0"/>
              <a:t> </a:t>
            </a:r>
            <a:endParaRPr lang="tr-TR" dirty="0"/>
          </a:p>
        </p:txBody>
      </p:sp>
      <p:pic>
        <p:nvPicPr>
          <p:cNvPr id="5" name="Resim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000" y="2438400"/>
            <a:ext cx="2667000" cy="1991591"/>
          </a:xfrm>
          <a:prstGeom prst="rect">
            <a:avLst/>
          </a:prstGeom>
        </p:spPr>
      </p:pic>
      <p:pic>
        <p:nvPicPr>
          <p:cNvPr id="6" name="Resim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0" y="2286000"/>
            <a:ext cx="2818130" cy="2104447"/>
          </a:xfrm>
          <a:prstGeom prst="rect">
            <a:avLst/>
          </a:prstGeom>
        </p:spPr>
      </p:pic>
      <p:pic>
        <p:nvPicPr>
          <p:cNvPr id="7" name="Resim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05200" y="4419600"/>
            <a:ext cx="2439638" cy="2095983"/>
          </a:xfrm>
          <a:prstGeom prst="rect">
            <a:avLst/>
          </a:prstGeom>
        </p:spPr>
      </p:pic>
      <p:sp>
        <p:nvSpPr>
          <p:cNvPr id="8" name="7 Dikdörtgen"/>
          <p:cNvSpPr/>
          <p:nvPr/>
        </p:nvSpPr>
        <p:spPr>
          <a:xfrm>
            <a:off x="2133600" y="304800"/>
            <a:ext cx="4953000" cy="923330"/>
          </a:xfrm>
          <a:prstGeom prst="rect">
            <a:avLst/>
          </a:prstGeom>
        </p:spPr>
        <p:txBody>
          <a:bodyPr wrap="square">
            <a:spAutoFit/>
          </a:bodyPr>
          <a:lstStyle/>
          <a:p>
            <a:r>
              <a:rPr lang="en-US" b="1" dirty="0" smtClean="0"/>
              <a:t>Module 1. Operational Strategy and Action Plan for mainstreaming and scaling out SLM</a:t>
            </a:r>
          </a:p>
        </p:txBody>
      </p:sp>
    </p:spTree>
    <p:extLst>
      <p:ext uri="{BB962C8B-B14F-4D97-AF65-F5344CB8AC3E}">
        <p14:creationId xmlns:p14="http://schemas.microsoft.com/office/powerpoint/2010/main" val="9789740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Resim 5"/>
          <p:cNvPicPr>
            <a:picLocks noChangeAspect="1"/>
          </p:cNvPicPr>
          <p:nvPr/>
        </p:nvPicPr>
        <p:blipFill>
          <a:blip r:embed="rId3" cstate="print"/>
          <a:stretch>
            <a:fillRect/>
          </a:stretch>
        </p:blipFill>
        <p:spPr>
          <a:xfrm>
            <a:off x="7315200" y="381000"/>
            <a:ext cx="783566" cy="783566"/>
          </a:xfrm>
          <a:prstGeom prst="rect">
            <a:avLst/>
          </a:prstGeom>
        </p:spPr>
      </p:pic>
      <p:pic>
        <p:nvPicPr>
          <p:cNvPr id="12" name="Resim 7"/>
          <p:cNvPicPr>
            <a:picLocks noChangeAspect="1"/>
          </p:cNvPicPr>
          <p:nvPr/>
        </p:nvPicPr>
        <p:blipFill>
          <a:blip r:embed="rId4" cstate="print"/>
          <a:stretch>
            <a:fillRect/>
          </a:stretch>
        </p:blipFill>
        <p:spPr>
          <a:xfrm>
            <a:off x="8236340" y="381000"/>
            <a:ext cx="755260" cy="755260"/>
          </a:xfrm>
          <a:prstGeom prst="rect">
            <a:avLst/>
          </a:prstGeom>
        </p:spPr>
      </p:pic>
      <p:sp>
        <p:nvSpPr>
          <p:cNvPr id="5" name="4 Dikdörtgen"/>
          <p:cNvSpPr/>
          <p:nvPr/>
        </p:nvSpPr>
        <p:spPr>
          <a:xfrm>
            <a:off x="381000" y="1447800"/>
            <a:ext cx="8610600" cy="369332"/>
          </a:xfrm>
          <a:prstGeom prst="rect">
            <a:avLst/>
          </a:prstGeom>
        </p:spPr>
        <p:txBody>
          <a:bodyPr wrap="square">
            <a:spAutoFit/>
          </a:bodyPr>
          <a:lstStyle/>
          <a:p>
            <a:r>
              <a:rPr lang="en-US" b="1" i="1" dirty="0" smtClean="0">
                <a:solidFill>
                  <a:srgbClr val="FF0000"/>
                </a:solidFill>
              </a:rPr>
              <a:t>Land Efficiency and Change of Vegetation Monitoring (Collect Earth Method)</a:t>
            </a:r>
            <a:endParaRPr lang="en-US" b="1" i="1" dirty="0">
              <a:solidFill>
                <a:srgbClr val="FF0000"/>
              </a:solidFill>
            </a:endParaRPr>
          </a:p>
        </p:txBody>
      </p:sp>
      <p:sp>
        <p:nvSpPr>
          <p:cNvPr id="6" name="5 Dikdörtgen"/>
          <p:cNvSpPr/>
          <p:nvPr/>
        </p:nvSpPr>
        <p:spPr>
          <a:xfrm>
            <a:off x="1066800" y="1905000"/>
            <a:ext cx="7467600" cy="1477328"/>
          </a:xfrm>
          <a:prstGeom prst="rect">
            <a:avLst/>
          </a:prstGeom>
        </p:spPr>
        <p:txBody>
          <a:bodyPr wrap="square">
            <a:spAutoFit/>
          </a:bodyPr>
          <a:lstStyle/>
          <a:p>
            <a:r>
              <a:rPr lang="en-US" dirty="0" smtClean="0"/>
              <a:t>A new open-source software (Collect Earth Method) was developed using Google databases and a change in land cover and greening tendency was followed.  Approximately 65.000 monitoring points were made across to Turkey</a:t>
            </a:r>
          </a:p>
          <a:p>
            <a:endParaRPr lang="en-US" dirty="0"/>
          </a:p>
        </p:txBody>
      </p:sp>
      <p:graphicFrame>
        <p:nvGraphicFramePr>
          <p:cNvPr id="8" name="Tablo 4"/>
          <p:cNvGraphicFramePr>
            <a:graphicFrameLocks noGrp="1"/>
          </p:cNvGraphicFramePr>
          <p:nvPr>
            <p:extLst>
              <p:ext uri="{D42A27DB-BD31-4B8C-83A1-F6EECF244321}">
                <p14:modId xmlns:p14="http://schemas.microsoft.com/office/powerpoint/2010/main" val="3828622259"/>
              </p:ext>
            </p:extLst>
          </p:nvPr>
        </p:nvGraphicFramePr>
        <p:xfrm>
          <a:off x="228600" y="3429000"/>
          <a:ext cx="8686801" cy="2369211"/>
        </p:xfrm>
        <a:graphic>
          <a:graphicData uri="http://schemas.openxmlformats.org/drawingml/2006/table">
            <a:tbl>
              <a:tblPr firstRow="1" bandRow="1">
                <a:tableStyleId>{BC89EF96-8CEA-46FF-86C4-4CE0E7609802}</a:tableStyleId>
              </a:tblPr>
              <a:tblGrid>
                <a:gridCol w="1985555"/>
                <a:gridCol w="661852"/>
                <a:gridCol w="992776"/>
                <a:gridCol w="992776"/>
                <a:gridCol w="1075508"/>
                <a:gridCol w="1158241"/>
                <a:gridCol w="661852"/>
                <a:gridCol w="1158241"/>
              </a:tblGrid>
              <a:tr h="754203">
                <a:tc gridSpan="8">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800" baseline="0" dirty="0" smtClean="0">
                          <a:solidFill>
                            <a:schemeClr val="bg1"/>
                          </a:solidFill>
                        </a:rPr>
                        <a:t>Distribution of Greening and Desertification Trends by Land Use Classes (2001-2016)</a:t>
                      </a:r>
                      <a:endParaRPr lang="tr-TR" sz="1800" baseline="0" dirty="0" smtClean="0">
                        <a:solidFill>
                          <a:schemeClr val="bg1"/>
                        </a:solidFill>
                      </a:endParaRPr>
                    </a:p>
                  </a:txBody>
                  <a:tcPr marL="9525" marR="9525" marT="9525" marB="0" anchor="ctr">
                    <a:solidFill>
                      <a:srgbClr val="0066CC"/>
                    </a:solidFill>
                  </a:tcPr>
                </a:tc>
                <a:tc hMerge="1">
                  <a:txBody>
                    <a:bodyPr/>
                    <a:lstStyle/>
                    <a:p>
                      <a:pPr algn="ctr" rtl="0" fontAlgn="ctr"/>
                      <a:endParaRPr lang="tr-TR" sz="1200" b="1" i="0" u="none" strike="noStrike" dirty="0">
                        <a:solidFill>
                          <a:schemeClr val="bg1"/>
                        </a:solidFill>
                        <a:effectLst/>
                        <a:latin typeface="Calibri" panose="020F050202020403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D5DFF"/>
                    </a:solidFill>
                  </a:tcPr>
                </a:tc>
                <a:tc hMerge="1">
                  <a:txBody>
                    <a:bodyPr/>
                    <a:lstStyle/>
                    <a:p>
                      <a:pPr algn="ctr" rtl="0" fontAlgn="ctr"/>
                      <a:endParaRPr lang="tr-TR" sz="1100" b="1" i="0" u="none" strike="noStrike" dirty="0">
                        <a:solidFill>
                          <a:schemeClr val="bg1"/>
                        </a:solidFill>
                        <a:effectLst/>
                        <a:latin typeface="Calibri" panose="020F050202020403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D5DFF"/>
                    </a:solidFill>
                  </a:tcPr>
                </a:tc>
                <a:tc hMerge="1">
                  <a:txBody>
                    <a:bodyPr/>
                    <a:lstStyle/>
                    <a:p>
                      <a:pPr algn="ctr" rtl="0" fontAlgn="ctr"/>
                      <a:endParaRPr lang="tr-TR" sz="1100" b="1" i="0" u="none" strike="noStrike" dirty="0">
                        <a:solidFill>
                          <a:schemeClr val="bg1"/>
                        </a:solidFill>
                        <a:effectLst/>
                        <a:latin typeface="Calibri" panose="020F050202020403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D5DFF"/>
                    </a:solidFill>
                  </a:tcPr>
                </a:tc>
                <a:tc hMerge="1">
                  <a:txBody>
                    <a:bodyPr/>
                    <a:lstStyle/>
                    <a:p>
                      <a:pPr algn="ctr" rtl="0" fontAlgn="ctr"/>
                      <a:endParaRPr lang="tr-TR" sz="1100" b="1" i="0" u="none" strike="noStrike" dirty="0">
                        <a:solidFill>
                          <a:schemeClr val="bg1"/>
                        </a:solidFill>
                        <a:effectLst/>
                        <a:latin typeface="Calibri" panose="020F050202020403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D5DFF"/>
                    </a:solidFill>
                  </a:tcPr>
                </a:tc>
                <a:tc hMerge="1">
                  <a:txBody>
                    <a:bodyPr/>
                    <a:lstStyle/>
                    <a:p>
                      <a:pPr algn="ctr" rtl="0" fontAlgn="ctr"/>
                      <a:endParaRPr lang="tr-TR" sz="1100" b="1" i="0" u="none" strike="noStrike" dirty="0">
                        <a:solidFill>
                          <a:schemeClr val="bg1"/>
                        </a:solidFill>
                        <a:effectLst/>
                        <a:latin typeface="Calibri" panose="020F050202020403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D5DFF"/>
                    </a:solidFill>
                  </a:tcPr>
                </a:tc>
                <a:tc hMerge="1">
                  <a:txBody>
                    <a:bodyPr/>
                    <a:lstStyle/>
                    <a:p>
                      <a:pPr algn="ctr" rtl="0" fontAlgn="ctr"/>
                      <a:endParaRPr lang="tr-TR" sz="1100" b="1" i="0" u="none" strike="noStrike" dirty="0">
                        <a:solidFill>
                          <a:schemeClr val="bg1"/>
                        </a:solidFill>
                        <a:effectLst/>
                        <a:latin typeface="Calibri" panose="020F050202020403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D5DFF"/>
                    </a:solidFill>
                  </a:tcPr>
                </a:tc>
                <a:tc hMerge="1">
                  <a:txBody>
                    <a:bodyPr/>
                    <a:lstStyle/>
                    <a:p>
                      <a:pPr algn="ctr" rtl="0" fontAlgn="ctr"/>
                      <a:endParaRPr lang="tr-TR" sz="1200" b="1" i="0" u="none" strike="noStrike" dirty="0">
                        <a:solidFill>
                          <a:schemeClr val="bg1"/>
                        </a:solidFill>
                        <a:effectLst/>
                        <a:latin typeface="Calibri" panose="020F050202020403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D5DFF"/>
                    </a:solidFill>
                  </a:tcPr>
                </a:tc>
              </a:tr>
              <a:tr h="396608">
                <a:tc>
                  <a:txBody>
                    <a:bodyPr/>
                    <a:lstStyle/>
                    <a:p>
                      <a:pPr algn="ctr" rtl="0" fontAlgn="ctr"/>
                      <a:r>
                        <a:rPr lang="tr-TR" sz="1600" u="none" strike="noStrike" dirty="0" smtClean="0">
                          <a:solidFill>
                            <a:srgbClr val="0000CC"/>
                          </a:solidFill>
                          <a:effectLst/>
                        </a:rPr>
                        <a:t>Land </a:t>
                      </a:r>
                      <a:r>
                        <a:rPr lang="tr-TR" sz="1600" u="none" strike="noStrike" dirty="0" err="1" smtClean="0">
                          <a:solidFill>
                            <a:srgbClr val="0000CC"/>
                          </a:solidFill>
                          <a:effectLst/>
                        </a:rPr>
                        <a:t>Use</a:t>
                      </a:r>
                      <a:r>
                        <a:rPr lang="tr-TR" sz="1600" u="none" strike="noStrike" dirty="0" smtClean="0">
                          <a:solidFill>
                            <a:srgbClr val="0000CC"/>
                          </a:solidFill>
                          <a:effectLst/>
                        </a:rPr>
                        <a:t> </a:t>
                      </a:r>
                      <a:r>
                        <a:rPr lang="tr-TR" sz="1600" u="none" strike="noStrike" dirty="0" err="1" smtClean="0">
                          <a:solidFill>
                            <a:srgbClr val="0000CC"/>
                          </a:solidFill>
                          <a:effectLst/>
                        </a:rPr>
                        <a:t>Class</a:t>
                      </a:r>
                      <a:endParaRPr lang="tr-TR" sz="1600" b="1" i="0" u="none" strike="noStrike" dirty="0">
                        <a:solidFill>
                          <a:srgbClr val="0000CC"/>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dirty="0" smtClean="0">
                          <a:solidFill>
                            <a:srgbClr val="0000CC"/>
                          </a:solidFill>
                          <a:effectLst/>
                        </a:rPr>
                        <a:t>Unit</a:t>
                      </a:r>
                      <a:endParaRPr lang="tr-TR" sz="1600" b="1" i="0" u="none" strike="noStrike" dirty="0">
                        <a:solidFill>
                          <a:srgbClr val="0000CC"/>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dirty="0" smtClean="0">
                          <a:solidFill>
                            <a:srgbClr val="0000CC"/>
                          </a:solidFill>
                          <a:effectLst/>
                        </a:rPr>
                        <a:t>Forest</a:t>
                      </a:r>
                      <a:endParaRPr lang="tr-TR" sz="1600" b="1" i="0" u="none" strike="noStrike" dirty="0">
                        <a:solidFill>
                          <a:srgbClr val="0000CC"/>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dirty="0" smtClean="0">
                          <a:solidFill>
                            <a:srgbClr val="0000CC"/>
                          </a:solidFill>
                          <a:effectLst/>
                        </a:rPr>
                        <a:t>O</a:t>
                      </a:r>
                      <a:r>
                        <a:rPr lang="tr-TR" sz="1600" u="none" strike="noStrike" dirty="0" err="1" smtClean="0">
                          <a:solidFill>
                            <a:srgbClr val="0000CC"/>
                          </a:solidFill>
                          <a:effectLst/>
                        </a:rPr>
                        <a:t>pen</a:t>
                      </a:r>
                      <a:r>
                        <a:rPr lang="tr-TR" sz="1600" u="none" strike="noStrike" dirty="0" smtClean="0">
                          <a:solidFill>
                            <a:srgbClr val="0000CC"/>
                          </a:solidFill>
                          <a:effectLst/>
                        </a:rPr>
                        <a:t> </a:t>
                      </a:r>
                      <a:r>
                        <a:rPr lang="tr-TR" sz="1600" u="none" strike="noStrike" dirty="0" err="1" smtClean="0">
                          <a:solidFill>
                            <a:srgbClr val="0000CC"/>
                          </a:solidFill>
                          <a:effectLst/>
                        </a:rPr>
                        <a:t>area</a:t>
                      </a:r>
                      <a:endParaRPr lang="tr-TR" sz="1600" b="1" i="0" u="none" strike="noStrike" dirty="0">
                        <a:solidFill>
                          <a:srgbClr val="0000CC"/>
                        </a:solidFill>
                        <a:effectLst/>
                        <a:latin typeface="Calibri" panose="020F0502020204030204" pitchFamily="34" charset="0"/>
                      </a:endParaRPr>
                    </a:p>
                  </a:txBody>
                  <a:tcPr marL="9525" marR="9525" marT="9525" marB="0" anchor="ctr"/>
                </a:tc>
                <a:tc>
                  <a:txBody>
                    <a:bodyPr/>
                    <a:lstStyle/>
                    <a:p>
                      <a:pPr algn="ctr" rtl="0" fontAlgn="ctr"/>
                      <a:r>
                        <a:rPr lang="tr-TR" sz="1600" u="none" strike="noStrike" dirty="0" err="1" smtClean="0">
                          <a:solidFill>
                            <a:srgbClr val="0000CC"/>
                          </a:solidFill>
                          <a:effectLst/>
                        </a:rPr>
                        <a:t>Residential</a:t>
                      </a:r>
                      <a:endParaRPr lang="tr-TR" sz="1600" b="1" i="0" u="none" strike="noStrike" dirty="0">
                        <a:solidFill>
                          <a:srgbClr val="0000CC"/>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dirty="0" smtClean="0">
                          <a:solidFill>
                            <a:srgbClr val="0000CC"/>
                          </a:solidFill>
                          <a:effectLst/>
                        </a:rPr>
                        <a:t>Agriculture</a:t>
                      </a:r>
                      <a:endParaRPr lang="tr-TR" sz="1600" b="1" i="0" u="none" strike="noStrike" dirty="0">
                        <a:solidFill>
                          <a:srgbClr val="0000CC"/>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dirty="0" smtClean="0">
                          <a:solidFill>
                            <a:srgbClr val="0000CC"/>
                          </a:solidFill>
                          <a:effectLst/>
                        </a:rPr>
                        <a:t>Other</a:t>
                      </a:r>
                      <a:endParaRPr lang="tr-TR" sz="1600" b="1" i="0" u="none" strike="noStrike" dirty="0">
                        <a:solidFill>
                          <a:srgbClr val="0000CC"/>
                        </a:solidFill>
                        <a:effectLst/>
                        <a:latin typeface="Calibri" panose="020F0502020204030204" pitchFamily="34" charset="0"/>
                      </a:endParaRPr>
                    </a:p>
                  </a:txBody>
                  <a:tcPr marL="9525" marR="9525" marT="9525" marB="0" anchor="ctr"/>
                </a:tc>
                <a:tc>
                  <a:txBody>
                    <a:bodyPr/>
                    <a:lstStyle/>
                    <a:p>
                      <a:pPr algn="ctr" rtl="0" fontAlgn="ctr"/>
                      <a:r>
                        <a:rPr lang="en-US" sz="1600" u="none" strike="noStrike" dirty="0" smtClean="0">
                          <a:solidFill>
                            <a:srgbClr val="C00000"/>
                          </a:solidFill>
                          <a:effectLst/>
                        </a:rPr>
                        <a:t>Total</a:t>
                      </a:r>
                      <a:endParaRPr lang="tr-TR" sz="1600" b="1" i="0" u="none" strike="noStrike" dirty="0">
                        <a:solidFill>
                          <a:srgbClr val="C00000"/>
                        </a:solidFill>
                        <a:effectLst/>
                        <a:latin typeface="Calibri" panose="020F0502020204030204" pitchFamily="34" charset="0"/>
                      </a:endParaRPr>
                    </a:p>
                  </a:txBody>
                  <a:tcPr marL="9525" marR="9525" marT="9525" marB="0" anchor="ctr"/>
                </a:tc>
              </a:tr>
              <a:tr h="304600">
                <a:tc rowSpan="2">
                  <a:txBody>
                    <a:bodyPr/>
                    <a:lstStyle/>
                    <a:p>
                      <a:pPr algn="ctr" rtl="0" fontAlgn="ctr"/>
                      <a:r>
                        <a:rPr lang="en-US" sz="1600" u="none" strike="noStrike" kern="1200" dirty="0" smtClean="0">
                          <a:solidFill>
                            <a:srgbClr val="0000CC"/>
                          </a:solidFill>
                          <a:effectLst/>
                          <a:latin typeface="+mn-lt"/>
                          <a:ea typeface="+mn-ea"/>
                          <a:cs typeface="+mn-cs"/>
                        </a:rPr>
                        <a:t>Greening </a:t>
                      </a:r>
                      <a:endParaRPr lang="tr-TR" sz="1600" u="none" strike="noStrike" kern="1200" dirty="0">
                        <a:solidFill>
                          <a:srgbClr val="0000CC"/>
                        </a:solidFill>
                        <a:effectLst/>
                        <a:latin typeface="+mn-lt"/>
                        <a:ea typeface="+mn-ea"/>
                        <a:cs typeface="+mn-cs"/>
                      </a:endParaRPr>
                    </a:p>
                  </a:txBody>
                  <a:tcPr marL="9525" marR="9525" marT="9525" marB="0" anchor="ctr"/>
                </a:tc>
                <a:tc>
                  <a:txBody>
                    <a:bodyPr/>
                    <a:lstStyle/>
                    <a:p>
                      <a:pPr algn="ctr" rtl="0" fontAlgn="ctr"/>
                      <a:r>
                        <a:rPr lang="tr-TR" sz="1600" u="none" strike="noStrike" baseline="0" dirty="0" smtClean="0">
                          <a:solidFill>
                            <a:srgbClr val="0000CC"/>
                          </a:solidFill>
                          <a:effectLst/>
                        </a:rPr>
                        <a:t>ha.</a:t>
                      </a:r>
                      <a:endParaRPr lang="tr-TR" sz="1600" b="0" i="0" u="none" strike="noStrike" dirty="0">
                        <a:solidFill>
                          <a:srgbClr val="0000CC"/>
                        </a:solidFill>
                        <a:effectLst/>
                        <a:latin typeface="Calibri" panose="020F0502020204030204" pitchFamily="34" charset="0"/>
                      </a:endParaRPr>
                    </a:p>
                  </a:txBody>
                  <a:tcPr marL="9525" marR="9525" marT="9525" marB="0" anchor="ctr"/>
                </a:tc>
                <a:tc>
                  <a:txBody>
                    <a:bodyPr/>
                    <a:lstStyle/>
                    <a:p>
                      <a:pPr algn="ctr" rtl="0" fontAlgn="b"/>
                      <a:r>
                        <a:rPr lang="tr-TR" sz="1600" u="none" strike="noStrike" dirty="0" smtClean="0">
                          <a:solidFill>
                            <a:srgbClr val="0000CC"/>
                          </a:solidFill>
                          <a:effectLst/>
                        </a:rPr>
                        <a:t>1.065.600</a:t>
                      </a:r>
                      <a:endParaRPr lang="tr-TR" sz="1600" b="1" i="0" u="none" strike="noStrike" dirty="0">
                        <a:solidFill>
                          <a:srgbClr val="0000CC"/>
                        </a:solidFill>
                        <a:effectLst/>
                        <a:latin typeface="Calibri" panose="020F0502020204030204" pitchFamily="34" charset="0"/>
                      </a:endParaRPr>
                    </a:p>
                  </a:txBody>
                  <a:tcPr marL="9525" marR="9525" marT="9525" marB="0" anchor="ctr"/>
                </a:tc>
                <a:tc>
                  <a:txBody>
                    <a:bodyPr/>
                    <a:lstStyle/>
                    <a:p>
                      <a:pPr algn="ctr" rtl="0" fontAlgn="b"/>
                      <a:r>
                        <a:rPr lang="tr-TR" sz="1600" u="none" strike="noStrike" dirty="0" smtClean="0">
                          <a:solidFill>
                            <a:srgbClr val="0000CC"/>
                          </a:solidFill>
                          <a:effectLst/>
                        </a:rPr>
                        <a:t>104.400</a:t>
                      </a:r>
                      <a:endParaRPr lang="tr-TR" sz="1600" b="0" i="0" u="none" strike="noStrike" dirty="0">
                        <a:solidFill>
                          <a:srgbClr val="0000CC"/>
                        </a:solidFill>
                        <a:effectLst/>
                        <a:latin typeface="Calibri" panose="020F0502020204030204" pitchFamily="34" charset="0"/>
                      </a:endParaRPr>
                    </a:p>
                  </a:txBody>
                  <a:tcPr marL="9525" marR="9525" marT="9525" marB="0" anchor="ctr"/>
                </a:tc>
                <a:tc>
                  <a:txBody>
                    <a:bodyPr/>
                    <a:lstStyle/>
                    <a:p>
                      <a:pPr algn="ctr" rtl="0" fontAlgn="b"/>
                      <a:r>
                        <a:rPr lang="tr-TR" sz="1600" u="none" strike="noStrike" dirty="0" smtClean="0">
                          <a:solidFill>
                            <a:srgbClr val="0000CC"/>
                          </a:solidFill>
                          <a:effectLst/>
                        </a:rPr>
                        <a:t>20.400</a:t>
                      </a:r>
                      <a:endParaRPr lang="tr-TR" sz="1600" b="0" i="0" u="none" strike="noStrike" dirty="0">
                        <a:solidFill>
                          <a:srgbClr val="0000CC"/>
                        </a:solidFill>
                        <a:effectLst/>
                        <a:latin typeface="Calibri" panose="020F0502020204030204" pitchFamily="34" charset="0"/>
                      </a:endParaRPr>
                    </a:p>
                  </a:txBody>
                  <a:tcPr marL="9525" marR="9525" marT="9525" marB="0" anchor="ctr"/>
                </a:tc>
                <a:tc>
                  <a:txBody>
                    <a:bodyPr/>
                    <a:lstStyle/>
                    <a:p>
                      <a:pPr algn="ctr" rtl="0" fontAlgn="b"/>
                      <a:r>
                        <a:rPr lang="tr-TR" sz="1600" u="none" strike="noStrike" dirty="0" smtClean="0">
                          <a:solidFill>
                            <a:srgbClr val="0000CC"/>
                          </a:solidFill>
                          <a:effectLst/>
                        </a:rPr>
                        <a:t>516.000</a:t>
                      </a:r>
                      <a:endParaRPr lang="tr-TR" sz="1600" b="0" i="0" u="none" strike="noStrike" dirty="0">
                        <a:solidFill>
                          <a:srgbClr val="0000CC"/>
                        </a:solidFill>
                        <a:effectLst/>
                        <a:latin typeface="Calibri" panose="020F0502020204030204" pitchFamily="34" charset="0"/>
                      </a:endParaRPr>
                    </a:p>
                  </a:txBody>
                  <a:tcPr marL="9525" marR="9525" marT="9525" marB="0" anchor="ctr"/>
                </a:tc>
                <a:tc>
                  <a:txBody>
                    <a:bodyPr/>
                    <a:lstStyle/>
                    <a:p>
                      <a:pPr algn="ctr" rtl="0" fontAlgn="b"/>
                      <a:r>
                        <a:rPr lang="tr-TR" sz="1600" u="none" strike="noStrike" dirty="0" smtClean="0">
                          <a:solidFill>
                            <a:srgbClr val="0000CC"/>
                          </a:solidFill>
                          <a:effectLst/>
                        </a:rPr>
                        <a:t>24.000</a:t>
                      </a:r>
                      <a:endParaRPr lang="tr-TR" sz="1600" b="0" i="0" u="none" strike="noStrike" dirty="0">
                        <a:solidFill>
                          <a:srgbClr val="0000CC"/>
                        </a:solidFill>
                        <a:effectLst/>
                        <a:latin typeface="Calibri" panose="020F0502020204030204" pitchFamily="34" charset="0"/>
                      </a:endParaRPr>
                    </a:p>
                  </a:txBody>
                  <a:tcPr marL="9525" marR="9525" marT="9525" marB="0" anchor="ctr"/>
                </a:tc>
                <a:tc>
                  <a:txBody>
                    <a:bodyPr/>
                    <a:lstStyle/>
                    <a:p>
                      <a:pPr algn="ctr" rtl="0" fontAlgn="b"/>
                      <a:r>
                        <a:rPr lang="tr-TR" sz="1600" u="none" strike="noStrike" dirty="0" smtClean="0">
                          <a:solidFill>
                            <a:srgbClr val="C00000"/>
                          </a:solidFill>
                          <a:effectLst/>
                        </a:rPr>
                        <a:t>1.730.400</a:t>
                      </a:r>
                      <a:endParaRPr lang="tr-TR" sz="1600" b="0" i="0" u="none" strike="noStrike" dirty="0">
                        <a:solidFill>
                          <a:srgbClr val="C00000"/>
                        </a:solidFill>
                        <a:effectLst/>
                        <a:latin typeface="Calibri" panose="020F0502020204030204" pitchFamily="34" charset="0"/>
                      </a:endParaRPr>
                    </a:p>
                  </a:txBody>
                  <a:tcPr marL="9525" marR="9525" marT="9525" marB="0" anchor="ctr"/>
                </a:tc>
              </a:tr>
              <a:tr h="304600">
                <a:tc vMerge="1">
                  <a:txBody>
                    <a:bodyPr/>
                    <a:lstStyle/>
                    <a:p>
                      <a:endParaRPr lang="tr-TR"/>
                    </a:p>
                  </a:txBody>
                  <a:tcPr/>
                </a:tc>
                <a:tc>
                  <a:txBody>
                    <a:bodyPr/>
                    <a:lstStyle/>
                    <a:p>
                      <a:pPr algn="ctr" rtl="0" fontAlgn="ctr"/>
                      <a:r>
                        <a:rPr lang="tr-TR" sz="1600" u="none" strike="noStrike" dirty="0">
                          <a:solidFill>
                            <a:srgbClr val="0000CC"/>
                          </a:solidFill>
                          <a:effectLst/>
                        </a:rPr>
                        <a:t>%</a:t>
                      </a:r>
                      <a:endParaRPr lang="tr-TR" sz="1600" b="0" i="0" u="none" strike="noStrike" dirty="0">
                        <a:solidFill>
                          <a:srgbClr val="0000CC"/>
                        </a:solidFill>
                        <a:effectLst/>
                        <a:latin typeface="Calibri" panose="020F0502020204030204" pitchFamily="34" charset="0"/>
                      </a:endParaRPr>
                    </a:p>
                  </a:txBody>
                  <a:tcPr marL="9525" marR="9525" marT="9525" marB="0" anchor="ctr"/>
                </a:tc>
                <a:tc>
                  <a:txBody>
                    <a:bodyPr/>
                    <a:lstStyle/>
                    <a:p>
                      <a:pPr algn="ctr" rtl="0" fontAlgn="b"/>
                      <a:r>
                        <a:rPr lang="tr-TR" sz="1600" u="none" strike="noStrike" dirty="0" smtClean="0">
                          <a:solidFill>
                            <a:srgbClr val="0000CC"/>
                          </a:solidFill>
                          <a:effectLst/>
                        </a:rPr>
                        <a:t>61.6</a:t>
                      </a:r>
                      <a:endParaRPr lang="tr-TR" sz="1600" b="1" i="0" u="none" strike="noStrike" dirty="0">
                        <a:solidFill>
                          <a:srgbClr val="0000CC"/>
                        </a:solidFill>
                        <a:effectLst/>
                        <a:latin typeface="Calibri" panose="020F0502020204030204" pitchFamily="34" charset="0"/>
                      </a:endParaRPr>
                    </a:p>
                  </a:txBody>
                  <a:tcPr marL="9525" marR="9525" marT="9525" marB="0" anchor="ctr"/>
                </a:tc>
                <a:tc>
                  <a:txBody>
                    <a:bodyPr/>
                    <a:lstStyle/>
                    <a:p>
                      <a:pPr algn="ctr" rtl="0" fontAlgn="b"/>
                      <a:r>
                        <a:rPr lang="tr-TR" sz="1600" u="none" strike="noStrike" dirty="0">
                          <a:solidFill>
                            <a:srgbClr val="0000CC"/>
                          </a:solidFill>
                          <a:effectLst/>
                        </a:rPr>
                        <a:t>6.0</a:t>
                      </a:r>
                      <a:endParaRPr lang="tr-TR" sz="1600" b="0" i="0" u="none" strike="noStrike" dirty="0">
                        <a:solidFill>
                          <a:srgbClr val="0000CC"/>
                        </a:solidFill>
                        <a:effectLst/>
                        <a:latin typeface="Calibri" panose="020F0502020204030204" pitchFamily="34" charset="0"/>
                      </a:endParaRPr>
                    </a:p>
                  </a:txBody>
                  <a:tcPr marL="9525" marR="9525" marT="9525" marB="0" anchor="ctr"/>
                </a:tc>
                <a:tc>
                  <a:txBody>
                    <a:bodyPr/>
                    <a:lstStyle/>
                    <a:p>
                      <a:pPr algn="ctr" rtl="0" fontAlgn="b"/>
                      <a:r>
                        <a:rPr lang="tr-TR" sz="1600" u="none" strike="noStrike" dirty="0">
                          <a:solidFill>
                            <a:srgbClr val="0000CC"/>
                          </a:solidFill>
                          <a:effectLst/>
                        </a:rPr>
                        <a:t>1.2</a:t>
                      </a:r>
                      <a:endParaRPr lang="tr-TR" sz="1600" b="0" i="0" u="none" strike="noStrike" dirty="0">
                        <a:solidFill>
                          <a:srgbClr val="0000CC"/>
                        </a:solidFill>
                        <a:effectLst/>
                        <a:latin typeface="Calibri" panose="020F0502020204030204" pitchFamily="34" charset="0"/>
                      </a:endParaRPr>
                    </a:p>
                  </a:txBody>
                  <a:tcPr marL="9525" marR="9525" marT="9525" marB="0" anchor="ctr"/>
                </a:tc>
                <a:tc>
                  <a:txBody>
                    <a:bodyPr/>
                    <a:lstStyle/>
                    <a:p>
                      <a:pPr algn="ctr" rtl="0" fontAlgn="b"/>
                      <a:r>
                        <a:rPr lang="tr-TR" sz="1600" u="none" strike="noStrike" dirty="0">
                          <a:solidFill>
                            <a:srgbClr val="0000CC"/>
                          </a:solidFill>
                          <a:effectLst/>
                        </a:rPr>
                        <a:t>29.8</a:t>
                      </a:r>
                      <a:endParaRPr lang="tr-TR" sz="1600" b="0" i="0" u="none" strike="noStrike" dirty="0">
                        <a:solidFill>
                          <a:srgbClr val="0000CC"/>
                        </a:solidFill>
                        <a:effectLst/>
                        <a:latin typeface="Calibri" panose="020F0502020204030204" pitchFamily="34" charset="0"/>
                      </a:endParaRPr>
                    </a:p>
                  </a:txBody>
                  <a:tcPr marL="9525" marR="9525" marT="9525" marB="0" anchor="ctr"/>
                </a:tc>
                <a:tc>
                  <a:txBody>
                    <a:bodyPr/>
                    <a:lstStyle/>
                    <a:p>
                      <a:pPr algn="ctr" rtl="0" fontAlgn="b"/>
                      <a:r>
                        <a:rPr lang="tr-TR" sz="1600" u="none" strike="noStrike" dirty="0" smtClean="0">
                          <a:solidFill>
                            <a:srgbClr val="0000CC"/>
                          </a:solidFill>
                          <a:effectLst/>
                        </a:rPr>
                        <a:t>1.4</a:t>
                      </a:r>
                      <a:endParaRPr lang="tr-TR" sz="1600" b="0" i="0" u="none" strike="noStrike" dirty="0">
                        <a:solidFill>
                          <a:srgbClr val="0000CC"/>
                        </a:solidFill>
                        <a:effectLst/>
                        <a:latin typeface="Calibri" panose="020F0502020204030204" pitchFamily="34" charset="0"/>
                      </a:endParaRPr>
                    </a:p>
                  </a:txBody>
                  <a:tcPr marL="9525" marR="9525" marT="9525" marB="0" anchor="ctr"/>
                </a:tc>
                <a:tc>
                  <a:txBody>
                    <a:bodyPr/>
                    <a:lstStyle/>
                    <a:p>
                      <a:pPr algn="ctr" rtl="0" fontAlgn="b"/>
                      <a:r>
                        <a:rPr lang="tr-TR" sz="1600" u="none" strike="noStrike" dirty="0">
                          <a:solidFill>
                            <a:srgbClr val="C00000"/>
                          </a:solidFill>
                          <a:effectLst/>
                        </a:rPr>
                        <a:t>100.0</a:t>
                      </a:r>
                      <a:endParaRPr lang="tr-TR" sz="1600" b="0" i="0" u="none" strike="noStrike" dirty="0">
                        <a:solidFill>
                          <a:srgbClr val="C00000"/>
                        </a:solidFill>
                        <a:effectLst/>
                        <a:latin typeface="Calibri" panose="020F0502020204030204" pitchFamily="34" charset="0"/>
                      </a:endParaRPr>
                    </a:p>
                  </a:txBody>
                  <a:tcPr marL="9525" marR="9525" marT="9525" marB="0" anchor="ctr"/>
                </a:tc>
              </a:tr>
              <a:tr h="304600">
                <a:tc rowSpan="2">
                  <a:txBody>
                    <a:bodyPr/>
                    <a:lstStyle/>
                    <a:p>
                      <a:pPr algn="ctr" rtl="0" fontAlgn="ctr"/>
                      <a:r>
                        <a:rPr lang="en-US" sz="1600" u="none" strike="noStrike" kern="1200" dirty="0" smtClean="0">
                          <a:solidFill>
                            <a:srgbClr val="0000CC"/>
                          </a:solidFill>
                          <a:effectLst/>
                          <a:latin typeface="+mn-lt"/>
                          <a:ea typeface="+mn-ea"/>
                          <a:cs typeface="+mn-cs"/>
                        </a:rPr>
                        <a:t>Desertification </a:t>
                      </a:r>
                      <a:endParaRPr lang="tr-TR" sz="1600" u="none" strike="noStrike" kern="1200" dirty="0">
                        <a:solidFill>
                          <a:srgbClr val="0000CC"/>
                        </a:solidFill>
                        <a:effectLst/>
                        <a:latin typeface="+mn-lt"/>
                        <a:ea typeface="+mn-ea"/>
                        <a:cs typeface="+mn-cs"/>
                      </a:endParaRPr>
                    </a:p>
                  </a:txBody>
                  <a:tcPr marL="9525" marR="9525" marT="9525" marB="0" anchor="ctr"/>
                </a:tc>
                <a:tc>
                  <a:txBody>
                    <a:bodyPr/>
                    <a:lstStyle/>
                    <a:p>
                      <a:pPr algn="ctr" rtl="0" fontAlgn="ctr"/>
                      <a:r>
                        <a:rPr lang="tr-TR" sz="1600" u="none" strike="noStrike" baseline="0" dirty="0" smtClean="0">
                          <a:solidFill>
                            <a:srgbClr val="0000CC"/>
                          </a:solidFill>
                          <a:effectLst/>
                        </a:rPr>
                        <a:t>ha.</a:t>
                      </a:r>
                      <a:endParaRPr lang="tr-TR" sz="1600" b="0" i="0" u="none" strike="noStrike" dirty="0">
                        <a:solidFill>
                          <a:srgbClr val="0000CC"/>
                        </a:solidFill>
                        <a:effectLst/>
                        <a:latin typeface="Calibri" panose="020F0502020204030204" pitchFamily="34" charset="0"/>
                      </a:endParaRPr>
                    </a:p>
                  </a:txBody>
                  <a:tcPr marL="9525" marR="9525" marT="9525" marB="0" anchor="ctr"/>
                </a:tc>
                <a:tc>
                  <a:txBody>
                    <a:bodyPr/>
                    <a:lstStyle/>
                    <a:p>
                      <a:pPr algn="ctr" rtl="0" fontAlgn="b"/>
                      <a:r>
                        <a:rPr lang="tr-TR" sz="1600" u="none" strike="noStrike" dirty="0" smtClean="0">
                          <a:solidFill>
                            <a:srgbClr val="0000CC"/>
                          </a:solidFill>
                          <a:effectLst/>
                        </a:rPr>
                        <a:t>199.200</a:t>
                      </a:r>
                      <a:endParaRPr lang="tr-TR" sz="1600" b="0" i="0" u="none" strike="noStrike" dirty="0">
                        <a:solidFill>
                          <a:srgbClr val="0000CC"/>
                        </a:solidFill>
                        <a:effectLst/>
                        <a:latin typeface="Calibri" panose="020F0502020204030204" pitchFamily="34" charset="0"/>
                      </a:endParaRPr>
                    </a:p>
                  </a:txBody>
                  <a:tcPr marL="9525" marR="9525" marT="9525" marB="0" anchor="ctr"/>
                </a:tc>
                <a:tc>
                  <a:txBody>
                    <a:bodyPr/>
                    <a:lstStyle/>
                    <a:p>
                      <a:pPr algn="ctr" rtl="0" fontAlgn="b"/>
                      <a:r>
                        <a:rPr lang="tr-TR" sz="1600" u="none" strike="noStrike" dirty="0" smtClean="0">
                          <a:solidFill>
                            <a:srgbClr val="0000CC"/>
                          </a:solidFill>
                          <a:effectLst/>
                        </a:rPr>
                        <a:t>44.400</a:t>
                      </a:r>
                      <a:endParaRPr lang="tr-TR" sz="1600" b="0" i="0" u="none" strike="noStrike" dirty="0">
                        <a:solidFill>
                          <a:srgbClr val="0000CC"/>
                        </a:solidFill>
                        <a:effectLst/>
                        <a:latin typeface="Calibri" panose="020F0502020204030204" pitchFamily="34" charset="0"/>
                      </a:endParaRPr>
                    </a:p>
                  </a:txBody>
                  <a:tcPr marL="9525" marR="9525" marT="9525" marB="0" anchor="ctr"/>
                </a:tc>
                <a:tc>
                  <a:txBody>
                    <a:bodyPr/>
                    <a:lstStyle/>
                    <a:p>
                      <a:pPr algn="ctr" rtl="0" fontAlgn="b"/>
                      <a:r>
                        <a:rPr lang="tr-TR" sz="1600" u="none" strike="noStrike" dirty="0" smtClean="0">
                          <a:solidFill>
                            <a:srgbClr val="0000CC"/>
                          </a:solidFill>
                          <a:effectLst/>
                        </a:rPr>
                        <a:t>224.400</a:t>
                      </a:r>
                      <a:endParaRPr lang="tr-TR" sz="1600" b="1" i="0" u="none" strike="noStrike" dirty="0">
                        <a:solidFill>
                          <a:srgbClr val="0000CC"/>
                        </a:solidFill>
                        <a:effectLst/>
                        <a:latin typeface="Calibri" panose="020F0502020204030204" pitchFamily="34" charset="0"/>
                      </a:endParaRPr>
                    </a:p>
                  </a:txBody>
                  <a:tcPr marL="9525" marR="9525" marT="9525" marB="0" anchor="ctr"/>
                </a:tc>
                <a:tc>
                  <a:txBody>
                    <a:bodyPr/>
                    <a:lstStyle/>
                    <a:p>
                      <a:pPr algn="ctr" rtl="0" fontAlgn="b"/>
                      <a:r>
                        <a:rPr lang="tr-TR" sz="1600" u="none" strike="noStrike" dirty="0" smtClean="0">
                          <a:solidFill>
                            <a:srgbClr val="0000CC"/>
                          </a:solidFill>
                          <a:effectLst/>
                        </a:rPr>
                        <a:t>150.000</a:t>
                      </a:r>
                      <a:endParaRPr lang="tr-TR" sz="1600" b="0" i="0" u="none" strike="noStrike" dirty="0">
                        <a:solidFill>
                          <a:srgbClr val="0000CC"/>
                        </a:solidFill>
                        <a:effectLst/>
                        <a:latin typeface="Calibri" panose="020F0502020204030204" pitchFamily="34" charset="0"/>
                      </a:endParaRPr>
                    </a:p>
                  </a:txBody>
                  <a:tcPr marL="9525" marR="9525" marT="9525" marB="0" anchor="ctr"/>
                </a:tc>
                <a:tc>
                  <a:txBody>
                    <a:bodyPr/>
                    <a:lstStyle/>
                    <a:p>
                      <a:pPr algn="ctr" rtl="0" fontAlgn="b"/>
                      <a:r>
                        <a:rPr lang="tr-TR" sz="1600" u="none" strike="noStrike" dirty="0" smtClean="0">
                          <a:solidFill>
                            <a:srgbClr val="0000CC"/>
                          </a:solidFill>
                          <a:effectLst/>
                        </a:rPr>
                        <a:t>97.200</a:t>
                      </a:r>
                      <a:endParaRPr lang="tr-TR" sz="1600" b="0" i="0" u="none" strike="noStrike" dirty="0">
                        <a:solidFill>
                          <a:srgbClr val="0000CC"/>
                        </a:solidFill>
                        <a:effectLst/>
                        <a:latin typeface="Calibri" panose="020F0502020204030204" pitchFamily="34" charset="0"/>
                      </a:endParaRPr>
                    </a:p>
                  </a:txBody>
                  <a:tcPr marL="9525" marR="9525" marT="9525" marB="0" anchor="ctr"/>
                </a:tc>
                <a:tc>
                  <a:txBody>
                    <a:bodyPr/>
                    <a:lstStyle/>
                    <a:p>
                      <a:pPr algn="ctr" rtl="0" fontAlgn="b"/>
                      <a:r>
                        <a:rPr lang="tr-TR" sz="1600" u="none" strike="noStrike" dirty="0" smtClean="0">
                          <a:solidFill>
                            <a:srgbClr val="C00000"/>
                          </a:solidFill>
                          <a:effectLst/>
                        </a:rPr>
                        <a:t>715.200</a:t>
                      </a:r>
                      <a:endParaRPr lang="tr-TR" sz="1600" b="0" i="0" u="none" strike="noStrike" dirty="0">
                        <a:solidFill>
                          <a:srgbClr val="C00000"/>
                        </a:solidFill>
                        <a:effectLst/>
                        <a:latin typeface="Calibri" panose="020F0502020204030204" pitchFamily="34" charset="0"/>
                      </a:endParaRPr>
                    </a:p>
                  </a:txBody>
                  <a:tcPr marL="9525" marR="9525" marT="9525" marB="0" anchor="ctr"/>
                </a:tc>
              </a:tr>
              <a:tr h="304600">
                <a:tc vMerge="1">
                  <a:txBody>
                    <a:bodyPr/>
                    <a:lstStyle/>
                    <a:p>
                      <a:endParaRPr lang="tr-TR"/>
                    </a:p>
                  </a:txBody>
                  <a:tcPr/>
                </a:tc>
                <a:tc>
                  <a:txBody>
                    <a:bodyPr/>
                    <a:lstStyle/>
                    <a:p>
                      <a:pPr algn="ctr" rtl="0" fontAlgn="ctr"/>
                      <a:r>
                        <a:rPr lang="tr-TR" sz="1600" u="none" strike="noStrike" dirty="0">
                          <a:solidFill>
                            <a:srgbClr val="0000CC"/>
                          </a:solidFill>
                          <a:effectLst/>
                        </a:rPr>
                        <a:t>%</a:t>
                      </a:r>
                      <a:endParaRPr lang="tr-TR" sz="1600" b="0" i="0" u="none" strike="noStrike" dirty="0">
                        <a:solidFill>
                          <a:srgbClr val="0000CC"/>
                        </a:solidFill>
                        <a:effectLst/>
                        <a:latin typeface="Calibri" panose="020F0502020204030204" pitchFamily="34" charset="0"/>
                      </a:endParaRPr>
                    </a:p>
                  </a:txBody>
                  <a:tcPr marL="9525" marR="9525" marT="9525" marB="0" anchor="ctr"/>
                </a:tc>
                <a:tc>
                  <a:txBody>
                    <a:bodyPr/>
                    <a:lstStyle/>
                    <a:p>
                      <a:pPr algn="ctr" rtl="0" fontAlgn="b"/>
                      <a:r>
                        <a:rPr lang="tr-TR" sz="1600" u="none" strike="noStrike" dirty="0" smtClean="0">
                          <a:solidFill>
                            <a:srgbClr val="0000CC"/>
                          </a:solidFill>
                          <a:effectLst/>
                        </a:rPr>
                        <a:t>27.9</a:t>
                      </a:r>
                      <a:endParaRPr lang="tr-TR" sz="1600" b="0" i="0" u="none" strike="noStrike" dirty="0">
                        <a:solidFill>
                          <a:srgbClr val="0000CC"/>
                        </a:solidFill>
                        <a:effectLst/>
                        <a:latin typeface="Calibri" panose="020F0502020204030204" pitchFamily="34" charset="0"/>
                      </a:endParaRPr>
                    </a:p>
                  </a:txBody>
                  <a:tcPr marL="9525" marR="9525" marT="9525" marB="0" anchor="ctr"/>
                </a:tc>
                <a:tc>
                  <a:txBody>
                    <a:bodyPr/>
                    <a:lstStyle/>
                    <a:p>
                      <a:pPr algn="ctr" rtl="0" fontAlgn="b"/>
                      <a:r>
                        <a:rPr lang="tr-TR" sz="1600" u="none" strike="noStrike" dirty="0">
                          <a:solidFill>
                            <a:srgbClr val="0000CC"/>
                          </a:solidFill>
                          <a:effectLst/>
                        </a:rPr>
                        <a:t>6.2</a:t>
                      </a:r>
                      <a:endParaRPr lang="tr-TR" sz="1600" b="0" i="0" u="none" strike="noStrike" dirty="0">
                        <a:solidFill>
                          <a:srgbClr val="0000CC"/>
                        </a:solidFill>
                        <a:effectLst/>
                        <a:latin typeface="Calibri" panose="020F0502020204030204" pitchFamily="34" charset="0"/>
                      </a:endParaRPr>
                    </a:p>
                  </a:txBody>
                  <a:tcPr marL="9525" marR="9525" marT="9525" marB="0" anchor="ctr"/>
                </a:tc>
                <a:tc>
                  <a:txBody>
                    <a:bodyPr/>
                    <a:lstStyle/>
                    <a:p>
                      <a:pPr algn="ctr" rtl="0" fontAlgn="b"/>
                      <a:r>
                        <a:rPr lang="tr-TR" sz="1600" u="none" strike="noStrike" dirty="0">
                          <a:solidFill>
                            <a:srgbClr val="0000CC"/>
                          </a:solidFill>
                          <a:effectLst/>
                        </a:rPr>
                        <a:t>31.4</a:t>
                      </a:r>
                      <a:endParaRPr lang="tr-TR" sz="1600" b="1" i="0" u="none" strike="noStrike" dirty="0">
                        <a:solidFill>
                          <a:srgbClr val="0000CC"/>
                        </a:solidFill>
                        <a:effectLst/>
                        <a:latin typeface="Calibri" panose="020F0502020204030204" pitchFamily="34" charset="0"/>
                      </a:endParaRPr>
                    </a:p>
                  </a:txBody>
                  <a:tcPr marL="9525" marR="9525" marT="9525" marB="0" anchor="ctr"/>
                </a:tc>
                <a:tc>
                  <a:txBody>
                    <a:bodyPr/>
                    <a:lstStyle/>
                    <a:p>
                      <a:pPr algn="ctr" rtl="0" fontAlgn="b"/>
                      <a:r>
                        <a:rPr lang="tr-TR" sz="1600" u="none" strike="noStrike" dirty="0">
                          <a:solidFill>
                            <a:srgbClr val="0000CC"/>
                          </a:solidFill>
                          <a:effectLst/>
                        </a:rPr>
                        <a:t>21.0</a:t>
                      </a:r>
                      <a:endParaRPr lang="tr-TR" sz="1600" b="0" i="0" u="none" strike="noStrike" dirty="0">
                        <a:solidFill>
                          <a:srgbClr val="0000CC"/>
                        </a:solidFill>
                        <a:effectLst/>
                        <a:latin typeface="Calibri" panose="020F0502020204030204" pitchFamily="34" charset="0"/>
                      </a:endParaRPr>
                    </a:p>
                  </a:txBody>
                  <a:tcPr marL="9525" marR="9525" marT="9525" marB="0" anchor="ctr"/>
                </a:tc>
                <a:tc>
                  <a:txBody>
                    <a:bodyPr/>
                    <a:lstStyle/>
                    <a:p>
                      <a:pPr algn="ctr" rtl="0" fontAlgn="b"/>
                      <a:r>
                        <a:rPr lang="tr-TR" sz="1600" u="none" strike="noStrike" dirty="0" smtClean="0">
                          <a:solidFill>
                            <a:srgbClr val="0000CC"/>
                          </a:solidFill>
                          <a:effectLst/>
                        </a:rPr>
                        <a:t>13.6</a:t>
                      </a:r>
                      <a:endParaRPr lang="tr-TR" sz="1600" b="0" i="0" u="none" strike="noStrike" dirty="0">
                        <a:solidFill>
                          <a:srgbClr val="0000CC"/>
                        </a:solidFill>
                        <a:effectLst/>
                        <a:latin typeface="Calibri" panose="020F0502020204030204" pitchFamily="34" charset="0"/>
                      </a:endParaRPr>
                    </a:p>
                  </a:txBody>
                  <a:tcPr marL="9525" marR="9525" marT="9525" marB="0" anchor="ctr"/>
                </a:tc>
                <a:tc>
                  <a:txBody>
                    <a:bodyPr/>
                    <a:lstStyle/>
                    <a:p>
                      <a:pPr algn="ctr" rtl="0" fontAlgn="b"/>
                      <a:r>
                        <a:rPr lang="tr-TR" sz="1600" u="none" strike="noStrike" dirty="0">
                          <a:solidFill>
                            <a:srgbClr val="C00000"/>
                          </a:solidFill>
                          <a:effectLst/>
                        </a:rPr>
                        <a:t>100.0</a:t>
                      </a:r>
                      <a:endParaRPr lang="tr-TR" sz="1600" b="0" i="0" u="none" strike="noStrike" dirty="0">
                        <a:solidFill>
                          <a:srgbClr val="C00000"/>
                        </a:solidFill>
                        <a:effectLst/>
                        <a:latin typeface="Calibri" panose="020F0502020204030204" pitchFamily="34" charset="0"/>
                      </a:endParaRPr>
                    </a:p>
                  </a:txBody>
                  <a:tcPr marL="9525" marR="9525" marT="9525" marB="0" anchor="ctr"/>
                </a:tc>
              </a:tr>
            </a:tbl>
          </a:graphicData>
        </a:graphic>
      </p:graphicFrame>
      <p:sp>
        <p:nvSpPr>
          <p:cNvPr id="9" name="8 Dikdörtgen"/>
          <p:cNvSpPr/>
          <p:nvPr/>
        </p:nvSpPr>
        <p:spPr>
          <a:xfrm>
            <a:off x="2286000" y="533400"/>
            <a:ext cx="4572000" cy="646331"/>
          </a:xfrm>
          <a:prstGeom prst="rect">
            <a:avLst/>
          </a:prstGeom>
        </p:spPr>
        <p:txBody>
          <a:bodyPr>
            <a:spAutoFit/>
          </a:bodyPr>
          <a:lstStyle/>
          <a:p>
            <a:pPr algn="ctr"/>
            <a:r>
              <a:rPr lang="en-US" b="1" dirty="0" smtClean="0"/>
              <a:t>Module 2</a:t>
            </a:r>
            <a:r>
              <a:rPr lang="tr-TR" b="1" dirty="0" smtClean="0"/>
              <a:t>.</a:t>
            </a:r>
            <a:r>
              <a:rPr lang="en-US" b="1" dirty="0" smtClean="0"/>
              <a:t> National / </a:t>
            </a:r>
            <a:r>
              <a:rPr lang="en-US" b="1" dirty="0" err="1" smtClean="0"/>
              <a:t>Subnational</a:t>
            </a:r>
            <a:r>
              <a:rPr lang="en-US" b="1" dirty="0" smtClean="0"/>
              <a:t> Level Assessment</a:t>
            </a:r>
            <a:r>
              <a:rPr lang="tr-TR" b="1" dirty="0" smtClean="0"/>
              <a:t> </a:t>
            </a:r>
          </a:p>
        </p:txBody>
      </p:sp>
    </p:spTree>
    <p:extLst>
      <p:ext uri="{BB962C8B-B14F-4D97-AF65-F5344CB8AC3E}">
        <p14:creationId xmlns:p14="http://schemas.microsoft.com/office/powerpoint/2010/main" val="978974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Resim 5"/>
          <p:cNvPicPr>
            <a:picLocks noChangeAspect="1"/>
          </p:cNvPicPr>
          <p:nvPr/>
        </p:nvPicPr>
        <p:blipFill>
          <a:blip r:embed="rId3" cstate="print"/>
          <a:stretch>
            <a:fillRect/>
          </a:stretch>
        </p:blipFill>
        <p:spPr>
          <a:xfrm>
            <a:off x="7315200" y="381000"/>
            <a:ext cx="783566" cy="783566"/>
          </a:xfrm>
          <a:prstGeom prst="rect">
            <a:avLst/>
          </a:prstGeom>
        </p:spPr>
      </p:pic>
      <p:pic>
        <p:nvPicPr>
          <p:cNvPr id="12" name="Resim 7"/>
          <p:cNvPicPr>
            <a:picLocks noChangeAspect="1"/>
          </p:cNvPicPr>
          <p:nvPr/>
        </p:nvPicPr>
        <p:blipFill>
          <a:blip r:embed="rId4" cstate="print"/>
          <a:stretch>
            <a:fillRect/>
          </a:stretch>
        </p:blipFill>
        <p:spPr>
          <a:xfrm>
            <a:off x="8236340" y="381000"/>
            <a:ext cx="755260" cy="755260"/>
          </a:xfrm>
          <a:prstGeom prst="rect">
            <a:avLst/>
          </a:prstGeom>
        </p:spPr>
      </p:pic>
      <p:sp>
        <p:nvSpPr>
          <p:cNvPr id="4" name="3 Dikdörtgen"/>
          <p:cNvSpPr/>
          <p:nvPr/>
        </p:nvSpPr>
        <p:spPr>
          <a:xfrm>
            <a:off x="381000" y="1295400"/>
            <a:ext cx="8610600" cy="1200329"/>
          </a:xfrm>
          <a:prstGeom prst="rect">
            <a:avLst/>
          </a:prstGeom>
        </p:spPr>
        <p:txBody>
          <a:bodyPr wrap="square">
            <a:spAutoFit/>
          </a:bodyPr>
          <a:lstStyle/>
          <a:p>
            <a:pPr algn="ctr"/>
            <a:r>
              <a:rPr lang="en-GB" dirty="0" smtClean="0"/>
              <a:t>There are already well-established assessment tools and risk maps based on models for drought and desertification at different scales ranging from small watersheds up to large river basins and regions of Turkey for National Evaluation of DLDD for DS-SLM implementation</a:t>
            </a:r>
            <a:r>
              <a:rPr lang="en-US" dirty="0" smtClean="0"/>
              <a:t> .</a:t>
            </a:r>
            <a:endParaRPr lang="tr-TR" dirty="0"/>
          </a:p>
        </p:txBody>
      </p:sp>
      <p:pic>
        <p:nvPicPr>
          <p:cNvPr id="5" name="Resim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2819400"/>
            <a:ext cx="4820401" cy="2962774"/>
          </a:xfrm>
          <a:prstGeom prst="rect">
            <a:avLst/>
          </a:prstGeom>
        </p:spPr>
      </p:pic>
      <p:pic>
        <p:nvPicPr>
          <p:cNvPr id="6" name="Resim 2"/>
          <p:cNvPicPr>
            <a:picLocks noChangeAspect="1"/>
          </p:cNvPicPr>
          <p:nvPr/>
        </p:nvPicPr>
        <p:blipFill>
          <a:blip r:embed="rId6" cstate="print"/>
          <a:stretch>
            <a:fillRect/>
          </a:stretch>
        </p:blipFill>
        <p:spPr>
          <a:xfrm>
            <a:off x="5029200" y="4495800"/>
            <a:ext cx="3657600" cy="1722745"/>
          </a:xfrm>
          <a:prstGeom prst="rect">
            <a:avLst/>
          </a:prstGeom>
        </p:spPr>
      </p:pic>
      <p:sp>
        <p:nvSpPr>
          <p:cNvPr id="7" name="Dikdörtgen 3"/>
          <p:cNvSpPr/>
          <p:nvPr/>
        </p:nvSpPr>
        <p:spPr>
          <a:xfrm>
            <a:off x="5943600" y="4157246"/>
            <a:ext cx="2556623" cy="338554"/>
          </a:xfrm>
          <a:prstGeom prst="rect">
            <a:avLst/>
          </a:prstGeom>
        </p:spPr>
        <p:txBody>
          <a:bodyPr wrap="square">
            <a:spAutoFit/>
          </a:bodyPr>
          <a:lstStyle/>
          <a:p>
            <a:r>
              <a:rPr lang="en-US" sz="1600" dirty="0"/>
              <a:t>7 Criteria 48 Indicator</a:t>
            </a:r>
          </a:p>
        </p:txBody>
      </p:sp>
      <p:sp>
        <p:nvSpPr>
          <p:cNvPr id="8" name="7 Dikdörtgen"/>
          <p:cNvSpPr/>
          <p:nvPr/>
        </p:nvSpPr>
        <p:spPr>
          <a:xfrm>
            <a:off x="2209800" y="533400"/>
            <a:ext cx="4572000" cy="646331"/>
          </a:xfrm>
          <a:prstGeom prst="rect">
            <a:avLst/>
          </a:prstGeom>
        </p:spPr>
        <p:txBody>
          <a:bodyPr>
            <a:spAutoFit/>
          </a:bodyPr>
          <a:lstStyle/>
          <a:p>
            <a:pPr algn="ctr"/>
            <a:r>
              <a:rPr lang="en-US" b="1" dirty="0" smtClean="0"/>
              <a:t>Module 2</a:t>
            </a:r>
            <a:r>
              <a:rPr lang="tr-TR" b="1" dirty="0" smtClean="0"/>
              <a:t>.</a:t>
            </a:r>
            <a:r>
              <a:rPr lang="en-US" b="1" dirty="0" smtClean="0"/>
              <a:t> National / </a:t>
            </a:r>
            <a:r>
              <a:rPr lang="en-US" b="1" dirty="0" err="1" smtClean="0"/>
              <a:t>Subnational</a:t>
            </a:r>
            <a:r>
              <a:rPr lang="en-US" b="1" dirty="0" smtClean="0"/>
              <a:t> Level Assessment</a:t>
            </a:r>
            <a:r>
              <a:rPr lang="tr-TR" b="1" dirty="0" smtClean="0"/>
              <a:t> </a:t>
            </a:r>
          </a:p>
        </p:txBody>
      </p:sp>
    </p:spTree>
    <p:extLst>
      <p:ext uri="{BB962C8B-B14F-4D97-AF65-F5344CB8AC3E}">
        <p14:creationId xmlns:p14="http://schemas.microsoft.com/office/powerpoint/2010/main" val="9789740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Resim 5"/>
          <p:cNvPicPr>
            <a:picLocks noChangeAspect="1"/>
          </p:cNvPicPr>
          <p:nvPr/>
        </p:nvPicPr>
        <p:blipFill>
          <a:blip r:embed="rId3" cstate="print"/>
          <a:stretch>
            <a:fillRect/>
          </a:stretch>
        </p:blipFill>
        <p:spPr>
          <a:xfrm>
            <a:off x="7315200" y="381000"/>
            <a:ext cx="783566" cy="783566"/>
          </a:xfrm>
          <a:prstGeom prst="rect">
            <a:avLst/>
          </a:prstGeom>
        </p:spPr>
      </p:pic>
      <p:pic>
        <p:nvPicPr>
          <p:cNvPr id="12" name="Resim 7"/>
          <p:cNvPicPr>
            <a:picLocks noChangeAspect="1"/>
          </p:cNvPicPr>
          <p:nvPr/>
        </p:nvPicPr>
        <p:blipFill>
          <a:blip r:embed="rId4" cstate="print"/>
          <a:stretch>
            <a:fillRect/>
          </a:stretch>
        </p:blipFill>
        <p:spPr>
          <a:xfrm>
            <a:off x="8236340" y="381000"/>
            <a:ext cx="755260" cy="755260"/>
          </a:xfrm>
          <a:prstGeom prst="rect">
            <a:avLst/>
          </a:prstGeom>
        </p:spPr>
      </p:pic>
      <p:pic>
        <p:nvPicPr>
          <p:cNvPr id="4" name="Resim 3"/>
          <p:cNvPicPr>
            <a:picLocks noChangeAspect="1"/>
          </p:cNvPicPr>
          <p:nvPr/>
        </p:nvPicPr>
        <p:blipFill>
          <a:blip r:embed="rId5"/>
          <a:stretch>
            <a:fillRect/>
          </a:stretch>
        </p:blipFill>
        <p:spPr>
          <a:xfrm>
            <a:off x="745392" y="1182065"/>
            <a:ext cx="3500633" cy="2300606"/>
          </a:xfrm>
          <a:prstGeom prst="rect">
            <a:avLst/>
          </a:prstGeom>
        </p:spPr>
      </p:pic>
      <p:pic>
        <p:nvPicPr>
          <p:cNvPr id="5" name="Resim 5"/>
          <p:cNvPicPr>
            <a:picLocks noChangeAspect="1"/>
          </p:cNvPicPr>
          <p:nvPr/>
        </p:nvPicPr>
        <p:blipFill>
          <a:blip r:embed="rId6"/>
          <a:stretch>
            <a:fillRect/>
          </a:stretch>
        </p:blipFill>
        <p:spPr>
          <a:xfrm>
            <a:off x="4876800" y="1143000"/>
            <a:ext cx="3445448" cy="2584087"/>
          </a:xfrm>
          <a:prstGeom prst="rect">
            <a:avLst/>
          </a:prstGeom>
        </p:spPr>
      </p:pic>
      <p:pic>
        <p:nvPicPr>
          <p:cNvPr id="6" name="Resim 6"/>
          <p:cNvPicPr>
            <a:picLocks noChangeAspect="1"/>
          </p:cNvPicPr>
          <p:nvPr/>
        </p:nvPicPr>
        <p:blipFill>
          <a:blip r:embed="rId7"/>
          <a:stretch>
            <a:fillRect/>
          </a:stretch>
        </p:blipFill>
        <p:spPr>
          <a:xfrm>
            <a:off x="609600" y="3886200"/>
            <a:ext cx="3514385" cy="2363959"/>
          </a:xfrm>
          <a:prstGeom prst="rect">
            <a:avLst/>
          </a:prstGeom>
        </p:spPr>
      </p:pic>
      <p:pic>
        <p:nvPicPr>
          <p:cNvPr id="7" name="Resim 7"/>
          <p:cNvPicPr>
            <a:picLocks noChangeAspect="1"/>
          </p:cNvPicPr>
          <p:nvPr/>
        </p:nvPicPr>
        <p:blipFill>
          <a:blip r:embed="rId8"/>
          <a:stretch>
            <a:fillRect/>
          </a:stretch>
        </p:blipFill>
        <p:spPr>
          <a:xfrm>
            <a:off x="4953000" y="4018864"/>
            <a:ext cx="3352800" cy="2312193"/>
          </a:xfrm>
          <a:prstGeom prst="rect">
            <a:avLst/>
          </a:prstGeom>
        </p:spPr>
      </p:pic>
    </p:spTree>
    <p:extLst>
      <p:ext uri="{BB962C8B-B14F-4D97-AF65-F5344CB8AC3E}">
        <p14:creationId xmlns:p14="http://schemas.microsoft.com/office/powerpoint/2010/main" val="9789740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Resim 5"/>
          <p:cNvPicPr>
            <a:picLocks noChangeAspect="1"/>
          </p:cNvPicPr>
          <p:nvPr/>
        </p:nvPicPr>
        <p:blipFill>
          <a:blip r:embed="rId3" cstate="print"/>
          <a:stretch>
            <a:fillRect/>
          </a:stretch>
        </p:blipFill>
        <p:spPr>
          <a:xfrm>
            <a:off x="7315200" y="381000"/>
            <a:ext cx="783566" cy="783566"/>
          </a:xfrm>
          <a:prstGeom prst="rect">
            <a:avLst/>
          </a:prstGeom>
        </p:spPr>
      </p:pic>
      <p:pic>
        <p:nvPicPr>
          <p:cNvPr id="12" name="Resim 7"/>
          <p:cNvPicPr>
            <a:picLocks noChangeAspect="1"/>
          </p:cNvPicPr>
          <p:nvPr/>
        </p:nvPicPr>
        <p:blipFill>
          <a:blip r:embed="rId4" cstate="print"/>
          <a:stretch>
            <a:fillRect/>
          </a:stretch>
        </p:blipFill>
        <p:spPr>
          <a:xfrm>
            <a:off x="8236340" y="381000"/>
            <a:ext cx="755260" cy="755260"/>
          </a:xfrm>
          <a:prstGeom prst="rect">
            <a:avLst/>
          </a:prstGeom>
        </p:spPr>
      </p:pic>
      <p:sp>
        <p:nvSpPr>
          <p:cNvPr id="4" name="Rectangle 6"/>
          <p:cNvSpPr/>
          <p:nvPr/>
        </p:nvSpPr>
        <p:spPr>
          <a:xfrm>
            <a:off x="2438400" y="1676400"/>
            <a:ext cx="4642439" cy="750975"/>
          </a:xfrm>
          <a:prstGeom prst="rect">
            <a:avLst/>
          </a:prstGeom>
        </p:spPr>
        <p:txBody>
          <a:bodyPr wrap="square">
            <a:spAutoFit/>
          </a:bodyPr>
          <a:lstStyle/>
          <a:p>
            <a:pPr marL="457200">
              <a:lnSpc>
                <a:spcPct val="107000"/>
              </a:lnSpc>
              <a:spcAft>
                <a:spcPts val="0"/>
              </a:spcAft>
            </a:pPr>
            <a:r>
              <a:rPr lang="en-US" sz="2000" b="1" dirty="0" smtClean="0">
                <a:solidFill>
                  <a:srgbClr val="C00000"/>
                </a:solidFill>
                <a:latin typeface="Calibri" panose="020F0502020204030204" pitchFamily="34" charset="0"/>
                <a:ea typeface="Calibri" panose="020F0502020204030204" pitchFamily="34" charset="0"/>
                <a:cs typeface="Times New Roman" panose="02020603050405020304" pitchFamily="18" charset="0"/>
              </a:rPr>
              <a:t>        </a:t>
            </a:r>
          </a:p>
          <a:p>
            <a:pPr marL="457200">
              <a:lnSpc>
                <a:spcPct val="107000"/>
              </a:lnSpc>
              <a:spcAft>
                <a:spcPts val="0"/>
              </a:spcAft>
            </a:pPr>
            <a:r>
              <a:rPr lang="en-US" sz="2000" b="1" dirty="0" smtClean="0">
                <a:solidFill>
                  <a:srgbClr val="C00000"/>
                </a:solidFill>
                <a:latin typeface="Calibri" panose="020F0502020204030204" pitchFamily="34" charset="0"/>
                <a:ea typeface="Calibri" panose="020F0502020204030204" pitchFamily="34" charset="0"/>
                <a:cs typeface="Times New Roman" panose="02020603050405020304" pitchFamily="18" charset="0"/>
              </a:rPr>
              <a:t> </a:t>
            </a:r>
            <a:r>
              <a:rPr lang="tr-TR" sz="2000" b="1" dirty="0" smtClean="0">
                <a:solidFill>
                  <a:srgbClr val="C00000"/>
                </a:solidFill>
                <a:latin typeface="Calibri" panose="020F0502020204030204" pitchFamily="34" charset="0"/>
                <a:ea typeface="Calibri" panose="020F0502020204030204" pitchFamily="34" charset="0"/>
                <a:cs typeface="Times New Roman" panose="02020603050405020304" pitchFamily="18" charset="0"/>
              </a:rPr>
              <a:t>SELECTED LANDSCAPE</a:t>
            </a:r>
          </a:p>
        </p:txBody>
      </p:sp>
      <p:sp>
        <p:nvSpPr>
          <p:cNvPr id="5" name="Rectangle 6"/>
          <p:cNvSpPr/>
          <p:nvPr/>
        </p:nvSpPr>
        <p:spPr>
          <a:xfrm>
            <a:off x="1295400" y="2286000"/>
            <a:ext cx="2408294" cy="407035"/>
          </a:xfrm>
          <a:prstGeom prst="rect">
            <a:avLst/>
          </a:prstGeom>
        </p:spPr>
        <p:txBody>
          <a:bodyPr wrap="square">
            <a:spAutoFit/>
          </a:bodyPr>
          <a:lstStyle/>
          <a:p>
            <a:pPr marL="457200">
              <a:lnSpc>
                <a:spcPct val="107000"/>
              </a:lnSpc>
              <a:spcAft>
                <a:spcPts val="0"/>
              </a:spcAft>
            </a:pPr>
            <a:r>
              <a:rPr lang="tr-TR" sz="2000" b="1" dirty="0" smtClean="0">
                <a:latin typeface="Calibri" panose="020F0502020204030204" pitchFamily="34" charset="0"/>
                <a:ea typeface="Calibri" panose="020F0502020204030204" pitchFamily="34" charset="0"/>
                <a:cs typeface="Times New Roman" panose="02020603050405020304" pitchFamily="18" charset="0"/>
              </a:rPr>
              <a:t>BEFORE</a:t>
            </a:r>
            <a:endParaRPr lang="en-GB" sz="20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6"/>
          <p:cNvSpPr/>
          <p:nvPr/>
        </p:nvSpPr>
        <p:spPr>
          <a:xfrm>
            <a:off x="5791200" y="2209800"/>
            <a:ext cx="2408294" cy="407035"/>
          </a:xfrm>
          <a:prstGeom prst="rect">
            <a:avLst/>
          </a:prstGeom>
        </p:spPr>
        <p:txBody>
          <a:bodyPr wrap="square">
            <a:spAutoFit/>
          </a:bodyPr>
          <a:lstStyle/>
          <a:p>
            <a:pPr marL="457200">
              <a:lnSpc>
                <a:spcPct val="107000"/>
              </a:lnSpc>
              <a:spcAft>
                <a:spcPts val="0"/>
              </a:spcAft>
            </a:pPr>
            <a:r>
              <a:rPr lang="tr-TR" sz="2000" b="1" dirty="0" smtClean="0">
                <a:latin typeface="Calibri" panose="020F0502020204030204" pitchFamily="34" charset="0"/>
                <a:ea typeface="Calibri" panose="020F0502020204030204" pitchFamily="34" charset="0"/>
                <a:cs typeface="Times New Roman" panose="02020603050405020304" pitchFamily="18" charset="0"/>
              </a:rPr>
              <a:t>AFTER</a:t>
            </a:r>
            <a:endParaRPr lang="en-GB" sz="2800" b="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5" descr="E:\IMG_7296.JPG"/>
          <p:cNvPicPr/>
          <p:nvPr/>
        </p:nvPicPr>
        <p:blipFill>
          <a:blip r:embed="rId5" cstate="print"/>
          <a:srcRect/>
          <a:stretch>
            <a:fillRect/>
          </a:stretch>
        </p:blipFill>
        <p:spPr bwMode="auto">
          <a:xfrm>
            <a:off x="459968" y="2819400"/>
            <a:ext cx="3916298" cy="3386671"/>
          </a:xfrm>
          <a:prstGeom prst="rect">
            <a:avLst/>
          </a:prstGeom>
          <a:noFill/>
        </p:spPr>
      </p:pic>
      <p:pic>
        <p:nvPicPr>
          <p:cNvPr id="8" name="İçerik Yer Tutucusu 3"/>
          <p:cNvPicPr/>
          <p:nvPr/>
        </p:nvPicPr>
        <p:blipFill>
          <a:blip r:embed="rId6" cstate="print">
            <a:extLst>
              <a:ext uri="{28A0092B-C50C-407E-A947-70E740481C1C}">
                <a14:useLocalDpi xmlns:a14="http://schemas.microsoft.com/office/drawing/2010/main" val="0"/>
              </a:ext>
            </a:extLst>
          </a:blip>
          <a:stretch>
            <a:fillRect/>
          </a:stretch>
        </p:blipFill>
        <p:spPr>
          <a:xfrm>
            <a:off x="4953000" y="4495800"/>
            <a:ext cx="3642161" cy="1742573"/>
          </a:xfrm>
          <a:prstGeom prst="rect">
            <a:avLst/>
          </a:prstGeom>
        </p:spPr>
      </p:pic>
      <p:pic>
        <p:nvPicPr>
          <p:cNvPr id="9" name="Resim 25"/>
          <p:cNvPicPr/>
          <p:nvPr/>
        </p:nvPicPr>
        <p:blipFill>
          <a:blip r:embed="rId7" cstate="print">
            <a:extLst>
              <a:ext uri="{28A0092B-C50C-407E-A947-70E740481C1C}">
                <a14:useLocalDpi xmlns:a14="http://schemas.microsoft.com/office/drawing/2010/main" val="0"/>
              </a:ext>
            </a:extLst>
          </a:blip>
          <a:stretch>
            <a:fillRect/>
          </a:stretch>
        </p:blipFill>
        <p:spPr>
          <a:xfrm>
            <a:off x="4953000" y="2743200"/>
            <a:ext cx="3642161" cy="1743564"/>
          </a:xfrm>
          <a:prstGeom prst="rect">
            <a:avLst/>
          </a:prstGeom>
        </p:spPr>
      </p:pic>
      <p:sp>
        <p:nvSpPr>
          <p:cNvPr id="18" name="17 Dikdörtgen"/>
          <p:cNvSpPr/>
          <p:nvPr/>
        </p:nvSpPr>
        <p:spPr>
          <a:xfrm>
            <a:off x="152400" y="239185"/>
            <a:ext cx="8991600" cy="2031325"/>
          </a:xfrm>
          <a:prstGeom prst="rect">
            <a:avLst/>
          </a:prstGeom>
        </p:spPr>
        <p:txBody>
          <a:bodyPr wrap="square">
            <a:spAutoFit/>
          </a:bodyPr>
          <a:lstStyle/>
          <a:p>
            <a:endParaRPr lang="en-US" b="1" dirty="0" smtClean="0"/>
          </a:p>
          <a:p>
            <a:endParaRPr lang="en-US" b="1" dirty="0" smtClean="0"/>
          </a:p>
          <a:p>
            <a:pPr algn="ctr"/>
            <a:r>
              <a:rPr lang="en-US" b="1" dirty="0" smtClean="0"/>
              <a:t>Module 3</a:t>
            </a:r>
            <a:r>
              <a:rPr lang="tr-TR" b="1" dirty="0" smtClean="0"/>
              <a:t>.</a:t>
            </a:r>
            <a:r>
              <a:rPr lang="en-US" b="1" dirty="0" smtClean="0"/>
              <a:t> Selection of Priority</a:t>
            </a:r>
            <a:r>
              <a:rPr lang="tr-TR" b="1" dirty="0" smtClean="0"/>
              <a:t> </a:t>
            </a:r>
            <a:r>
              <a:rPr lang="tr-TR" b="1" dirty="0" err="1" smtClean="0"/>
              <a:t>Landscapes</a:t>
            </a:r>
            <a:endParaRPr lang="tr-TR" b="1" dirty="0" smtClean="0"/>
          </a:p>
          <a:p>
            <a:pPr lvl="0"/>
            <a:r>
              <a:rPr lang="tr-TR" dirty="0" smtClean="0"/>
              <a:t>	</a:t>
            </a:r>
          </a:p>
          <a:p>
            <a:pPr lvl="0"/>
            <a:r>
              <a:rPr lang="en-US" dirty="0" smtClean="0"/>
              <a:t>Selected area of-</a:t>
            </a:r>
            <a:r>
              <a:rPr lang="en-US" dirty="0" err="1" smtClean="0"/>
              <a:t>Karapinar</a:t>
            </a:r>
            <a:r>
              <a:rPr lang="en-US" dirty="0" smtClean="0"/>
              <a:t> basin to work with private sector(UNSPED Agriculture Inc.)</a:t>
            </a:r>
          </a:p>
          <a:p>
            <a:pPr lvl="0"/>
            <a:endParaRPr lang="tr-TR" dirty="0" smtClean="0"/>
          </a:p>
          <a:p>
            <a:endParaRPr lang="tr-TR" b="1" dirty="0"/>
          </a:p>
        </p:txBody>
      </p:sp>
    </p:spTree>
    <p:extLst>
      <p:ext uri="{BB962C8B-B14F-4D97-AF65-F5344CB8AC3E}">
        <p14:creationId xmlns:p14="http://schemas.microsoft.com/office/powerpoint/2010/main" val="9789740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Resim 5"/>
          <p:cNvPicPr>
            <a:picLocks noChangeAspect="1"/>
          </p:cNvPicPr>
          <p:nvPr/>
        </p:nvPicPr>
        <p:blipFill>
          <a:blip r:embed="rId3" cstate="print"/>
          <a:stretch>
            <a:fillRect/>
          </a:stretch>
        </p:blipFill>
        <p:spPr>
          <a:xfrm>
            <a:off x="7315200" y="381000"/>
            <a:ext cx="783566" cy="783566"/>
          </a:xfrm>
          <a:prstGeom prst="rect">
            <a:avLst/>
          </a:prstGeom>
        </p:spPr>
      </p:pic>
      <p:pic>
        <p:nvPicPr>
          <p:cNvPr id="12" name="Resim 7"/>
          <p:cNvPicPr>
            <a:picLocks noChangeAspect="1"/>
          </p:cNvPicPr>
          <p:nvPr/>
        </p:nvPicPr>
        <p:blipFill>
          <a:blip r:embed="rId4" cstate="print"/>
          <a:stretch>
            <a:fillRect/>
          </a:stretch>
        </p:blipFill>
        <p:spPr>
          <a:xfrm>
            <a:off x="8236340" y="381000"/>
            <a:ext cx="755260" cy="755260"/>
          </a:xfrm>
          <a:prstGeom prst="rect">
            <a:avLst/>
          </a:prstGeom>
        </p:spPr>
      </p:pic>
      <p:sp>
        <p:nvSpPr>
          <p:cNvPr id="4" name="3 Dikdörtgen"/>
          <p:cNvSpPr/>
          <p:nvPr/>
        </p:nvSpPr>
        <p:spPr>
          <a:xfrm>
            <a:off x="2057400" y="457200"/>
            <a:ext cx="6265602" cy="369332"/>
          </a:xfrm>
          <a:prstGeom prst="rect">
            <a:avLst/>
          </a:prstGeom>
        </p:spPr>
        <p:txBody>
          <a:bodyPr wrap="square">
            <a:spAutoFit/>
          </a:bodyPr>
          <a:lstStyle/>
          <a:p>
            <a:r>
              <a:rPr lang="en-US" b="1" dirty="0" smtClean="0"/>
              <a:t>Module 4</a:t>
            </a:r>
            <a:r>
              <a:rPr lang="tr-TR" b="1" dirty="0" smtClean="0"/>
              <a:t>.</a:t>
            </a:r>
            <a:r>
              <a:rPr lang="en-US" b="1" dirty="0" smtClean="0"/>
              <a:t> Landscape Level Assessment</a:t>
            </a:r>
            <a:endParaRPr lang="tr-TR" b="1" dirty="0"/>
          </a:p>
        </p:txBody>
      </p:sp>
      <p:sp>
        <p:nvSpPr>
          <p:cNvPr id="5" name="4 Dikdörtgen"/>
          <p:cNvSpPr/>
          <p:nvPr/>
        </p:nvSpPr>
        <p:spPr>
          <a:xfrm>
            <a:off x="533400" y="1295400"/>
            <a:ext cx="8382000" cy="1477328"/>
          </a:xfrm>
          <a:prstGeom prst="rect">
            <a:avLst/>
          </a:prstGeom>
        </p:spPr>
        <p:txBody>
          <a:bodyPr wrap="square">
            <a:spAutoFit/>
          </a:bodyPr>
          <a:lstStyle/>
          <a:p>
            <a:r>
              <a:rPr lang="en-US" sz="1600" b="1" dirty="0" err="1" smtClean="0"/>
              <a:t>Subnational</a:t>
            </a:r>
            <a:r>
              <a:rPr lang="en-US" sz="1600" b="1" dirty="0" smtClean="0"/>
              <a:t> assessment </a:t>
            </a:r>
            <a:r>
              <a:rPr lang="tr-TR" sz="1600" b="1" dirty="0" smtClean="0"/>
              <a:t>: </a:t>
            </a:r>
            <a:r>
              <a:rPr lang="en-GB" dirty="0" smtClean="0"/>
              <a:t>By using these evaluative means to get concentrated at </a:t>
            </a:r>
            <a:r>
              <a:rPr lang="en-GB" dirty="0" err="1" smtClean="0"/>
              <a:t>subnational</a:t>
            </a:r>
            <a:r>
              <a:rPr lang="en-GB" dirty="0" smtClean="0"/>
              <a:t> scale, DS-SLM implementation in Turkey has particularly focused upon region of the Central Anatolia, The Great Konya Basin, where there are wide range of DLDD issues. Region is drought prone, in where wind erosion and low land soil salinity and alkalinity pose a great risk.</a:t>
            </a:r>
            <a:endParaRPr lang="tr-TR" sz="1600" dirty="0"/>
          </a:p>
        </p:txBody>
      </p:sp>
      <p:sp>
        <p:nvSpPr>
          <p:cNvPr id="7" name="6 Dikdörtgen"/>
          <p:cNvSpPr/>
          <p:nvPr/>
        </p:nvSpPr>
        <p:spPr>
          <a:xfrm>
            <a:off x="228600" y="2895600"/>
            <a:ext cx="4589620" cy="3416320"/>
          </a:xfrm>
          <a:prstGeom prst="rect">
            <a:avLst/>
          </a:prstGeom>
        </p:spPr>
        <p:txBody>
          <a:bodyPr wrap="square">
            <a:spAutoFit/>
          </a:bodyPr>
          <a:lstStyle/>
          <a:p>
            <a:endParaRPr lang="tr-TR" b="1" dirty="0" smtClean="0"/>
          </a:p>
          <a:p>
            <a:r>
              <a:rPr lang="en-US" b="1" dirty="0" smtClean="0"/>
              <a:t>Best practices</a:t>
            </a:r>
            <a:endParaRPr lang="tr-TR" b="1" dirty="0" smtClean="0"/>
          </a:p>
          <a:p>
            <a:pPr lvl="0"/>
            <a:r>
              <a:rPr lang="en-US" dirty="0" smtClean="0"/>
              <a:t>To review and list all SLM technologies and approaches applied by different Institutions according to LUS/LMS.</a:t>
            </a:r>
            <a:endParaRPr lang="tr-TR" dirty="0" smtClean="0"/>
          </a:p>
          <a:p>
            <a:pPr lvl="0"/>
            <a:endParaRPr lang="tr-TR" dirty="0" smtClean="0"/>
          </a:p>
          <a:p>
            <a:pPr lvl="0"/>
            <a:endParaRPr lang="tr-TR" dirty="0" smtClean="0"/>
          </a:p>
          <a:p>
            <a:r>
              <a:rPr lang="en-US" dirty="0" smtClean="0"/>
              <a:t>In cooperation with WOCAT team organize a technical training to introduce SLM assessment tools and methods as well as selection pilot sites for </a:t>
            </a:r>
            <a:r>
              <a:rPr lang="en-US" dirty="0" err="1" smtClean="0"/>
              <a:t>upscaling</a:t>
            </a:r>
            <a:r>
              <a:rPr lang="en-US" dirty="0" smtClean="0"/>
              <a:t> best SLM practices.</a:t>
            </a:r>
            <a:r>
              <a:rPr lang="en-US" b="1" dirty="0" smtClean="0"/>
              <a:t> </a:t>
            </a:r>
            <a:endParaRPr lang="tr-TR" dirty="0"/>
          </a:p>
        </p:txBody>
      </p:sp>
      <p:pic>
        <p:nvPicPr>
          <p:cNvPr id="8" name="Resim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2510" y="2743200"/>
            <a:ext cx="2289490" cy="1600200"/>
          </a:xfrm>
          <a:prstGeom prst="rect">
            <a:avLst/>
          </a:prstGeom>
        </p:spPr>
      </p:pic>
      <p:pic>
        <p:nvPicPr>
          <p:cNvPr id="9" name="Resim 2"/>
          <p:cNvPicPr>
            <a:picLocks noChangeAspect="1"/>
          </p:cNvPicPr>
          <p:nvPr/>
        </p:nvPicPr>
        <p:blipFill>
          <a:blip r:embed="rId6" cstate="print"/>
          <a:stretch>
            <a:fillRect/>
          </a:stretch>
        </p:blipFill>
        <p:spPr>
          <a:xfrm>
            <a:off x="6096000" y="4419600"/>
            <a:ext cx="2362200" cy="1905000"/>
          </a:xfrm>
          <a:prstGeom prst="rect">
            <a:avLst/>
          </a:prstGeom>
        </p:spPr>
      </p:pic>
    </p:spTree>
    <p:extLst>
      <p:ext uri="{BB962C8B-B14F-4D97-AF65-F5344CB8AC3E}">
        <p14:creationId xmlns:p14="http://schemas.microsoft.com/office/powerpoint/2010/main" val="9789740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Resim 5"/>
          <p:cNvPicPr>
            <a:picLocks noChangeAspect="1"/>
          </p:cNvPicPr>
          <p:nvPr/>
        </p:nvPicPr>
        <p:blipFill>
          <a:blip r:embed="rId3" cstate="print"/>
          <a:stretch>
            <a:fillRect/>
          </a:stretch>
        </p:blipFill>
        <p:spPr>
          <a:xfrm>
            <a:off x="7315200" y="381000"/>
            <a:ext cx="783566" cy="783566"/>
          </a:xfrm>
          <a:prstGeom prst="rect">
            <a:avLst/>
          </a:prstGeom>
        </p:spPr>
      </p:pic>
      <p:pic>
        <p:nvPicPr>
          <p:cNvPr id="12" name="Resim 7"/>
          <p:cNvPicPr>
            <a:picLocks noChangeAspect="1"/>
          </p:cNvPicPr>
          <p:nvPr/>
        </p:nvPicPr>
        <p:blipFill>
          <a:blip r:embed="rId4" cstate="print"/>
          <a:stretch>
            <a:fillRect/>
          </a:stretch>
        </p:blipFill>
        <p:spPr>
          <a:xfrm>
            <a:off x="8236340" y="381000"/>
            <a:ext cx="755260" cy="755260"/>
          </a:xfrm>
          <a:prstGeom prst="rect">
            <a:avLst/>
          </a:prstGeom>
        </p:spPr>
      </p:pic>
      <p:sp>
        <p:nvSpPr>
          <p:cNvPr id="4" name="3 Dikdörtgen"/>
          <p:cNvSpPr/>
          <p:nvPr/>
        </p:nvSpPr>
        <p:spPr>
          <a:xfrm>
            <a:off x="685801" y="802691"/>
            <a:ext cx="8000999" cy="5078313"/>
          </a:xfrm>
          <a:prstGeom prst="rect">
            <a:avLst/>
          </a:prstGeom>
        </p:spPr>
        <p:txBody>
          <a:bodyPr wrap="square">
            <a:spAutoFit/>
          </a:bodyPr>
          <a:lstStyle/>
          <a:p>
            <a:pPr algn="ctr"/>
            <a:r>
              <a:rPr lang="tr-TR" b="1" dirty="0" err="1" smtClean="0"/>
              <a:t>Module</a:t>
            </a:r>
            <a:r>
              <a:rPr lang="tr-TR" b="1" dirty="0" smtClean="0"/>
              <a:t> 5: SLM </a:t>
            </a:r>
            <a:r>
              <a:rPr lang="tr-TR" b="1" dirty="0" err="1" smtClean="0"/>
              <a:t>Territorial</a:t>
            </a:r>
            <a:r>
              <a:rPr lang="tr-TR" b="1" dirty="0" smtClean="0"/>
              <a:t> </a:t>
            </a:r>
            <a:r>
              <a:rPr lang="tr-TR" b="1" dirty="0" err="1" smtClean="0"/>
              <a:t>Planning</a:t>
            </a:r>
            <a:endParaRPr lang="tr-TR" b="1" dirty="0" smtClean="0"/>
          </a:p>
          <a:p>
            <a:endParaRPr lang="tr-TR" b="1" dirty="0" smtClean="0"/>
          </a:p>
          <a:p>
            <a:r>
              <a:rPr lang="en-GB" dirty="0" smtClean="0"/>
              <a:t>	A showcase farm where many SLM best practices are currently in place was chosen to understand how successfully SLM technologies and approaches are planned to cope with DLDD.</a:t>
            </a:r>
          </a:p>
          <a:p>
            <a:endParaRPr lang="en-GB" dirty="0" smtClean="0"/>
          </a:p>
          <a:p>
            <a:r>
              <a:rPr lang="en-GB" dirty="0" smtClean="0"/>
              <a:t> Another central concern here was to scrutinize how much costly SLM implementation might be in such a fragile ecosystem. Although farm is “techno-economic feasibility”, most of </a:t>
            </a:r>
            <a:r>
              <a:rPr lang="en-US" dirty="0" smtClean="0"/>
              <a:t> </a:t>
            </a:r>
            <a:r>
              <a:rPr lang="en-GB" dirty="0" smtClean="0"/>
              <a:t>the SLM practices and approaches, showcased in the Farm, are commonly used in the territory by small-holder farmers.</a:t>
            </a:r>
            <a:endParaRPr lang="tr-TR" dirty="0" smtClean="0"/>
          </a:p>
          <a:p>
            <a:r>
              <a:rPr lang="tr-TR" dirty="0" smtClean="0"/>
              <a:t>  </a:t>
            </a:r>
          </a:p>
          <a:p>
            <a:endParaRPr lang="tr-TR" dirty="0" smtClean="0"/>
          </a:p>
          <a:p>
            <a:endParaRPr lang="tr-TR" dirty="0" smtClean="0"/>
          </a:p>
          <a:p>
            <a:endParaRPr lang="tr-TR" dirty="0" smtClean="0"/>
          </a:p>
          <a:p>
            <a:endParaRPr lang="tr-TR" dirty="0" smtClean="0"/>
          </a:p>
          <a:p>
            <a:endParaRPr lang="tr-TR" dirty="0" smtClean="0"/>
          </a:p>
          <a:p>
            <a:endParaRPr lang="tr-TR" dirty="0"/>
          </a:p>
        </p:txBody>
      </p:sp>
      <p:pic>
        <p:nvPicPr>
          <p:cNvPr id="6" name="Picture 4" descr="E:\2010sonbahar karaman 104.JPG"/>
          <p:cNvPicPr>
            <a:picLocks noChangeAspect="1" noChangeArrowheads="1"/>
          </p:cNvPicPr>
          <p:nvPr/>
        </p:nvPicPr>
        <p:blipFill>
          <a:blip r:embed="rId5" cstate="print"/>
          <a:srcRect/>
          <a:stretch>
            <a:fillRect/>
          </a:stretch>
        </p:blipFill>
        <p:spPr bwMode="auto">
          <a:xfrm>
            <a:off x="914400" y="3886200"/>
            <a:ext cx="3652413" cy="2486744"/>
          </a:xfrm>
          <a:prstGeom prst="rect">
            <a:avLst/>
          </a:prstGeom>
          <a:noFill/>
        </p:spPr>
      </p:pic>
      <p:pic>
        <p:nvPicPr>
          <p:cNvPr id="7" name="Picture 5" descr="E:\DJI_0055.JPG"/>
          <p:cNvPicPr>
            <a:picLocks noChangeAspect="1" noChangeArrowheads="1"/>
          </p:cNvPicPr>
          <p:nvPr/>
        </p:nvPicPr>
        <p:blipFill>
          <a:blip r:embed="rId6" cstate="print"/>
          <a:srcRect/>
          <a:stretch>
            <a:fillRect/>
          </a:stretch>
        </p:blipFill>
        <p:spPr bwMode="auto">
          <a:xfrm>
            <a:off x="4953000" y="3886200"/>
            <a:ext cx="3720297" cy="2533672"/>
          </a:xfrm>
          <a:prstGeom prst="rect">
            <a:avLst/>
          </a:prstGeom>
          <a:noFill/>
        </p:spPr>
      </p:pic>
    </p:spTree>
    <p:extLst>
      <p:ext uri="{BB962C8B-B14F-4D97-AF65-F5344CB8AC3E}">
        <p14:creationId xmlns:p14="http://schemas.microsoft.com/office/powerpoint/2010/main" val="978974039"/>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Austin</Template>
  <TotalTime>11295</TotalTime>
  <Words>944</Words>
  <Application>Microsoft Office PowerPoint</Application>
  <PresentationFormat>Ekran Gösterisi (4:3)</PresentationFormat>
  <Paragraphs>157</Paragraphs>
  <Slides>19</Slides>
  <Notes>18</Notes>
  <HiddenSlides>0</HiddenSlides>
  <MMClips>0</MMClips>
  <ScaleCrop>false</ScaleCrop>
  <HeadingPairs>
    <vt:vector size="8" baseType="variant">
      <vt:variant>
        <vt:lpstr>Kullanılan Yazı Tipleri</vt:lpstr>
      </vt:variant>
      <vt:variant>
        <vt:i4>6</vt:i4>
      </vt:variant>
      <vt:variant>
        <vt:lpstr>Tema</vt:lpstr>
      </vt:variant>
      <vt:variant>
        <vt:i4>1</vt:i4>
      </vt:variant>
      <vt:variant>
        <vt:lpstr>Eklenmiş OLE Hizmet Programları</vt:lpstr>
      </vt:variant>
      <vt:variant>
        <vt:i4>1</vt:i4>
      </vt:variant>
      <vt:variant>
        <vt:lpstr>Slayt Başlıkları</vt:lpstr>
      </vt:variant>
      <vt:variant>
        <vt:i4>19</vt:i4>
      </vt:variant>
    </vt:vector>
  </HeadingPairs>
  <TitlesOfParts>
    <vt:vector size="27" baseType="lpstr">
      <vt:lpstr>Arial</vt:lpstr>
      <vt:lpstr>Calibri</vt:lpstr>
      <vt:lpstr>Calibri-Bold</vt:lpstr>
      <vt:lpstr>Roboto Condensed Light</vt:lpstr>
      <vt:lpstr>Times New Roman</vt:lpstr>
      <vt:lpstr>Wingdings</vt:lpstr>
      <vt:lpstr>Default Design</vt:lpstr>
      <vt:lpstr>Slayt</vt:lpstr>
      <vt:lpstr>  Decision Support for Mainstreaming and Scaling up of  Sustainable Land Management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FAO of the UN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Gault, Jean (NRL)</dc:creator>
  <cp:lastModifiedBy>Ozlem YAVUZ</cp:lastModifiedBy>
  <cp:revision>589</cp:revision>
  <cp:lastPrinted>2014-05-07T15:25:38Z</cp:lastPrinted>
  <dcterms:created xsi:type="dcterms:W3CDTF">2010-05-23T14:06:43Z</dcterms:created>
  <dcterms:modified xsi:type="dcterms:W3CDTF">2019-04-25T06:23:32Z</dcterms:modified>
</cp:coreProperties>
</file>