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61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5" r:id="rId14"/>
    <p:sldId id="276" r:id="rId15"/>
    <p:sldId id="277" r:id="rId16"/>
    <p:sldId id="278" r:id="rId17"/>
    <p:sldId id="279" r:id="rId18"/>
    <p:sldId id="280" r:id="rId19"/>
    <p:sldId id="282" r:id="rId20"/>
    <p:sldId id="283" r:id="rId21"/>
    <p:sldId id="284" r:id="rId22"/>
    <p:sldId id="288" r:id="rId23"/>
    <p:sldId id="289" r:id="rId24"/>
    <p:sldId id="290" r:id="rId25"/>
    <p:sldId id="291" r:id="rId26"/>
    <p:sldId id="292" r:id="rId27"/>
    <p:sldId id="294" r:id="rId28"/>
    <p:sldId id="295" r:id="rId29"/>
    <p:sldId id="296" r:id="rId30"/>
    <p:sldId id="297" r:id="rId31"/>
    <p:sldId id="306" r:id="rId32"/>
    <p:sldId id="307" r:id="rId33"/>
    <p:sldId id="312" r:id="rId34"/>
    <p:sldId id="313" r:id="rId35"/>
    <p:sldId id="314" r:id="rId36"/>
    <p:sldId id="323" r:id="rId37"/>
    <p:sldId id="324" r:id="rId38"/>
    <p:sldId id="325" r:id="rId39"/>
    <p:sldId id="327" r:id="rId40"/>
    <p:sldId id="341" r:id="rId41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101" y="11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chemeClr val="tx1"/>
                </a:solidFill>
                <a:latin typeface="Gadugi"/>
                <a:cs typeface="Gadug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tx1"/>
                </a:solidFill>
                <a:latin typeface="Gadugi"/>
                <a:cs typeface="Gadug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tx1"/>
                </a:solidFill>
                <a:latin typeface="Gadugi"/>
                <a:cs typeface="Gadug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tx1"/>
                </a:solidFill>
                <a:latin typeface="Gadugi"/>
                <a:cs typeface="Gadug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368808"/>
            <a:ext cx="1048385" cy="991869"/>
          </a:xfrm>
          <a:custGeom>
            <a:avLst/>
            <a:gdLst/>
            <a:ahLst/>
            <a:cxnLst/>
            <a:rect l="l" t="t" r="r" b="b"/>
            <a:pathLst>
              <a:path w="1048385" h="991869">
                <a:moveTo>
                  <a:pt x="1048004" y="0"/>
                </a:moveTo>
                <a:lnTo>
                  <a:pt x="0" y="0"/>
                </a:lnTo>
                <a:lnTo>
                  <a:pt x="0" y="991743"/>
                </a:lnTo>
                <a:lnTo>
                  <a:pt x="1048004" y="991743"/>
                </a:lnTo>
                <a:lnTo>
                  <a:pt x="1048004" y="0"/>
                </a:lnTo>
                <a:close/>
              </a:path>
            </a:pathLst>
          </a:custGeom>
          <a:solidFill>
            <a:srgbClr val="E0854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326623" y="245363"/>
            <a:ext cx="1572768" cy="425195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0" y="0"/>
            <a:ext cx="10064750" cy="6858000"/>
          </a:xfrm>
          <a:custGeom>
            <a:avLst/>
            <a:gdLst/>
            <a:ahLst/>
            <a:cxnLst/>
            <a:rect l="l" t="t" r="r" b="b"/>
            <a:pathLst>
              <a:path w="10064750" h="6858000">
                <a:moveTo>
                  <a:pt x="1048486" y="0"/>
                </a:moveTo>
                <a:lnTo>
                  <a:pt x="1048486" y="6857998"/>
                </a:lnTo>
              </a:path>
              <a:path w="10064750" h="6858000">
                <a:moveTo>
                  <a:pt x="10064369" y="368808"/>
                </a:moveTo>
                <a:lnTo>
                  <a:pt x="0" y="368808"/>
                </a:lnTo>
              </a:path>
            </a:pathLst>
          </a:custGeom>
          <a:ln w="6096">
            <a:solidFill>
              <a:srgbClr val="EB7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bg 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55775" y="1528572"/>
            <a:ext cx="787907" cy="794003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67127" y="1837942"/>
            <a:ext cx="3692652" cy="4920994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542531" y="2002535"/>
            <a:ext cx="5356860" cy="335889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tx1"/>
                </a:solidFill>
                <a:latin typeface="Gadugi"/>
                <a:cs typeface="Gadug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10/6/2023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tx1"/>
                </a:solidFill>
                <a:latin typeface="Gadugi"/>
                <a:cs typeface="Gadug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10/6/2023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377696"/>
            <a:ext cx="12191999" cy="54803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968995" y="169163"/>
            <a:ext cx="2959607" cy="801623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391668" y="4495800"/>
            <a:ext cx="11800840" cy="2052955"/>
          </a:xfrm>
          <a:custGeom>
            <a:avLst/>
            <a:gdLst/>
            <a:ahLst/>
            <a:cxnLst/>
            <a:rect l="l" t="t" r="r" b="b"/>
            <a:pathLst>
              <a:path w="11800840" h="2052954">
                <a:moveTo>
                  <a:pt x="0" y="2052827"/>
                </a:moveTo>
                <a:lnTo>
                  <a:pt x="11800332" y="2052827"/>
                </a:lnTo>
                <a:lnTo>
                  <a:pt x="11800332" y="0"/>
                </a:lnTo>
                <a:lnTo>
                  <a:pt x="0" y="0"/>
                </a:lnTo>
                <a:lnTo>
                  <a:pt x="0" y="2052827"/>
                </a:lnTo>
                <a:close/>
              </a:path>
            </a:pathLst>
          </a:custGeom>
          <a:solidFill>
            <a:srgbClr val="F1F1F1">
              <a:alpha val="5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10/6/2023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368808"/>
            <a:ext cx="1048385" cy="991869"/>
          </a:xfrm>
          <a:custGeom>
            <a:avLst/>
            <a:gdLst/>
            <a:ahLst/>
            <a:cxnLst/>
            <a:rect l="l" t="t" r="r" b="b"/>
            <a:pathLst>
              <a:path w="1048385" h="991869">
                <a:moveTo>
                  <a:pt x="1048004" y="0"/>
                </a:moveTo>
                <a:lnTo>
                  <a:pt x="0" y="0"/>
                </a:lnTo>
                <a:lnTo>
                  <a:pt x="0" y="991743"/>
                </a:lnTo>
                <a:lnTo>
                  <a:pt x="1048004" y="991743"/>
                </a:lnTo>
                <a:lnTo>
                  <a:pt x="1048004" y="0"/>
                </a:lnTo>
                <a:close/>
              </a:path>
            </a:pathLst>
          </a:custGeom>
          <a:solidFill>
            <a:srgbClr val="E0854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326623" y="245363"/>
            <a:ext cx="1572768" cy="425195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0" y="0"/>
            <a:ext cx="10064750" cy="6858000"/>
          </a:xfrm>
          <a:custGeom>
            <a:avLst/>
            <a:gdLst/>
            <a:ahLst/>
            <a:cxnLst/>
            <a:rect l="l" t="t" r="r" b="b"/>
            <a:pathLst>
              <a:path w="10064750" h="6858000">
                <a:moveTo>
                  <a:pt x="1048486" y="0"/>
                </a:moveTo>
                <a:lnTo>
                  <a:pt x="1048486" y="6857998"/>
                </a:lnTo>
              </a:path>
              <a:path w="10064750" h="6858000">
                <a:moveTo>
                  <a:pt x="10064369" y="368808"/>
                </a:moveTo>
                <a:lnTo>
                  <a:pt x="0" y="368808"/>
                </a:lnTo>
              </a:path>
            </a:pathLst>
          </a:custGeom>
          <a:ln w="6096">
            <a:solidFill>
              <a:srgbClr val="EB7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27836" y="447243"/>
            <a:ext cx="9736327" cy="8788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chemeClr val="tx1"/>
                </a:solidFill>
                <a:latin typeface="Gadugi"/>
                <a:cs typeface="Gadug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394205" y="2104274"/>
            <a:ext cx="7124065" cy="43053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tx1"/>
                </a:solidFill>
                <a:latin typeface="Gadugi"/>
                <a:cs typeface="Gadug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wocat.net/library/media/60/" TargetMode="External"/><Relationship Id="rId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image" Target="../media/image34.jpg"/><Relationship Id="rId7" Type="http://schemas.openxmlformats.org/officeDocument/2006/relationships/image" Target="../media/image38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jpg"/><Relationship Id="rId10" Type="http://schemas.openxmlformats.org/officeDocument/2006/relationships/image" Target="../media/image41.jpg"/><Relationship Id="rId4" Type="http://schemas.openxmlformats.org/officeDocument/2006/relationships/image" Target="../media/image35.jpg"/><Relationship Id="rId9" Type="http://schemas.openxmlformats.org/officeDocument/2006/relationships/image" Target="../media/image40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13" Type="http://schemas.openxmlformats.org/officeDocument/2006/relationships/image" Target="../media/image53.jpg"/><Relationship Id="rId3" Type="http://schemas.openxmlformats.org/officeDocument/2006/relationships/image" Target="../media/image43.jpg"/><Relationship Id="rId7" Type="http://schemas.openxmlformats.org/officeDocument/2006/relationships/image" Target="../media/image47.png"/><Relationship Id="rId12" Type="http://schemas.openxmlformats.org/officeDocument/2006/relationships/image" Target="../media/image52.jpg"/><Relationship Id="rId2" Type="http://schemas.openxmlformats.org/officeDocument/2006/relationships/image" Target="../media/image42.png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11" Type="http://schemas.openxmlformats.org/officeDocument/2006/relationships/image" Target="../media/image51.jpg"/><Relationship Id="rId5" Type="http://schemas.openxmlformats.org/officeDocument/2006/relationships/image" Target="../media/image45.jpg"/><Relationship Id="rId15" Type="http://schemas.openxmlformats.org/officeDocument/2006/relationships/image" Target="../media/image55.jpg"/><Relationship Id="rId10" Type="http://schemas.openxmlformats.org/officeDocument/2006/relationships/image" Target="../media/image50.jp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g"/><Relationship Id="rId3" Type="http://schemas.openxmlformats.org/officeDocument/2006/relationships/image" Target="../media/image57.jpg"/><Relationship Id="rId7" Type="http://schemas.openxmlformats.org/officeDocument/2006/relationships/image" Target="../media/image23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hyperlink" Target="https://qcat.wocat.net/" TargetMode="External"/><Relationship Id="rId4" Type="http://schemas.openxmlformats.org/officeDocument/2006/relationships/image" Target="../media/image58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61.jpg"/><Relationship Id="rId7" Type="http://schemas.openxmlformats.org/officeDocument/2006/relationships/image" Target="../media/image19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g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12" Type="http://schemas.openxmlformats.org/officeDocument/2006/relationships/image" Target="../media/image74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8.jpg"/><Relationship Id="rId11" Type="http://schemas.openxmlformats.org/officeDocument/2006/relationships/image" Target="../media/image73.jpg"/><Relationship Id="rId5" Type="http://schemas.openxmlformats.org/officeDocument/2006/relationships/image" Target="../media/image67.jpg"/><Relationship Id="rId10" Type="http://schemas.openxmlformats.org/officeDocument/2006/relationships/image" Target="../media/image72.jpg"/><Relationship Id="rId4" Type="http://schemas.openxmlformats.org/officeDocument/2006/relationships/image" Target="../media/image66.jpg"/><Relationship Id="rId9" Type="http://schemas.openxmlformats.org/officeDocument/2006/relationships/image" Target="../media/image71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jpg"/><Relationship Id="rId3" Type="http://schemas.openxmlformats.org/officeDocument/2006/relationships/image" Target="../media/image75.png"/><Relationship Id="rId7" Type="http://schemas.openxmlformats.org/officeDocument/2006/relationships/image" Target="../media/image79.jpg"/><Relationship Id="rId12" Type="http://schemas.openxmlformats.org/officeDocument/2006/relationships/image" Target="../media/image84.png"/><Relationship Id="rId2" Type="http://schemas.openxmlformats.org/officeDocument/2006/relationships/image" Target="../media/image17.png"/><Relationship Id="rId16" Type="http://schemas.openxmlformats.org/officeDocument/2006/relationships/image" Target="../media/image8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5" Type="http://schemas.openxmlformats.org/officeDocument/2006/relationships/image" Target="../media/image87.jpg"/><Relationship Id="rId10" Type="http://schemas.openxmlformats.org/officeDocument/2006/relationships/image" Target="../media/image82.png"/><Relationship Id="rId4" Type="http://schemas.openxmlformats.org/officeDocument/2006/relationships/image" Target="../media/image76.jpg"/><Relationship Id="rId9" Type="http://schemas.openxmlformats.org/officeDocument/2006/relationships/image" Target="../media/image81.png"/><Relationship Id="rId14" Type="http://schemas.openxmlformats.org/officeDocument/2006/relationships/image" Target="../media/image8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2.jpg"/><Relationship Id="rId5" Type="http://schemas.openxmlformats.org/officeDocument/2006/relationships/image" Target="../media/image91.jpg"/><Relationship Id="rId4" Type="http://schemas.openxmlformats.org/officeDocument/2006/relationships/image" Target="../media/image9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g"/><Relationship Id="rId13" Type="http://schemas.openxmlformats.org/officeDocument/2006/relationships/image" Target="../media/image105.jpg"/><Relationship Id="rId3" Type="http://schemas.openxmlformats.org/officeDocument/2006/relationships/image" Target="../media/image95.jpg"/><Relationship Id="rId7" Type="http://schemas.openxmlformats.org/officeDocument/2006/relationships/image" Target="../media/image99.jpg"/><Relationship Id="rId12" Type="http://schemas.openxmlformats.org/officeDocument/2006/relationships/image" Target="../media/image104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8.jpg"/><Relationship Id="rId11" Type="http://schemas.openxmlformats.org/officeDocument/2006/relationships/image" Target="../media/image103.jpg"/><Relationship Id="rId5" Type="http://schemas.openxmlformats.org/officeDocument/2006/relationships/image" Target="../media/image97.jpg"/><Relationship Id="rId10" Type="http://schemas.openxmlformats.org/officeDocument/2006/relationships/image" Target="../media/image102.jpg"/><Relationship Id="rId4" Type="http://schemas.openxmlformats.org/officeDocument/2006/relationships/image" Target="../media/image96.jpg"/><Relationship Id="rId9" Type="http://schemas.openxmlformats.org/officeDocument/2006/relationships/image" Target="../media/image101.jpg"/><Relationship Id="rId14" Type="http://schemas.openxmlformats.org/officeDocument/2006/relationships/image" Target="../media/image10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jpg"/><Relationship Id="rId4" Type="http://schemas.openxmlformats.org/officeDocument/2006/relationships/image" Target="../media/image10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g"/><Relationship Id="rId3" Type="http://schemas.openxmlformats.org/officeDocument/2006/relationships/image" Target="../media/image112.jpg"/><Relationship Id="rId7" Type="http://schemas.openxmlformats.org/officeDocument/2006/relationships/image" Target="../media/image116.jpg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5.jpg"/><Relationship Id="rId11" Type="http://schemas.openxmlformats.org/officeDocument/2006/relationships/image" Target="../media/image120.jpg"/><Relationship Id="rId5" Type="http://schemas.openxmlformats.org/officeDocument/2006/relationships/image" Target="../media/image114.jpg"/><Relationship Id="rId10" Type="http://schemas.openxmlformats.org/officeDocument/2006/relationships/image" Target="../media/image119.jpg"/><Relationship Id="rId4" Type="http://schemas.openxmlformats.org/officeDocument/2006/relationships/image" Target="../media/image113.jpg"/><Relationship Id="rId9" Type="http://schemas.openxmlformats.org/officeDocument/2006/relationships/image" Target="../media/image118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5.jpg"/><Relationship Id="rId4" Type="http://schemas.openxmlformats.org/officeDocument/2006/relationships/image" Target="../media/image124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jpg"/><Relationship Id="rId5" Type="http://schemas.openxmlformats.org/officeDocument/2006/relationships/image" Target="../media/image128.jpg"/><Relationship Id="rId4" Type="http://schemas.openxmlformats.org/officeDocument/2006/relationships/image" Target="../media/image1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7" Type="http://schemas.openxmlformats.org/officeDocument/2006/relationships/image" Target="../media/image123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2.jpg"/><Relationship Id="rId5" Type="http://schemas.openxmlformats.org/officeDocument/2006/relationships/image" Target="../media/image131.png"/><Relationship Id="rId4" Type="http://schemas.openxmlformats.org/officeDocument/2006/relationships/image" Target="../media/image13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g"/><Relationship Id="rId5" Type="http://schemas.openxmlformats.org/officeDocument/2006/relationships/image" Target="../media/image123.jpg"/><Relationship Id="rId4" Type="http://schemas.openxmlformats.org/officeDocument/2006/relationships/image" Target="../media/image134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explorer.wocat.net/" TargetMode="External"/><Relationship Id="rId2" Type="http://schemas.openxmlformats.org/officeDocument/2006/relationships/hyperlink" Target="https://qcat.wocat.net/" TargetMode="Externa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explorer.wocat.net/" TargetMode="External"/><Relationship Id="rId2" Type="http://schemas.openxmlformats.org/officeDocument/2006/relationships/hyperlink" Target="https://qcat.wocat.net/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g"/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g"/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9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qcat.wocat.net/" TargetMode="External"/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1.jp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mailto:wocat.cde@unibe.ch" TargetMode="External"/><Relationship Id="rId3" Type="http://schemas.openxmlformats.org/officeDocument/2006/relationships/image" Target="../media/image146.jpg"/><Relationship Id="rId7" Type="http://schemas.openxmlformats.org/officeDocument/2006/relationships/hyperlink" Target="http://www.wocat.net/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png"/><Relationship Id="rId11" Type="http://schemas.openxmlformats.org/officeDocument/2006/relationships/hyperlink" Target="mailto:tatenda.lemann@unibe.ch" TargetMode="External"/><Relationship Id="rId5" Type="http://schemas.openxmlformats.org/officeDocument/2006/relationships/image" Target="../media/image148.png"/><Relationship Id="rId10" Type="http://schemas.openxmlformats.org/officeDocument/2006/relationships/image" Target="../media/image151.png"/><Relationship Id="rId4" Type="http://schemas.openxmlformats.org/officeDocument/2006/relationships/image" Target="../media/image147.png"/><Relationship Id="rId9" Type="http://schemas.openxmlformats.org/officeDocument/2006/relationships/image" Target="../media/image15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qcat.wocat.net/" TargetMode="External"/><Relationship Id="rId3" Type="http://schemas.openxmlformats.org/officeDocument/2006/relationships/image" Target="../media/image19.jpg"/><Relationship Id="rId7" Type="http://schemas.openxmlformats.org/officeDocument/2006/relationships/image" Target="../media/image25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70408" y="4517516"/>
            <a:ext cx="6791959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latin typeface="Arial"/>
                <a:cs typeface="Arial"/>
              </a:rPr>
              <a:t>WOCAT</a:t>
            </a:r>
            <a:r>
              <a:rPr sz="3200" b="1" spc="-45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–</a:t>
            </a:r>
            <a:r>
              <a:rPr sz="3200" b="1" spc="-20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a</a:t>
            </a:r>
            <a:r>
              <a:rPr sz="3200" b="1" spc="-10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global</a:t>
            </a:r>
            <a:r>
              <a:rPr sz="3200" b="1" spc="-40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network</a:t>
            </a:r>
            <a:r>
              <a:rPr sz="3200" b="1" spc="-45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on</a:t>
            </a:r>
            <a:r>
              <a:rPr sz="3200" b="1" spc="-15" dirty="0">
                <a:latin typeface="Arial"/>
                <a:cs typeface="Arial"/>
              </a:rPr>
              <a:t> </a:t>
            </a:r>
            <a:r>
              <a:rPr sz="3200" b="1" spc="-25" dirty="0">
                <a:latin typeface="Arial"/>
                <a:cs typeface="Arial"/>
              </a:rPr>
              <a:t>SLM</a:t>
            </a:r>
            <a:endParaRPr sz="32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4495800"/>
            <a:ext cx="401320" cy="2016760"/>
          </a:xfrm>
          <a:custGeom>
            <a:avLst/>
            <a:gdLst/>
            <a:ahLst/>
            <a:cxnLst/>
            <a:rect l="l" t="t" r="r" b="b"/>
            <a:pathLst>
              <a:path w="401320" h="2016759">
                <a:moveTo>
                  <a:pt x="400812" y="0"/>
                </a:moveTo>
                <a:lnTo>
                  <a:pt x="0" y="0"/>
                </a:lnTo>
                <a:lnTo>
                  <a:pt x="0" y="2016252"/>
                </a:lnTo>
                <a:lnTo>
                  <a:pt x="400812" y="2016252"/>
                </a:lnTo>
                <a:lnTo>
                  <a:pt x="400812" y="0"/>
                </a:lnTo>
                <a:close/>
              </a:path>
            </a:pathLst>
          </a:custGeom>
          <a:solidFill>
            <a:srgbClr val="F7800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70408" y="5070424"/>
            <a:ext cx="11349355" cy="13933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2000" b="1" dirty="0">
                <a:solidFill>
                  <a:srgbClr val="7E7E7E"/>
                </a:solidFill>
                <a:latin typeface="Arial"/>
                <a:cs typeface="Arial"/>
              </a:rPr>
              <a:t>LDN </a:t>
            </a:r>
            <a:r>
              <a:rPr lang="en-US" sz="2000" b="1" dirty="0" err="1">
                <a:solidFill>
                  <a:srgbClr val="7E7E7E"/>
                </a:solidFill>
                <a:latin typeface="Arial"/>
                <a:cs typeface="Arial"/>
              </a:rPr>
              <a:t>ToolBox</a:t>
            </a:r>
            <a:r>
              <a:rPr lang="en-US" sz="2000" b="1" dirty="0">
                <a:solidFill>
                  <a:srgbClr val="7E7E7E"/>
                </a:solidFill>
                <a:latin typeface="Arial"/>
                <a:cs typeface="Arial"/>
              </a:rPr>
              <a:t> Training: WOCAT database</a:t>
            </a:r>
            <a:endParaRPr sz="2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39"/>
              </a:spcBef>
            </a:pPr>
            <a:r>
              <a:rPr lang="en-US" b="1" spc="-15" dirty="0">
                <a:solidFill>
                  <a:srgbClr val="404040"/>
                </a:solidFill>
                <a:latin typeface="Arial"/>
                <a:cs typeface="Arial"/>
              </a:rPr>
              <a:t>06</a:t>
            </a:r>
            <a:r>
              <a:rPr sz="1800" b="1" spc="-1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lang="en-US" sz="1800" b="1" dirty="0">
                <a:solidFill>
                  <a:srgbClr val="404040"/>
                </a:solidFill>
                <a:latin typeface="Arial"/>
                <a:cs typeface="Arial"/>
              </a:rPr>
              <a:t>October </a:t>
            </a:r>
            <a:r>
              <a:rPr sz="1800" b="1" spc="-20" dirty="0">
                <a:solidFill>
                  <a:srgbClr val="404040"/>
                </a:solidFill>
                <a:latin typeface="Arial"/>
                <a:cs typeface="Arial"/>
              </a:rPr>
              <a:t>2023</a:t>
            </a:r>
            <a:endParaRPr sz="18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600" b="1" dirty="0">
                <a:solidFill>
                  <a:srgbClr val="0D0D0D"/>
                </a:solidFill>
                <a:latin typeface="Arial"/>
                <a:cs typeface="Arial"/>
              </a:rPr>
              <a:t>Ingrid Teich,</a:t>
            </a:r>
            <a:r>
              <a:rPr sz="1600" b="1" spc="-10" dirty="0">
                <a:solidFill>
                  <a:srgbClr val="0D0D0D"/>
                </a:solidFill>
                <a:latin typeface="Arial"/>
                <a:cs typeface="Arial"/>
              </a:rPr>
              <a:t> </a:t>
            </a:r>
            <a:r>
              <a:rPr lang="en-US" sz="1400" dirty="0">
                <a:latin typeface="Arial"/>
                <a:cs typeface="Arial"/>
              </a:rPr>
              <a:t>Senior Research Scientist</a:t>
            </a:r>
            <a:r>
              <a:rPr sz="1400" dirty="0">
                <a:latin typeface="Arial"/>
                <a:cs typeface="Arial"/>
              </a:rPr>
              <a:t>,</a:t>
            </a:r>
            <a:r>
              <a:rPr sz="1400" spc="-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Centre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for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Development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and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Environment,</a:t>
            </a:r>
            <a:r>
              <a:rPr sz="1400" spc="-6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University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of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Bern,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Switzerland</a:t>
            </a:r>
            <a:endParaRPr sz="1400" dirty="0">
              <a:latin typeface="Arial"/>
              <a:cs typeface="Arial"/>
            </a:endParaRPr>
          </a:p>
          <a:p>
            <a:pPr marL="9109075">
              <a:lnSpc>
                <a:spcPct val="100000"/>
              </a:lnSpc>
              <a:spcBef>
                <a:spcPts val="890"/>
              </a:spcBef>
            </a:pPr>
            <a:r>
              <a:rPr sz="1400" b="1" i="1" dirty="0">
                <a:solidFill>
                  <a:srgbClr val="FFFFFF"/>
                </a:solidFill>
                <a:latin typeface="Arial"/>
                <a:cs typeface="Arial"/>
              </a:rPr>
              <a:t>Photo:</a:t>
            </a:r>
            <a:r>
              <a:rPr sz="1400" b="1" i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i="1" dirty="0">
                <a:solidFill>
                  <a:srgbClr val="FFFFFF"/>
                </a:solidFill>
                <a:latin typeface="Arial"/>
                <a:cs typeface="Arial"/>
              </a:rPr>
              <a:t>Taamallah</a:t>
            </a:r>
            <a:r>
              <a:rPr sz="1400" b="1" i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i="1" spc="-10" dirty="0">
                <a:solidFill>
                  <a:srgbClr val="FFFFFF"/>
                </a:solidFill>
                <a:latin typeface="Arial"/>
                <a:cs typeface="Arial"/>
              </a:rPr>
              <a:t>Houcine</a:t>
            </a:r>
            <a:endParaRPr sz="1400" dirty="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25200" y="13716"/>
            <a:ext cx="963586" cy="984503"/>
          </a:xfrm>
          <a:prstGeom prst="rect">
            <a:avLst/>
          </a:prstGeom>
        </p:spPr>
      </p:pic>
      <p:pic>
        <p:nvPicPr>
          <p:cNvPr id="9" name="Picture 2" descr="logo">
            <a:extLst>
              <a:ext uri="{FF2B5EF4-FFF2-40B4-BE49-F238E27FC236}">
                <a16:creationId xmlns:a16="http://schemas.microsoft.com/office/drawing/2014/main" id="{292EB35D-04CC-42C6-9CD6-5AAAFE451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52" y="313045"/>
            <a:ext cx="3142199" cy="68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51560" cy="6858000"/>
            <a:chOff x="0" y="0"/>
            <a:chExt cx="105156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368808"/>
              <a:ext cx="1048385" cy="991869"/>
            </a:xfrm>
            <a:custGeom>
              <a:avLst/>
              <a:gdLst/>
              <a:ahLst/>
              <a:cxnLst/>
              <a:rect l="l" t="t" r="r" b="b"/>
              <a:pathLst>
                <a:path w="1048385" h="991869">
                  <a:moveTo>
                    <a:pt x="1048004" y="0"/>
                  </a:moveTo>
                  <a:lnTo>
                    <a:pt x="0" y="0"/>
                  </a:lnTo>
                  <a:lnTo>
                    <a:pt x="0" y="991743"/>
                  </a:lnTo>
                  <a:lnTo>
                    <a:pt x="1048004" y="991743"/>
                  </a:lnTo>
                  <a:lnTo>
                    <a:pt x="1048004" y="0"/>
                  </a:lnTo>
                  <a:close/>
                </a:path>
              </a:pathLst>
            </a:custGeom>
            <a:solidFill>
              <a:srgbClr val="E085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048486" y="0"/>
              <a:ext cx="0" cy="6858000"/>
            </a:xfrm>
            <a:custGeom>
              <a:avLst/>
              <a:gdLst/>
              <a:ahLst/>
              <a:cxnLst/>
              <a:rect l="l" t="t" r="r" b="b"/>
              <a:pathLst>
                <a:path h="6858000">
                  <a:moveTo>
                    <a:pt x="0" y="0"/>
                  </a:moveTo>
                  <a:lnTo>
                    <a:pt x="0" y="6857998"/>
                  </a:lnTo>
                </a:path>
              </a:pathLst>
            </a:custGeom>
            <a:ln w="6096">
              <a:solidFill>
                <a:srgbClr val="EB7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326623" y="245363"/>
            <a:ext cx="1572768" cy="425195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0" y="0"/>
            <a:ext cx="11541760" cy="6858000"/>
            <a:chOff x="0" y="0"/>
            <a:chExt cx="11541760" cy="6858000"/>
          </a:xfrm>
        </p:grpSpPr>
        <p:sp>
          <p:nvSpPr>
            <p:cNvPr id="7" name="object 7"/>
            <p:cNvSpPr/>
            <p:nvPr/>
          </p:nvSpPr>
          <p:spPr>
            <a:xfrm>
              <a:off x="0" y="368808"/>
              <a:ext cx="10064750" cy="0"/>
            </a:xfrm>
            <a:custGeom>
              <a:avLst/>
              <a:gdLst/>
              <a:ahLst/>
              <a:cxnLst/>
              <a:rect l="l" t="t" r="r" b="b"/>
              <a:pathLst>
                <a:path w="10064750">
                  <a:moveTo>
                    <a:pt x="10064369" y="0"/>
                  </a:moveTo>
                  <a:lnTo>
                    <a:pt x="0" y="0"/>
                  </a:lnTo>
                </a:path>
              </a:pathLst>
            </a:custGeom>
            <a:ln w="6096">
              <a:solidFill>
                <a:srgbClr val="EB7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0"/>
              <a:ext cx="10064750" cy="6858000"/>
            </a:xfrm>
            <a:custGeom>
              <a:avLst/>
              <a:gdLst/>
              <a:ahLst/>
              <a:cxnLst/>
              <a:rect l="l" t="t" r="r" b="b"/>
              <a:pathLst>
                <a:path w="10064750" h="6858000">
                  <a:moveTo>
                    <a:pt x="1048512" y="0"/>
                  </a:moveTo>
                  <a:lnTo>
                    <a:pt x="1048512" y="6857999"/>
                  </a:lnTo>
                </a:path>
                <a:path w="10064750" h="6858000">
                  <a:moveTo>
                    <a:pt x="10064623" y="368808"/>
                  </a:moveTo>
                  <a:lnTo>
                    <a:pt x="0" y="368808"/>
                  </a:lnTo>
                </a:path>
              </a:pathLst>
            </a:custGeom>
            <a:ln w="9144">
              <a:solidFill>
                <a:srgbClr val="BD4A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35340" y="181355"/>
              <a:ext cx="1731263" cy="59740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89703" y="1420367"/>
              <a:ext cx="7051548" cy="4725497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8005" rIns="0" bIns="0" rtlCol="0">
            <a:spAutoFit/>
          </a:bodyPr>
          <a:lstStyle/>
          <a:p>
            <a:pPr marL="73025">
              <a:lnSpc>
                <a:spcPct val="100000"/>
              </a:lnSpc>
              <a:spcBef>
                <a:spcPts val="105"/>
              </a:spcBef>
            </a:pPr>
            <a:r>
              <a:rPr dirty="0"/>
              <a:t>UNCCD</a:t>
            </a:r>
            <a:r>
              <a:rPr spc="-140" dirty="0"/>
              <a:t> </a:t>
            </a:r>
            <a:r>
              <a:rPr dirty="0"/>
              <a:t>Reporting</a:t>
            </a:r>
            <a:r>
              <a:rPr spc="-95" dirty="0"/>
              <a:t> </a:t>
            </a:r>
            <a:r>
              <a:rPr spc="-10" dirty="0"/>
              <a:t>process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7466838" y="6398767"/>
            <a:ext cx="39922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u="sng" spc="-10" dirty="0">
                <a:solidFill>
                  <a:srgbClr val="0461C1"/>
                </a:solidFill>
                <a:uFill>
                  <a:solidFill>
                    <a:srgbClr val="0461C1"/>
                  </a:solidFill>
                </a:uFill>
                <a:latin typeface="Arial"/>
                <a:cs typeface="Arial"/>
                <a:hlinkClick r:id="rId5"/>
              </a:rPr>
              <a:t>https://www.wocat.net/library/media/60/</a:t>
            </a:r>
            <a:endParaRPr sz="18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368297" y="1747773"/>
            <a:ext cx="2167890" cy="1305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95"/>
              </a:spcBef>
              <a:buSzPct val="71428"/>
              <a:buFont typeface="Wingdings"/>
              <a:buChar char=""/>
              <a:tabLst>
                <a:tab pos="354965" algn="l"/>
              </a:tabLst>
            </a:pPr>
            <a:r>
              <a:rPr sz="2800" spc="-10" dirty="0">
                <a:latin typeface="Gadugi"/>
                <a:cs typeface="Gadugi"/>
              </a:rPr>
              <a:t>Guidelines</a:t>
            </a:r>
            <a:endParaRPr sz="2800">
              <a:latin typeface="Gadugi"/>
              <a:cs typeface="Gadugi"/>
            </a:endParaRPr>
          </a:p>
          <a:p>
            <a:pPr marL="354965" indent="-342265">
              <a:lnSpc>
                <a:spcPct val="100000"/>
              </a:lnSpc>
              <a:spcBef>
                <a:spcPts val="3360"/>
              </a:spcBef>
              <a:buSzPct val="71428"/>
              <a:buFont typeface="Wingdings"/>
              <a:buChar char=""/>
              <a:tabLst>
                <a:tab pos="354965" algn="l"/>
              </a:tabLst>
            </a:pPr>
            <a:r>
              <a:rPr sz="2800" dirty="0">
                <a:latin typeface="Gadugi"/>
                <a:cs typeface="Gadugi"/>
              </a:rPr>
              <a:t>Short</a:t>
            </a:r>
            <a:r>
              <a:rPr sz="2800" spc="-70" dirty="0">
                <a:latin typeface="Gadugi"/>
                <a:cs typeface="Gadugi"/>
              </a:rPr>
              <a:t> </a:t>
            </a:r>
            <a:r>
              <a:rPr sz="2800" spc="-10" dirty="0">
                <a:latin typeface="Gadugi"/>
                <a:cs typeface="Gadugi"/>
              </a:rPr>
              <a:t>video</a:t>
            </a:r>
            <a:endParaRPr sz="2800">
              <a:latin typeface="Gadugi"/>
              <a:cs typeface="Gadug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1048511" y="0"/>
              <a:ext cx="0" cy="6858000"/>
            </a:xfrm>
            <a:custGeom>
              <a:avLst/>
              <a:gdLst/>
              <a:ahLst/>
              <a:cxnLst/>
              <a:rect l="l" t="t" r="r" b="b"/>
              <a:pathLst>
                <a:path h="6858000">
                  <a:moveTo>
                    <a:pt x="0" y="0"/>
                  </a:moveTo>
                  <a:lnTo>
                    <a:pt x="0" y="6857999"/>
                  </a:lnTo>
                </a:path>
              </a:pathLst>
            </a:custGeom>
            <a:ln w="9144">
              <a:solidFill>
                <a:srgbClr val="C050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368808"/>
              <a:ext cx="10998200" cy="0"/>
            </a:xfrm>
            <a:custGeom>
              <a:avLst/>
              <a:gdLst/>
              <a:ahLst/>
              <a:cxnLst/>
              <a:rect l="l" t="t" r="r" b="b"/>
              <a:pathLst>
                <a:path w="10998200">
                  <a:moveTo>
                    <a:pt x="10998200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C050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326623" y="245363"/>
              <a:ext cx="1572768" cy="42519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35340" y="181355"/>
              <a:ext cx="1731263" cy="59740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13952" y="1725001"/>
              <a:ext cx="4578046" cy="513299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772400" y="1883664"/>
              <a:ext cx="4351020" cy="467715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65860" y="4122420"/>
              <a:ext cx="6489192" cy="2438400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04444" rIns="0" bIns="0" rtlCol="0">
            <a:spAutoFit/>
          </a:bodyPr>
          <a:lstStyle/>
          <a:p>
            <a:pPr marL="46355">
              <a:lnSpc>
                <a:spcPct val="100000"/>
              </a:lnSpc>
              <a:spcBef>
                <a:spcPts val="105"/>
              </a:spcBef>
            </a:pPr>
            <a:r>
              <a:rPr spc="-10" dirty="0"/>
              <a:t>UNCCD-</a:t>
            </a:r>
            <a:r>
              <a:rPr dirty="0"/>
              <a:t>WOCAT</a:t>
            </a:r>
            <a:r>
              <a:rPr spc="-10" dirty="0"/>
              <a:t> collaboration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1261617" y="1384503"/>
            <a:ext cx="6298565" cy="20053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dirty="0">
                <a:latin typeface="Gadugi"/>
                <a:cs typeface="Gadugi"/>
              </a:rPr>
              <a:t>UN</a:t>
            </a:r>
            <a:r>
              <a:rPr sz="2800" b="1" spc="-80" dirty="0">
                <a:latin typeface="Gadugi"/>
                <a:cs typeface="Gadugi"/>
              </a:rPr>
              <a:t> </a:t>
            </a:r>
            <a:r>
              <a:rPr sz="2800" b="1" dirty="0">
                <a:latin typeface="Gadugi"/>
                <a:cs typeface="Gadugi"/>
              </a:rPr>
              <a:t>Decade</a:t>
            </a:r>
            <a:r>
              <a:rPr sz="2800" b="1" spc="-60" dirty="0">
                <a:latin typeface="Gadugi"/>
                <a:cs typeface="Gadugi"/>
              </a:rPr>
              <a:t> </a:t>
            </a:r>
            <a:r>
              <a:rPr sz="2800" b="1" dirty="0">
                <a:latin typeface="Gadugi"/>
                <a:cs typeface="Gadugi"/>
              </a:rPr>
              <a:t>on</a:t>
            </a:r>
            <a:r>
              <a:rPr sz="2800" b="1" spc="-70" dirty="0">
                <a:latin typeface="Gadugi"/>
                <a:cs typeface="Gadugi"/>
              </a:rPr>
              <a:t> </a:t>
            </a:r>
            <a:r>
              <a:rPr sz="2800" b="1" dirty="0">
                <a:latin typeface="Gadugi"/>
                <a:cs typeface="Gadugi"/>
              </a:rPr>
              <a:t>Ecosystem</a:t>
            </a:r>
            <a:r>
              <a:rPr sz="2800" b="1" spc="-65" dirty="0">
                <a:latin typeface="Gadugi"/>
                <a:cs typeface="Gadugi"/>
              </a:rPr>
              <a:t> </a:t>
            </a:r>
            <a:r>
              <a:rPr sz="2800" b="1" spc="-10" dirty="0">
                <a:latin typeface="Gadugi"/>
                <a:cs typeface="Gadugi"/>
              </a:rPr>
              <a:t>Restoration</a:t>
            </a:r>
            <a:endParaRPr sz="2800">
              <a:latin typeface="Gadugi"/>
              <a:cs typeface="Gadugi"/>
            </a:endParaRPr>
          </a:p>
          <a:p>
            <a:pPr marL="354965" indent="-342265">
              <a:lnSpc>
                <a:spcPct val="100000"/>
              </a:lnSpc>
              <a:spcBef>
                <a:spcPts val="2630"/>
              </a:spcBef>
              <a:buFont typeface="Wingdings"/>
              <a:buChar char=""/>
              <a:tabLst>
                <a:tab pos="354965" algn="l"/>
              </a:tabLst>
            </a:pPr>
            <a:r>
              <a:rPr sz="2000" dirty="0">
                <a:latin typeface="Gadugi"/>
                <a:cs typeface="Gadugi"/>
              </a:rPr>
              <a:t>Publication</a:t>
            </a:r>
            <a:r>
              <a:rPr sz="2000" spc="-10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promoted</a:t>
            </a:r>
            <a:r>
              <a:rPr sz="2000" spc="-35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at</a:t>
            </a:r>
            <a:r>
              <a:rPr sz="2000" spc="-30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Decade</a:t>
            </a:r>
            <a:r>
              <a:rPr sz="2000" spc="-25" dirty="0">
                <a:latin typeface="Gadugi"/>
                <a:cs typeface="Gadugi"/>
              </a:rPr>
              <a:t> </a:t>
            </a:r>
            <a:r>
              <a:rPr sz="2000" spc="-10" dirty="0">
                <a:latin typeface="Gadugi"/>
                <a:cs typeface="Gadugi"/>
              </a:rPr>
              <a:t>launch</a:t>
            </a:r>
            <a:endParaRPr sz="2000">
              <a:latin typeface="Gadugi"/>
              <a:cs typeface="Gadugi"/>
            </a:endParaRPr>
          </a:p>
          <a:p>
            <a:pPr marL="355600" marR="911225" indent="-342900">
              <a:lnSpc>
                <a:spcPct val="100000"/>
              </a:lnSpc>
              <a:buFont typeface="Wingdings"/>
              <a:buChar char=""/>
              <a:tabLst>
                <a:tab pos="355600" algn="l"/>
              </a:tabLst>
            </a:pPr>
            <a:r>
              <a:rPr sz="2000" dirty="0">
                <a:latin typeface="Gadugi"/>
                <a:cs typeface="Gadugi"/>
              </a:rPr>
              <a:t>Short</a:t>
            </a:r>
            <a:r>
              <a:rPr sz="2000" spc="-35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videos</a:t>
            </a:r>
            <a:r>
              <a:rPr sz="2000" spc="-35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on</a:t>
            </a:r>
            <a:r>
              <a:rPr sz="2000" spc="-30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SLM</a:t>
            </a:r>
            <a:r>
              <a:rPr sz="2000" spc="-30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solutions</a:t>
            </a:r>
            <a:r>
              <a:rPr sz="2000" spc="-45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for</a:t>
            </a:r>
            <a:r>
              <a:rPr sz="2000" spc="-35" dirty="0">
                <a:latin typeface="Gadugi"/>
                <a:cs typeface="Gadugi"/>
              </a:rPr>
              <a:t> </a:t>
            </a:r>
            <a:r>
              <a:rPr sz="2000" spc="-10" dirty="0">
                <a:latin typeface="Gadugi"/>
                <a:cs typeface="Gadugi"/>
              </a:rPr>
              <a:t>different </a:t>
            </a:r>
            <a:r>
              <a:rPr sz="2000" dirty="0">
                <a:latin typeface="Gadugi"/>
                <a:cs typeface="Gadugi"/>
              </a:rPr>
              <a:t>ecosystems</a:t>
            </a:r>
            <a:r>
              <a:rPr sz="2000" spc="-35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shared</a:t>
            </a:r>
            <a:r>
              <a:rPr sz="2000" spc="-45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on</a:t>
            </a:r>
            <a:r>
              <a:rPr sz="2000" spc="-20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UNCCD</a:t>
            </a:r>
            <a:r>
              <a:rPr sz="2000" spc="-35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social</a:t>
            </a:r>
            <a:r>
              <a:rPr sz="2000" spc="-35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media</a:t>
            </a:r>
            <a:r>
              <a:rPr sz="2000" spc="-25" dirty="0">
                <a:latin typeface="Gadugi"/>
                <a:cs typeface="Gadugi"/>
              </a:rPr>
              <a:t> </a:t>
            </a:r>
            <a:r>
              <a:rPr sz="2000" spc="-50" dirty="0">
                <a:latin typeface="Gadugi"/>
                <a:cs typeface="Gadugi"/>
              </a:rPr>
              <a:t>/ </a:t>
            </a:r>
            <a:r>
              <a:rPr sz="2000" dirty="0">
                <a:latin typeface="Gadugi"/>
                <a:cs typeface="Gadugi"/>
              </a:rPr>
              <a:t>WOCAT</a:t>
            </a:r>
            <a:r>
              <a:rPr sz="2000" spc="-45" dirty="0">
                <a:latin typeface="Gadugi"/>
                <a:cs typeface="Gadugi"/>
              </a:rPr>
              <a:t> </a:t>
            </a:r>
            <a:r>
              <a:rPr sz="2000" spc="-10" dirty="0">
                <a:latin typeface="Gadugi"/>
                <a:cs typeface="Gadugi"/>
              </a:rPr>
              <a:t>website</a:t>
            </a:r>
            <a:endParaRPr sz="2000">
              <a:latin typeface="Gadugi"/>
              <a:cs typeface="Gadug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84732" y="3144011"/>
            <a:ext cx="1583436" cy="226314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368808"/>
            <a:ext cx="1048385" cy="991869"/>
          </a:xfrm>
          <a:custGeom>
            <a:avLst/>
            <a:gdLst/>
            <a:ahLst/>
            <a:cxnLst/>
            <a:rect l="l" t="t" r="r" b="b"/>
            <a:pathLst>
              <a:path w="1048385" h="991869">
                <a:moveTo>
                  <a:pt x="1048004" y="0"/>
                </a:moveTo>
                <a:lnTo>
                  <a:pt x="0" y="0"/>
                </a:lnTo>
                <a:lnTo>
                  <a:pt x="0" y="991743"/>
                </a:lnTo>
                <a:lnTo>
                  <a:pt x="1048004" y="991743"/>
                </a:lnTo>
                <a:lnTo>
                  <a:pt x="1048004" y="0"/>
                </a:lnTo>
                <a:close/>
              </a:path>
            </a:pathLst>
          </a:custGeom>
          <a:solidFill>
            <a:srgbClr val="E0854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326623" y="245363"/>
            <a:ext cx="1572768" cy="425195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0" y="0"/>
            <a:ext cx="10064750" cy="6858000"/>
          </a:xfrm>
          <a:custGeom>
            <a:avLst/>
            <a:gdLst/>
            <a:ahLst/>
            <a:cxnLst/>
            <a:rect l="l" t="t" r="r" b="b"/>
            <a:pathLst>
              <a:path w="10064750" h="6858000">
                <a:moveTo>
                  <a:pt x="1048486" y="0"/>
                </a:moveTo>
                <a:lnTo>
                  <a:pt x="1048486" y="6857998"/>
                </a:lnTo>
              </a:path>
              <a:path w="10064750" h="6858000">
                <a:moveTo>
                  <a:pt x="10064369" y="368808"/>
                </a:moveTo>
                <a:lnTo>
                  <a:pt x="0" y="368808"/>
                </a:lnTo>
              </a:path>
            </a:pathLst>
          </a:custGeom>
          <a:ln w="6096">
            <a:solidFill>
              <a:srgbClr val="EB7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274156" y="5646806"/>
            <a:ext cx="78105" cy="213995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5"/>
              </a:spcBef>
            </a:pPr>
            <a:r>
              <a:rPr sz="1250" i="1" spc="-80" dirty="0">
                <a:latin typeface="Gadugi"/>
                <a:cs typeface="Gadugi"/>
              </a:rPr>
              <a:t>a</a:t>
            </a:r>
            <a:endParaRPr sz="1250">
              <a:latin typeface="Gadugi"/>
              <a:cs typeface="Gadug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84477" y="5463933"/>
            <a:ext cx="3961765" cy="115887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 marR="5080">
              <a:lnSpc>
                <a:spcPts val="1440"/>
              </a:lnSpc>
              <a:spcBef>
                <a:spcPts val="210"/>
              </a:spcBef>
            </a:pPr>
            <a:r>
              <a:rPr sz="1250" i="1" spc="-30" dirty="0">
                <a:latin typeface="Gadugi"/>
                <a:cs typeface="Gadugi"/>
              </a:rPr>
              <a:t>Favorable</a:t>
            </a:r>
            <a:r>
              <a:rPr sz="1250" i="1" spc="-55" dirty="0">
                <a:latin typeface="Gadugi"/>
                <a:cs typeface="Gadugi"/>
              </a:rPr>
              <a:t> </a:t>
            </a:r>
            <a:r>
              <a:rPr sz="1250" i="1" spc="-25" dirty="0">
                <a:latin typeface="Gadugi"/>
                <a:cs typeface="Gadugi"/>
              </a:rPr>
              <a:t>(green) </a:t>
            </a:r>
            <a:r>
              <a:rPr sz="1250" i="1" spc="-20" dirty="0">
                <a:latin typeface="Gadugi"/>
                <a:cs typeface="Gadugi"/>
              </a:rPr>
              <a:t>and </a:t>
            </a:r>
            <a:r>
              <a:rPr sz="1250" i="1" spc="-35" dirty="0">
                <a:latin typeface="Gadugi"/>
                <a:cs typeface="Gadugi"/>
              </a:rPr>
              <a:t>unfavorable</a:t>
            </a:r>
            <a:r>
              <a:rPr sz="1250" i="1" spc="-65" dirty="0">
                <a:latin typeface="Gadugi"/>
                <a:cs typeface="Gadugi"/>
              </a:rPr>
              <a:t> </a:t>
            </a:r>
            <a:r>
              <a:rPr sz="1250" i="1" spc="-10" dirty="0">
                <a:latin typeface="Gadugi"/>
                <a:cs typeface="Gadugi"/>
              </a:rPr>
              <a:t>(red) </a:t>
            </a:r>
            <a:r>
              <a:rPr sz="1250" i="1" spc="-30" dirty="0">
                <a:latin typeface="Gadugi"/>
                <a:cs typeface="Gadugi"/>
              </a:rPr>
              <a:t>conditions</a:t>
            </a:r>
            <a:r>
              <a:rPr sz="1250" i="1" spc="-50" dirty="0">
                <a:latin typeface="Gadugi"/>
                <a:cs typeface="Gadugi"/>
              </a:rPr>
              <a:t> </a:t>
            </a:r>
            <a:r>
              <a:rPr sz="1250" i="1" spc="-20" dirty="0">
                <a:latin typeface="Gadugi"/>
                <a:cs typeface="Gadugi"/>
              </a:rPr>
              <a:t>for</a:t>
            </a:r>
            <a:r>
              <a:rPr sz="1250" i="1" spc="-35" dirty="0">
                <a:latin typeface="Gadugi"/>
                <a:cs typeface="Gadugi"/>
              </a:rPr>
              <a:t> </a:t>
            </a:r>
            <a:r>
              <a:rPr sz="1250" i="1" spc="-25" dirty="0">
                <a:latin typeface="Gadugi"/>
                <a:cs typeface="Gadugi"/>
              </a:rPr>
              <a:t>the </a:t>
            </a:r>
            <a:r>
              <a:rPr sz="1250" i="1" spc="-35" dirty="0">
                <a:latin typeface="Gadugi"/>
                <a:cs typeface="Gadugi"/>
              </a:rPr>
              <a:t>implementation</a:t>
            </a:r>
            <a:r>
              <a:rPr sz="1250" i="1" spc="-20" dirty="0">
                <a:latin typeface="Gadugi"/>
                <a:cs typeface="Gadugi"/>
              </a:rPr>
              <a:t> </a:t>
            </a:r>
            <a:r>
              <a:rPr sz="1250" i="1" dirty="0">
                <a:latin typeface="Gadugi"/>
                <a:cs typeface="Gadugi"/>
              </a:rPr>
              <a:t>of</a:t>
            </a:r>
            <a:r>
              <a:rPr sz="1250" i="1" spc="-15" dirty="0">
                <a:latin typeface="Gadugi"/>
                <a:cs typeface="Gadugi"/>
              </a:rPr>
              <a:t> </a:t>
            </a:r>
            <a:r>
              <a:rPr sz="1250" i="1" spc="-30" dirty="0">
                <a:latin typeface="Gadugi"/>
                <a:cs typeface="Gadugi"/>
              </a:rPr>
              <a:t>applied</a:t>
            </a:r>
            <a:r>
              <a:rPr sz="1250" i="1" spc="-20" dirty="0">
                <a:latin typeface="Gadugi"/>
                <a:cs typeface="Gadugi"/>
              </a:rPr>
              <a:t> </a:t>
            </a:r>
            <a:r>
              <a:rPr sz="1250" i="1" spc="-35" dirty="0">
                <a:latin typeface="Gadugi"/>
                <a:cs typeface="Gadugi"/>
              </a:rPr>
              <a:t>technologies</a:t>
            </a:r>
            <a:r>
              <a:rPr sz="1250" i="1" spc="-40" dirty="0">
                <a:latin typeface="Gadugi"/>
                <a:cs typeface="Gadugi"/>
              </a:rPr>
              <a:t> </a:t>
            </a:r>
            <a:r>
              <a:rPr sz="1250" i="1" dirty="0">
                <a:latin typeface="Gadugi"/>
                <a:cs typeface="Gadugi"/>
              </a:rPr>
              <a:t>in</a:t>
            </a:r>
            <a:r>
              <a:rPr sz="1250" i="1" spc="-5" dirty="0">
                <a:latin typeface="Gadugi"/>
                <a:cs typeface="Gadugi"/>
              </a:rPr>
              <a:t> </a:t>
            </a:r>
            <a:r>
              <a:rPr sz="1250" i="1" spc="-20" dirty="0">
                <a:latin typeface="Gadugi"/>
                <a:cs typeface="Gadugi"/>
              </a:rPr>
              <a:t>an </a:t>
            </a:r>
            <a:r>
              <a:rPr sz="1250" i="1" spc="-35" dirty="0">
                <a:latin typeface="Gadugi"/>
                <a:cs typeface="Gadugi"/>
              </a:rPr>
              <a:t>approach,</a:t>
            </a:r>
            <a:r>
              <a:rPr sz="1250" i="1" spc="-45" dirty="0">
                <a:latin typeface="Gadugi"/>
                <a:cs typeface="Gadugi"/>
              </a:rPr>
              <a:t> </a:t>
            </a:r>
            <a:r>
              <a:rPr sz="1250" i="1" spc="-25" dirty="0">
                <a:latin typeface="Gadugi"/>
                <a:cs typeface="Gadugi"/>
              </a:rPr>
              <a:t>as </a:t>
            </a:r>
            <a:r>
              <a:rPr sz="1250" i="1" spc="-30" dirty="0">
                <a:latin typeface="Gadugi"/>
                <a:cs typeface="Gadugi"/>
              </a:rPr>
              <a:t>percentage</a:t>
            </a:r>
            <a:r>
              <a:rPr sz="1250" i="1" spc="-55" dirty="0">
                <a:latin typeface="Gadugi"/>
                <a:cs typeface="Gadugi"/>
              </a:rPr>
              <a:t> </a:t>
            </a:r>
            <a:r>
              <a:rPr sz="1250" i="1" dirty="0">
                <a:latin typeface="Gadugi"/>
                <a:cs typeface="Gadugi"/>
              </a:rPr>
              <a:t>of</a:t>
            </a:r>
            <a:r>
              <a:rPr sz="1250" i="1" spc="-65" dirty="0">
                <a:latin typeface="Gadugi"/>
                <a:cs typeface="Gadugi"/>
              </a:rPr>
              <a:t> </a:t>
            </a:r>
            <a:r>
              <a:rPr sz="1250" i="1" spc="-20" dirty="0">
                <a:latin typeface="Gadugi"/>
                <a:cs typeface="Gadugi"/>
              </a:rPr>
              <a:t>the</a:t>
            </a:r>
            <a:r>
              <a:rPr sz="1250" i="1" spc="-55" dirty="0">
                <a:latin typeface="Gadugi"/>
                <a:cs typeface="Gadugi"/>
              </a:rPr>
              <a:t> </a:t>
            </a:r>
            <a:r>
              <a:rPr sz="1250" i="1" spc="-20" dirty="0">
                <a:latin typeface="Gadugi"/>
                <a:cs typeface="Gadugi"/>
              </a:rPr>
              <a:t>233</a:t>
            </a:r>
            <a:r>
              <a:rPr sz="1250" i="1" spc="-30" dirty="0">
                <a:latin typeface="Gadugi"/>
                <a:cs typeface="Gadugi"/>
              </a:rPr>
              <a:t> </a:t>
            </a:r>
            <a:r>
              <a:rPr sz="1250" i="1" spc="-35" dirty="0">
                <a:latin typeface="Gadugi"/>
                <a:cs typeface="Gadugi"/>
              </a:rPr>
              <a:t>approaches</a:t>
            </a:r>
            <a:r>
              <a:rPr sz="1250" i="1" spc="-60" dirty="0">
                <a:latin typeface="Gadugi"/>
                <a:cs typeface="Gadugi"/>
              </a:rPr>
              <a:t> </a:t>
            </a:r>
            <a:r>
              <a:rPr sz="1250" i="1" dirty="0">
                <a:latin typeface="Gadugi"/>
                <a:cs typeface="Gadugi"/>
              </a:rPr>
              <a:t>in</a:t>
            </a:r>
            <a:r>
              <a:rPr sz="1250" i="1" spc="-40" dirty="0">
                <a:latin typeface="Gadugi"/>
                <a:cs typeface="Gadugi"/>
              </a:rPr>
              <a:t> </a:t>
            </a:r>
            <a:r>
              <a:rPr sz="1250" i="1" spc="-20" dirty="0">
                <a:latin typeface="Gadugi"/>
                <a:cs typeface="Gadugi"/>
              </a:rPr>
              <a:t>the</a:t>
            </a:r>
            <a:r>
              <a:rPr sz="1250" i="1" spc="-55" dirty="0">
                <a:latin typeface="Gadugi"/>
                <a:cs typeface="Gadugi"/>
              </a:rPr>
              <a:t> </a:t>
            </a:r>
            <a:r>
              <a:rPr sz="1250" i="1" spc="-25" dirty="0">
                <a:latin typeface="Gadugi"/>
                <a:cs typeface="Gadugi"/>
              </a:rPr>
              <a:t>global</a:t>
            </a:r>
            <a:r>
              <a:rPr sz="1250" i="1" spc="-45" dirty="0">
                <a:latin typeface="Gadugi"/>
                <a:cs typeface="Gadugi"/>
              </a:rPr>
              <a:t> </a:t>
            </a:r>
            <a:r>
              <a:rPr sz="1250" i="1" spc="-10" dirty="0">
                <a:latin typeface="Gadugi"/>
                <a:cs typeface="Gadugi"/>
              </a:rPr>
              <a:t>WOCAT </a:t>
            </a:r>
            <a:r>
              <a:rPr sz="1250" i="1" spc="-30" dirty="0">
                <a:latin typeface="Gadugi"/>
                <a:cs typeface="Gadugi"/>
              </a:rPr>
              <a:t>database.</a:t>
            </a:r>
            <a:r>
              <a:rPr sz="1250" i="1" dirty="0">
                <a:latin typeface="Gadugi"/>
                <a:cs typeface="Gadugi"/>
              </a:rPr>
              <a:t> </a:t>
            </a:r>
            <a:r>
              <a:rPr sz="1250" i="1" spc="-25" dirty="0">
                <a:latin typeface="Gadugi"/>
                <a:cs typeface="Gadugi"/>
              </a:rPr>
              <a:t>Multiple</a:t>
            </a:r>
            <a:r>
              <a:rPr sz="1250" i="1" spc="-30" dirty="0">
                <a:latin typeface="Gadugi"/>
                <a:cs typeface="Gadugi"/>
              </a:rPr>
              <a:t> </a:t>
            </a:r>
            <a:r>
              <a:rPr sz="1250" i="1" spc="-35" dirty="0">
                <a:latin typeface="Gadugi"/>
                <a:cs typeface="Gadugi"/>
              </a:rPr>
              <a:t>responses</a:t>
            </a:r>
            <a:r>
              <a:rPr sz="1250" i="1" spc="-30" dirty="0">
                <a:latin typeface="Gadugi"/>
                <a:cs typeface="Gadugi"/>
              </a:rPr>
              <a:t> </a:t>
            </a:r>
            <a:r>
              <a:rPr sz="1250" i="1" spc="-20" dirty="0">
                <a:latin typeface="Gadugi"/>
                <a:cs typeface="Gadugi"/>
              </a:rPr>
              <a:t>are</a:t>
            </a:r>
            <a:r>
              <a:rPr sz="1250" i="1" spc="-15" dirty="0">
                <a:latin typeface="Gadugi"/>
                <a:cs typeface="Gadugi"/>
              </a:rPr>
              <a:t> </a:t>
            </a:r>
            <a:r>
              <a:rPr sz="1250" i="1" spc="-10" dirty="0">
                <a:latin typeface="Gadugi"/>
                <a:cs typeface="Gadugi"/>
              </a:rPr>
              <a:t>possible.</a:t>
            </a:r>
            <a:endParaRPr sz="1250">
              <a:latin typeface="Gadugi"/>
              <a:cs typeface="Gadugi"/>
            </a:endParaRPr>
          </a:p>
          <a:p>
            <a:pPr marL="12700">
              <a:lnSpc>
                <a:spcPct val="100000"/>
              </a:lnSpc>
              <a:spcBef>
                <a:spcPts val="1550"/>
              </a:spcBef>
            </a:pPr>
            <a:r>
              <a:rPr sz="1250" i="1" spc="-30" dirty="0">
                <a:latin typeface="Gadugi"/>
                <a:cs typeface="Gadugi"/>
              </a:rPr>
              <a:t>Guidelines</a:t>
            </a:r>
            <a:r>
              <a:rPr sz="1250" i="1" spc="-55" dirty="0">
                <a:latin typeface="Gadugi"/>
                <a:cs typeface="Gadugi"/>
              </a:rPr>
              <a:t> </a:t>
            </a:r>
            <a:r>
              <a:rPr sz="1250" i="1" spc="-20" dirty="0">
                <a:latin typeface="Gadugi"/>
                <a:cs typeface="Gadugi"/>
              </a:rPr>
              <a:t>for</a:t>
            </a:r>
            <a:r>
              <a:rPr sz="1250" i="1" spc="-55" dirty="0">
                <a:latin typeface="Gadugi"/>
                <a:cs typeface="Gadugi"/>
              </a:rPr>
              <a:t> </a:t>
            </a:r>
            <a:r>
              <a:rPr sz="1250" i="1" spc="-30" dirty="0">
                <a:latin typeface="Gadugi"/>
                <a:cs typeface="Gadugi"/>
              </a:rPr>
              <a:t>rangeland</a:t>
            </a:r>
            <a:r>
              <a:rPr sz="1250" i="1" spc="-45" dirty="0">
                <a:latin typeface="Gadugi"/>
                <a:cs typeface="Gadugi"/>
              </a:rPr>
              <a:t> </a:t>
            </a:r>
            <a:r>
              <a:rPr sz="1250" i="1" spc="-30" dirty="0">
                <a:latin typeface="Gadugi"/>
                <a:cs typeface="Gadugi"/>
              </a:rPr>
              <a:t>management,</a:t>
            </a:r>
            <a:r>
              <a:rPr sz="1250" i="1" spc="-10" dirty="0">
                <a:latin typeface="Gadugi"/>
                <a:cs typeface="Gadugi"/>
              </a:rPr>
              <a:t> </a:t>
            </a:r>
            <a:r>
              <a:rPr sz="1250" i="1" spc="-25" dirty="0">
                <a:latin typeface="Gadugi"/>
                <a:cs typeface="Gadugi"/>
              </a:rPr>
              <a:t>Liniger</a:t>
            </a:r>
            <a:r>
              <a:rPr sz="1250" i="1" spc="-50" dirty="0">
                <a:latin typeface="Gadugi"/>
                <a:cs typeface="Gadugi"/>
              </a:rPr>
              <a:t> </a:t>
            </a:r>
            <a:r>
              <a:rPr sz="1250" i="1" dirty="0">
                <a:latin typeface="Gadugi"/>
                <a:cs typeface="Gadugi"/>
              </a:rPr>
              <a:t>et.</a:t>
            </a:r>
            <a:r>
              <a:rPr sz="1250" i="1" spc="-30" dirty="0">
                <a:latin typeface="Gadugi"/>
                <a:cs typeface="Gadugi"/>
              </a:rPr>
              <a:t> </a:t>
            </a:r>
            <a:r>
              <a:rPr sz="1250" i="1" dirty="0">
                <a:latin typeface="Gadugi"/>
                <a:cs typeface="Gadugi"/>
              </a:rPr>
              <a:t>al</a:t>
            </a:r>
            <a:r>
              <a:rPr sz="1250" i="1" spc="-40" dirty="0">
                <a:latin typeface="Gadugi"/>
                <a:cs typeface="Gadugi"/>
              </a:rPr>
              <a:t> </a:t>
            </a:r>
            <a:r>
              <a:rPr sz="1250" i="1" spc="-20" dirty="0">
                <a:latin typeface="Gadugi"/>
                <a:cs typeface="Gadugi"/>
              </a:rPr>
              <a:t>2022</a:t>
            </a:r>
            <a:endParaRPr sz="1250">
              <a:latin typeface="Gadugi"/>
              <a:cs typeface="Gadug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84477" y="1469897"/>
            <a:ext cx="3519804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Gadugi"/>
                <a:cs typeface="Gadugi"/>
              </a:rPr>
              <a:t>What</a:t>
            </a:r>
            <a:r>
              <a:rPr sz="2400" spc="-20" dirty="0">
                <a:latin typeface="Gadugi"/>
                <a:cs typeface="Gadugi"/>
              </a:rPr>
              <a:t> </a:t>
            </a:r>
            <a:r>
              <a:rPr sz="2400" dirty="0">
                <a:latin typeface="Gadugi"/>
                <a:cs typeface="Gadugi"/>
              </a:rPr>
              <a:t>are</a:t>
            </a:r>
            <a:r>
              <a:rPr sz="2400" spc="-25" dirty="0">
                <a:latin typeface="Gadugi"/>
                <a:cs typeface="Gadugi"/>
              </a:rPr>
              <a:t> </a:t>
            </a:r>
            <a:r>
              <a:rPr sz="2400" dirty="0">
                <a:latin typeface="Gadugi"/>
                <a:cs typeface="Gadugi"/>
              </a:rPr>
              <a:t>the</a:t>
            </a:r>
            <a:r>
              <a:rPr sz="2400" spc="-25" dirty="0">
                <a:latin typeface="Gadugi"/>
                <a:cs typeface="Gadugi"/>
              </a:rPr>
              <a:t> </a:t>
            </a:r>
            <a:r>
              <a:rPr sz="2400" spc="-20" dirty="0">
                <a:latin typeface="Gadugi"/>
                <a:cs typeface="Gadugi"/>
              </a:rPr>
              <a:t>main </a:t>
            </a:r>
            <a:r>
              <a:rPr sz="2400" dirty="0">
                <a:latin typeface="Gadugi"/>
                <a:cs typeface="Gadugi"/>
              </a:rPr>
              <a:t>conditions</a:t>
            </a:r>
            <a:r>
              <a:rPr sz="2400" spc="-30" dirty="0">
                <a:latin typeface="Gadugi"/>
                <a:cs typeface="Gadugi"/>
              </a:rPr>
              <a:t> </a:t>
            </a:r>
            <a:r>
              <a:rPr sz="2400" dirty="0">
                <a:latin typeface="Gadugi"/>
                <a:cs typeface="Gadugi"/>
              </a:rPr>
              <a:t>that</a:t>
            </a:r>
            <a:r>
              <a:rPr sz="2400" spc="-70" dirty="0">
                <a:latin typeface="Gadugi"/>
                <a:cs typeface="Gadugi"/>
              </a:rPr>
              <a:t> </a:t>
            </a:r>
            <a:r>
              <a:rPr sz="2400" dirty="0">
                <a:latin typeface="Gadugi"/>
                <a:cs typeface="Gadugi"/>
              </a:rPr>
              <a:t>hinder</a:t>
            </a:r>
            <a:r>
              <a:rPr sz="2400" spc="-55" dirty="0">
                <a:latin typeface="Gadugi"/>
                <a:cs typeface="Gadugi"/>
              </a:rPr>
              <a:t> </a:t>
            </a:r>
            <a:r>
              <a:rPr sz="2400" spc="-25" dirty="0">
                <a:latin typeface="Gadugi"/>
                <a:cs typeface="Gadugi"/>
              </a:rPr>
              <a:t>the </a:t>
            </a:r>
            <a:r>
              <a:rPr sz="2400" dirty="0">
                <a:latin typeface="Gadugi"/>
                <a:cs typeface="Gadugi"/>
              </a:rPr>
              <a:t>implementation</a:t>
            </a:r>
            <a:r>
              <a:rPr sz="2400" spc="-90" dirty="0">
                <a:latin typeface="Gadugi"/>
                <a:cs typeface="Gadugi"/>
              </a:rPr>
              <a:t> </a:t>
            </a:r>
            <a:r>
              <a:rPr sz="2400" dirty="0">
                <a:latin typeface="Gadugi"/>
                <a:cs typeface="Gadugi"/>
              </a:rPr>
              <a:t>of</a:t>
            </a:r>
            <a:r>
              <a:rPr sz="2400" spc="-85" dirty="0">
                <a:latin typeface="Gadugi"/>
                <a:cs typeface="Gadugi"/>
              </a:rPr>
              <a:t> </a:t>
            </a:r>
            <a:r>
              <a:rPr sz="2400" spc="-25" dirty="0">
                <a:latin typeface="Gadugi"/>
                <a:cs typeface="Gadugi"/>
              </a:rPr>
              <a:t>SLM </a:t>
            </a:r>
            <a:r>
              <a:rPr sz="2400" spc="-10" dirty="0">
                <a:latin typeface="Gadugi"/>
                <a:cs typeface="Gadugi"/>
              </a:rPr>
              <a:t>technologies?</a:t>
            </a:r>
            <a:endParaRPr sz="2400">
              <a:latin typeface="Gadugi"/>
              <a:cs typeface="Gadug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91109" rIns="0" bIns="0" rtlCol="0">
            <a:spAutoFit/>
          </a:bodyPr>
          <a:lstStyle/>
          <a:p>
            <a:pPr marL="33020">
              <a:lnSpc>
                <a:spcPct val="100000"/>
              </a:lnSpc>
              <a:spcBef>
                <a:spcPts val="105"/>
              </a:spcBef>
            </a:pPr>
            <a:r>
              <a:rPr dirty="0"/>
              <a:t>Promoting</a:t>
            </a:r>
            <a:r>
              <a:rPr spc="-95" dirty="0"/>
              <a:t> </a:t>
            </a:r>
            <a:r>
              <a:rPr dirty="0"/>
              <a:t>/</a:t>
            </a:r>
            <a:r>
              <a:rPr spc="-100" dirty="0"/>
              <a:t> </a:t>
            </a:r>
            <a:r>
              <a:rPr dirty="0"/>
              <a:t>hindering</a:t>
            </a:r>
            <a:r>
              <a:rPr spc="-110" dirty="0"/>
              <a:t> </a:t>
            </a:r>
            <a:r>
              <a:rPr spc="-20" dirty="0"/>
              <a:t>SLM?</a:t>
            </a: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277611" y="1761744"/>
            <a:ext cx="5225795" cy="4796028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7082028" y="1748027"/>
            <a:ext cx="3411220" cy="4026535"/>
          </a:xfrm>
          <a:prstGeom prst="rect">
            <a:avLst/>
          </a:prstGeom>
          <a:solidFill>
            <a:srgbClr val="D9D9D9"/>
          </a:solidFill>
          <a:ln w="12192">
            <a:solidFill>
              <a:srgbClr val="2D528F"/>
            </a:solidFill>
          </a:ln>
        </p:spPr>
        <p:txBody>
          <a:bodyPr vert="horz" wrap="square" lIns="0" tIns="23558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855"/>
              </a:spcBef>
            </a:pPr>
            <a:endParaRPr sz="7200">
              <a:latin typeface="Times New Roman"/>
              <a:cs typeface="Times New Roman"/>
            </a:endParaRPr>
          </a:p>
          <a:p>
            <a:pPr marL="118110" algn="ctr">
              <a:lnSpc>
                <a:spcPct val="100000"/>
              </a:lnSpc>
            </a:pPr>
            <a:r>
              <a:rPr sz="7200" spc="-50" dirty="0">
                <a:latin typeface="Calibri"/>
                <a:cs typeface="Calibri"/>
              </a:rPr>
              <a:t>?</a:t>
            </a:r>
            <a:endParaRPr sz="7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84732" y="3144011"/>
            <a:ext cx="1583436" cy="226314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368808"/>
            <a:ext cx="1048385" cy="991869"/>
          </a:xfrm>
          <a:custGeom>
            <a:avLst/>
            <a:gdLst/>
            <a:ahLst/>
            <a:cxnLst/>
            <a:rect l="l" t="t" r="r" b="b"/>
            <a:pathLst>
              <a:path w="1048385" h="991869">
                <a:moveTo>
                  <a:pt x="1048004" y="0"/>
                </a:moveTo>
                <a:lnTo>
                  <a:pt x="0" y="0"/>
                </a:lnTo>
                <a:lnTo>
                  <a:pt x="0" y="991743"/>
                </a:lnTo>
                <a:lnTo>
                  <a:pt x="1048004" y="991743"/>
                </a:lnTo>
                <a:lnTo>
                  <a:pt x="1048004" y="0"/>
                </a:lnTo>
                <a:close/>
              </a:path>
            </a:pathLst>
          </a:custGeom>
          <a:solidFill>
            <a:srgbClr val="E0854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326623" y="245363"/>
            <a:ext cx="1572768" cy="425195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0" y="0"/>
            <a:ext cx="10064750" cy="6858000"/>
          </a:xfrm>
          <a:custGeom>
            <a:avLst/>
            <a:gdLst/>
            <a:ahLst/>
            <a:cxnLst/>
            <a:rect l="l" t="t" r="r" b="b"/>
            <a:pathLst>
              <a:path w="10064750" h="6858000">
                <a:moveTo>
                  <a:pt x="1048486" y="0"/>
                </a:moveTo>
                <a:lnTo>
                  <a:pt x="1048486" y="6857998"/>
                </a:lnTo>
              </a:path>
              <a:path w="10064750" h="6858000">
                <a:moveTo>
                  <a:pt x="10064369" y="368808"/>
                </a:moveTo>
                <a:lnTo>
                  <a:pt x="0" y="368808"/>
                </a:lnTo>
              </a:path>
            </a:pathLst>
          </a:custGeom>
          <a:ln w="6096">
            <a:solidFill>
              <a:srgbClr val="EB7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284477" y="5463933"/>
            <a:ext cx="5559425" cy="975994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 marR="5080">
              <a:lnSpc>
                <a:spcPts val="1440"/>
              </a:lnSpc>
              <a:spcBef>
                <a:spcPts val="210"/>
              </a:spcBef>
            </a:pPr>
            <a:r>
              <a:rPr sz="1250" i="1" spc="-30" dirty="0">
                <a:latin typeface="Gadugi"/>
                <a:cs typeface="Gadugi"/>
              </a:rPr>
              <a:t>Favorable</a:t>
            </a:r>
            <a:r>
              <a:rPr sz="1250" i="1" spc="-50" dirty="0">
                <a:latin typeface="Gadugi"/>
                <a:cs typeface="Gadugi"/>
              </a:rPr>
              <a:t> </a:t>
            </a:r>
            <a:r>
              <a:rPr sz="1250" i="1" spc="-25" dirty="0">
                <a:latin typeface="Gadugi"/>
                <a:cs typeface="Gadugi"/>
              </a:rPr>
              <a:t>(green)</a:t>
            </a:r>
            <a:r>
              <a:rPr sz="1250" i="1" spc="-20" dirty="0">
                <a:latin typeface="Gadugi"/>
                <a:cs typeface="Gadugi"/>
              </a:rPr>
              <a:t> and</a:t>
            </a:r>
            <a:r>
              <a:rPr sz="1250" i="1" spc="-15" dirty="0">
                <a:latin typeface="Gadugi"/>
                <a:cs typeface="Gadugi"/>
              </a:rPr>
              <a:t> </a:t>
            </a:r>
            <a:r>
              <a:rPr sz="1250" i="1" spc="-35" dirty="0">
                <a:latin typeface="Gadugi"/>
                <a:cs typeface="Gadugi"/>
              </a:rPr>
              <a:t>unfavorable</a:t>
            </a:r>
            <a:r>
              <a:rPr sz="1250" i="1" spc="-60" dirty="0">
                <a:latin typeface="Gadugi"/>
                <a:cs typeface="Gadugi"/>
              </a:rPr>
              <a:t> </a:t>
            </a:r>
            <a:r>
              <a:rPr sz="1250" i="1" spc="-10" dirty="0">
                <a:latin typeface="Gadugi"/>
                <a:cs typeface="Gadugi"/>
              </a:rPr>
              <a:t>(red) </a:t>
            </a:r>
            <a:r>
              <a:rPr sz="1250" i="1" spc="-30" dirty="0">
                <a:latin typeface="Gadugi"/>
                <a:cs typeface="Gadugi"/>
              </a:rPr>
              <a:t>conditions</a:t>
            </a:r>
            <a:r>
              <a:rPr sz="1250" i="1" spc="-45" dirty="0">
                <a:latin typeface="Gadugi"/>
                <a:cs typeface="Gadugi"/>
              </a:rPr>
              <a:t> </a:t>
            </a:r>
            <a:r>
              <a:rPr sz="1250" i="1" spc="-20" dirty="0">
                <a:latin typeface="Gadugi"/>
                <a:cs typeface="Gadugi"/>
              </a:rPr>
              <a:t>for</a:t>
            </a:r>
            <a:r>
              <a:rPr sz="1250" i="1" spc="-25" dirty="0">
                <a:latin typeface="Gadugi"/>
                <a:cs typeface="Gadugi"/>
              </a:rPr>
              <a:t> </a:t>
            </a:r>
            <a:r>
              <a:rPr sz="1250" i="1" spc="-20" dirty="0">
                <a:latin typeface="Gadugi"/>
                <a:cs typeface="Gadugi"/>
              </a:rPr>
              <a:t>the</a:t>
            </a:r>
            <a:r>
              <a:rPr sz="1250" i="1" spc="-25" dirty="0">
                <a:latin typeface="Gadugi"/>
                <a:cs typeface="Gadugi"/>
              </a:rPr>
              <a:t> </a:t>
            </a:r>
            <a:r>
              <a:rPr sz="1250" i="1" spc="-35" dirty="0">
                <a:latin typeface="Gadugi"/>
                <a:cs typeface="Gadugi"/>
              </a:rPr>
              <a:t>implementation</a:t>
            </a:r>
            <a:r>
              <a:rPr sz="1250" i="1" spc="-20" dirty="0">
                <a:latin typeface="Gadugi"/>
                <a:cs typeface="Gadugi"/>
              </a:rPr>
              <a:t> </a:t>
            </a:r>
            <a:r>
              <a:rPr sz="1250" i="1" spc="-25" dirty="0">
                <a:latin typeface="Gadugi"/>
                <a:cs typeface="Gadugi"/>
              </a:rPr>
              <a:t>of </a:t>
            </a:r>
            <a:r>
              <a:rPr sz="1250" i="1" spc="-30" dirty="0">
                <a:latin typeface="Gadugi"/>
                <a:cs typeface="Gadugi"/>
              </a:rPr>
              <a:t>applied</a:t>
            </a:r>
            <a:r>
              <a:rPr sz="1250" i="1" spc="-55" dirty="0">
                <a:latin typeface="Gadugi"/>
                <a:cs typeface="Gadugi"/>
              </a:rPr>
              <a:t> </a:t>
            </a:r>
            <a:r>
              <a:rPr sz="1250" i="1" spc="-30" dirty="0">
                <a:latin typeface="Gadugi"/>
                <a:cs typeface="Gadugi"/>
              </a:rPr>
              <a:t>technologies</a:t>
            </a:r>
            <a:r>
              <a:rPr sz="1250" i="1" spc="-55" dirty="0">
                <a:latin typeface="Gadugi"/>
                <a:cs typeface="Gadugi"/>
              </a:rPr>
              <a:t> </a:t>
            </a:r>
            <a:r>
              <a:rPr sz="1250" i="1" dirty="0">
                <a:latin typeface="Gadugi"/>
                <a:cs typeface="Gadugi"/>
              </a:rPr>
              <a:t>in</a:t>
            </a:r>
            <a:r>
              <a:rPr sz="1250" i="1" spc="-70" dirty="0">
                <a:latin typeface="Gadugi"/>
                <a:cs typeface="Gadugi"/>
              </a:rPr>
              <a:t> </a:t>
            </a:r>
            <a:r>
              <a:rPr sz="1250" i="1" spc="-20" dirty="0">
                <a:latin typeface="Gadugi"/>
                <a:cs typeface="Gadugi"/>
              </a:rPr>
              <a:t>an</a:t>
            </a:r>
            <a:r>
              <a:rPr sz="1250" i="1" spc="-50" dirty="0">
                <a:latin typeface="Gadugi"/>
                <a:cs typeface="Gadugi"/>
              </a:rPr>
              <a:t> </a:t>
            </a:r>
            <a:r>
              <a:rPr sz="1250" i="1" spc="-35" dirty="0">
                <a:latin typeface="Gadugi"/>
                <a:cs typeface="Gadugi"/>
              </a:rPr>
              <a:t>approach,</a:t>
            </a:r>
            <a:r>
              <a:rPr sz="1250" i="1" spc="-55" dirty="0">
                <a:latin typeface="Gadugi"/>
                <a:cs typeface="Gadugi"/>
              </a:rPr>
              <a:t> </a:t>
            </a:r>
            <a:r>
              <a:rPr sz="1250" i="1" dirty="0">
                <a:latin typeface="Gadugi"/>
                <a:cs typeface="Gadugi"/>
              </a:rPr>
              <a:t>as</a:t>
            </a:r>
            <a:r>
              <a:rPr sz="1250" i="1" spc="-30" dirty="0">
                <a:latin typeface="Gadugi"/>
                <a:cs typeface="Gadugi"/>
              </a:rPr>
              <a:t> </a:t>
            </a:r>
            <a:r>
              <a:rPr sz="1250" i="1" dirty="0">
                <a:latin typeface="Gadugi"/>
                <a:cs typeface="Gadugi"/>
              </a:rPr>
              <a:t>a</a:t>
            </a:r>
            <a:r>
              <a:rPr sz="1250" i="1" spc="-40" dirty="0">
                <a:latin typeface="Gadugi"/>
                <a:cs typeface="Gadugi"/>
              </a:rPr>
              <a:t> </a:t>
            </a:r>
            <a:r>
              <a:rPr sz="1250" i="1" spc="-30" dirty="0">
                <a:latin typeface="Gadugi"/>
                <a:cs typeface="Gadugi"/>
              </a:rPr>
              <a:t>percentage</a:t>
            </a:r>
            <a:r>
              <a:rPr sz="1250" i="1" spc="-50" dirty="0">
                <a:latin typeface="Gadugi"/>
                <a:cs typeface="Gadugi"/>
              </a:rPr>
              <a:t> </a:t>
            </a:r>
            <a:r>
              <a:rPr sz="1250" i="1" dirty="0">
                <a:latin typeface="Gadugi"/>
                <a:cs typeface="Gadugi"/>
              </a:rPr>
              <a:t>of</a:t>
            </a:r>
            <a:r>
              <a:rPr sz="1250" i="1" spc="-40" dirty="0">
                <a:latin typeface="Gadugi"/>
                <a:cs typeface="Gadugi"/>
              </a:rPr>
              <a:t> </a:t>
            </a:r>
            <a:r>
              <a:rPr sz="1250" i="1" spc="-20" dirty="0">
                <a:latin typeface="Gadugi"/>
                <a:cs typeface="Gadugi"/>
              </a:rPr>
              <a:t>the</a:t>
            </a:r>
            <a:r>
              <a:rPr sz="1250" i="1" spc="-50" dirty="0">
                <a:latin typeface="Gadugi"/>
                <a:cs typeface="Gadugi"/>
              </a:rPr>
              <a:t> </a:t>
            </a:r>
            <a:r>
              <a:rPr sz="1250" i="1" spc="-20" dirty="0">
                <a:latin typeface="Gadugi"/>
                <a:cs typeface="Gadugi"/>
              </a:rPr>
              <a:t>233</a:t>
            </a:r>
            <a:r>
              <a:rPr sz="1250" i="1" spc="-30" dirty="0">
                <a:latin typeface="Gadugi"/>
                <a:cs typeface="Gadugi"/>
              </a:rPr>
              <a:t> </a:t>
            </a:r>
            <a:r>
              <a:rPr sz="1250" i="1" spc="-35" dirty="0">
                <a:latin typeface="Gadugi"/>
                <a:cs typeface="Gadugi"/>
              </a:rPr>
              <a:t>approaches</a:t>
            </a:r>
            <a:r>
              <a:rPr sz="1250" i="1" spc="-50" dirty="0">
                <a:latin typeface="Gadugi"/>
                <a:cs typeface="Gadugi"/>
              </a:rPr>
              <a:t> </a:t>
            </a:r>
            <a:r>
              <a:rPr sz="1250" i="1" dirty="0">
                <a:latin typeface="Gadugi"/>
                <a:cs typeface="Gadugi"/>
              </a:rPr>
              <a:t>in</a:t>
            </a:r>
            <a:r>
              <a:rPr sz="1250" i="1" spc="-30" dirty="0">
                <a:latin typeface="Gadugi"/>
                <a:cs typeface="Gadugi"/>
              </a:rPr>
              <a:t> </a:t>
            </a:r>
            <a:r>
              <a:rPr sz="1250" i="1" spc="-25" dirty="0">
                <a:latin typeface="Gadugi"/>
                <a:cs typeface="Gadugi"/>
              </a:rPr>
              <a:t>the </a:t>
            </a:r>
            <a:r>
              <a:rPr sz="1250" i="1" spc="-30" dirty="0">
                <a:latin typeface="Gadugi"/>
                <a:cs typeface="Gadugi"/>
              </a:rPr>
              <a:t>global</a:t>
            </a:r>
            <a:r>
              <a:rPr sz="1250" i="1" spc="-35" dirty="0">
                <a:latin typeface="Gadugi"/>
                <a:cs typeface="Gadugi"/>
              </a:rPr>
              <a:t> WOCAT</a:t>
            </a:r>
            <a:r>
              <a:rPr sz="1250" i="1" spc="-20" dirty="0">
                <a:latin typeface="Gadugi"/>
                <a:cs typeface="Gadugi"/>
              </a:rPr>
              <a:t> </a:t>
            </a:r>
            <a:r>
              <a:rPr sz="1250" i="1" spc="-30" dirty="0">
                <a:latin typeface="Gadugi"/>
                <a:cs typeface="Gadugi"/>
              </a:rPr>
              <a:t>database.</a:t>
            </a:r>
            <a:r>
              <a:rPr sz="1250" i="1" dirty="0">
                <a:latin typeface="Gadugi"/>
                <a:cs typeface="Gadugi"/>
              </a:rPr>
              <a:t> </a:t>
            </a:r>
            <a:r>
              <a:rPr sz="1250" i="1" spc="-25" dirty="0">
                <a:latin typeface="Gadugi"/>
                <a:cs typeface="Gadugi"/>
              </a:rPr>
              <a:t>Multiple</a:t>
            </a:r>
            <a:r>
              <a:rPr sz="1250" i="1" spc="-35" dirty="0">
                <a:latin typeface="Gadugi"/>
                <a:cs typeface="Gadugi"/>
              </a:rPr>
              <a:t> responses </a:t>
            </a:r>
            <a:r>
              <a:rPr sz="1250" i="1" spc="-20" dirty="0">
                <a:latin typeface="Gadugi"/>
                <a:cs typeface="Gadugi"/>
              </a:rPr>
              <a:t>are </a:t>
            </a:r>
            <a:r>
              <a:rPr sz="1250" i="1" spc="-10" dirty="0">
                <a:latin typeface="Gadugi"/>
                <a:cs typeface="Gadugi"/>
              </a:rPr>
              <a:t>possible.</a:t>
            </a:r>
            <a:endParaRPr sz="1250">
              <a:latin typeface="Gadugi"/>
              <a:cs typeface="Gadugi"/>
            </a:endParaRPr>
          </a:p>
          <a:p>
            <a:pPr marL="12700">
              <a:lnSpc>
                <a:spcPct val="100000"/>
              </a:lnSpc>
              <a:spcBef>
                <a:spcPts val="1545"/>
              </a:spcBef>
            </a:pPr>
            <a:r>
              <a:rPr sz="1250" i="1" spc="-30" dirty="0">
                <a:latin typeface="Gadugi"/>
                <a:cs typeface="Gadugi"/>
              </a:rPr>
              <a:t>Guidelines</a:t>
            </a:r>
            <a:r>
              <a:rPr sz="1250" i="1" spc="-55" dirty="0">
                <a:latin typeface="Gadugi"/>
                <a:cs typeface="Gadugi"/>
              </a:rPr>
              <a:t> </a:t>
            </a:r>
            <a:r>
              <a:rPr sz="1250" i="1" spc="-20" dirty="0">
                <a:latin typeface="Gadugi"/>
                <a:cs typeface="Gadugi"/>
              </a:rPr>
              <a:t>for</a:t>
            </a:r>
            <a:r>
              <a:rPr sz="1250" i="1" spc="-45" dirty="0">
                <a:latin typeface="Gadugi"/>
                <a:cs typeface="Gadugi"/>
              </a:rPr>
              <a:t> </a:t>
            </a:r>
            <a:r>
              <a:rPr sz="1250" i="1" spc="-30" dirty="0">
                <a:latin typeface="Gadugi"/>
                <a:cs typeface="Gadugi"/>
              </a:rPr>
              <a:t>rangeland</a:t>
            </a:r>
            <a:r>
              <a:rPr sz="1250" i="1" spc="-45" dirty="0">
                <a:latin typeface="Gadugi"/>
                <a:cs typeface="Gadugi"/>
              </a:rPr>
              <a:t> </a:t>
            </a:r>
            <a:r>
              <a:rPr sz="1250" i="1" spc="-30" dirty="0">
                <a:latin typeface="Gadugi"/>
                <a:cs typeface="Gadugi"/>
              </a:rPr>
              <a:t>management,</a:t>
            </a:r>
            <a:r>
              <a:rPr sz="1250" i="1" spc="-10" dirty="0">
                <a:latin typeface="Gadugi"/>
                <a:cs typeface="Gadugi"/>
              </a:rPr>
              <a:t> </a:t>
            </a:r>
            <a:r>
              <a:rPr sz="1250" i="1" spc="-25" dirty="0">
                <a:latin typeface="Gadugi"/>
                <a:cs typeface="Gadugi"/>
              </a:rPr>
              <a:t>Liniger</a:t>
            </a:r>
            <a:r>
              <a:rPr sz="1250" i="1" spc="-40" dirty="0">
                <a:latin typeface="Gadugi"/>
                <a:cs typeface="Gadugi"/>
              </a:rPr>
              <a:t> </a:t>
            </a:r>
            <a:r>
              <a:rPr sz="1250" i="1" dirty="0">
                <a:latin typeface="Gadugi"/>
                <a:cs typeface="Gadugi"/>
              </a:rPr>
              <a:t>et.</a:t>
            </a:r>
            <a:r>
              <a:rPr sz="1250" i="1" spc="-30" dirty="0">
                <a:latin typeface="Gadugi"/>
                <a:cs typeface="Gadugi"/>
              </a:rPr>
              <a:t> </a:t>
            </a:r>
            <a:r>
              <a:rPr sz="1250" i="1" dirty="0">
                <a:latin typeface="Gadugi"/>
                <a:cs typeface="Gadugi"/>
              </a:rPr>
              <a:t>al</a:t>
            </a:r>
            <a:r>
              <a:rPr sz="1250" i="1" spc="-40" dirty="0">
                <a:latin typeface="Gadugi"/>
                <a:cs typeface="Gadugi"/>
              </a:rPr>
              <a:t> </a:t>
            </a:r>
            <a:r>
              <a:rPr sz="1250" i="1" spc="-20" dirty="0">
                <a:latin typeface="Gadugi"/>
                <a:cs typeface="Gadugi"/>
              </a:rPr>
              <a:t>2022</a:t>
            </a:r>
            <a:endParaRPr sz="1250">
              <a:latin typeface="Gadugi"/>
              <a:cs typeface="Gadug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84477" y="1469897"/>
            <a:ext cx="3519804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Gadugi"/>
                <a:cs typeface="Gadugi"/>
              </a:rPr>
              <a:t>What</a:t>
            </a:r>
            <a:r>
              <a:rPr sz="2400" spc="-20" dirty="0">
                <a:latin typeface="Gadugi"/>
                <a:cs typeface="Gadugi"/>
              </a:rPr>
              <a:t> </a:t>
            </a:r>
            <a:r>
              <a:rPr sz="2400" dirty="0">
                <a:latin typeface="Gadugi"/>
                <a:cs typeface="Gadugi"/>
              </a:rPr>
              <a:t>are</a:t>
            </a:r>
            <a:r>
              <a:rPr sz="2400" spc="-25" dirty="0">
                <a:latin typeface="Gadugi"/>
                <a:cs typeface="Gadugi"/>
              </a:rPr>
              <a:t> </a:t>
            </a:r>
            <a:r>
              <a:rPr sz="2400" dirty="0">
                <a:latin typeface="Gadugi"/>
                <a:cs typeface="Gadugi"/>
              </a:rPr>
              <a:t>the</a:t>
            </a:r>
            <a:r>
              <a:rPr sz="2400" spc="-25" dirty="0">
                <a:latin typeface="Gadugi"/>
                <a:cs typeface="Gadugi"/>
              </a:rPr>
              <a:t> </a:t>
            </a:r>
            <a:r>
              <a:rPr sz="2400" spc="-20" dirty="0">
                <a:latin typeface="Gadugi"/>
                <a:cs typeface="Gadugi"/>
              </a:rPr>
              <a:t>main </a:t>
            </a:r>
            <a:r>
              <a:rPr sz="2400" dirty="0">
                <a:latin typeface="Gadugi"/>
                <a:cs typeface="Gadugi"/>
              </a:rPr>
              <a:t>conditions</a:t>
            </a:r>
            <a:r>
              <a:rPr sz="2400" spc="-30" dirty="0">
                <a:latin typeface="Gadugi"/>
                <a:cs typeface="Gadugi"/>
              </a:rPr>
              <a:t> </a:t>
            </a:r>
            <a:r>
              <a:rPr sz="2400" dirty="0">
                <a:latin typeface="Gadugi"/>
                <a:cs typeface="Gadugi"/>
              </a:rPr>
              <a:t>that</a:t>
            </a:r>
            <a:r>
              <a:rPr sz="2400" spc="-70" dirty="0">
                <a:latin typeface="Gadugi"/>
                <a:cs typeface="Gadugi"/>
              </a:rPr>
              <a:t> </a:t>
            </a:r>
            <a:r>
              <a:rPr sz="2400" dirty="0">
                <a:latin typeface="Gadugi"/>
                <a:cs typeface="Gadugi"/>
              </a:rPr>
              <a:t>hinder</a:t>
            </a:r>
            <a:r>
              <a:rPr sz="2400" spc="-55" dirty="0">
                <a:latin typeface="Gadugi"/>
                <a:cs typeface="Gadugi"/>
              </a:rPr>
              <a:t> </a:t>
            </a:r>
            <a:r>
              <a:rPr sz="2400" spc="-25" dirty="0">
                <a:latin typeface="Gadugi"/>
                <a:cs typeface="Gadugi"/>
              </a:rPr>
              <a:t>the </a:t>
            </a:r>
            <a:r>
              <a:rPr sz="2400" dirty="0">
                <a:latin typeface="Gadugi"/>
                <a:cs typeface="Gadugi"/>
              </a:rPr>
              <a:t>implementation</a:t>
            </a:r>
            <a:r>
              <a:rPr sz="2400" spc="-90" dirty="0">
                <a:latin typeface="Gadugi"/>
                <a:cs typeface="Gadugi"/>
              </a:rPr>
              <a:t> </a:t>
            </a:r>
            <a:r>
              <a:rPr sz="2400" dirty="0">
                <a:latin typeface="Gadugi"/>
                <a:cs typeface="Gadugi"/>
              </a:rPr>
              <a:t>of</a:t>
            </a:r>
            <a:r>
              <a:rPr sz="2400" spc="-85" dirty="0">
                <a:latin typeface="Gadugi"/>
                <a:cs typeface="Gadugi"/>
              </a:rPr>
              <a:t> </a:t>
            </a:r>
            <a:r>
              <a:rPr sz="2400" spc="-25" dirty="0">
                <a:latin typeface="Gadugi"/>
                <a:cs typeface="Gadugi"/>
              </a:rPr>
              <a:t>SLM </a:t>
            </a:r>
            <a:r>
              <a:rPr sz="2400" spc="-10" dirty="0">
                <a:latin typeface="Gadugi"/>
                <a:cs typeface="Gadugi"/>
              </a:rPr>
              <a:t>technologies?</a:t>
            </a:r>
            <a:endParaRPr sz="2400">
              <a:latin typeface="Gadugi"/>
              <a:cs typeface="Gadug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91109" rIns="0" bIns="0" rtlCol="0">
            <a:spAutoFit/>
          </a:bodyPr>
          <a:lstStyle/>
          <a:p>
            <a:pPr marL="33020">
              <a:lnSpc>
                <a:spcPct val="100000"/>
              </a:lnSpc>
              <a:spcBef>
                <a:spcPts val="105"/>
              </a:spcBef>
            </a:pPr>
            <a:r>
              <a:rPr dirty="0"/>
              <a:t>Promoting</a:t>
            </a:r>
            <a:r>
              <a:rPr spc="-95" dirty="0"/>
              <a:t> </a:t>
            </a:r>
            <a:r>
              <a:rPr dirty="0"/>
              <a:t>/</a:t>
            </a:r>
            <a:r>
              <a:rPr spc="-100" dirty="0"/>
              <a:t> </a:t>
            </a:r>
            <a:r>
              <a:rPr dirty="0"/>
              <a:t>hindering</a:t>
            </a:r>
            <a:r>
              <a:rPr spc="-110" dirty="0"/>
              <a:t> </a:t>
            </a:r>
            <a:r>
              <a:rPr spc="-20" dirty="0"/>
              <a:t>SLM?</a:t>
            </a: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429755" y="1575816"/>
            <a:ext cx="4953000" cy="460705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53667" y="3651503"/>
            <a:ext cx="6551676" cy="130911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48562" y="438150"/>
            <a:ext cx="6904990" cy="100139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>
                <a:latin typeface="Arial"/>
                <a:cs typeface="Arial"/>
              </a:rPr>
              <a:t>Solid</a:t>
            </a:r>
            <a:r>
              <a:rPr spc="-5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and</a:t>
            </a:r>
            <a:r>
              <a:rPr spc="-5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easily</a:t>
            </a:r>
            <a:r>
              <a:rPr spc="-4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accessible</a:t>
            </a:r>
            <a:r>
              <a:rPr spc="-55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WOCAT </a:t>
            </a:r>
            <a:r>
              <a:rPr dirty="0">
                <a:latin typeface="Arial"/>
                <a:cs typeface="Arial"/>
              </a:rPr>
              <a:t>knowledge</a:t>
            </a:r>
            <a:r>
              <a:rPr spc="-100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products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408302" y="1731010"/>
            <a:ext cx="9717405" cy="1661160"/>
          </a:xfrm>
          <a:prstGeom prst="rect">
            <a:avLst/>
          </a:prstGeom>
        </p:spPr>
        <p:txBody>
          <a:bodyPr vert="horz" wrap="square" lIns="0" tIns="1009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95"/>
              </a:spcBef>
            </a:pPr>
            <a:r>
              <a:rPr sz="1800" b="1" dirty="0">
                <a:latin typeface="Gadugi"/>
                <a:cs typeface="Gadugi"/>
              </a:rPr>
              <a:t>WOCAT</a:t>
            </a:r>
            <a:r>
              <a:rPr sz="1800" b="1" spc="-65" dirty="0">
                <a:latin typeface="Gadugi"/>
                <a:cs typeface="Gadugi"/>
              </a:rPr>
              <a:t> </a:t>
            </a:r>
            <a:r>
              <a:rPr sz="1800" b="1" dirty="0">
                <a:latin typeface="Gadugi"/>
                <a:cs typeface="Gadugi"/>
              </a:rPr>
              <a:t>and</a:t>
            </a:r>
            <a:r>
              <a:rPr sz="1800" b="1" spc="-75" dirty="0">
                <a:latin typeface="Gadugi"/>
                <a:cs typeface="Gadugi"/>
              </a:rPr>
              <a:t> </a:t>
            </a:r>
            <a:r>
              <a:rPr sz="1800" b="1" dirty="0">
                <a:latin typeface="Gadugi"/>
                <a:cs typeface="Gadugi"/>
              </a:rPr>
              <a:t>its</a:t>
            </a:r>
            <a:r>
              <a:rPr sz="1800" b="1" spc="-65" dirty="0">
                <a:latin typeface="Gadugi"/>
                <a:cs typeface="Gadugi"/>
              </a:rPr>
              <a:t> </a:t>
            </a:r>
            <a:r>
              <a:rPr sz="1800" b="1" spc="-10" dirty="0">
                <a:latin typeface="Gadugi"/>
                <a:cs typeface="Gadugi"/>
              </a:rPr>
              <a:t>partners</a:t>
            </a:r>
            <a:r>
              <a:rPr sz="1800" b="1" spc="-90" dirty="0">
                <a:latin typeface="Gadugi"/>
                <a:cs typeface="Gadugi"/>
              </a:rPr>
              <a:t> </a:t>
            </a:r>
            <a:r>
              <a:rPr sz="1800" b="1" dirty="0">
                <a:latin typeface="Gadugi"/>
                <a:cs typeface="Gadugi"/>
              </a:rPr>
              <a:t>have</a:t>
            </a:r>
            <a:r>
              <a:rPr sz="1800" b="1" spc="-55" dirty="0">
                <a:latin typeface="Gadugi"/>
                <a:cs typeface="Gadugi"/>
              </a:rPr>
              <a:t> </a:t>
            </a:r>
            <a:r>
              <a:rPr sz="1800" b="1" spc="-10" dirty="0">
                <a:latin typeface="Gadugi"/>
                <a:cs typeface="Gadugi"/>
              </a:rPr>
              <a:t>produced...</a:t>
            </a:r>
            <a:endParaRPr sz="1800">
              <a:latin typeface="Gadugi"/>
              <a:cs typeface="Gadugi"/>
            </a:endParaRPr>
          </a:p>
          <a:p>
            <a:pPr marL="12700">
              <a:lnSpc>
                <a:spcPct val="100000"/>
              </a:lnSpc>
              <a:spcBef>
                <a:spcPts val="695"/>
              </a:spcBef>
            </a:pPr>
            <a:r>
              <a:rPr sz="1800" b="1" dirty="0">
                <a:latin typeface="Gadugi"/>
                <a:cs typeface="Gadugi"/>
              </a:rPr>
              <a:t>...</a:t>
            </a:r>
            <a:r>
              <a:rPr sz="1800" b="1" spc="-75" dirty="0">
                <a:latin typeface="Gadugi"/>
                <a:cs typeface="Gadugi"/>
              </a:rPr>
              <a:t> </a:t>
            </a:r>
            <a:r>
              <a:rPr sz="1800" b="1" dirty="0">
                <a:latin typeface="Gadugi"/>
                <a:cs typeface="Gadugi"/>
              </a:rPr>
              <a:t>a</a:t>
            </a:r>
            <a:r>
              <a:rPr sz="1800" b="1" spc="-90" dirty="0">
                <a:latin typeface="Gadugi"/>
                <a:cs typeface="Gadugi"/>
              </a:rPr>
              <a:t> </a:t>
            </a:r>
            <a:r>
              <a:rPr sz="1800" b="1" spc="-10" dirty="0">
                <a:latin typeface="Gadugi"/>
                <a:cs typeface="Gadugi"/>
              </a:rPr>
              <a:t>global</a:t>
            </a:r>
            <a:r>
              <a:rPr sz="1800" b="1" spc="-85" dirty="0">
                <a:latin typeface="Gadugi"/>
                <a:cs typeface="Gadugi"/>
              </a:rPr>
              <a:t> </a:t>
            </a:r>
            <a:r>
              <a:rPr sz="1800" b="1" spc="-10" dirty="0">
                <a:latin typeface="Gadugi"/>
                <a:cs typeface="Gadugi"/>
              </a:rPr>
              <a:t>online</a:t>
            </a:r>
            <a:r>
              <a:rPr sz="1800" b="1" spc="-75" dirty="0">
                <a:latin typeface="Gadugi"/>
                <a:cs typeface="Gadugi"/>
              </a:rPr>
              <a:t> </a:t>
            </a:r>
            <a:r>
              <a:rPr sz="1800" b="1" spc="-20" dirty="0">
                <a:latin typeface="Gadugi"/>
                <a:cs typeface="Gadugi"/>
              </a:rPr>
              <a:t>database</a:t>
            </a:r>
            <a:r>
              <a:rPr sz="1800" b="1" spc="-85" dirty="0">
                <a:latin typeface="Gadugi"/>
                <a:cs typeface="Gadugi"/>
              </a:rPr>
              <a:t> </a:t>
            </a:r>
            <a:r>
              <a:rPr sz="1800" dirty="0">
                <a:latin typeface="Gadugi"/>
                <a:cs typeface="Gadugi"/>
              </a:rPr>
              <a:t>of</a:t>
            </a:r>
            <a:r>
              <a:rPr sz="1800" spc="-95" dirty="0">
                <a:latin typeface="Gadugi"/>
                <a:cs typeface="Gadugi"/>
              </a:rPr>
              <a:t> </a:t>
            </a:r>
            <a:r>
              <a:rPr sz="1800" dirty="0">
                <a:latin typeface="Gadugi"/>
                <a:cs typeface="Gadugi"/>
              </a:rPr>
              <a:t>SLM</a:t>
            </a:r>
            <a:r>
              <a:rPr sz="1800" spc="-90" dirty="0">
                <a:latin typeface="Gadugi"/>
                <a:cs typeface="Gadugi"/>
              </a:rPr>
              <a:t> </a:t>
            </a:r>
            <a:r>
              <a:rPr sz="1800" spc="-25" dirty="0">
                <a:latin typeface="Gadugi"/>
                <a:cs typeface="Gadugi"/>
              </a:rPr>
              <a:t>technologies,</a:t>
            </a:r>
            <a:r>
              <a:rPr sz="1800" spc="-55" dirty="0">
                <a:latin typeface="Gadugi"/>
                <a:cs typeface="Gadugi"/>
              </a:rPr>
              <a:t> </a:t>
            </a:r>
            <a:r>
              <a:rPr sz="1800" dirty="0">
                <a:latin typeface="Gadugi"/>
                <a:cs typeface="Gadugi"/>
              </a:rPr>
              <a:t>SLM</a:t>
            </a:r>
            <a:r>
              <a:rPr sz="1800" spc="-80" dirty="0">
                <a:latin typeface="Gadugi"/>
                <a:cs typeface="Gadugi"/>
              </a:rPr>
              <a:t> </a:t>
            </a:r>
            <a:r>
              <a:rPr sz="1800" spc="-25" dirty="0">
                <a:latin typeface="Gadugi"/>
                <a:cs typeface="Gadugi"/>
              </a:rPr>
              <a:t>approaches</a:t>
            </a:r>
            <a:r>
              <a:rPr sz="1800" spc="-45" dirty="0">
                <a:latin typeface="Gadugi"/>
                <a:cs typeface="Gadugi"/>
              </a:rPr>
              <a:t> </a:t>
            </a:r>
            <a:r>
              <a:rPr sz="1800" dirty="0">
                <a:latin typeface="Gadugi"/>
                <a:cs typeface="Gadugi"/>
              </a:rPr>
              <a:t>and</a:t>
            </a:r>
            <a:r>
              <a:rPr sz="1800" spc="-90" dirty="0">
                <a:latin typeface="Gadugi"/>
                <a:cs typeface="Gadugi"/>
              </a:rPr>
              <a:t> </a:t>
            </a:r>
            <a:r>
              <a:rPr sz="1800" dirty="0">
                <a:latin typeface="Gadugi"/>
                <a:cs typeface="Gadugi"/>
              </a:rPr>
              <a:t>SLM</a:t>
            </a:r>
            <a:r>
              <a:rPr sz="1800" spc="-85" dirty="0">
                <a:latin typeface="Gadugi"/>
                <a:cs typeface="Gadugi"/>
              </a:rPr>
              <a:t> </a:t>
            </a:r>
            <a:r>
              <a:rPr sz="1800" spc="-10" dirty="0">
                <a:latin typeface="Gadugi"/>
                <a:cs typeface="Gadugi"/>
              </a:rPr>
              <a:t>mapping</a:t>
            </a:r>
            <a:endParaRPr sz="1800">
              <a:latin typeface="Gadugi"/>
              <a:cs typeface="Gadugi"/>
            </a:endParaRPr>
          </a:p>
          <a:p>
            <a:pPr>
              <a:lnSpc>
                <a:spcPct val="100000"/>
              </a:lnSpc>
              <a:spcBef>
                <a:spcPts val="450"/>
              </a:spcBef>
            </a:pPr>
            <a:endParaRPr sz="1800">
              <a:latin typeface="Gadugi"/>
              <a:cs typeface="Gadugi"/>
            </a:endParaRPr>
          </a:p>
          <a:p>
            <a:pPr marL="12700" marR="5080">
              <a:lnSpc>
                <a:spcPct val="100000"/>
              </a:lnSpc>
            </a:pPr>
            <a:r>
              <a:rPr sz="1800" b="1" dirty="0">
                <a:latin typeface="Gadugi"/>
                <a:cs typeface="Gadugi"/>
              </a:rPr>
              <a:t>...</a:t>
            </a:r>
            <a:r>
              <a:rPr sz="1800" b="1" spc="-15" dirty="0">
                <a:latin typeface="Gadugi"/>
                <a:cs typeface="Gadugi"/>
              </a:rPr>
              <a:t> </a:t>
            </a:r>
            <a:r>
              <a:rPr sz="1800" b="1" dirty="0">
                <a:latin typeface="Gadugi"/>
                <a:cs typeface="Gadugi"/>
              </a:rPr>
              <a:t>books,</a:t>
            </a:r>
            <a:r>
              <a:rPr sz="1800" b="1" spc="-25" dirty="0">
                <a:latin typeface="Gadugi"/>
                <a:cs typeface="Gadugi"/>
              </a:rPr>
              <a:t> </a:t>
            </a:r>
            <a:r>
              <a:rPr sz="1800" b="1" dirty="0">
                <a:latin typeface="Gadugi"/>
                <a:cs typeface="Gadugi"/>
              </a:rPr>
              <a:t>fact</a:t>
            </a:r>
            <a:r>
              <a:rPr sz="1800" b="1" spc="-25" dirty="0">
                <a:latin typeface="Gadugi"/>
                <a:cs typeface="Gadugi"/>
              </a:rPr>
              <a:t> </a:t>
            </a:r>
            <a:r>
              <a:rPr sz="1800" b="1" dirty="0">
                <a:latin typeface="Gadugi"/>
                <a:cs typeface="Gadugi"/>
              </a:rPr>
              <a:t>sheets</a:t>
            </a:r>
            <a:r>
              <a:rPr sz="1800" b="1" spc="5" dirty="0">
                <a:latin typeface="Gadugi"/>
                <a:cs typeface="Gadugi"/>
              </a:rPr>
              <a:t> </a:t>
            </a:r>
            <a:r>
              <a:rPr sz="1800" b="1" dirty="0">
                <a:latin typeface="Gadugi"/>
                <a:cs typeface="Gadugi"/>
              </a:rPr>
              <a:t>and</a:t>
            </a:r>
            <a:r>
              <a:rPr sz="1800" b="1" spc="-30" dirty="0">
                <a:latin typeface="Gadugi"/>
                <a:cs typeface="Gadugi"/>
              </a:rPr>
              <a:t> </a:t>
            </a:r>
            <a:r>
              <a:rPr sz="1800" b="1" dirty="0">
                <a:latin typeface="Gadugi"/>
                <a:cs typeface="Gadugi"/>
              </a:rPr>
              <a:t>brochures</a:t>
            </a:r>
            <a:r>
              <a:rPr sz="1800" b="1" spc="-30" dirty="0">
                <a:latin typeface="Gadugi"/>
                <a:cs typeface="Gadugi"/>
              </a:rPr>
              <a:t> </a:t>
            </a:r>
            <a:r>
              <a:rPr sz="1800" b="1" dirty="0">
                <a:latin typeface="Gadugi"/>
                <a:cs typeface="Gadugi"/>
              </a:rPr>
              <a:t>at</a:t>
            </a:r>
            <a:r>
              <a:rPr sz="1800" b="1" spc="-20" dirty="0">
                <a:latin typeface="Gadugi"/>
                <a:cs typeface="Gadugi"/>
              </a:rPr>
              <a:t> </a:t>
            </a:r>
            <a:r>
              <a:rPr sz="1800" b="1" dirty="0">
                <a:latin typeface="Gadugi"/>
                <a:cs typeface="Gadugi"/>
              </a:rPr>
              <a:t>global,</a:t>
            </a:r>
            <a:r>
              <a:rPr sz="1800" b="1" spc="-35" dirty="0">
                <a:latin typeface="Gadugi"/>
                <a:cs typeface="Gadugi"/>
              </a:rPr>
              <a:t> </a:t>
            </a:r>
            <a:r>
              <a:rPr sz="1800" b="1" dirty="0">
                <a:latin typeface="Gadugi"/>
                <a:cs typeface="Gadugi"/>
              </a:rPr>
              <a:t>regional</a:t>
            </a:r>
            <a:r>
              <a:rPr sz="1800" b="1" spc="-40" dirty="0">
                <a:latin typeface="Gadugi"/>
                <a:cs typeface="Gadugi"/>
              </a:rPr>
              <a:t> </a:t>
            </a:r>
            <a:r>
              <a:rPr sz="1800" b="1" dirty="0">
                <a:latin typeface="Gadugi"/>
                <a:cs typeface="Gadugi"/>
              </a:rPr>
              <a:t>and</a:t>
            </a:r>
            <a:r>
              <a:rPr sz="1800" b="1" spc="-25" dirty="0">
                <a:latin typeface="Gadugi"/>
                <a:cs typeface="Gadugi"/>
              </a:rPr>
              <a:t> </a:t>
            </a:r>
            <a:r>
              <a:rPr sz="1800" b="1" dirty="0">
                <a:latin typeface="Gadugi"/>
                <a:cs typeface="Gadugi"/>
              </a:rPr>
              <a:t>national</a:t>
            </a:r>
            <a:r>
              <a:rPr sz="1800" b="1" spc="-35" dirty="0">
                <a:latin typeface="Gadugi"/>
                <a:cs typeface="Gadugi"/>
              </a:rPr>
              <a:t> </a:t>
            </a:r>
            <a:r>
              <a:rPr sz="1800" b="1" dirty="0">
                <a:latin typeface="Gadugi"/>
                <a:cs typeface="Gadugi"/>
              </a:rPr>
              <a:t>levels:</a:t>
            </a:r>
            <a:r>
              <a:rPr sz="1800" b="1" spc="15" dirty="0">
                <a:latin typeface="Gadugi"/>
                <a:cs typeface="Gadugi"/>
              </a:rPr>
              <a:t> </a:t>
            </a:r>
            <a:r>
              <a:rPr sz="1800" dirty="0">
                <a:latin typeface="Gadugi"/>
                <a:cs typeface="Gadugi"/>
              </a:rPr>
              <a:t>summary</a:t>
            </a:r>
            <a:r>
              <a:rPr sz="1800" spc="-25" dirty="0">
                <a:latin typeface="Gadugi"/>
                <a:cs typeface="Gadugi"/>
              </a:rPr>
              <a:t> </a:t>
            </a:r>
            <a:r>
              <a:rPr sz="1800" spc="-10" dirty="0">
                <a:latin typeface="Gadugi"/>
                <a:cs typeface="Gadugi"/>
              </a:rPr>
              <a:t>books, </a:t>
            </a:r>
            <a:r>
              <a:rPr sz="1800" dirty="0">
                <a:latin typeface="Gadugi"/>
                <a:cs typeface="Gadugi"/>
              </a:rPr>
              <a:t>practice</a:t>
            </a:r>
            <a:r>
              <a:rPr sz="1800" spc="-30" dirty="0">
                <a:latin typeface="Gadugi"/>
                <a:cs typeface="Gadugi"/>
              </a:rPr>
              <a:t> </a:t>
            </a:r>
            <a:r>
              <a:rPr sz="1800" dirty="0">
                <a:latin typeface="Gadugi"/>
                <a:cs typeface="Gadugi"/>
              </a:rPr>
              <a:t>inventories</a:t>
            </a:r>
            <a:r>
              <a:rPr sz="1800" spc="-45" dirty="0">
                <a:latin typeface="Gadugi"/>
                <a:cs typeface="Gadugi"/>
              </a:rPr>
              <a:t> </a:t>
            </a:r>
            <a:r>
              <a:rPr sz="1800" dirty="0">
                <a:latin typeface="Gadugi"/>
                <a:cs typeface="Gadugi"/>
              </a:rPr>
              <a:t>books,</a:t>
            </a:r>
            <a:r>
              <a:rPr sz="1800" spc="-55" dirty="0">
                <a:latin typeface="Gadugi"/>
                <a:cs typeface="Gadugi"/>
              </a:rPr>
              <a:t> </a:t>
            </a:r>
            <a:r>
              <a:rPr sz="1800" dirty="0">
                <a:latin typeface="Gadugi"/>
                <a:cs typeface="Gadugi"/>
              </a:rPr>
              <a:t>practice</a:t>
            </a:r>
            <a:r>
              <a:rPr sz="1800" spc="-20" dirty="0">
                <a:latin typeface="Gadugi"/>
                <a:cs typeface="Gadugi"/>
              </a:rPr>
              <a:t> </a:t>
            </a:r>
            <a:r>
              <a:rPr sz="1800" dirty="0">
                <a:latin typeface="Gadugi"/>
                <a:cs typeface="Gadugi"/>
              </a:rPr>
              <a:t>inventories,</a:t>
            </a:r>
            <a:r>
              <a:rPr sz="1800" spc="-65" dirty="0">
                <a:latin typeface="Gadugi"/>
                <a:cs typeface="Gadugi"/>
              </a:rPr>
              <a:t> </a:t>
            </a:r>
            <a:r>
              <a:rPr sz="1800" dirty="0">
                <a:latin typeface="Gadugi"/>
                <a:cs typeface="Gadugi"/>
              </a:rPr>
              <a:t>guidelines</a:t>
            </a:r>
            <a:r>
              <a:rPr sz="1800" spc="-30" dirty="0">
                <a:latin typeface="Gadugi"/>
                <a:cs typeface="Gadugi"/>
              </a:rPr>
              <a:t> </a:t>
            </a:r>
            <a:r>
              <a:rPr sz="1800" dirty="0">
                <a:latin typeface="Gadugi"/>
                <a:cs typeface="Gadugi"/>
              </a:rPr>
              <a:t>for</a:t>
            </a:r>
            <a:r>
              <a:rPr sz="1800" spc="-50" dirty="0">
                <a:latin typeface="Gadugi"/>
                <a:cs typeface="Gadugi"/>
              </a:rPr>
              <a:t> </a:t>
            </a:r>
            <a:r>
              <a:rPr sz="1800" dirty="0">
                <a:latin typeface="Gadugi"/>
                <a:cs typeface="Gadugi"/>
              </a:rPr>
              <a:t>different</a:t>
            </a:r>
            <a:r>
              <a:rPr sz="1800" spc="-40" dirty="0">
                <a:latin typeface="Gadugi"/>
                <a:cs typeface="Gadugi"/>
              </a:rPr>
              <a:t> </a:t>
            </a:r>
            <a:r>
              <a:rPr sz="1800" dirty="0">
                <a:latin typeface="Gadugi"/>
                <a:cs typeface="Gadugi"/>
              </a:rPr>
              <a:t>users</a:t>
            </a:r>
            <a:r>
              <a:rPr sz="1800" spc="-50" dirty="0">
                <a:latin typeface="Gadugi"/>
                <a:cs typeface="Gadugi"/>
              </a:rPr>
              <a:t> </a:t>
            </a:r>
            <a:r>
              <a:rPr sz="1800" dirty="0">
                <a:latin typeface="Gadugi"/>
                <a:cs typeface="Gadugi"/>
              </a:rPr>
              <a:t>in</a:t>
            </a:r>
            <a:r>
              <a:rPr sz="1800" spc="-55" dirty="0">
                <a:latin typeface="Gadugi"/>
                <a:cs typeface="Gadugi"/>
              </a:rPr>
              <a:t> </a:t>
            </a:r>
            <a:r>
              <a:rPr sz="1800" dirty="0">
                <a:latin typeface="Gadugi"/>
                <a:cs typeface="Gadugi"/>
              </a:rPr>
              <a:t>different</a:t>
            </a:r>
            <a:r>
              <a:rPr sz="1800" spc="-35" dirty="0">
                <a:latin typeface="Gadugi"/>
                <a:cs typeface="Gadugi"/>
              </a:rPr>
              <a:t> </a:t>
            </a:r>
            <a:r>
              <a:rPr sz="1800" spc="-10" dirty="0">
                <a:latin typeface="Gadugi"/>
                <a:cs typeface="Gadugi"/>
              </a:rPr>
              <a:t>formats</a:t>
            </a:r>
            <a:endParaRPr sz="1800">
              <a:latin typeface="Gadugi"/>
              <a:cs typeface="Gadug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08302" y="5031568"/>
            <a:ext cx="7424420" cy="11734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00" b="1" i="1" dirty="0">
                <a:latin typeface="Gadugi"/>
                <a:cs typeface="Gadugi"/>
              </a:rPr>
              <a:t>...</a:t>
            </a:r>
            <a:r>
              <a:rPr sz="1900" b="1" i="1" spc="5" dirty="0">
                <a:latin typeface="Gadugi"/>
                <a:cs typeface="Gadugi"/>
              </a:rPr>
              <a:t> </a:t>
            </a:r>
            <a:r>
              <a:rPr sz="1800" b="1" dirty="0">
                <a:latin typeface="Gadugi"/>
                <a:cs typeface="Gadugi"/>
              </a:rPr>
              <a:t>videos</a:t>
            </a:r>
            <a:r>
              <a:rPr sz="1800" b="1" spc="-20" dirty="0">
                <a:latin typeface="Gadugi"/>
                <a:cs typeface="Gadugi"/>
              </a:rPr>
              <a:t> </a:t>
            </a:r>
            <a:r>
              <a:rPr sz="1800" b="1" dirty="0">
                <a:latin typeface="Gadugi"/>
                <a:cs typeface="Gadugi"/>
              </a:rPr>
              <a:t>on</a:t>
            </a:r>
            <a:r>
              <a:rPr sz="1800" b="1" spc="-20" dirty="0">
                <a:latin typeface="Gadugi"/>
                <a:cs typeface="Gadugi"/>
              </a:rPr>
              <a:t> </a:t>
            </a:r>
            <a:r>
              <a:rPr sz="1800" b="1" dirty="0">
                <a:latin typeface="Gadugi"/>
                <a:cs typeface="Gadugi"/>
              </a:rPr>
              <a:t>SLM:</a:t>
            </a:r>
            <a:r>
              <a:rPr sz="1800" b="1" spc="-20" dirty="0">
                <a:latin typeface="Gadugi"/>
                <a:cs typeface="Gadugi"/>
              </a:rPr>
              <a:t> </a:t>
            </a:r>
            <a:r>
              <a:rPr sz="1800" dirty="0">
                <a:latin typeface="Gadugi"/>
                <a:cs typeface="Gadugi"/>
              </a:rPr>
              <a:t>a</a:t>
            </a:r>
            <a:r>
              <a:rPr sz="1800" spc="-25" dirty="0">
                <a:latin typeface="Gadugi"/>
                <a:cs typeface="Gadugi"/>
              </a:rPr>
              <a:t> </a:t>
            </a:r>
            <a:r>
              <a:rPr sz="1800" dirty="0">
                <a:latin typeface="Gadugi"/>
                <a:cs typeface="Gadugi"/>
              </a:rPr>
              <a:t>voice</a:t>
            </a:r>
            <a:r>
              <a:rPr sz="1800" spc="-30" dirty="0">
                <a:latin typeface="Gadugi"/>
                <a:cs typeface="Gadugi"/>
              </a:rPr>
              <a:t> </a:t>
            </a:r>
            <a:r>
              <a:rPr sz="1800" dirty="0">
                <a:latin typeface="Gadugi"/>
                <a:cs typeface="Gadugi"/>
              </a:rPr>
              <a:t>for</a:t>
            </a:r>
            <a:r>
              <a:rPr sz="1800" spc="-35" dirty="0">
                <a:latin typeface="Gadugi"/>
                <a:cs typeface="Gadugi"/>
              </a:rPr>
              <a:t> </a:t>
            </a:r>
            <a:r>
              <a:rPr sz="1800" dirty="0">
                <a:latin typeface="Gadugi"/>
                <a:cs typeface="Gadugi"/>
              </a:rPr>
              <a:t>land</a:t>
            </a:r>
            <a:r>
              <a:rPr sz="1800" spc="-20" dirty="0">
                <a:latin typeface="Gadugi"/>
                <a:cs typeface="Gadugi"/>
              </a:rPr>
              <a:t> </a:t>
            </a:r>
            <a:r>
              <a:rPr sz="1800" dirty="0">
                <a:latin typeface="Gadugi"/>
                <a:cs typeface="Gadugi"/>
              </a:rPr>
              <a:t>users</a:t>
            </a:r>
            <a:r>
              <a:rPr sz="1800" spc="-25" dirty="0">
                <a:latin typeface="Gadugi"/>
                <a:cs typeface="Gadugi"/>
              </a:rPr>
              <a:t> </a:t>
            </a:r>
            <a:r>
              <a:rPr sz="1800" dirty="0">
                <a:latin typeface="Gadugi"/>
                <a:cs typeface="Gadugi"/>
              </a:rPr>
              <a:t>implementing</a:t>
            </a:r>
            <a:r>
              <a:rPr sz="1800" spc="-15" dirty="0">
                <a:latin typeface="Gadugi"/>
                <a:cs typeface="Gadugi"/>
              </a:rPr>
              <a:t> </a:t>
            </a:r>
            <a:r>
              <a:rPr sz="1800" dirty="0">
                <a:latin typeface="Gadugi"/>
                <a:cs typeface="Gadugi"/>
              </a:rPr>
              <a:t>SLM</a:t>
            </a:r>
            <a:r>
              <a:rPr sz="1800" spc="-30" dirty="0">
                <a:latin typeface="Gadugi"/>
                <a:cs typeface="Gadugi"/>
              </a:rPr>
              <a:t> </a:t>
            </a:r>
            <a:r>
              <a:rPr sz="1800" dirty="0">
                <a:latin typeface="Gadugi"/>
                <a:cs typeface="Gadugi"/>
              </a:rPr>
              <a:t>in</a:t>
            </a:r>
            <a:r>
              <a:rPr sz="1800" spc="-20" dirty="0">
                <a:latin typeface="Gadugi"/>
                <a:cs typeface="Gadugi"/>
              </a:rPr>
              <a:t> </a:t>
            </a:r>
            <a:r>
              <a:rPr sz="1800" dirty="0">
                <a:latin typeface="Gadugi"/>
                <a:cs typeface="Gadugi"/>
              </a:rPr>
              <a:t>their</a:t>
            </a:r>
            <a:r>
              <a:rPr sz="1800" spc="-40" dirty="0">
                <a:latin typeface="Gadugi"/>
                <a:cs typeface="Gadugi"/>
              </a:rPr>
              <a:t> </a:t>
            </a:r>
            <a:r>
              <a:rPr sz="1800" spc="-10" dirty="0">
                <a:latin typeface="Gadugi"/>
                <a:cs typeface="Gadugi"/>
              </a:rPr>
              <a:t>fields</a:t>
            </a:r>
            <a:endParaRPr sz="1800">
              <a:latin typeface="Gadugi"/>
              <a:cs typeface="Gadugi"/>
            </a:endParaRPr>
          </a:p>
          <a:p>
            <a:pPr marL="12700">
              <a:lnSpc>
                <a:spcPct val="100000"/>
              </a:lnSpc>
              <a:spcBef>
                <a:spcPts val="2345"/>
              </a:spcBef>
            </a:pPr>
            <a:r>
              <a:rPr sz="1800" b="1" dirty="0">
                <a:latin typeface="Gadugi"/>
                <a:cs typeface="Gadugi"/>
              </a:rPr>
              <a:t>...</a:t>
            </a:r>
            <a:r>
              <a:rPr sz="1800" b="1" spc="-50" dirty="0">
                <a:latin typeface="Gadugi"/>
                <a:cs typeface="Gadugi"/>
              </a:rPr>
              <a:t> </a:t>
            </a:r>
            <a:r>
              <a:rPr sz="1800" b="1" spc="-60" dirty="0">
                <a:latin typeface="Gadugi"/>
                <a:cs typeface="Gadugi"/>
              </a:rPr>
              <a:t>tablet</a:t>
            </a:r>
            <a:r>
              <a:rPr sz="1800" b="1" spc="-110" dirty="0">
                <a:latin typeface="Gadugi"/>
                <a:cs typeface="Gadugi"/>
              </a:rPr>
              <a:t> </a:t>
            </a:r>
            <a:r>
              <a:rPr sz="1800" b="1" spc="-10" dirty="0">
                <a:latin typeface="Gadugi"/>
                <a:cs typeface="Gadugi"/>
              </a:rPr>
              <a:t>application:</a:t>
            </a:r>
            <a:endParaRPr sz="1800">
              <a:latin typeface="Gadugi"/>
              <a:cs typeface="Gadugi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800" dirty="0">
                <a:latin typeface="Gadugi"/>
                <a:cs typeface="Gadugi"/>
              </a:rPr>
              <a:t>promotion</a:t>
            </a:r>
            <a:r>
              <a:rPr sz="1800" spc="-60" dirty="0">
                <a:latin typeface="Gadugi"/>
                <a:cs typeface="Gadugi"/>
              </a:rPr>
              <a:t> </a:t>
            </a:r>
            <a:r>
              <a:rPr sz="1800" dirty="0">
                <a:latin typeface="Gadugi"/>
                <a:cs typeface="Gadugi"/>
              </a:rPr>
              <a:t>and</a:t>
            </a:r>
            <a:r>
              <a:rPr sz="1800" spc="-40" dirty="0">
                <a:latin typeface="Gadugi"/>
                <a:cs typeface="Gadugi"/>
              </a:rPr>
              <a:t> </a:t>
            </a:r>
            <a:r>
              <a:rPr sz="1800" spc="-10" dirty="0">
                <a:latin typeface="Gadugi"/>
                <a:cs typeface="Gadugi"/>
              </a:rPr>
              <a:t>education</a:t>
            </a:r>
            <a:endParaRPr sz="1800">
              <a:latin typeface="Gadugi"/>
              <a:cs typeface="Gadug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5318759" y="3628644"/>
            <a:ext cx="6547484" cy="3229610"/>
            <a:chOff x="5318759" y="3628644"/>
            <a:chExt cx="6547484" cy="322961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18759" y="5544310"/>
              <a:ext cx="2197608" cy="123901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71231" y="5529072"/>
              <a:ext cx="2229612" cy="126796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711183" y="3648456"/>
              <a:ext cx="950976" cy="130606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761219" y="5460491"/>
              <a:ext cx="2104644" cy="139750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015727" y="5693664"/>
              <a:ext cx="1603248" cy="79400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725155" y="3649980"/>
              <a:ext cx="960120" cy="130454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613135" y="3628644"/>
              <a:ext cx="969264" cy="132588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675875" y="3628644"/>
              <a:ext cx="917448" cy="132588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3175" y="-3175"/>
            <a:ext cx="10144125" cy="6864350"/>
            <a:chOff x="-3175" y="-3175"/>
            <a:chExt cx="10144125" cy="6864350"/>
          </a:xfrm>
        </p:grpSpPr>
        <p:sp>
          <p:nvSpPr>
            <p:cNvPr id="3" name="object 3"/>
            <p:cNvSpPr/>
            <p:nvPr/>
          </p:nvSpPr>
          <p:spPr>
            <a:xfrm>
              <a:off x="1214627" y="2660904"/>
              <a:ext cx="8926195" cy="2267585"/>
            </a:xfrm>
            <a:custGeom>
              <a:avLst/>
              <a:gdLst/>
              <a:ahLst/>
              <a:cxnLst/>
              <a:rect l="l" t="t" r="r" b="b"/>
              <a:pathLst>
                <a:path w="8926195" h="2267585">
                  <a:moveTo>
                    <a:pt x="7767320" y="0"/>
                  </a:moveTo>
                  <a:lnTo>
                    <a:pt x="7767320" y="566801"/>
                  </a:lnTo>
                  <a:lnTo>
                    <a:pt x="0" y="566801"/>
                  </a:lnTo>
                  <a:lnTo>
                    <a:pt x="0" y="1700403"/>
                  </a:lnTo>
                  <a:lnTo>
                    <a:pt x="7767320" y="1700403"/>
                  </a:lnTo>
                  <a:lnTo>
                    <a:pt x="7767320" y="2267204"/>
                  </a:lnTo>
                  <a:lnTo>
                    <a:pt x="8925941" y="1133602"/>
                  </a:lnTo>
                  <a:lnTo>
                    <a:pt x="7767320" y="0"/>
                  </a:lnTo>
                  <a:close/>
                </a:path>
              </a:pathLst>
            </a:custGeom>
            <a:solidFill>
              <a:srgbClr val="FF9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39011" y="1437132"/>
              <a:ext cx="1429512" cy="164134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08276" y="1437132"/>
              <a:ext cx="1027176" cy="143103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24984" y="1283208"/>
              <a:ext cx="1584960" cy="187604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663696" y="1437132"/>
              <a:ext cx="1159764" cy="162001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60347" y="4628388"/>
              <a:ext cx="1583436" cy="118719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386328" y="4628388"/>
              <a:ext cx="1534668" cy="105308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20367" y="5541262"/>
              <a:ext cx="1083564" cy="124358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518915" y="5544310"/>
              <a:ext cx="1296924" cy="120548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052059" y="4994147"/>
              <a:ext cx="2194560" cy="142798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054595" y="4445508"/>
              <a:ext cx="830579" cy="1418843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885176" y="4445508"/>
              <a:ext cx="893064" cy="77266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885176" y="5108447"/>
              <a:ext cx="937259" cy="754379"/>
            </a:xfrm>
            <a:prstGeom prst="rect">
              <a:avLst/>
            </a:prstGeom>
          </p:spPr>
        </p:pic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51129" rIns="0" bIns="0" rtlCol="0">
            <a:spAutoFit/>
          </a:bodyPr>
          <a:lstStyle/>
          <a:p>
            <a:pPr marL="33020">
              <a:lnSpc>
                <a:spcPct val="100000"/>
              </a:lnSpc>
              <a:spcBef>
                <a:spcPts val="105"/>
              </a:spcBef>
            </a:pPr>
            <a:r>
              <a:rPr dirty="0"/>
              <a:t>WOCAT</a:t>
            </a:r>
            <a:r>
              <a:rPr spc="-45" dirty="0"/>
              <a:t> </a:t>
            </a:r>
            <a:r>
              <a:rPr dirty="0"/>
              <a:t>tools</a:t>
            </a:r>
            <a:r>
              <a:rPr spc="-10" dirty="0"/>
              <a:t> </a:t>
            </a:r>
            <a:r>
              <a:rPr dirty="0"/>
              <a:t>and</a:t>
            </a:r>
            <a:r>
              <a:rPr spc="-30" dirty="0"/>
              <a:t> </a:t>
            </a:r>
            <a:r>
              <a:rPr spc="-10" dirty="0"/>
              <a:t>methods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3235832" y="3657091"/>
            <a:ext cx="1729739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Arial"/>
                <a:cs typeface="Arial"/>
              </a:rPr>
              <a:t>spatial</a:t>
            </a:r>
            <a:r>
              <a:rPr sz="1600" spc="-11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assessment</a:t>
            </a:r>
            <a:endParaRPr sz="16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313180" y="3287395"/>
            <a:ext cx="1471930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indent="1270" algn="ctr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Arial"/>
                <a:cs typeface="Arial"/>
              </a:rPr>
              <a:t>documentation, evaluation</a:t>
            </a:r>
            <a:r>
              <a:rPr sz="1600" spc="-45" dirty="0">
                <a:latin typeface="Arial"/>
                <a:cs typeface="Arial"/>
              </a:rPr>
              <a:t> </a:t>
            </a:r>
            <a:r>
              <a:rPr sz="1600" spc="-25" dirty="0">
                <a:latin typeface="Arial"/>
                <a:cs typeface="Arial"/>
              </a:rPr>
              <a:t>and </a:t>
            </a:r>
            <a:r>
              <a:rPr sz="1600" spc="-10" dirty="0">
                <a:latin typeface="Arial"/>
                <a:cs typeface="Arial"/>
              </a:rPr>
              <a:t>dissemination</a:t>
            </a:r>
            <a:r>
              <a:rPr sz="1600" spc="-75" dirty="0">
                <a:latin typeface="Arial"/>
                <a:cs typeface="Arial"/>
              </a:rPr>
              <a:t> </a:t>
            </a:r>
            <a:r>
              <a:rPr sz="1600" spc="-25" dirty="0">
                <a:latin typeface="Arial"/>
                <a:cs typeface="Arial"/>
              </a:rPr>
              <a:t>of </a:t>
            </a:r>
            <a:r>
              <a:rPr sz="1600" dirty="0">
                <a:latin typeface="Arial"/>
                <a:cs typeface="Arial"/>
              </a:rPr>
              <a:t>good</a:t>
            </a:r>
            <a:r>
              <a:rPr sz="1600" spc="-6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practice</a:t>
            </a:r>
            <a:endParaRPr sz="16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263641" y="3410839"/>
            <a:ext cx="1183005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28600" marR="5080" indent="-216535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Arial"/>
                <a:cs typeface="Arial"/>
              </a:rPr>
              <a:t>global</a:t>
            </a:r>
            <a:r>
              <a:rPr sz="1600" spc="-85" dirty="0">
                <a:latin typeface="Arial"/>
                <a:cs typeface="Arial"/>
              </a:rPr>
              <a:t> </a:t>
            </a:r>
            <a:r>
              <a:rPr sz="1600" spc="-20" dirty="0">
                <a:latin typeface="Arial"/>
                <a:cs typeface="Arial"/>
              </a:rPr>
              <a:t>issues </a:t>
            </a:r>
            <a:r>
              <a:rPr sz="1600" spc="-10" dirty="0">
                <a:latin typeface="Arial"/>
                <a:cs typeface="Arial"/>
              </a:rPr>
              <a:t>(climate change)</a:t>
            </a:r>
            <a:endParaRPr sz="16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762750" y="3531234"/>
            <a:ext cx="162750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75615" marR="5080" indent="-46355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Arial"/>
                <a:cs typeface="Arial"/>
              </a:rPr>
              <a:t>help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with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decision support</a:t>
            </a:r>
            <a:endParaRPr sz="16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686038" y="3429761"/>
            <a:ext cx="1082675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latin typeface="Arial"/>
                <a:cs typeface="Arial"/>
              </a:rPr>
              <a:t>scaling</a:t>
            </a:r>
            <a:r>
              <a:rPr sz="1600" b="1" spc="-45" dirty="0">
                <a:latin typeface="Arial"/>
                <a:cs typeface="Arial"/>
              </a:rPr>
              <a:t> </a:t>
            </a:r>
            <a:r>
              <a:rPr sz="1600" b="1" spc="-25" dirty="0">
                <a:latin typeface="Arial"/>
                <a:cs typeface="Arial"/>
              </a:rPr>
              <a:t>up </a:t>
            </a:r>
            <a:r>
              <a:rPr sz="1600" b="1" dirty="0">
                <a:latin typeface="Arial"/>
                <a:cs typeface="Arial"/>
              </a:rPr>
              <a:t>&amp;</a:t>
            </a:r>
            <a:r>
              <a:rPr sz="1600" b="1" spc="-1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adoption </a:t>
            </a:r>
            <a:r>
              <a:rPr sz="1600" b="1" dirty="0">
                <a:latin typeface="Arial"/>
                <a:cs typeface="Arial"/>
              </a:rPr>
              <a:t>of</a:t>
            </a:r>
            <a:r>
              <a:rPr sz="1600" b="1" spc="-10" dirty="0">
                <a:latin typeface="Arial"/>
                <a:cs typeface="Arial"/>
              </a:rPr>
              <a:t> </a:t>
            </a:r>
            <a:r>
              <a:rPr sz="1600" b="1" spc="-25" dirty="0">
                <a:latin typeface="Arial"/>
                <a:cs typeface="Arial"/>
              </a:rPr>
              <a:t>SLM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5484876" y="1633727"/>
            <a:ext cx="3581400" cy="4983480"/>
            <a:chOff x="5484876" y="1633727"/>
            <a:chExt cx="3581400" cy="4983480"/>
          </a:xfrm>
        </p:grpSpPr>
        <p:pic>
          <p:nvPicPr>
            <p:cNvPr id="23" name="object 2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757416" y="1915668"/>
              <a:ext cx="1959864" cy="1214627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472172" y="5629656"/>
              <a:ext cx="1594103" cy="987551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484876" y="1633727"/>
              <a:ext cx="1272540" cy="164439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51560" cy="6858000"/>
            <a:chOff x="0" y="0"/>
            <a:chExt cx="105156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368808"/>
              <a:ext cx="1048385" cy="991869"/>
            </a:xfrm>
            <a:custGeom>
              <a:avLst/>
              <a:gdLst/>
              <a:ahLst/>
              <a:cxnLst/>
              <a:rect l="l" t="t" r="r" b="b"/>
              <a:pathLst>
                <a:path w="1048385" h="991869">
                  <a:moveTo>
                    <a:pt x="1048004" y="0"/>
                  </a:moveTo>
                  <a:lnTo>
                    <a:pt x="0" y="0"/>
                  </a:lnTo>
                  <a:lnTo>
                    <a:pt x="0" y="991743"/>
                  </a:lnTo>
                  <a:lnTo>
                    <a:pt x="1048004" y="991743"/>
                  </a:lnTo>
                  <a:lnTo>
                    <a:pt x="1048004" y="0"/>
                  </a:lnTo>
                  <a:close/>
                </a:path>
              </a:pathLst>
            </a:custGeom>
            <a:solidFill>
              <a:srgbClr val="E085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048486" y="0"/>
              <a:ext cx="0" cy="6858000"/>
            </a:xfrm>
            <a:custGeom>
              <a:avLst/>
              <a:gdLst/>
              <a:ahLst/>
              <a:cxnLst/>
              <a:rect l="l" t="t" r="r" b="b"/>
              <a:pathLst>
                <a:path h="6858000">
                  <a:moveTo>
                    <a:pt x="0" y="0"/>
                  </a:moveTo>
                  <a:lnTo>
                    <a:pt x="0" y="6857998"/>
                  </a:lnTo>
                </a:path>
              </a:pathLst>
            </a:custGeom>
            <a:ln w="6096">
              <a:solidFill>
                <a:srgbClr val="EB7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326623" y="245363"/>
            <a:ext cx="1572768" cy="425195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-4763" y="-4762"/>
            <a:ext cx="10074275" cy="6867525"/>
            <a:chOff x="-4763" y="-4762"/>
            <a:chExt cx="10074275" cy="6867525"/>
          </a:xfrm>
        </p:grpSpPr>
        <p:sp>
          <p:nvSpPr>
            <p:cNvPr id="7" name="object 7"/>
            <p:cNvSpPr/>
            <p:nvPr/>
          </p:nvSpPr>
          <p:spPr>
            <a:xfrm>
              <a:off x="0" y="368808"/>
              <a:ext cx="10064750" cy="0"/>
            </a:xfrm>
            <a:custGeom>
              <a:avLst/>
              <a:gdLst/>
              <a:ahLst/>
              <a:cxnLst/>
              <a:rect l="l" t="t" r="r" b="b"/>
              <a:pathLst>
                <a:path w="10064750">
                  <a:moveTo>
                    <a:pt x="10064369" y="0"/>
                  </a:moveTo>
                  <a:lnTo>
                    <a:pt x="0" y="0"/>
                  </a:lnTo>
                </a:path>
              </a:pathLst>
            </a:custGeom>
            <a:ln w="6096">
              <a:solidFill>
                <a:srgbClr val="EB7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0"/>
              <a:ext cx="10064750" cy="6858000"/>
            </a:xfrm>
            <a:custGeom>
              <a:avLst/>
              <a:gdLst/>
              <a:ahLst/>
              <a:cxnLst/>
              <a:rect l="l" t="t" r="r" b="b"/>
              <a:pathLst>
                <a:path w="10064750" h="6858000">
                  <a:moveTo>
                    <a:pt x="1048512" y="0"/>
                  </a:moveTo>
                  <a:lnTo>
                    <a:pt x="1048512" y="6857999"/>
                  </a:lnTo>
                </a:path>
                <a:path w="10064750" h="6858000">
                  <a:moveTo>
                    <a:pt x="10064623" y="368808"/>
                  </a:moveTo>
                  <a:lnTo>
                    <a:pt x="0" y="368808"/>
                  </a:lnTo>
                </a:path>
              </a:pathLst>
            </a:custGeom>
            <a:ln w="9144">
              <a:solidFill>
                <a:srgbClr val="BD4A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35368" y="4843271"/>
              <a:ext cx="2595372" cy="169163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49496" y="4730496"/>
              <a:ext cx="2796540" cy="1865376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10246614" y="6147003"/>
            <a:ext cx="174307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u="sng" spc="-10" dirty="0">
                <a:solidFill>
                  <a:srgbClr val="0461C1"/>
                </a:solidFill>
                <a:uFill>
                  <a:solidFill>
                    <a:srgbClr val="0461C1"/>
                  </a:solidFill>
                </a:uFill>
                <a:latin typeface="Gadugi"/>
                <a:cs typeface="Gadugi"/>
                <a:hlinkClick r:id="rId5"/>
              </a:rPr>
              <a:t>https://qcat.wocat.net</a:t>
            </a:r>
            <a:endParaRPr sz="1400">
              <a:latin typeface="Gadugi"/>
              <a:cs typeface="Gadug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534782" y="6433210"/>
            <a:ext cx="116395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latin typeface="Gadugi"/>
                <a:cs typeface="Gadugi"/>
              </a:rPr>
              <a:t>Database</a:t>
            </a:r>
            <a:r>
              <a:rPr sz="1100" b="1" spc="-20" dirty="0">
                <a:latin typeface="Gadugi"/>
                <a:cs typeface="Gadugi"/>
              </a:rPr>
              <a:t> </a:t>
            </a:r>
            <a:r>
              <a:rPr sz="1100" b="1" spc="-10" dirty="0">
                <a:latin typeface="Gadugi"/>
                <a:cs typeface="Gadugi"/>
              </a:rPr>
              <a:t>Visitors</a:t>
            </a:r>
            <a:endParaRPr sz="1100">
              <a:latin typeface="Gadugi"/>
              <a:cs typeface="Gadug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609591" y="6433210"/>
            <a:ext cx="211899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latin typeface="Gadugi"/>
                <a:cs typeface="Gadugi"/>
              </a:rPr>
              <a:t>SLM</a:t>
            </a:r>
            <a:r>
              <a:rPr sz="1100" b="1" spc="-35" dirty="0">
                <a:latin typeface="Gadugi"/>
                <a:cs typeface="Gadugi"/>
              </a:rPr>
              <a:t> </a:t>
            </a:r>
            <a:r>
              <a:rPr sz="1100" b="1" dirty="0">
                <a:latin typeface="Gadugi"/>
                <a:cs typeface="Gadugi"/>
              </a:rPr>
              <a:t>good</a:t>
            </a:r>
            <a:r>
              <a:rPr sz="1100" b="1" spc="-20" dirty="0">
                <a:latin typeface="Gadugi"/>
                <a:cs typeface="Gadugi"/>
              </a:rPr>
              <a:t> </a:t>
            </a:r>
            <a:r>
              <a:rPr sz="1100" b="1" dirty="0">
                <a:latin typeface="Gadugi"/>
                <a:cs typeface="Gadugi"/>
              </a:rPr>
              <a:t>practices</a:t>
            </a:r>
            <a:r>
              <a:rPr sz="1100" b="1" spc="-30" dirty="0">
                <a:latin typeface="Gadugi"/>
                <a:cs typeface="Gadugi"/>
              </a:rPr>
              <a:t> </a:t>
            </a:r>
            <a:r>
              <a:rPr sz="1100" b="1" dirty="0">
                <a:latin typeface="Gadugi"/>
                <a:cs typeface="Gadugi"/>
              </a:rPr>
              <a:t>in</a:t>
            </a:r>
            <a:r>
              <a:rPr sz="1100" b="1" spc="-15" dirty="0">
                <a:latin typeface="Gadugi"/>
                <a:cs typeface="Gadugi"/>
              </a:rPr>
              <a:t> </a:t>
            </a:r>
            <a:r>
              <a:rPr sz="1100" b="1" spc="-10" dirty="0">
                <a:latin typeface="Gadugi"/>
                <a:cs typeface="Gadugi"/>
              </a:rPr>
              <a:t>Database</a:t>
            </a:r>
            <a:endParaRPr sz="1100">
              <a:latin typeface="Gadugi"/>
              <a:cs typeface="Gadug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369434" y="1234610"/>
            <a:ext cx="4899660" cy="3219450"/>
          </a:xfrm>
          <a:prstGeom prst="rect">
            <a:avLst/>
          </a:prstGeom>
        </p:spPr>
        <p:txBody>
          <a:bodyPr vert="horz" wrap="square" lIns="0" tIns="1181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30"/>
              </a:spcBef>
            </a:pPr>
            <a:r>
              <a:rPr sz="1700" dirty="0">
                <a:solidFill>
                  <a:srgbClr val="C0504D"/>
                </a:solidFill>
                <a:latin typeface="Gadugi"/>
                <a:cs typeface="Gadugi"/>
              </a:rPr>
              <a:t>Main</a:t>
            </a:r>
            <a:r>
              <a:rPr sz="1700" spc="-30" dirty="0">
                <a:solidFill>
                  <a:srgbClr val="C0504D"/>
                </a:solidFill>
                <a:latin typeface="Gadugi"/>
                <a:cs typeface="Gadugi"/>
              </a:rPr>
              <a:t> </a:t>
            </a:r>
            <a:r>
              <a:rPr sz="1700" dirty="0">
                <a:solidFill>
                  <a:srgbClr val="C0504D"/>
                </a:solidFill>
                <a:latin typeface="Gadugi"/>
                <a:cs typeface="Gadugi"/>
              </a:rPr>
              <a:t>features</a:t>
            </a:r>
            <a:r>
              <a:rPr sz="1700" spc="-5" dirty="0">
                <a:solidFill>
                  <a:srgbClr val="C0504D"/>
                </a:solidFill>
                <a:latin typeface="Gadugi"/>
                <a:cs typeface="Gadugi"/>
              </a:rPr>
              <a:t> </a:t>
            </a:r>
            <a:r>
              <a:rPr sz="1700" dirty="0">
                <a:solidFill>
                  <a:srgbClr val="C0504D"/>
                </a:solidFill>
                <a:latin typeface="Gadugi"/>
                <a:cs typeface="Gadugi"/>
              </a:rPr>
              <a:t>of</a:t>
            </a:r>
            <a:r>
              <a:rPr sz="1700" spc="-15" dirty="0">
                <a:solidFill>
                  <a:srgbClr val="C0504D"/>
                </a:solidFill>
                <a:latin typeface="Gadugi"/>
                <a:cs typeface="Gadugi"/>
              </a:rPr>
              <a:t> </a:t>
            </a:r>
            <a:r>
              <a:rPr sz="1700" dirty="0">
                <a:solidFill>
                  <a:srgbClr val="C0504D"/>
                </a:solidFill>
                <a:latin typeface="Gadugi"/>
                <a:cs typeface="Gadugi"/>
              </a:rPr>
              <a:t>the</a:t>
            </a:r>
            <a:r>
              <a:rPr sz="1700" spc="-10" dirty="0">
                <a:solidFill>
                  <a:srgbClr val="C0504D"/>
                </a:solidFill>
                <a:latin typeface="Gadugi"/>
                <a:cs typeface="Gadugi"/>
              </a:rPr>
              <a:t> </a:t>
            </a:r>
            <a:r>
              <a:rPr sz="1700" dirty="0">
                <a:solidFill>
                  <a:srgbClr val="C0504D"/>
                </a:solidFill>
                <a:latin typeface="Gadugi"/>
                <a:cs typeface="Gadugi"/>
              </a:rPr>
              <a:t>WOCAT</a:t>
            </a:r>
            <a:r>
              <a:rPr sz="1700" spc="-35" dirty="0">
                <a:solidFill>
                  <a:srgbClr val="C0504D"/>
                </a:solidFill>
                <a:latin typeface="Gadugi"/>
                <a:cs typeface="Gadugi"/>
              </a:rPr>
              <a:t> </a:t>
            </a:r>
            <a:r>
              <a:rPr sz="1700" dirty="0">
                <a:solidFill>
                  <a:srgbClr val="C0504D"/>
                </a:solidFill>
                <a:latin typeface="Gadugi"/>
                <a:cs typeface="Gadugi"/>
              </a:rPr>
              <a:t>Global</a:t>
            </a:r>
            <a:r>
              <a:rPr sz="1700" spc="-15" dirty="0">
                <a:solidFill>
                  <a:srgbClr val="C0504D"/>
                </a:solidFill>
                <a:latin typeface="Gadugi"/>
                <a:cs typeface="Gadugi"/>
              </a:rPr>
              <a:t> </a:t>
            </a:r>
            <a:r>
              <a:rPr sz="1700" dirty="0">
                <a:solidFill>
                  <a:srgbClr val="C0504D"/>
                </a:solidFill>
                <a:latin typeface="Gadugi"/>
                <a:cs typeface="Gadugi"/>
              </a:rPr>
              <a:t>SLM</a:t>
            </a:r>
            <a:r>
              <a:rPr sz="1700" spc="-25" dirty="0">
                <a:solidFill>
                  <a:srgbClr val="C0504D"/>
                </a:solidFill>
                <a:latin typeface="Gadugi"/>
                <a:cs typeface="Gadugi"/>
              </a:rPr>
              <a:t> </a:t>
            </a:r>
            <a:r>
              <a:rPr sz="1700" spc="-10" dirty="0">
                <a:solidFill>
                  <a:srgbClr val="C0504D"/>
                </a:solidFill>
                <a:latin typeface="Gadugi"/>
                <a:cs typeface="Gadugi"/>
              </a:rPr>
              <a:t>Database:</a:t>
            </a:r>
            <a:endParaRPr sz="1700">
              <a:latin typeface="Gadugi"/>
              <a:cs typeface="Gadugi"/>
            </a:endParaRPr>
          </a:p>
          <a:p>
            <a:pPr marL="355600" marR="259715" indent="-343535">
              <a:lnSpc>
                <a:spcPct val="100000"/>
              </a:lnSpc>
              <a:spcBef>
                <a:spcPts val="770"/>
              </a:spcBef>
              <a:buFont typeface="Wingdings"/>
              <a:buChar char=""/>
              <a:tabLst>
                <a:tab pos="355600" algn="l"/>
              </a:tabLst>
            </a:pPr>
            <a:r>
              <a:rPr sz="1600" dirty="0">
                <a:latin typeface="Gadugi"/>
                <a:cs typeface="Gadugi"/>
              </a:rPr>
              <a:t>free</a:t>
            </a:r>
            <a:r>
              <a:rPr sz="1600" spc="-35" dirty="0">
                <a:latin typeface="Gadugi"/>
                <a:cs typeface="Gadugi"/>
              </a:rPr>
              <a:t> </a:t>
            </a:r>
            <a:r>
              <a:rPr sz="1600" dirty="0">
                <a:latin typeface="Gadugi"/>
                <a:cs typeface="Gadugi"/>
              </a:rPr>
              <a:t>upload</a:t>
            </a:r>
            <a:r>
              <a:rPr sz="1600" spc="-45" dirty="0">
                <a:latin typeface="Gadugi"/>
                <a:cs typeface="Gadugi"/>
              </a:rPr>
              <a:t> </a:t>
            </a:r>
            <a:r>
              <a:rPr sz="1600" dirty="0">
                <a:latin typeface="Gadugi"/>
                <a:cs typeface="Gadugi"/>
              </a:rPr>
              <a:t>and</a:t>
            </a:r>
            <a:r>
              <a:rPr sz="1600" spc="-40" dirty="0">
                <a:latin typeface="Gadugi"/>
                <a:cs typeface="Gadugi"/>
              </a:rPr>
              <a:t> </a:t>
            </a:r>
            <a:r>
              <a:rPr sz="1600" dirty="0">
                <a:latin typeface="Gadugi"/>
                <a:cs typeface="Gadugi"/>
              </a:rPr>
              <a:t>worldwide sharing</a:t>
            </a:r>
            <a:r>
              <a:rPr sz="1600" spc="-40" dirty="0">
                <a:latin typeface="Gadugi"/>
                <a:cs typeface="Gadugi"/>
              </a:rPr>
              <a:t> </a:t>
            </a:r>
            <a:r>
              <a:rPr sz="1600" dirty="0">
                <a:latin typeface="Gadugi"/>
                <a:cs typeface="Gadugi"/>
              </a:rPr>
              <a:t>of</a:t>
            </a:r>
            <a:r>
              <a:rPr sz="1600" spc="-25" dirty="0">
                <a:latin typeface="Gadugi"/>
                <a:cs typeface="Gadugi"/>
              </a:rPr>
              <a:t> </a:t>
            </a:r>
            <a:r>
              <a:rPr sz="1600" spc="-10" dirty="0">
                <a:latin typeface="Gadugi"/>
                <a:cs typeface="Gadugi"/>
              </a:rPr>
              <a:t>countries’ </a:t>
            </a:r>
            <a:r>
              <a:rPr sz="1600" dirty="0">
                <a:latin typeface="Gadugi"/>
                <a:cs typeface="Gadugi"/>
              </a:rPr>
              <a:t>good</a:t>
            </a:r>
            <a:r>
              <a:rPr sz="1600" spc="-55" dirty="0">
                <a:latin typeface="Gadugi"/>
                <a:cs typeface="Gadugi"/>
              </a:rPr>
              <a:t> </a:t>
            </a:r>
            <a:r>
              <a:rPr sz="1600" dirty="0">
                <a:latin typeface="Gadugi"/>
                <a:cs typeface="Gadugi"/>
              </a:rPr>
              <a:t>SLM</a:t>
            </a:r>
            <a:r>
              <a:rPr sz="1600" spc="-45" dirty="0">
                <a:latin typeface="Gadugi"/>
                <a:cs typeface="Gadugi"/>
              </a:rPr>
              <a:t> </a:t>
            </a:r>
            <a:r>
              <a:rPr sz="1600" dirty="0">
                <a:latin typeface="Gadugi"/>
                <a:cs typeface="Gadugi"/>
              </a:rPr>
              <a:t>practices</a:t>
            </a:r>
            <a:r>
              <a:rPr sz="1600" spc="-35" dirty="0">
                <a:latin typeface="Gadugi"/>
                <a:cs typeface="Gadugi"/>
              </a:rPr>
              <a:t> </a:t>
            </a:r>
            <a:r>
              <a:rPr sz="1600" dirty="0">
                <a:latin typeface="Gadugi"/>
                <a:cs typeface="Gadugi"/>
              </a:rPr>
              <a:t>in</a:t>
            </a:r>
            <a:r>
              <a:rPr sz="1600" spc="-45" dirty="0">
                <a:latin typeface="Gadugi"/>
                <a:cs typeface="Gadugi"/>
              </a:rPr>
              <a:t> </a:t>
            </a:r>
            <a:r>
              <a:rPr sz="1600" dirty="0">
                <a:latin typeface="Gadugi"/>
                <a:cs typeface="Gadugi"/>
              </a:rPr>
              <a:t>English,</a:t>
            </a:r>
            <a:r>
              <a:rPr sz="1600" spc="-20" dirty="0">
                <a:latin typeface="Gadugi"/>
                <a:cs typeface="Gadugi"/>
              </a:rPr>
              <a:t> </a:t>
            </a:r>
            <a:r>
              <a:rPr sz="1600" dirty="0">
                <a:latin typeface="Gadugi"/>
                <a:cs typeface="Gadugi"/>
              </a:rPr>
              <a:t>Spanish,</a:t>
            </a:r>
            <a:r>
              <a:rPr sz="1600" spc="-40" dirty="0">
                <a:latin typeface="Gadugi"/>
                <a:cs typeface="Gadugi"/>
              </a:rPr>
              <a:t> </a:t>
            </a:r>
            <a:r>
              <a:rPr sz="1600" spc="-10" dirty="0">
                <a:latin typeface="Gadugi"/>
                <a:cs typeface="Gadugi"/>
              </a:rPr>
              <a:t>French, </a:t>
            </a:r>
            <a:r>
              <a:rPr sz="1600" dirty="0">
                <a:latin typeface="Gadugi"/>
                <a:cs typeface="Gadugi"/>
              </a:rPr>
              <a:t>Portuguese,</a:t>
            </a:r>
            <a:r>
              <a:rPr sz="1600" spc="-35" dirty="0">
                <a:latin typeface="Gadugi"/>
                <a:cs typeface="Gadugi"/>
              </a:rPr>
              <a:t> </a:t>
            </a:r>
            <a:r>
              <a:rPr sz="1600" dirty="0">
                <a:latin typeface="Gadugi"/>
                <a:cs typeface="Gadugi"/>
              </a:rPr>
              <a:t>Russian</a:t>
            </a:r>
            <a:r>
              <a:rPr sz="1600" spc="-30" dirty="0">
                <a:latin typeface="Gadugi"/>
                <a:cs typeface="Gadugi"/>
              </a:rPr>
              <a:t> </a:t>
            </a:r>
            <a:r>
              <a:rPr sz="1600" dirty="0">
                <a:latin typeface="Gadugi"/>
                <a:cs typeface="Gadugi"/>
              </a:rPr>
              <a:t>and</a:t>
            </a:r>
            <a:r>
              <a:rPr sz="1600" spc="-55" dirty="0">
                <a:latin typeface="Gadugi"/>
                <a:cs typeface="Gadugi"/>
              </a:rPr>
              <a:t> </a:t>
            </a:r>
            <a:r>
              <a:rPr sz="1600" spc="-10" dirty="0">
                <a:latin typeface="Gadugi"/>
                <a:cs typeface="Gadugi"/>
              </a:rPr>
              <a:t>Chinese</a:t>
            </a:r>
            <a:endParaRPr sz="1600">
              <a:latin typeface="Gadugi"/>
              <a:cs typeface="Gadugi"/>
            </a:endParaRPr>
          </a:p>
          <a:p>
            <a:pPr marL="355600" marR="441325" indent="-343535">
              <a:lnSpc>
                <a:spcPct val="100000"/>
              </a:lnSpc>
              <a:spcBef>
                <a:spcPts val="770"/>
              </a:spcBef>
              <a:buFont typeface="Wingdings"/>
              <a:buChar char=""/>
              <a:tabLst>
                <a:tab pos="355600" algn="l"/>
              </a:tabLst>
            </a:pPr>
            <a:r>
              <a:rPr sz="1600" dirty="0">
                <a:latin typeface="Gadugi"/>
                <a:cs typeface="Gadugi"/>
              </a:rPr>
              <a:t>free</a:t>
            </a:r>
            <a:r>
              <a:rPr sz="1600" spc="-20" dirty="0">
                <a:latin typeface="Gadugi"/>
                <a:cs typeface="Gadugi"/>
              </a:rPr>
              <a:t> </a:t>
            </a:r>
            <a:r>
              <a:rPr sz="1600" dirty="0">
                <a:latin typeface="Gadugi"/>
                <a:cs typeface="Gadugi"/>
              </a:rPr>
              <a:t>access</a:t>
            </a:r>
            <a:r>
              <a:rPr sz="1600" spc="-25" dirty="0">
                <a:latin typeface="Gadugi"/>
                <a:cs typeface="Gadugi"/>
              </a:rPr>
              <a:t> </a:t>
            </a:r>
            <a:r>
              <a:rPr sz="1600" dirty="0">
                <a:latin typeface="Gadugi"/>
                <a:cs typeface="Gadugi"/>
              </a:rPr>
              <a:t>to</a:t>
            </a:r>
            <a:r>
              <a:rPr sz="1600" spc="-30" dirty="0">
                <a:latin typeface="Gadugi"/>
                <a:cs typeface="Gadugi"/>
              </a:rPr>
              <a:t> </a:t>
            </a:r>
            <a:r>
              <a:rPr sz="1600" dirty="0">
                <a:latin typeface="Gadugi"/>
                <a:cs typeface="Gadugi"/>
              </a:rPr>
              <a:t>2000+</a:t>
            </a:r>
            <a:r>
              <a:rPr sz="1600" spc="-20" dirty="0">
                <a:latin typeface="Gadugi"/>
                <a:cs typeface="Gadugi"/>
              </a:rPr>
              <a:t> </a:t>
            </a:r>
            <a:r>
              <a:rPr sz="1600" dirty="0">
                <a:latin typeface="Gadugi"/>
                <a:cs typeface="Gadugi"/>
              </a:rPr>
              <a:t>proven,</a:t>
            </a:r>
            <a:r>
              <a:rPr sz="1600" spc="-20" dirty="0">
                <a:latin typeface="Gadugi"/>
                <a:cs typeface="Gadugi"/>
              </a:rPr>
              <a:t> </a:t>
            </a:r>
            <a:r>
              <a:rPr sz="1600" spc="-10" dirty="0">
                <a:latin typeface="Gadugi"/>
                <a:cs typeface="Gadugi"/>
              </a:rPr>
              <a:t>field-</a:t>
            </a:r>
            <a:r>
              <a:rPr sz="1600" dirty="0">
                <a:latin typeface="Gadugi"/>
                <a:cs typeface="Gadugi"/>
              </a:rPr>
              <a:t>tested</a:t>
            </a:r>
            <a:r>
              <a:rPr sz="1600" spc="-30" dirty="0">
                <a:latin typeface="Gadugi"/>
                <a:cs typeface="Gadugi"/>
              </a:rPr>
              <a:t> </a:t>
            </a:r>
            <a:r>
              <a:rPr sz="1600" spc="-25" dirty="0">
                <a:latin typeface="Gadugi"/>
                <a:cs typeface="Gadugi"/>
              </a:rPr>
              <a:t>SLM </a:t>
            </a:r>
            <a:r>
              <a:rPr sz="1600" dirty="0">
                <a:latin typeface="Gadugi"/>
                <a:cs typeface="Gadugi"/>
              </a:rPr>
              <a:t>practices</a:t>
            </a:r>
            <a:r>
              <a:rPr sz="1600" spc="-40" dirty="0">
                <a:latin typeface="Gadugi"/>
                <a:cs typeface="Gadugi"/>
              </a:rPr>
              <a:t> </a:t>
            </a:r>
            <a:r>
              <a:rPr sz="1600" dirty="0">
                <a:latin typeface="Gadugi"/>
                <a:cs typeface="Gadugi"/>
              </a:rPr>
              <a:t>from</a:t>
            </a:r>
            <a:r>
              <a:rPr sz="1600" spc="-40" dirty="0">
                <a:latin typeface="Gadugi"/>
                <a:cs typeface="Gadugi"/>
              </a:rPr>
              <a:t> </a:t>
            </a:r>
            <a:r>
              <a:rPr sz="1600" dirty="0">
                <a:latin typeface="Gadugi"/>
                <a:cs typeface="Gadugi"/>
              </a:rPr>
              <a:t>over</a:t>
            </a:r>
            <a:r>
              <a:rPr sz="1600" spc="-50" dirty="0">
                <a:latin typeface="Gadugi"/>
                <a:cs typeface="Gadugi"/>
              </a:rPr>
              <a:t> </a:t>
            </a:r>
            <a:r>
              <a:rPr sz="1600" dirty="0">
                <a:latin typeface="Gadugi"/>
                <a:cs typeface="Gadugi"/>
              </a:rPr>
              <a:t>130</a:t>
            </a:r>
            <a:r>
              <a:rPr sz="1600" spc="-45" dirty="0">
                <a:latin typeface="Gadugi"/>
                <a:cs typeface="Gadugi"/>
              </a:rPr>
              <a:t> </a:t>
            </a:r>
            <a:r>
              <a:rPr sz="1600" spc="-10" dirty="0">
                <a:latin typeface="Gadugi"/>
                <a:cs typeface="Gadugi"/>
              </a:rPr>
              <a:t>countries</a:t>
            </a:r>
            <a:endParaRPr sz="1600">
              <a:latin typeface="Gadugi"/>
              <a:cs typeface="Gadugi"/>
            </a:endParaRPr>
          </a:p>
          <a:p>
            <a:pPr marL="355600" marR="252729" indent="-343535">
              <a:lnSpc>
                <a:spcPct val="100000"/>
              </a:lnSpc>
              <a:spcBef>
                <a:spcPts val="770"/>
              </a:spcBef>
              <a:buFont typeface="Wingdings"/>
              <a:buChar char=""/>
              <a:tabLst>
                <a:tab pos="355600" algn="l"/>
              </a:tabLst>
            </a:pPr>
            <a:r>
              <a:rPr sz="1600" dirty="0">
                <a:latin typeface="Gadugi"/>
                <a:cs typeface="Gadugi"/>
              </a:rPr>
              <a:t>database</a:t>
            </a:r>
            <a:r>
              <a:rPr sz="1600" spc="-30" dirty="0">
                <a:latin typeface="Gadugi"/>
                <a:cs typeface="Gadugi"/>
              </a:rPr>
              <a:t> </a:t>
            </a:r>
            <a:r>
              <a:rPr sz="1600" dirty="0">
                <a:latin typeface="Gadugi"/>
                <a:cs typeface="Gadugi"/>
              </a:rPr>
              <a:t>filter</a:t>
            </a:r>
            <a:r>
              <a:rPr sz="1600" spc="-20" dirty="0">
                <a:latin typeface="Gadugi"/>
                <a:cs typeface="Gadugi"/>
              </a:rPr>
              <a:t> </a:t>
            </a:r>
            <a:r>
              <a:rPr sz="1600" dirty="0">
                <a:latin typeface="Gadugi"/>
                <a:cs typeface="Gadugi"/>
              </a:rPr>
              <a:t>to</a:t>
            </a:r>
            <a:r>
              <a:rPr sz="1600" spc="-30" dirty="0">
                <a:latin typeface="Gadugi"/>
                <a:cs typeface="Gadugi"/>
              </a:rPr>
              <a:t> </a:t>
            </a:r>
            <a:r>
              <a:rPr sz="1600" dirty="0">
                <a:latin typeface="Gadugi"/>
                <a:cs typeface="Gadugi"/>
              </a:rPr>
              <a:t>find</a:t>
            </a:r>
            <a:r>
              <a:rPr sz="1600" spc="-30" dirty="0">
                <a:latin typeface="Gadugi"/>
                <a:cs typeface="Gadugi"/>
              </a:rPr>
              <a:t> </a:t>
            </a:r>
            <a:r>
              <a:rPr sz="1600" dirty="0">
                <a:latin typeface="Gadugi"/>
                <a:cs typeface="Gadugi"/>
              </a:rPr>
              <a:t>relevant</a:t>
            </a:r>
            <a:r>
              <a:rPr sz="1600" spc="-35" dirty="0">
                <a:latin typeface="Gadugi"/>
                <a:cs typeface="Gadugi"/>
              </a:rPr>
              <a:t> </a:t>
            </a:r>
            <a:r>
              <a:rPr sz="1600" dirty="0">
                <a:latin typeface="Gadugi"/>
                <a:cs typeface="Gadugi"/>
              </a:rPr>
              <a:t>SLM</a:t>
            </a:r>
            <a:r>
              <a:rPr sz="1600" spc="-25" dirty="0">
                <a:latin typeface="Gadugi"/>
                <a:cs typeface="Gadugi"/>
              </a:rPr>
              <a:t> </a:t>
            </a:r>
            <a:r>
              <a:rPr sz="1600" dirty="0">
                <a:latin typeface="Gadugi"/>
                <a:cs typeface="Gadugi"/>
              </a:rPr>
              <a:t>practices</a:t>
            </a:r>
            <a:r>
              <a:rPr sz="1600" spc="-10" dirty="0">
                <a:latin typeface="Gadugi"/>
                <a:cs typeface="Gadugi"/>
              </a:rPr>
              <a:t> </a:t>
            </a:r>
            <a:r>
              <a:rPr sz="1600" spc="-25" dirty="0">
                <a:latin typeface="Gadugi"/>
                <a:cs typeface="Gadugi"/>
              </a:rPr>
              <a:t>for </a:t>
            </a:r>
            <a:r>
              <a:rPr sz="1600" dirty="0">
                <a:latin typeface="Gadugi"/>
                <a:cs typeface="Gadugi"/>
              </a:rPr>
              <a:t>specific</a:t>
            </a:r>
            <a:r>
              <a:rPr sz="1600" spc="-30" dirty="0">
                <a:latin typeface="Gadugi"/>
                <a:cs typeface="Gadugi"/>
              </a:rPr>
              <a:t> </a:t>
            </a:r>
            <a:r>
              <a:rPr sz="1600" dirty="0">
                <a:latin typeface="Gadugi"/>
                <a:cs typeface="Gadugi"/>
              </a:rPr>
              <a:t>landscapes,</a:t>
            </a:r>
            <a:r>
              <a:rPr sz="1600" spc="-40" dirty="0">
                <a:latin typeface="Gadugi"/>
                <a:cs typeface="Gadugi"/>
              </a:rPr>
              <a:t> </a:t>
            </a:r>
            <a:r>
              <a:rPr sz="1600" dirty="0">
                <a:latin typeface="Gadugi"/>
                <a:cs typeface="Gadugi"/>
              </a:rPr>
              <a:t>land</a:t>
            </a:r>
            <a:r>
              <a:rPr sz="1600" spc="-40" dirty="0">
                <a:latin typeface="Gadugi"/>
                <a:cs typeface="Gadugi"/>
              </a:rPr>
              <a:t> </a:t>
            </a:r>
            <a:r>
              <a:rPr sz="1600" dirty="0">
                <a:latin typeface="Gadugi"/>
                <a:cs typeface="Gadugi"/>
              </a:rPr>
              <a:t>uses</a:t>
            </a:r>
            <a:r>
              <a:rPr sz="1600" spc="-50" dirty="0">
                <a:latin typeface="Gadugi"/>
                <a:cs typeface="Gadugi"/>
              </a:rPr>
              <a:t> </a:t>
            </a:r>
            <a:r>
              <a:rPr sz="1600" spc="-20" dirty="0">
                <a:latin typeface="Gadugi"/>
                <a:cs typeface="Gadugi"/>
              </a:rPr>
              <a:t>etc.</a:t>
            </a:r>
            <a:endParaRPr sz="1600">
              <a:latin typeface="Gadugi"/>
              <a:cs typeface="Gadugi"/>
            </a:endParaRPr>
          </a:p>
          <a:p>
            <a:pPr marL="355600" marR="496570" indent="-343535">
              <a:lnSpc>
                <a:spcPct val="100000"/>
              </a:lnSpc>
              <a:spcBef>
                <a:spcPts val="770"/>
              </a:spcBef>
              <a:buFont typeface="Wingdings"/>
              <a:buChar char=""/>
              <a:tabLst>
                <a:tab pos="355600" algn="l"/>
              </a:tabLst>
            </a:pPr>
            <a:r>
              <a:rPr sz="1600" dirty="0">
                <a:latin typeface="Gadugi"/>
                <a:cs typeface="Gadugi"/>
              </a:rPr>
              <a:t>possibility</a:t>
            </a:r>
            <a:r>
              <a:rPr sz="1600" spc="-25" dirty="0">
                <a:latin typeface="Gadugi"/>
                <a:cs typeface="Gadugi"/>
              </a:rPr>
              <a:t> </a:t>
            </a:r>
            <a:r>
              <a:rPr sz="1600" dirty="0">
                <a:latin typeface="Gadugi"/>
                <a:cs typeface="Gadugi"/>
              </a:rPr>
              <a:t>to</a:t>
            </a:r>
            <a:r>
              <a:rPr sz="1600" spc="-45" dirty="0">
                <a:latin typeface="Gadugi"/>
                <a:cs typeface="Gadugi"/>
              </a:rPr>
              <a:t> </a:t>
            </a:r>
            <a:r>
              <a:rPr sz="1600" dirty="0">
                <a:latin typeface="Gadugi"/>
                <a:cs typeface="Gadugi"/>
              </a:rPr>
              <a:t>integrate</a:t>
            </a:r>
            <a:r>
              <a:rPr sz="1600" spc="-35" dirty="0">
                <a:latin typeface="Gadugi"/>
                <a:cs typeface="Gadugi"/>
              </a:rPr>
              <a:t> </a:t>
            </a:r>
            <a:r>
              <a:rPr sz="1600" dirty="0">
                <a:latin typeface="Gadugi"/>
                <a:cs typeface="Gadugi"/>
              </a:rPr>
              <a:t>national</a:t>
            </a:r>
            <a:r>
              <a:rPr sz="1600" spc="-45" dirty="0">
                <a:latin typeface="Gadugi"/>
                <a:cs typeface="Gadugi"/>
              </a:rPr>
              <a:t> </a:t>
            </a:r>
            <a:r>
              <a:rPr sz="1600" dirty="0">
                <a:latin typeface="Gadugi"/>
                <a:cs typeface="Gadugi"/>
              </a:rPr>
              <a:t>SLM</a:t>
            </a:r>
            <a:r>
              <a:rPr sz="1600" spc="-45" dirty="0">
                <a:latin typeface="Gadugi"/>
                <a:cs typeface="Gadugi"/>
              </a:rPr>
              <a:t> </a:t>
            </a:r>
            <a:r>
              <a:rPr sz="1600" spc="-20" dirty="0">
                <a:latin typeface="Gadugi"/>
                <a:cs typeface="Gadugi"/>
              </a:rPr>
              <a:t>good </a:t>
            </a:r>
            <a:r>
              <a:rPr sz="1600" dirty="0">
                <a:latin typeface="Gadugi"/>
                <a:cs typeface="Gadugi"/>
              </a:rPr>
              <a:t>practices</a:t>
            </a:r>
            <a:r>
              <a:rPr sz="1600" spc="15" dirty="0">
                <a:latin typeface="Gadugi"/>
                <a:cs typeface="Gadugi"/>
              </a:rPr>
              <a:t> </a:t>
            </a:r>
            <a:r>
              <a:rPr sz="1600" dirty="0">
                <a:latin typeface="Gadugi"/>
                <a:cs typeface="Gadugi"/>
              </a:rPr>
              <a:t>in </a:t>
            </a:r>
            <a:r>
              <a:rPr sz="1600" spc="-10" dirty="0">
                <a:latin typeface="Gadugi"/>
                <a:cs typeface="Gadugi"/>
              </a:rPr>
              <a:t>national/project/global</a:t>
            </a:r>
            <a:r>
              <a:rPr sz="1600" spc="30" dirty="0">
                <a:latin typeface="Gadugi"/>
                <a:cs typeface="Gadugi"/>
              </a:rPr>
              <a:t> </a:t>
            </a:r>
            <a:r>
              <a:rPr sz="1600" spc="-10" dirty="0">
                <a:latin typeface="Gadugi"/>
                <a:cs typeface="Gadugi"/>
              </a:rPr>
              <a:t>platforms </a:t>
            </a:r>
            <a:r>
              <a:rPr sz="1600" dirty="0">
                <a:latin typeface="Gadugi"/>
                <a:cs typeface="Gadugi"/>
              </a:rPr>
              <a:t>through</a:t>
            </a:r>
            <a:r>
              <a:rPr sz="1600" spc="-45" dirty="0">
                <a:latin typeface="Gadugi"/>
                <a:cs typeface="Gadugi"/>
              </a:rPr>
              <a:t> </a:t>
            </a:r>
            <a:r>
              <a:rPr sz="1600" spc="-25" dirty="0">
                <a:latin typeface="Gadugi"/>
                <a:cs typeface="Gadugi"/>
              </a:rPr>
              <a:t>API</a:t>
            </a:r>
            <a:endParaRPr sz="1600">
              <a:latin typeface="Gadugi"/>
              <a:cs typeface="Gadug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1210055" y="1312163"/>
            <a:ext cx="10617835" cy="5501640"/>
            <a:chOff x="1210055" y="1312163"/>
            <a:chExt cx="10617835" cy="5501640"/>
          </a:xfrm>
        </p:grpSpPr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10055" y="2407918"/>
              <a:ext cx="2863444" cy="440545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45107" y="1328927"/>
              <a:ext cx="2807207" cy="117043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602724" y="1312163"/>
              <a:ext cx="2225039" cy="3621024"/>
            </a:xfrm>
            <a:prstGeom prst="rect">
              <a:avLst/>
            </a:prstGeom>
          </p:spPr>
        </p:pic>
      </p:grp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1224788" y="572846"/>
            <a:ext cx="569277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WOCAT</a:t>
            </a:r>
            <a:r>
              <a:rPr spc="-30" dirty="0"/>
              <a:t> </a:t>
            </a:r>
            <a:r>
              <a:rPr dirty="0"/>
              <a:t>Global</a:t>
            </a:r>
            <a:r>
              <a:rPr spc="-15" dirty="0"/>
              <a:t> </a:t>
            </a:r>
            <a:r>
              <a:rPr dirty="0"/>
              <a:t>SLM</a:t>
            </a:r>
            <a:r>
              <a:rPr spc="-25" dirty="0"/>
              <a:t> </a:t>
            </a:r>
            <a:r>
              <a:rPr spc="-10" dirty="0"/>
              <a:t>Database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3175" y="-3175"/>
            <a:ext cx="10918190" cy="6864350"/>
            <a:chOff x="-3175" y="-3175"/>
            <a:chExt cx="10918190" cy="68643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52744" y="1109472"/>
              <a:ext cx="3959352" cy="518312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47688" y="1306067"/>
              <a:ext cx="3649979" cy="536448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06056" y="1539238"/>
              <a:ext cx="3608832" cy="531875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348728" y="1976627"/>
              <a:ext cx="1167765" cy="338455"/>
            </a:xfrm>
            <a:custGeom>
              <a:avLst/>
              <a:gdLst/>
              <a:ahLst/>
              <a:cxnLst/>
              <a:rect l="l" t="t" r="r" b="b"/>
              <a:pathLst>
                <a:path w="1167765" h="338455">
                  <a:moveTo>
                    <a:pt x="1167383" y="0"/>
                  </a:moveTo>
                  <a:lnTo>
                    <a:pt x="0" y="0"/>
                  </a:lnTo>
                  <a:lnTo>
                    <a:pt x="0" y="338327"/>
                  </a:lnTo>
                  <a:lnTo>
                    <a:pt x="1167383" y="338327"/>
                  </a:lnTo>
                  <a:lnTo>
                    <a:pt x="1167383" y="0"/>
                  </a:lnTo>
                  <a:close/>
                </a:path>
              </a:pathLst>
            </a:custGeom>
            <a:solidFill>
              <a:srgbClr val="FFFFFF">
                <a:alpha val="7215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229360" y="1373098"/>
            <a:ext cx="3930015" cy="2221230"/>
          </a:xfrm>
          <a:prstGeom prst="rect">
            <a:avLst/>
          </a:prstGeom>
        </p:spPr>
        <p:txBody>
          <a:bodyPr vert="horz" wrap="square" lIns="0" tIns="134620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1060"/>
              </a:spcBef>
              <a:buFont typeface="Wingdings"/>
              <a:buChar char=""/>
              <a:tabLst>
                <a:tab pos="354965" algn="l"/>
              </a:tabLst>
            </a:pPr>
            <a:r>
              <a:rPr sz="2000" dirty="0">
                <a:latin typeface="Gadugi"/>
                <a:cs typeface="Gadugi"/>
              </a:rPr>
              <a:t>automatically</a:t>
            </a:r>
            <a:r>
              <a:rPr sz="2000" spc="-70" dirty="0">
                <a:latin typeface="Gadugi"/>
                <a:cs typeface="Gadugi"/>
              </a:rPr>
              <a:t> </a:t>
            </a:r>
            <a:r>
              <a:rPr sz="2000" spc="-10" dirty="0">
                <a:latin typeface="Gadugi"/>
                <a:cs typeface="Gadugi"/>
              </a:rPr>
              <a:t>generated</a:t>
            </a:r>
            <a:endParaRPr sz="2000">
              <a:latin typeface="Gadugi"/>
              <a:cs typeface="Gadugi"/>
            </a:endParaRPr>
          </a:p>
          <a:p>
            <a:pPr marL="354965" indent="-342265">
              <a:lnSpc>
                <a:spcPct val="100000"/>
              </a:lnSpc>
              <a:spcBef>
                <a:spcPts val="965"/>
              </a:spcBef>
              <a:buFont typeface="Wingdings"/>
              <a:buChar char=""/>
              <a:tabLst>
                <a:tab pos="354965" algn="l"/>
              </a:tabLst>
            </a:pPr>
            <a:r>
              <a:rPr sz="2000" dirty="0">
                <a:latin typeface="Gadugi"/>
                <a:cs typeface="Gadugi"/>
              </a:rPr>
              <a:t>in</a:t>
            </a:r>
            <a:r>
              <a:rPr sz="2000" spc="-35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all</a:t>
            </a:r>
            <a:r>
              <a:rPr sz="2000" spc="-25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(available)</a:t>
            </a:r>
            <a:r>
              <a:rPr sz="2000" spc="-35" dirty="0">
                <a:latin typeface="Gadugi"/>
                <a:cs typeface="Gadugi"/>
              </a:rPr>
              <a:t> </a:t>
            </a:r>
            <a:r>
              <a:rPr sz="2000" spc="-10" dirty="0">
                <a:latin typeface="Gadugi"/>
                <a:cs typeface="Gadugi"/>
              </a:rPr>
              <a:t>languages</a:t>
            </a:r>
            <a:endParaRPr sz="2000">
              <a:latin typeface="Gadugi"/>
              <a:cs typeface="Gadugi"/>
            </a:endParaRPr>
          </a:p>
          <a:p>
            <a:pPr marL="355600" marR="5080" indent="-342900">
              <a:lnSpc>
                <a:spcPct val="100000"/>
              </a:lnSpc>
              <a:spcBef>
                <a:spcPts val="960"/>
              </a:spcBef>
              <a:buFont typeface="Wingdings"/>
              <a:buChar char=""/>
              <a:tabLst>
                <a:tab pos="355600" algn="l"/>
              </a:tabLst>
            </a:pPr>
            <a:r>
              <a:rPr sz="2000" dirty="0">
                <a:latin typeface="Gadugi"/>
                <a:cs typeface="Gadugi"/>
              </a:rPr>
              <a:t>used</a:t>
            </a:r>
            <a:r>
              <a:rPr sz="2000" spc="-25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for</a:t>
            </a:r>
            <a:r>
              <a:rPr sz="2000" spc="-15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good</a:t>
            </a:r>
            <a:r>
              <a:rPr sz="2000" spc="-15" dirty="0">
                <a:latin typeface="Gadugi"/>
                <a:cs typeface="Gadugi"/>
              </a:rPr>
              <a:t> </a:t>
            </a:r>
            <a:r>
              <a:rPr sz="2000" spc="-10" dirty="0">
                <a:latin typeface="Gadugi"/>
                <a:cs typeface="Gadugi"/>
              </a:rPr>
              <a:t>practices </a:t>
            </a:r>
            <a:r>
              <a:rPr sz="2000" dirty="0">
                <a:latin typeface="Gadugi"/>
                <a:cs typeface="Gadugi"/>
              </a:rPr>
              <a:t>compilations;</a:t>
            </a:r>
            <a:r>
              <a:rPr sz="2000" spc="-95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learning</a:t>
            </a:r>
            <a:r>
              <a:rPr sz="2000" spc="-85" dirty="0">
                <a:latin typeface="Gadugi"/>
                <a:cs typeface="Gadugi"/>
              </a:rPr>
              <a:t> </a:t>
            </a:r>
            <a:r>
              <a:rPr sz="2000" spc="-10" dirty="0">
                <a:latin typeface="Gadugi"/>
                <a:cs typeface="Gadugi"/>
              </a:rPr>
              <a:t>materials </a:t>
            </a:r>
            <a:r>
              <a:rPr sz="2000" dirty="0">
                <a:latin typeface="Gadugi"/>
                <a:cs typeface="Gadugi"/>
              </a:rPr>
              <a:t>for</a:t>
            </a:r>
            <a:r>
              <a:rPr sz="2000" spc="-30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e.g.</a:t>
            </a:r>
            <a:r>
              <a:rPr sz="2000" spc="-25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extension</a:t>
            </a:r>
            <a:r>
              <a:rPr sz="2000" spc="-30" dirty="0">
                <a:latin typeface="Gadugi"/>
                <a:cs typeface="Gadugi"/>
              </a:rPr>
              <a:t> </a:t>
            </a:r>
            <a:r>
              <a:rPr sz="2000" spc="-10" dirty="0">
                <a:latin typeface="Gadugi"/>
                <a:cs typeface="Gadugi"/>
              </a:rPr>
              <a:t>services; </a:t>
            </a:r>
            <a:r>
              <a:rPr sz="2000" dirty="0">
                <a:latin typeface="Gadugi"/>
                <a:cs typeface="Gadugi"/>
              </a:rPr>
              <a:t>knowledge</a:t>
            </a:r>
            <a:r>
              <a:rPr sz="2000" spc="-65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products,</a:t>
            </a:r>
            <a:r>
              <a:rPr sz="2000" spc="-65" dirty="0">
                <a:latin typeface="Gadugi"/>
                <a:cs typeface="Gadugi"/>
              </a:rPr>
              <a:t> </a:t>
            </a:r>
            <a:r>
              <a:rPr sz="2000" spc="-20" dirty="0">
                <a:latin typeface="Gadugi"/>
                <a:cs typeface="Gadugi"/>
              </a:rPr>
              <a:t>etc.</a:t>
            </a:r>
            <a:endParaRPr sz="2000">
              <a:latin typeface="Gadugi"/>
              <a:cs typeface="Gadug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428103" y="2005711"/>
            <a:ext cx="73596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Arial"/>
                <a:cs typeface="Arial"/>
              </a:rPr>
              <a:t>Where?</a:t>
            </a:r>
            <a:endParaRPr sz="16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199376" y="3703320"/>
            <a:ext cx="1545590" cy="830580"/>
          </a:xfrm>
          <a:custGeom>
            <a:avLst/>
            <a:gdLst/>
            <a:ahLst/>
            <a:cxnLst/>
            <a:rect l="l" t="t" r="r" b="b"/>
            <a:pathLst>
              <a:path w="1545590" h="830579">
                <a:moveTo>
                  <a:pt x="1545335" y="0"/>
                </a:moveTo>
                <a:lnTo>
                  <a:pt x="0" y="0"/>
                </a:lnTo>
                <a:lnTo>
                  <a:pt x="0" y="830579"/>
                </a:lnTo>
                <a:lnTo>
                  <a:pt x="1545335" y="830579"/>
                </a:lnTo>
                <a:lnTo>
                  <a:pt x="1545335" y="0"/>
                </a:lnTo>
                <a:close/>
              </a:path>
            </a:pathLst>
          </a:custGeom>
          <a:solidFill>
            <a:srgbClr val="FFFFFF">
              <a:alpha val="7215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8185042" y="4009032"/>
            <a:ext cx="441959" cy="2266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64"/>
              </a:lnSpc>
            </a:pPr>
            <a:r>
              <a:rPr sz="1600" spc="-20" dirty="0">
                <a:latin typeface="Arial"/>
                <a:cs typeface="Arial"/>
              </a:rPr>
              <a:t>ons?</a:t>
            </a:r>
            <a:endParaRPr sz="16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278751" y="3733291"/>
            <a:ext cx="918844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Arial"/>
                <a:cs typeface="Arial"/>
              </a:rPr>
              <a:t>Technical specificati Costs?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161019" y="1822702"/>
            <a:ext cx="3730752" cy="4963666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6077711" y="3415284"/>
            <a:ext cx="935990" cy="584200"/>
          </a:xfrm>
          <a:prstGeom prst="rect">
            <a:avLst/>
          </a:prstGeom>
          <a:solidFill>
            <a:srgbClr val="FFFFFF">
              <a:alpha val="72155"/>
            </a:srgbClr>
          </a:solidFill>
        </p:spPr>
        <p:txBody>
          <a:bodyPr vert="horz" wrap="square" lIns="0" tIns="40640" rIns="0" bIns="0" rtlCol="0">
            <a:spAutoFit/>
          </a:bodyPr>
          <a:lstStyle/>
          <a:p>
            <a:pPr marL="92710">
              <a:lnSpc>
                <a:spcPct val="100000"/>
              </a:lnSpc>
              <a:spcBef>
                <a:spcPts val="320"/>
              </a:spcBef>
            </a:pPr>
            <a:r>
              <a:rPr sz="1600" spc="-10" dirty="0">
                <a:latin typeface="Arial"/>
                <a:cs typeface="Arial"/>
              </a:rPr>
              <a:t>What?</a:t>
            </a:r>
            <a:endParaRPr sz="1600">
              <a:latin typeface="Arial"/>
              <a:cs typeface="Arial"/>
            </a:endParaRPr>
          </a:p>
          <a:p>
            <a:pPr marL="92710">
              <a:lnSpc>
                <a:spcPct val="100000"/>
              </a:lnSpc>
              <a:spcBef>
                <a:spcPts val="5"/>
              </a:spcBef>
            </a:pPr>
            <a:r>
              <a:rPr sz="1600" spc="-20" dirty="0">
                <a:latin typeface="Arial"/>
                <a:cs typeface="Arial"/>
              </a:rPr>
              <a:t>How?</a:t>
            </a:r>
            <a:endParaRPr sz="16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204704" y="2767583"/>
            <a:ext cx="1286510" cy="584200"/>
          </a:xfrm>
          <a:prstGeom prst="rect">
            <a:avLst/>
          </a:prstGeom>
          <a:solidFill>
            <a:srgbClr val="FFFFFF">
              <a:alpha val="72155"/>
            </a:srgbClr>
          </a:solidFill>
        </p:spPr>
        <p:txBody>
          <a:bodyPr vert="horz" wrap="square" lIns="0" tIns="40640" rIns="0" bIns="0" rtlCol="0">
            <a:spAutoFit/>
          </a:bodyPr>
          <a:lstStyle/>
          <a:p>
            <a:pPr marL="92075" marR="338455">
              <a:lnSpc>
                <a:spcPct val="100000"/>
              </a:lnSpc>
              <a:spcBef>
                <a:spcPts val="320"/>
              </a:spcBef>
            </a:pPr>
            <a:r>
              <a:rPr sz="1600" spc="-10" dirty="0">
                <a:latin typeface="Arial"/>
                <a:cs typeface="Arial"/>
              </a:rPr>
              <a:t>Impacts? Benefits?</a:t>
            </a:r>
            <a:endParaRPr sz="16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048512" y="0"/>
                </a:moveTo>
                <a:lnTo>
                  <a:pt x="1048512" y="6857999"/>
                </a:lnTo>
              </a:path>
              <a:path w="12192000" h="6858000">
                <a:moveTo>
                  <a:pt x="12192000" y="368808"/>
                </a:moveTo>
                <a:lnTo>
                  <a:pt x="0" y="368808"/>
                </a:lnTo>
              </a:path>
            </a:pathLst>
          </a:custGeom>
          <a:ln w="9144">
            <a:solidFill>
              <a:srgbClr val="BD4A4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1182116" y="445770"/>
            <a:ext cx="739584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SLM</a:t>
            </a:r>
            <a:r>
              <a:rPr spc="-80" dirty="0"/>
              <a:t> </a:t>
            </a:r>
            <a:r>
              <a:rPr dirty="0"/>
              <a:t>Technology</a:t>
            </a:r>
            <a:r>
              <a:rPr spc="-70" dirty="0"/>
              <a:t> </a:t>
            </a:r>
            <a:r>
              <a:rPr dirty="0"/>
              <a:t>/</a:t>
            </a:r>
            <a:r>
              <a:rPr spc="-80" dirty="0"/>
              <a:t> </a:t>
            </a:r>
            <a:r>
              <a:rPr dirty="0"/>
              <a:t>Approach</a:t>
            </a:r>
            <a:r>
              <a:rPr spc="-100" dirty="0"/>
              <a:t> </a:t>
            </a:r>
            <a:r>
              <a:rPr spc="-10" dirty="0"/>
              <a:t>Summary</a:t>
            </a:r>
          </a:p>
        </p:txBody>
      </p:sp>
      <p:grpSp>
        <p:nvGrpSpPr>
          <p:cNvPr id="17" name="object 17"/>
          <p:cNvGrpSpPr/>
          <p:nvPr/>
        </p:nvGrpSpPr>
        <p:grpSpPr>
          <a:xfrm>
            <a:off x="1117091" y="143255"/>
            <a:ext cx="10782300" cy="6383020"/>
            <a:chOff x="1117091" y="143255"/>
            <a:chExt cx="10782300" cy="6383020"/>
          </a:xfrm>
        </p:grpSpPr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17091" y="4533900"/>
              <a:ext cx="4689348" cy="1991868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566403" y="143255"/>
              <a:ext cx="1731263" cy="59588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326623" y="245363"/>
              <a:ext cx="1572768" cy="42519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1048511" y="0"/>
              <a:ext cx="0" cy="6858000"/>
            </a:xfrm>
            <a:custGeom>
              <a:avLst/>
              <a:gdLst/>
              <a:ahLst/>
              <a:cxnLst/>
              <a:rect l="l" t="t" r="r" b="b"/>
              <a:pathLst>
                <a:path h="6858000">
                  <a:moveTo>
                    <a:pt x="0" y="0"/>
                  </a:moveTo>
                  <a:lnTo>
                    <a:pt x="0" y="6857999"/>
                  </a:lnTo>
                </a:path>
              </a:pathLst>
            </a:custGeom>
            <a:ln w="9144">
              <a:solidFill>
                <a:srgbClr val="C050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368808"/>
              <a:ext cx="10998200" cy="0"/>
            </a:xfrm>
            <a:custGeom>
              <a:avLst/>
              <a:gdLst/>
              <a:ahLst/>
              <a:cxnLst/>
              <a:rect l="l" t="t" r="r" b="b"/>
              <a:pathLst>
                <a:path w="10998200">
                  <a:moveTo>
                    <a:pt x="10998200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C050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326623" y="245363"/>
              <a:ext cx="1572768" cy="42519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48511" y="1694688"/>
              <a:ext cx="2965704" cy="55168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77467" y="2337816"/>
              <a:ext cx="2936748" cy="415137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38828" y="2446020"/>
              <a:ext cx="3619500" cy="407397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803647" y="1853183"/>
              <a:ext cx="993648" cy="59283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421123" y="1432560"/>
              <a:ext cx="1623060" cy="3810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321040" y="2446020"/>
              <a:ext cx="3870959" cy="415899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151364" y="1484375"/>
              <a:ext cx="1290827" cy="89763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267688" y="1637244"/>
              <a:ext cx="684031" cy="621323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859523" y="1440180"/>
              <a:ext cx="1098803" cy="90982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425184" y="1432560"/>
              <a:ext cx="435863" cy="922020"/>
            </a:xfrm>
            <a:prstGeom prst="rect">
              <a:avLst/>
            </a:prstGeom>
          </p:spPr>
        </p:pic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dirty="0"/>
              <a:t>Global</a:t>
            </a:r>
            <a:r>
              <a:rPr sz="2800" spc="-70" dirty="0"/>
              <a:t> </a:t>
            </a:r>
            <a:r>
              <a:rPr sz="2800" dirty="0"/>
              <a:t>WOCAT</a:t>
            </a:r>
            <a:r>
              <a:rPr sz="2800" spc="-85" dirty="0"/>
              <a:t> </a:t>
            </a:r>
            <a:r>
              <a:rPr sz="2800" dirty="0"/>
              <a:t>SLM</a:t>
            </a:r>
            <a:r>
              <a:rPr sz="2800" spc="-90" dirty="0"/>
              <a:t> </a:t>
            </a:r>
            <a:r>
              <a:rPr sz="2800" spc="-10" dirty="0"/>
              <a:t>Database:</a:t>
            </a:r>
            <a:endParaRPr sz="2800"/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800" dirty="0"/>
              <a:t>Linked</a:t>
            </a:r>
            <a:r>
              <a:rPr sz="2800" spc="-80" dirty="0"/>
              <a:t> </a:t>
            </a:r>
            <a:r>
              <a:rPr sz="2800" dirty="0"/>
              <a:t>tools,</a:t>
            </a:r>
            <a:r>
              <a:rPr sz="2800" spc="-85" dirty="0"/>
              <a:t> </a:t>
            </a:r>
            <a:r>
              <a:rPr sz="2800" dirty="0"/>
              <a:t>applications</a:t>
            </a:r>
            <a:r>
              <a:rPr sz="2800" spc="-45" dirty="0"/>
              <a:t> </a:t>
            </a:r>
            <a:r>
              <a:rPr sz="2800" dirty="0"/>
              <a:t>and</a:t>
            </a:r>
            <a:r>
              <a:rPr sz="2800" spc="-85" dirty="0"/>
              <a:t> </a:t>
            </a:r>
            <a:r>
              <a:rPr sz="2800" spc="-10" dirty="0"/>
              <a:t>databases</a:t>
            </a:r>
            <a:endParaRPr sz="28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51560" cy="6858000"/>
            <a:chOff x="0" y="0"/>
            <a:chExt cx="105156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368808"/>
              <a:ext cx="1048385" cy="991869"/>
            </a:xfrm>
            <a:custGeom>
              <a:avLst/>
              <a:gdLst/>
              <a:ahLst/>
              <a:cxnLst/>
              <a:rect l="l" t="t" r="r" b="b"/>
              <a:pathLst>
                <a:path w="1048385" h="991869">
                  <a:moveTo>
                    <a:pt x="1048004" y="0"/>
                  </a:moveTo>
                  <a:lnTo>
                    <a:pt x="0" y="0"/>
                  </a:lnTo>
                  <a:lnTo>
                    <a:pt x="0" y="991743"/>
                  </a:lnTo>
                  <a:lnTo>
                    <a:pt x="1048004" y="991743"/>
                  </a:lnTo>
                  <a:lnTo>
                    <a:pt x="1048004" y="0"/>
                  </a:lnTo>
                  <a:close/>
                </a:path>
              </a:pathLst>
            </a:custGeom>
            <a:solidFill>
              <a:srgbClr val="E085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048486" y="0"/>
              <a:ext cx="0" cy="6858000"/>
            </a:xfrm>
            <a:custGeom>
              <a:avLst/>
              <a:gdLst/>
              <a:ahLst/>
              <a:cxnLst/>
              <a:rect l="l" t="t" r="r" b="b"/>
              <a:pathLst>
                <a:path h="6858000">
                  <a:moveTo>
                    <a:pt x="0" y="0"/>
                  </a:moveTo>
                  <a:lnTo>
                    <a:pt x="0" y="6857998"/>
                  </a:lnTo>
                </a:path>
              </a:pathLst>
            </a:custGeom>
            <a:ln w="6096">
              <a:solidFill>
                <a:srgbClr val="EB7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326623" y="245363"/>
            <a:ext cx="1572768" cy="425195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0" y="0"/>
            <a:ext cx="11988165" cy="6858000"/>
            <a:chOff x="0" y="0"/>
            <a:chExt cx="11988165" cy="6858000"/>
          </a:xfrm>
        </p:grpSpPr>
        <p:sp>
          <p:nvSpPr>
            <p:cNvPr id="7" name="object 7"/>
            <p:cNvSpPr/>
            <p:nvPr/>
          </p:nvSpPr>
          <p:spPr>
            <a:xfrm>
              <a:off x="0" y="368808"/>
              <a:ext cx="10064750" cy="0"/>
            </a:xfrm>
            <a:custGeom>
              <a:avLst/>
              <a:gdLst/>
              <a:ahLst/>
              <a:cxnLst/>
              <a:rect l="l" t="t" r="r" b="b"/>
              <a:pathLst>
                <a:path w="10064750">
                  <a:moveTo>
                    <a:pt x="10064369" y="0"/>
                  </a:moveTo>
                  <a:lnTo>
                    <a:pt x="0" y="0"/>
                  </a:lnTo>
                </a:path>
              </a:pathLst>
            </a:custGeom>
            <a:ln w="6096">
              <a:solidFill>
                <a:srgbClr val="EB7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0"/>
              <a:ext cx="10064750" cy="6858000"/>
            </a:xfrm>
            <a:custGeom>
              <a:avLst/>
              <a:gdLst/>
              <a:ahLst/>
              <a:cxnLst/>
              <a:rect l="l" t="t" r="r" b="b"/>
              <a:pathLst>
                <a:path w="10064750" h="6858000">
                  <a:moveTo>
                    <a:pt x="1048512" y="0"/>
                  </a:moveTo>
                  <a:lnTo>
                    <a:pt x="1048512" y="6857999"/>
                  </a:lnTo>
                </a:path>
                <a:path w="10064750" h="6858000">
                  <a:moveTo>
                    <a:pt x="10064623" y="368808"/>
                  </a:moveTo>
                  <a:lnTo>
                    <a:pt x="0" y="368808"/>
                  </a:lnTo>
                </a:path>
              </a:pathLst>
            </a:custGeom>
            <a:ln w="9144">
              <a:solidFill>
                <a:srgbClr val="BD4A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94078" y="1327428"/>
              <a:ext cx="4261411" cy="553056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52727" y="1485898"/>
              <a:ext cx="3764279" cy="527456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17291" y="1342426"/>
              <a:ext cx="6370664" cy="323588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9" y="1501139"/>
              <a:ext cx="5873495" cy="2738627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8299704" y="5384291"/>
              <a:ext cx="873760" cy="475615"/>
            </a:xfrm>
            <a:custGeom>
              <a:avLst/>
              <a:gdLst/>
              <a:ahLst/>
              <a:cxnLst/>
              <a:rect l="l" t="t" r="r" b="b"/>
              <a:pathLst>
                <a:path w="873759" h="475614">
                  <a:moveTo>
                    <a:pt x="0" y="118872"/>
                  </a:moveTo>
                  <a:lnTo>
                    <a:pt x="635507" y="118872"/>
                  </a:lnTo>
                  <a:lnTo>
                    <a:pt x="635507" y="0"/>
                  </a:lnTo>
                  <a:lnTo>
                    <a:pt x="873251" y="237744"/>
                  </a:lnTo>
                  <a:lnTo>
                    <a:pt x="635507" y="475488"/>
                  </a:lnTo>
                  <a:lnTo>
                    <a:pt x="635507" y="356616"/>
                  </a:lnTo>
                  <a:lnTo>
                    <a:pt x="0" y="356616"/>
                  </a:lnTo>
                  <a:lnTo>
                    <a:pt x="0" y="118872"/>
                  </a:lnTo>
                  <a:close/>
                </a:path>
              </a:pathLst>
            </a:custGeom>
            <a:ln w="9144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307323" y="5516879"/>
              <a:ext cx="224027" cy="15544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426195" y="5504688"/>
              <a:ext cx="220218" cy="27965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779764" y="5631179"/>
              <a:ext cx="150875" cy="10668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566404" y="5570220"/>
              <a:ext cx="247700" cy="33910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365235" y="5574791"/>
              <a:ext cx="222503" cy="15697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485631" y="5606796"/>
              <a:ext cx="220218" cy="279653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843771" y="5521452"/>
              <a:ext cx="150875" cy="105156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630411" y="5460491"/>
              <a:ext cx="247700" cy="250723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452104" y="5462015"/>
              <a:ext cx="349783" cy="322351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9403080" y="4450078"/>
              <a:ext cx="2534920" cy="2310765"/>
            </a:xfrm>
            <a:custGeom>
              <a:avLst/>
              <a:gdLst/>
              <a:ahLst/>
              <a:cxnLst/>
              <a:rect l="l" t="t" r="r" b="b"/>
              <a:pathLst>
                <a:path w="2534920" h="2310765">
                  <a:moveTo>
                    <a:pt x="2534412" y="0"/>
                  </a:moveTo>
                  <a:lnTo>
                    <a:pt x="0" y="0"/>
                  </a:lnTo>
                  <a:lnTo>
                    <a:pt x="0" y="2310384"/>
                  </a:lnTo>
                  <a:lnTo>
                    <a:pt x="2534412" y="2310384"/>
                  </a:lnTo>
                  <a:lnTo>
                    <a:pt x="253441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496043" y="4581144"/>
              <a:ext cx="1905000" cy="1836420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10518647" y="4898135"/>
              <a:ext cx="695325" cy="379730"/>
            </a:xfrm>
            <a:custGeom>
              <a:avLst/>
              <a:gdLst/>
              <a:ahLst/>
              <a:cxnLst/>
              <a:rect l="l" t="t" r="r" b="b"/>
              <a:pathLst>
                <a:path w="695325" h="379729">
                  <a:moveTo>
                    <a:pt x="694944" y="0"/>
                  </a:moveTo>
                  <a:lnTo>
                    <a:pt x="0" y="0"/>
                  </a:lnTo>
                  <a:lnTo>
                    <a:pt x="0" y="379475"/>
                  </a:lnTo>
                  <a:lnTo>
                    <a:pt x="694944" y="379475"/>
                  </a:lnTo>
                  <a:lnTo>
                    <a:pt x="6949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515600" y="4888991"/>
              <a:ext cx="716279" cy="192024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515600" y="5100828"/>
              <a:ext cx="697992" cy="147828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5489447" y="4443984"/>
              <a:ext cx="2738755" cy="2131060"/>
            </a:xfrm>
            <a:custGeom>
              <a:avLst/>
              <a:gdLst/>
              <a:ahLst/>
              <a:cxnLst/>
              <a:rect l="l" t="t" r="r" b="b"/>
              <a:pathLst>
                <a:path w="2738754" h="2131059">
                  <a:moveTo>
                    <a:pt x="2738628" y="0"/>
                  </a:moveTo>
                  <a:lnTo>
                    <a:pt x="0" y="0"/>
                  </a:lnTo>
                  <a:lnTo>
                    <a:pt x="0" y="2130552"/>
                  </a:lnTo>
                  <a:lnTo>
                    <a:pt x="2738628" y="2130552"/>
                  </a:lnTo>
                  <a:lnTo>
                    <a:pt x="27386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701284" y="4489703"/>
              <a:ext cx="2129027" cy="1798320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845807" y="4911852"/>
              <a:ext cx="758951" cy="304800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845807" y="4821935"/>
              <a:ext cx="758951" cy="304800"/>
            </a:xfrm>
            <a:prstGeom prst="rect">
              <a:avLst/>
            </a:prstGeom>
          </p:spPr>
        </p:pic>
      </p:grpSp>
      <p:sp>
        <p:nvSpPr>
          <p:cNvPr id="32" name="object 3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8938" rIns="0" bIns="0" rtlCol="0">
            <a:spAutoFit/>
          </a:bodyPr>
          <a:lstStyle/>
          <a:p>
            <a:pPr marL="9525">
              <a:lnSpc>
                <a:spcPct val="100000"/>
              </a:lnSpc>
              <a:spcBef>
                <a:spcPts val="105"/>
              </a:spcBef>
            </a:pPr>
            <a:r>
              <a:rPr dirty="0"/>
              <a:t>WOCAT</a:t>
            </a:r>
            <a:r>
              <a:rPr spc="-30" dirty="0"/>
              <a:t> </a:t>
            </a:r>
            <a:r>
              <a:rPr dirty="0"/>
              <a:t>Global</a:t>
            </a:r>
            <a:r>
              <a:rPr spc="-15" dirty="0"/>
              <a:t> </a:t>
            </a:r>
            <a:r>
              <a:rPr dirty="0"/>
              <a:t>SLM</a:t>
            </a:r>
            <a:r>
              <a:rPr spc="-25" dirty="0"/>
              <a:t> </a:t>
            </a:r>
            <a:r>
              <a:rPr spc="-10" dirty="0"/>
              <a:t>Database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7764018" y="4663821"/>
            <a:ext cx="159004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Arial"/>
                <a:cs typeface="Arial"/>
              </a:rPr>
              <a:t>Available</a:t>
            </a:r>
            <a:r>
              <a:rPr sz="1600" spc="-5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through </a:t>
            </a:r>
            <a:r>
              <a:rPr sz="1600" spc="-25" dirty="0">
                <a:latin typeface="Arial"/>
                <a:cs typeface="Arial"/>
              </a:rPr>
              <a:t>API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48511" y="2644139"/>
            <a:ext cx="11143615" cy="1569720"/>
          </a:xfrm>
          <a:custGeom>
            <a:avLst/>
            <a:gdLst/>
            <a:ahLst/>
            <a:cxnLst/>
            <a:rect l="l" t="t" r="r" b="b"/>
            <a:pathLst>
              <a:path w="11143615" h="1569720">
                <a:moveTo>
                  <a:pt x="11143361" y="0"/>
                </a:moveTo>
                <a:lnTo>
                  <a:pt x="0" y="0"/>
                </a:lnTo>
                <a:lnTo>
                  <a:pt x="0" y="1569719"/>
                </a:lnTo>
                <a:lnTo>
                  <a:pt x="11143361" y="1569719"/>
                </a:lnTo>
                <a:lnTo>
                  <a:pt x="11143361" y="0"/>
                </a:lnTo>
                <a:close/>
              </a:path>
            </a:pathLst>
          </a:custGeom>
          <a:solidFill>
            <a:srgbClr val="E085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27556" y="3152978"/>
            <a:ext cx="432435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Do</a:t>
            </a:r>
            <a:r>
              <a:rPr spc="-80" dirty="0"/>
              <a:t> </a:t>
            </a:r>
            <a:r>
              <a:rPr dirty="0"/>
              <a:t>you</a:t>
            </a:r>
            <a:r>
              <a:rPr spc="-80" dirty="0"/>
              <a:t> </a:t>
            </a:r>
            <a:r>
              <a:rPr dirty="0"/>
              <a:t>know</a:t>
            </a:r>
            <a:r>
              <a:rPr spc="-80" dirty="0"/>
              <a:t> </a:t>
            </a:r>
            <a:r>
              <a:rPr spc="-10" dirty="0"/>
              <a:t>WOCAT?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070080" cy="6858000"/>
            <a:chOff x="0" y="0"/>
            <a:chExt cx="1207008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0947400" cy="6858000"/>
            </a:xfrm>
            <a:custGeom>
              <a:avLst/>
              <a:gdLst/>
              <a:ahLst/>
              <a:cxnLst/>
              <a:rect l="l" t="t" r="r" b="b"/>
              <a:pathLst>
                <a:path w="10947400" h="6858000">
                  <a:moveTo>
                    <a:pt x="1048512" y="0"/>
                  </a:moveTo>
                  <a:lnTo>
                    <a:pt x="1048512" y="6857999"/>
                  </a:lnTo>
                </a:path>
                <a:path w="10947400" h="6858000">
                  <a:moveTo>
                    <a:pt x="10947400" y="368808"/>
                  </a:moveTo>
                  <a:lnTo>
                    <a:pt x="0" y="368808"/>
                  </a:lnTo>
                </a:path>
              </a:pathLst>
            </a:custGeom>
            <a:ln w="9144">
              <a:solidFill>
                <a:srgbClr val="C050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368808"/>
              <a:ext cx="10998835" cy="0"/>
            </a:xfrm>
            <a:custGeom>
              <a:avLst/>
              <a:gdLst/>
              <a:ahLst/>
              <a:cxnLst/>
              <a:rect l="l" t="t" r="r" b="b"/>
              <a:pathLst>
                <a:path w="10998835">
                  <a:moveTo>
                    <a:pt x="10998327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C050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326623" y="245363"/>
              <a:ext cx="1572768" cy="42519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71016" y="1405127"/>
              <a:ext cx="8987028" cy="415747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91400" y="4067555"/>
              <a:ext cx="4628388" cy="25146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469960" y="1842082"/>
              <a:ext cx="1531218" cy="46838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204704" y="739140"/>
              <a:ext cx="1865376" cy="836676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94665" rIns="0" bIns="0" rtlCol="0">
            <a:spAutoFit/>
          </a:bodyPr>
          <a:lstStyle/>
          <a:p>
            <a:pPr marL="104139">
              <a:lnSpc>
                <a:spcPts val="2385"/>
              </a:lnSpc>
              <a:spcBef>
                <a:spcPts val="105"/>
              </a:spcBef>
            </a:pPr>
            <a:r>
              <a:rPr sz="2000" dirty="0"/>
              <a:t>Information</a:t>
            </a:r>
            <a:r>
              <a:rPr sz="2000" spc="-45" dirty="0"/>
              <a:t> </a:t>
            </a:r>
            <a:r>
              <a:rPr sz="2000" dirty="0"/>
              <a:t>shared</a:t>
            </a:r>
            <a:r>
              <a:rPr sz="2000" spc="-50" dirty="0"/>
              <a:t> </a:t>
            </a:r>
            <a:r>
              <a:rPr sz="2000" dirty="0"/>
              <a:t>through</a:t>
            </a:r>
            <a:r>
              <a:rPr sz="2000" spc="-50" dirty="0"/>
              <a:t> </a:t>
            </a:r>
            <a:r>
              <a:rPr sz="2000" dirty="0"/>
              <a:t>WOCAT</a:t>
            </a:r>
            <a:r>
              <a:rPr sz="2000" spc="-45" dirty="0"/>
              <a:t> </a:t>
            </a:r>
            <a:r>
              <a:rPr sz="2000" dirty="0"/>
              <a:t>is</a:t>
            </a:r>
            <a:r>
              <a:rPr sz="2000" spc="-45" dirty="0"/>
              <a:t> </a:t>
            </a:r>
            <a:r>
              <a:rPr sz="2000" dirty="0"/>
              <a:t>also</a:t>
            </a:r>
            <a:r>
              <a:rPr sz="2000" spc="-45" dirty="0"/>
              <a:t> </a:t>
            </a:r>
            <a:r>
              <a:rPr sz="2000" dirty="0"/>
              <a:t>included</a:t>
            </a:r>
            <a:r>
              <a:rPr sz="2000" spc="-45" dirty="0"/>
              <a:t> </a:t>
            </a:r>
            <a:r>
              <a:rPr sz="2000" dirty="0"/>
              <a:t>in</a:t>
            </a:r>
            <a:r>
              <a:rPr sz="2000" spc="-50" dirty="0"/>
              <a:t> </a:t>
            </a:r>
            <a:r>
              <a:rPr sz="2000" dirty="0"/>
              <a:t>other</a:t>
            </a:r>
            <a:r>
              <a:rPr sz="2000" spc="-35" dirty="0"/>
              <a:t> </a:t>
            </a:r>
            <a:r>
              <a:rPr sz="2000" spc="-10" dirty="0"/>
              <a:t>platforms:</a:t>
            </a:r>
            <a:endParaRPr sz="2000"/>
          </a:p>
          <a:p>
            <a:pPr marL="104139">
              <a:lnSpc>
                <a:spcPts val="1964"/>
              </a:lnSpc>
            </a:pPr>
            <a:r>
              <a:rPr sz="1650" i="1" spc="-35" dirty="0">
                <a:latin typeface="Gadugi"/>
                <a:cs typeface="Gadugi"/>
              </a:rPr>
              <a:t>Framework</a:t>
            </a:r>
            <a:r>
              <a:rPr sz="1650" i="1" spc="-40" dirty="0">
                <a:latin typeface="Gadugi"/>
                <a:cs typeface="Gadugi"/>
              </a:rPr>
              <a:t> </a:t>
            </a:r>
            <a:r>
              <a:rPr sz="1650" i="1" spc="-10" dirty="0">
                <a:latin typeface="Gadugi"/>
                <a:cs typeface="Gadugi"/>
              </a:rPr>
              <a:t>for</a:t>
            </a:r>
            <a:r>
              <a:rPr sz="1650" i="1" spc="-55" dirty="0">
                <a:latin typeface="Gadugi"/>
                <a:cs typeface="Gadugi"/>
              </a:rPr>
              <a:t> </a:t>
            </a:r>
            <a:r>
              <a:rPr sz="1650" i="1" spc="-30" dirty="0">
                <a:latin typeface="Gadugi"/>
                <a:cs typeface="Gadugi"/>
              </a:rPr>
              <a:t>Ecosystem</a:t>
            </a:r>
            <a:r>
              <a:rPr sz="1650" i="1" spc="-70" dirty="0">
                <a:latin typeface="Gadugi"/>
                <a:cs typeface="Gadugi"/>
              </a:rPr>
              <a:t> </a:t>
            </a:r>
            <a:r>
              <a:rPr sz="1650" i="1" spc="-30" dirty="0">
                <a:latin typeface="Gadugi"/>
                <a:cs typeface="Gadugi"/>
              </a:rPr>
              <a:t>Restoration</a:t>
            </a:r>
            <a:r>
              <a:rPr sz="1650" i="1" spc="-60" dirty="0">
                <a:latin typeface="Gadugi"/>
                <a:cs typeface="Gadugi"/>
              </a:rPr>
              <a:t> </a:t>
            </a:r>
            <a:r>
              <a:rPr sz="1650" i="1" spc="-35" dirty="0">
                <a:latin typeface="Gadugi"/>
                <a:cs typeface="Gadugi"/>
              </a:rPr>
              <a:t>Monitoring</a:t>
            </a:r>
            <a:r>
              <a:rPr sz="1650" i="1" spc="-45" dirty="0">
                <a:latin typeface="Gadugi"/>
                <a:cs typeface="Gadugi"/>
              </a:rPr>
              <a:t> </a:t>
            </a:r>
            <a:r>
              <a:rPr sz="1650" i="1" spc="-10" dirty="0">
                <a:latin typeface="Gadugi"/>
                <a:cs typeface="Gadugi"/>
              </a:rPr>
              <a:t>(FERM)</a:t>
            </a:r>
            <a:endParaRPr sz="1650">
              <a:latin typeface="Gadugi"/>
              <a:cs typeface="Gadug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1899900" cy="6858000"/>
            <a:chOff x="0" y="0"/>
            <a:chExt cx="118999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0947400" cy="6858000"/>
            </a:xfrm>
            <a:custGeom>
              <a:avLst/>
              <a:gdLst/>
              <a:ahLst/>
              <a:cxnLst/>
              <a:rect l="l" t="t" r="r" b="b"/>
              <a:pathLst>
                <a:path w="10947400" h="6858000">
                  <a:moveTo>
                    <a:pt x="1048512" y="0"/>
                  </a:moveTo>
                  <a:lnTo>
                    <a:pt x="1048512" y="6857999"/>
                  </a:lnTo>
                </a:path>
                <a:path w="10947400" h="6858000">
                  <a:moveTo>
                    <a:pt x="10947400" y="368808"/>
                  </a:moveTo>
                  <a:lnTo>
                    <a:pt x="0" y="368808"/>
                  </a:lnTo>
                </a:path>
              </a:pathLst>
            </a:custGeom>
            <a:ln w="9144">
              <a:solidFill>
                <a:srgbClr val="C050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368808"/>
              <a:ext cx="10998835" cy="0"/>
            </a:xfrm>
            <a:custGeom>
              <a:avLst/>
              <a:gdLst/>
              <a:ahLst/>
              <a:cxnLst/>
              <a:rect l="l" t="t" r="r" b="b"/>
              <a:pathLst>
                <a:path w="10998835">
                  <a:moveTo>
                    <a:pt x="10998327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C050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326623" y="245363"/>
              <a:ext cx="1572768" cy="42519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17675" y="1633726"/>
              <a:ext cx="10681716" cy="5167882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94665" rIns="0" bIns="0" rtlCol="0">
            <a:spAutoFit/>
          </a:bodyPr>
          <a:lstStyle/>
          <a:p>
            <a:pPr marL="104139">
              <a:lnSpc>
                <a:spcPts val="2385"/>
              </a:lnSpc>
              <a:spcBef>
                <a:spcPts val="105"/>
              </a:spcBef>
            </a:pPr>
            <a:r>
              <a:rPr sz="2000" dirty="0"/>
              <a:t>Information</a:t>
            </a:r>
            <a:r>
              <a:rPr sz="2000" spc="-45" dirty="0"/>
              <a:t> </a:t>
            </a:r>
            <a:r>
              <a:rPr sz="2000" dirty="0"/>
              <a:t>shared</a:t>
            </a:r>
            <a:r>
              <a:rPr sz="2000" spc="-50" dirty="0"/>
              <a:t> </a:t>
            </a:r>
            <a:r>
              <a:rPr sz="2000" dirty="0"/>
              <a:t>through</a:t>
            </a:r>
            <a:r>
              <a:rPr sz="2000" spc="-50" dirty="0"/>
              <a:t> </a:t>
            </a:r>
            <a:r>
              <a:rPr sz="2000" dirty="0"/>
              <a:t>WOCAT</a:t>
            </a:r>
            <a:r>
              <a:rPr sz="2000" spc="-45" dirty="0"/>
              <a:t> </a:t>
            </a:r>
            <a:r>
              <a:rPr sz="2000" dirty="0"/>
              <a:t>is</a:t>
            </a:r>
            <a:r>
              <a:rPr sz="2000" spc="-45" dirty="0"/>
              <a:t> </a:t>
            </a:r>
            <a:r>
              <a:rPr sz="2000" dirty="0"/>
              <a:t>also</a:t>
            </a:r>
            <a:r>
              <a:rPr sz="2000" spc="-45" dirty="0"/>
              <a:t> </a:t>
            </a:r>
            <a:r>
              <a:rPr sz="2000" dirty="0"/>
              <a:t>included</a:t>
            </a:r>
            <a:r>
              <a:rPr sz="2000" spc="-45" dirty="0"/>
              <a:t> </a:t>
            </a:r>
            <a:r>
              <a:rPr sz="2000" dirty="0"/>
              <a:t>in</a:t>
            </a:r>
            <a:r>
              <a:rPr sz="2000" spc="-50" dirty="0"/>
              <a:t> </a:t>
            </a:r>
            <a:r>
              <a:rPr sz="2000" dirty="0"/>
              <a:t>other</a:t>
            </a:r>
            <a:r>
              <a:rPr sz="2000" spc="-35" dirty="0"/>
              <a:t> </a:t>
            </a:r>
            <a:r>
              <a:rPr sz="2000" spc="-10" dirty="0"/>
              <a:t>platforms:</a:t>
            </a:r>
            <a:endParaRPr sz="2000"/>
          </a:p>
          <a:p>
            <a:pPr marL="104139">
              <a:lnSpc>
                <a:spcPts val="1964"/>
              </a:lnSpc>
            </a:pPr>
            <a:r>
              <a:rPr sz="1650" i="1" spc="-25" dirty="0">
                <a:latin typeface="Gadugi"/>
                <a:cs typeface="Gadugi"/>
              </a:rPr>
              <a:t>Water</a:t>
            </a:r>
            <a:r>
              <a:rPr sz="1650" i="1" spc="-45" dirty="0">
                <a:latin typeface="Gadugi"/>
                <a:cs typeface="Gadugi"/>
              </a:rPr>
              <a:t> </a:t>
            </a:r>
            <a:r>
              <a:rPr sz="1650" i="1" spc="-35" dirty="0">
                <a:latin typeface="Gadugi"/>
                <a:cs typeface="Gadugi"/>
              </a:rPr>
              <a:t>Harvesting</a:t>
            </a:r>
            <a:r>
              <a:rPr sz="1650" i="1" spc="-65" dirty="0">
                <a:latin typeface="Gadugi"/>
                <a:cs typeface="Gadugi"/>
              </a:rPr>
              <a:t> </a:t>
            </a:r>
            <a:r>
              <a:rPr sz="1650" i="1" spc="-10" dirty="0">
                <a:latin typeface="Gadugi"/>
                <a:cs typeface="Gadugi"/>
              </a:rPr>
              <a:t>Explorer</a:t>
            </a:r>
            <a:endParaRPr sz="1650">
              <a:latin typeface="Gadugi"/>
              <a:cs typeface="Gadug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51129" rIns="0" bIns="0" rtlCol="0">
            <a:spAutoFit/>
          </a:bodyPr>
          <a:lstStyle/>
          <a:p>
            <a:pPr marL="33020">
              <a:lnSpc>
                <a:spcPct val="100000"/>
              </a:lnSpc>
              <a:spcBef>
                <a:spcPts val="105"/>
              </a:spcBef>
            </a:pPr>
            <a:r>
              <a:rPr dirty="0"/>
              <a:t>SLM</a:t>
            </a:r>
            <a:r>
              <a:rPr spc="-85" dirty="0"/>
              <a:t> </a:t>
            </a:r>
            <a:r>
              <a:rPr spc="-10" dirty="0"/>
              <a:t>Technology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0034396" y="6518554"/>
            <a:ext cx="1720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latin typeface="Times New Roman"/>
                <a:cs typeface="Times New Roman"/>
              </a:rPr>
              <a:t>27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333246" y="1493901"/>
            <a:ext cx="7849870" cy="11518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Gadugi"/>
                <a:cs typeface="Gadugi"/>
              </a:rPr>
              <a:t>WOCAT</a:t>
            </a:r>
            <a:r>
              <a:rPr sz="1800" b="1" spc="-40" dirty="0">
                <a:latin typeface="Gadugi"/>
                <a:cs typeface="Gadugi"/>
              </a:rPr>
              <a:t> </a:t>
            </a:r>
            <a:r>
              <a:rPr sz="1800" b="1" spc="-10" dirty="0">
                <a:latin typeface="Gadugi"/>
                <a:cs typeface="Gadugi"/>
              </a:rPr>
              <a:t>definition:</a:t>
            </a:r>
            <a:endParaRPr sz="1800">
              <a:latin typeface="Gadugi"/>
              <a:cs typeface="Gadug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800">
              <a:latin typeface="Gadugi"/>
              <a:cs typeface="Gadugi"/>
            </a:endParaRPr>
          </a:p>
          <a:p>
            <a:pPr marL="12700" marR="5080">
              <a:lnSpc>
                <a:spcPts val="2160"/>
              </a:lnSpc>
              <a:spcBef>
                <a:spcPts val="5"/>
              </a:spcBef>
            </a:pPr>
            <a:r>
              <a:rPr sz="1800" spc="-55" dirty="0">
                <a:latin typeface="Gadugi"/>
                <a:cs typeface="Gadugi"/>
              </a:rPr>
              <a:t>"</a:t>
            </a:r>
            <a:r>
              <a:rPr sz="1900" i="1" spc="-55" dirty="0">
                <a:latin typeface="Gadugi"/>
                <a:cs typeface="Gadugi"/>
              </a:rPr>
              <a:t>agronomic,</a:t>
            </a:r>
            <a:r>
              <a:rPr sz="1900" i="1" spc="-50" dirty="0">
                <a:latin typeface="Gadugi"/>
                <a:cs typeface="Gadugi"/>
              </a:rPr>
              <a:t> vegetative,</a:t>
            </a:r>
            <a:r>
              <a:rPr sz="1900" i="1" spc="-35" dirty="0">
                <a:latin typeface="Gadugi"/>
                <a:cs typeface="Gadugi"/>
              </a:rPr>
              <a:t> </a:t>
            </a:r>
            <a:r>
              <a:rPr sz="1900" i="1" spc="-45" dirty="0">
                <a:latin typeface="Gadugi"/>
                <a:cs typeface="Gadugi"/>
              </a:rPr>
              <a:t>structural</a:t>
            </a:r>
            <a:r>
              <a:rPr sz="1900" i="1" spc="-50" dirty="0">
                <a:latin typeface="Gadugi"/>
                <a:cs typeface="Gadugi"/>
              </a:rPr>
              <a:t> and/or</a:t>
            </a:r>
            <a:r>
              <a:rPr sz="1900" i="1" spc="-40" dirty="0">
                <a:latin typeface="Gadugi"/>
                <a:cs typeface="Gadugi"/>
              </a:rPr>
              <a:t> </a:t>
            </a:r>
            <a:r>
              <a:rPr sz="1900" i="1" spc="-70" dirty="0">
                <a:latin typeface="Gadugi"/>
                <a:cs typeface="Gadugi"/>
              </a:rPr>
              <a:t>management</a:t>
            </a:r>
            <a:r>
              <a:rPr sz="1900" i="1" spc="-45" dirty="0">
                <a:latin typeface="Gadugi"/>
                <a:cs typeface="Gadugi"/>
              </a:rPr>
              <a:t> </a:t>
            </a:r>
            <a:r>
              <a:rPr sz="1900" i="1" spc="-60" dirty="0">
                <a:latin typeface="Gadugi"/>
                <a:cs typeface="Gadugi"/>
              </a:rPr>
              <a:t>measures</a:t>
            </a:r>
            <a:r>
              <a:rPr sz="1900" i="1" spc="-50" dirty="0">
                <a:latin typeface="Gadugi"/>
                <a:cs typeface="Gadugi"/>
              </a:rPr>
              <a:t> </a:t>
            </a:r>
            <a:r>
              <a:rPr sz="1900" i="1" spc="-45" dirty="0">
                <a:latin typeface="Gadugi"/>
                <a:cs typeface="Gadugi"/>
              </a:rPr>
              <a:t>that </a:t>
            </a:r>
            <a:r>
              <a:rPr sz="1900" i="1" spc="-10" dirty="0">
                <a:latin typeface="Gadugi"/>
                <a:cs typeface="Gadugi"/>
              </a:rPr>
              <a:t>prevent </a:t>
            </a:r>
            <a:r>
              <a:rPr sz="1900" i="1" spc="-50" dirty="0">
                <a:latin typeface="Gadugi"/>
                <a:cs typeface="Gadugi"/>
              </a:rPr>
              <a:t>and</a:t>
            </a:r>
            <a:r>
              <a:rPr sz="1900" i="1" spc="-55" dirty="0">
                <a:latin typeface="Gadugi"/>
                <a:cs typeface="Gadugi"/>
              </a:rPr>
              <a:t> </a:t>
            </a:r>
            <a:r>
              <a:rPr sz="1900" i="1" spc="-60" dirty="0">
                <a:latin typeface="Gadugi"/>
                <a:cs typeface="Gadugi"/>
              </a:rPr>
              <a:t>control</a:t>
            </a:r>
            <a:r>
              <a:rPr sz="1900" i="1" spc="-65" dirty="0">
                <a:latin typeface="Gadugi"/>
                <a:cs typeface="Gadugi"/>
              </a:rPr>
              <a:t> </a:t>
            </a:r>
            <a:r>
              <a:rPr sz="1900" i="1" spc="-50" dirty="0">
                <a:latin typeface="Gadugi"/>
                <a:cs typeface="Gadugi"/>
              </a:rPr>
              <a:t>land</a:t>
            </a:r>
            <a:r>
              <a:rPr sz="1900" i="1" spc="-45" dirty="0">
                <a:latin typeface="Gadugi"/>
                <a:cs typeface="Gadugi"/>
              </a:rPr>
              <a:t> </a:t>
            </a:r>
            <a:r>
              <a:rPr sz="1900" i="1" spc="-60" dirty="0">
                <a:latin typeface="Gadugi"/>
                <a:cs typeface="Gadugi"/>
              </a:rPr>
              <a:t>degradation</a:t>
            </a:r>
            <a:r>
              <a:rPr sz="1900" i="1" spc="-40" dirty="0">
                <a:latin typeface="Gadugi"/>
                <a:cs typeface="Gadugi"/>
              </a:rPr>
              <a:t> </a:t>
            </a:r>
            <a:r>
              <a:rPr sz="1900" i="1" spc="-50" dirty="0">
                <a:latin typeface="Gadugi"/>
                <a:cs typeface="Gadugi"/>
              </a:rPr>
              <a:t>and </a:t>
            </a:r>
            <a:r>
              <a:rPr sz="1900" i="1" spc="-65" dirty="0">
                <a:latin typeface="Gadugi"/>
                <a:cs typeface="Gadugi"/>
              </a:rPr>
              <a:t>improve</a:t>
            </a:r>
            <a:r>
              <a:rPr sz="1900" i="1" spc="-50" dirty="0">
                <a:latin typeface="Gadugi"/>
                <a:cs typeface="Gadugi"/>
              </a:rPr>
              <a:t> productivity</a:t>
            </a:r>
            <a:r>
              <a:rPr sz="1900" i="1" spc="-35" dirty="0">
                <a:latin typeface="Gadugi"/>
                <a:cs typeface="Gadugi"/>
              </a:rPr>
              <a:t> </a:t>
            </a:r>
            <a:r>
              <a:rPr sz="1900" i="1" spc="-40" dirty="0">
                <a:latin typeface="Gadugi"/>
                <a:cs typeface="Gadugi"/>
              </a:rPr>
              <a:t>on</a:t>
            </a:r>
            <a:r>
              <a:rPr sz="1900" i="1" spc="-55" dirty="0">
                <a:latin typeface="Gadugi"/>
                <a:cs typeface="Gadugi"/>
              </a:rPr>
              <a:t> </a:t>
            </a:r>
            <a:r>
              <a:rPr sz="1900" i="1" spc="-45" dirty="0">
                <a:latin typeface="Gadugi"/>
                <a:cs typeface="Gadugi"/>
              </a:rPr>
              <a:t>the</a:t>
            </a:r>
            <a:r>
              <a:rPr sz="1900" i="1" spc="-60" dirty="0">
                <a:latin typeface="Gadugi"/>
                <a:cs typeface="Gadugi"/>
              </a:rPr>
              <a:t> </a:t>
            </a:r>
            <a:r>
              <a:rPr sz="1900" i="1" spc="-10" dirty="0">
                <a:latin typeface="Gadugi"/>
                <a:cs typeface="Gadugi"/>
              </a:rPr>
              <a:t>ground</a:t>
            </a:r>
            <a:r>
              <a:rPr sz="1800" spc="-10" dirty="0">
                <a:latin typeface="Gadugi"/>
                <a:cs typeface="Gadugi"/>
              </a:rPr>
              <a:t>"</a:t>
            </a:r>
            <a:endParaRPr sz="1800">
              <a:latin typeface="Gadugi"/>
              <a:cs typeface="Gadug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76172" y="2895598"/>
            <a:ext cx="9215628" cy="3864862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51560" cy="6858000"/>
            <a:chOff x="0" y="0"/>
            <a:chExt cx="105156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368808"/>
              <a:ext cx="1048385" cy="991869"/>
            </a:xfrm>
            <a:custGeom>
              <a:avLst/>
              <a:gdLst/>
              <a:ahLst/>
              <a:cxnLst/>
              <a:rect l="l" t="t" r="r" b="b"/>
              <a:pathLst>
                <a:path w="1048385" h="991869">
                  <a:moveTo>
                    <a:pt x="1048004" y="0"/>
                  </a:moveTo>
                  <a:lnTo>
                    <a:pt x="0" y="0"/>
                  </a:lnTo>
                  <a:lnTo>
                    <a:pt x="0" y="991743"/>
                  </a:lnTo>
                  <a:lnTo>
                    <a:pt x="1048004" y="991743"/>
                  </a:lnTo>
                  <a:lnTo>
                    <a:pt x="1048004" y="0"/>
                  </a:lnTo>
                  <a:close/>
                </a:path>
              </a:pathLst>
            </a:custGeom>
            <a:solidFill>
              <a:srgbClr val="E085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048486" y="0"/>
              <a:ext cx="0" cy="6858000"/>
            </a:xfrm>
            <a:custGeom>
              <a:avLst/>
              <a:gdLst/>
              <a:ahLst/>
              <a:cxnLst/>
              <a:rect l="l" t="t" r="r" b="b"/>
              <a:pathLst>
                <a:path h="6858000">
                  <a:moveTo>
                    <a:pt x="0" y="0"/>
                  </a:moveTo>
                  <a:lnTo>
                    <a:pt x="0" y="6857998"/>
                  </a:lnTo>
                </a:path>
              </a:pathLst>
            </a:custGeom>
            <a:ln w="6096">
              <a:solidFill>
                <a:srgbClr val="EB7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326623" y="245363"/>
            <a:ext cx="1572768" cy="425195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-4763" y="-4762"/>
            <a:ext cx="10074275" cy="6867525"/>
            <a:chOff x="-4763" y="-4762"/>
            <a:chExt cx="10074275" cy="6867525"/>
          </a:xfrm>
        </p:grpSpPr>
        <p:sp>
          <p:nvSpPr>
            <p:cNvPr id="7" name="object 7"/>
            <p:cNvSpPr/>
            <p:nvPr/>
          </p:nvSpPr>
          <p:spPr>
            <a:xfrm>
              <a:off x="0" y="368808"/>
              <a:ext cx="10064750" cy="0"/>
            </a:xfrm>
            <a:custGeom>
              <a:avLst/>
              <a:gdLst/>
              <a:ahLst/>
              <a:cxnLst/>
              <a:rect l="l" t="t" r="r" b="b"/>
              <a:pathLst>
                <a:path w="10064750">
                  <a:moveTo>
                    <a:pt x="10064369" y="0"/>
                  </a:moveTo>
                  <a:lnTo>
                    <a:pt x="0" y="0"/>
                  </a:lnTo>
                </a:path>
              </a:pathLst>
            </a:custGeom>
            <a:ln w="6096">
              <a:solidFill>
                <a:srgbClr val="EB7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0"/>
              <a:ext cx="10064750" cy="6858000"/>
            </a:xfrm>
            <a:custGeom>
              <a:avLst/>
              <a:gdLst/>
              <a:ahLst/>
              <a:cxnLst/>
              <a:rect l="l" t="t" r="r" b="b"/>
              <a:pathLst>
                <a:path w="10064750" h="6858000">
                  <a:moveTo>
                    <a:pt x="1048512" y="0"/>
                  </a:moveTo>
                  <a:lnTo>
                    <a:pt x="1048512" y="6857999"/>
                  </a:lnTo>
                </a:path>
                <a:path w="10064750" h="6858000">
                  <a:moveTo>
                    <a:pt x="10064623" y="368808"/>
                  </a:moveTo>
                  <a:lnTo>
                    <a:pt x="0" y="368808"/>
                  </a:lnTo>
                </a:path>
              </a:pathLst>
            </a:custGeom>
            <a:ln w="9144">
              <a:solidFill>
                <a:srgbClr val="BD4A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94816" y="1367027"/>
              <a:ext cx="4482084" cy="2892552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60857" rIns="0" bIns="0" rtlCol="0">
            <a:spAutoFit/>
          </a:bodyPr>
          <a:lstStyle/>
          <a:p>
            <a:pPr marL="33655">
              <a:lnSpc>
                <a:spcPct val="100000"/>
              </a:lnSpc>
              <a:spcBef>
                <a:spcPts val="105"/>
              </a:spcBef>
            </a:pPr>
            <a:r>
              <a:rPr dirty="0"/>
              <a:t>SLM</a:t>
            </a:r>
            <a:r>
              <a:rPr spc="-10" dirty="0"/>
              <a:t> Technology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1290003" y="2027805"/>
            <a:ext cx="555625" cy="103505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 marR="5080">
              <a:lnSpc>
                <a:spcPts val="2160"/>
              </a:lnSpc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stone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 wall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terraces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081651" y="4114376"/>
            <a:ext cx="374650" cy="857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65"/>
              </a:lnSpc>
            </a:pP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M.</a:t>
            </a:r>
            <a:r>
              <a:rPr sz="600" spc="-10" dirty="0">
                <a:solidFill>
                  <a:srgbClr val="FFFFFF"/>
                </a:solidFill>
                <a:latin typeface="Arial"/>
                <a:cs typeface="Arial"/>
              </a:rPr>
              <a:t> Zöbisch</a:t>
            </a:r>
            <a:endParaRPr sz="600">
              <a:latin typeface="Arial"/>
              <a:cs typeface="Arial"/>
            </a:endParaRPr>
          </a:p>
        </p:txBody>
      </p:sp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06167" y="1360932"/>
            <a:ext cx="4524756" cy="2918460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2235772" y="2061769"/>
            <a:ext cx="555625" cy="1001394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 marR="5080">
              <a:lnSpc>
                <a:spcPts val="2160"/>
              </a:lnSpc>
            </a:pP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infiltration ditches</a:t>
            </a:r>
            <a:endParaRPr sz="18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970778" y="4156181"/>
            <a:ext cx="492759" cy="857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65"/>
              </a:lnSpc>
            </a:pP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F.</a:t>
            </a:r>
            <a:r>
              <a:rPr sz="6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FFFFFF"/>
                </a:solidFill>
                <a:latin typeface="Arial"/>
                <a:cs typeface="Arial"/>
              </a:rPr>
              <a:t>Turkelboom</a:t>
            </a:r>
            <a:endParaRPr sz="600">
              <a:latin typeface="Arial"/>
              <a:cs typeface="Arial"/>
            </a:endParaRPr>
          </a:p>
        </p:txBody>
      </p:sp>
      <p:pic>
        <p:nvPicPr>
          <p:cNvPr id="16" name="object 1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174492" y="1360932"/>
            <a:ext cx="4517135" cy="2913888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3337983" y="1819861"/>
            <a:ext cx="281305" cy="124333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agroforestry</a:t>
            </a:r>
            <a:endParaRPr sz="18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164958" y="4186280"/>
            <a:ext cx="380365" cy="857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65"/>
              </a:lnSpc>
            </a:pP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HP.</a:t>
            </a:r>
            <a:r>
              <a:rPr sz="6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FFFFFF"/>
                </a:solidFill>
                <a:latin typeface="Arial"/>
                <a:cs typeface="Arial"/>
              </a:rPr>
              <a:t>Liniger</a:t>
            </a:r>
            <a:endParaRPr sz="600">
              <a:latin typeface="Arial"/>
              <a:cs typeface="Arial"/>
            </a:endParaRPr>
          </a:p>
        </p:txBody>
      </p:sp>
      <p:pic>
        <p:nvPicPr>
          <p:cNvPr id="19" name="object 1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255008" y="1370075"/>
            <a:ext cx="4511040" cy="2909316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4463860" y="1872235"/>
            <a:ext cx="281305" cy="119062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shelterbelts</a:t>
            </a:r>
            <a:endParaRPr sz="18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452357" y="4156181"/>
            <a:ext cx="274320" cy="857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65"/>
              </a:lnSpc>
            </a:pP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L.</a:t>
            </a:r>
            <a:r>
              <a:rPr sz="6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spc="-20" dirty="0">
                <a:solidFill>
                  <a:srgbClr val="FFFFFF"/>
                </a:solidFill>
                <a:latin typeface="Arial"/>
                <a:cs typeface="Arial"/>
              </a:rPr>
              <a:t>Meng</a:t>
            </a:r>
            <a:endParaRPr sz="600">
              <a:latin typeface="Arial"/>
              <a:cs typeface="Arial"/>
            </a:endParaRPr>
          </a:p>
        </p:txBody>
      </p:sp>
      <p:pic>
        <p:nvPicPr>
          <p:cNvPr id="22" name="object 2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318759" y="1360932"/>
            <a:ext cx="4521708" cy="2918460"/>
          </a:xfrm>
          <a:prstGeom prst="rect">
            <a:avLst/>
          </a:prstGeom>
        </p:spPr>
      </p:pic>
      <p:sp>
        <p:nvSpPr>
          <p:cNvPr id="23" name="object 23"/>
          <p:cNvSpPr txBox="1"/>
          <p:nvPr/>
        </p:nvSpPr>
        <p:spPr>
          <a:xfrm>
            <a:off x="5514890" y="1857500"/>
            <a:ext cx="556260" cy="120586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multi-storey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cropping</a:t>
            </a:r>
            <a:endParaRPr sz="18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9336913" y="4156181"/>
            <a:ext cx="321945" cy="857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65"/>
              </a:lnSpc>
            </a:pP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J.</a:t>
            </a:r>
            <a:r>
              <a:rPr sz="600" spc="-10" dirty="0">
                <a:solidFill>
                  <a:srgbClr val="FFFFFF"/>
                </a:solidFill>
                <a:latin typeface="Arial"/>
                <a:cs typeface="Arial"/>
              </a:rPr>
              <a:t> Rondal</a:t>
            </a:r>
            <a:endParaRPr sz="600">
              <a:latin typeface="Arial"/>
              <a:cs typeface="Arial"/>
            </a:endParaRPr>
          </a:p>
        </p:txBody>
      </p:sp>
      <p:pic>
        <p:nvPicPr>
          <p:cNvPr id="25" name="object 2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353555" y="1360932"/>
            <a:ext cx="4527804" cy="2918460"/>
          </a:xfrm>
          <a:prstGeom prst="rect">
            <a:avLst/>
          </a:prstGeom>
        </p:spPr>
      </p:pic>
      <p:sp>
        <p:nvSpPr>
          <p:cNvPr id="26" name="object 26"/>
          <p:cNvSpPr txBox="1"/>
          <p:nvPr/>
        </p:nvSpPr>
        <p:spPr>
          <a:xfrm>
            <a:off x="6544479" y="1870215"/>
            <a:ext cx="281305" cy="119316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grass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strips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27" name="object 2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170432" y="3970018"/>
            <a:ext cx="4395216" cy="2839212"/>
          </a:xfrm>
          <a:prstGeom prst="rect">
            <a:avLst/>
          </a:prstGeom>
        </p:spPr>
      </p:pic>
      <p:sp>
        <p:nvSpPr>
          <p:cNvPr id="28" name="object 28"/>
          <p:cNvSpPr txBox="1"/>
          <p:nvPr/>
        </p:nvSpPr>
        <p:spPr>
          <a:xfrm>
            <a:off x="1290003" y="4814413"/>
            <a:ext cx="281305" cy="134556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cut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carry</a:t>
            </a:r>
            <a:endParaRPr sz="18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081651" y="6675937"/>
            <a:ext cx="365760" cy="857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65"/>
              </a:lnSpc>
            </a:pPr>
            <a:r>
              <a:rPr sz="600" dirty="0">
                <a:solidFill>
                  <a:srgbClr val="FF3300"/>
                </a:solidFill>
                <a:latin typeface="Arial"/>
                <a:cs typeface="Arial"/>
              </a:rPr>
              <a:t>D. </a:t>
            </a:r>
            <a:r>
              <a:rPr sz="600" spc="-10" dirty="0">
                <a:solidFill>
                  <a:srgbClr val="FF3300"/>
                </a:solidFill>
                <a:latin typeface="Arial"/>
                <a:cs typeface="Arial"/>
              </a:rPr>
              <a:t>Danano</a:t>
            </a:r>
            <a:endParaRPr sz="600">
              <a:latin typeface="Arial"/>
              <a:cs typeface="Arial"/>
            </a:endParaRPr>
          </a:p>
        </p:txBody>
      </p:sp>
      <p:pic>
        <p:nvPicPr>
          <p:cNvPr id="30" name="object 3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109216" y="3970018"/>
            <a:ext cx="4474463" cy="2880359"/>
          </a:xfrm>
          <a:prstGeom prst="rect">
            <a:avLst/>
          </a:prstGeom>
        </p:spPr>
      </p:pic>
      <p:sp>
        <p:nvSpPr>
          <p:cNvPr id="31" name="object 31"/>
          <p:cNvSpPr txBox="1"/>
          <p:nvPr/>
        </p:nvSpPr>
        <p:spPr>
          <a:xfrm>
            <a:off x="2282762" y="4837181"/>
            <a:ext cx="281305" cy="128206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area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closure</a:t>
            </a:r>
            <a:endParaRPr sz="18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142354" y="6664964"/>
            <a:ext cx="365760" cy="857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65"/>
              </a:lnSpc>
            </a:pPr>
            <a:r>
              <a:rPr sz="600" dirty="0">
                <a:solidFill>
                  <a:srgbClr val="FF3300"/>
                </a:solidFill>
                <a:latin typeface="Arial"/>
                <a:cs typeface="Arial"/>
              </a:rPr>
              <a:t>D. </a:t>
            </a:r>
            <a:r>
              <a:rPr sz="600" spc="-10" dirty="0">
                <a:solidFill>
                  <a:srgbClr val="FF3300"/>
                </a:solidFill>
                <a:latin typeface="Arial"/>
                <a:cs typeface="Arial"/>
              </a:rPr>
              <a:t>Danano</a:t>
            </a:r>
            <a:endParaRPr sz="600">
              <a:latin typeface="Arial"/>
              <a:cs typeface="Arial"/>
            </a:endParaRPr>
          </a:p>
        </p:txBody>
      </p:sp>
      <p:pic>
        <p:nvPicPr>
          <p:cNvPr id="33" name="object 3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174492" y="3973066"/>
            <a:ext cx="4386072" cy="2820922"/>
          </a:xfrm>
          <a:prstGeom prst="rect">
            <a:avLst/>
          </a:prstGeom>
        </p:spPr>
      </p:pic>
      <p:sp>
        <p:nvSpPr>
          <p:cNvPr id="34" name="object 34"/>
          <p:cNvSpPr txBox="1"/>
          <p:nvPr/>
        </p:nvSpPr>
        <p:spPr>
          <a:xfrm>
            <a:off x="3439478" y="4497211"/>
            <a:ext cx="281305" cy="166243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forest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protection</a:t>
            </a:r>
            <a:endParaRPr sz="18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868032" y="6621988"/>
            <a:ext cx="412750" cy="857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65"/>
              </a:lnSpc>
            </a:pPr>
            <a:r>
              <a:rPr sz="600" dirty="0">
                <a:solidFill>
                  <a:srgbClr val="FF3300"/>
                </a:solidFill>
                <a:latin typeface="Arial"/>
                <a:cs typeface="Arial"/>
              </a:rPr>
              <a:t>W.</a:t>
            </a:r>
            <a:r>
              <a:rPr sz="600" spc="-20" dirty="0">
                <a:solidFill>
                  <a:srgbClr val="FF3300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FF3300"/>
                </a:solidFill>
                <a:latin typeface="Arial"/>
                <a:cs typeface="Arial"/>
              </a:rPr>
              <a:t>Critchley</a:t>
            </a:r>
            <a:endParaRPr sz="600">
              <a:latin typeface="Arial"/>
              <a:cs typeface="Arial"/>
            </a:endParaRPr>
          </a:p>
        </p:txBody>
      </p:sp>
      <p:pic>
        <p:nvPicPr>
          <p:cNvPr id="36" name="object 36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247388" y="3973067"/>
            <a:ext cx="3848100" cy="2884930"/>
          </a:xfrm>
          <a:prstGeom prst="rect">
            <a:avLst/>
          </a:prstGeom>
        </p:spPr>
      </p:pic>
      <p:sp>
        <p:nvSpPr>
          <p:cNvPr id="37" name="object 37"/>
          <p:cNvSpPr txBox="1"/>
          <p:nvPr/>
        </p:nvSpPr>
        <p:spPr>
          <a:xfrm>
            <a:off x="4527614" y="4976023"/>
            <a:ext cx="281305" cy="11918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composting</a:t>
            </a:r>
            <a:endParaRPr sz="180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7588631" y="6636313"/>
            <a:ext cx="413384" cy="857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65"/>
              </a:lnSpc>
            </a:pPr>
            <a:r>
              <a:rPr sz="600" dirty="0">
                <a:solidFill>
                  <a:srgbClr val="FF3300"/>
                </a:solidFill>
                <a:latin typeface="Arial"/>
                <a:cs typeface="Arial"/>
              </a:rPr>
              <a:t>W.</a:t>
            </a:r>
            <a:r>
              <a:rPr sz="600" spc="-15" dirty="0">
                <a:solidFill>
                  <a:srgbClr val="FF3300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FF3300"/>
                </a:solidFill>
                <a:latin typeface="Arial"/>
                <a:cs typeface="Arial"/>
              </a:rPr>
              <a:t>Critchley</a:t>
            </a:r>
            <a:endParaRPr sz="600">
              <a:latin typeface="Arial"/>
              <a:cs typeface="Arial"/>
            </a:endParaRPr>
          </a:p>
        </p:txBody>
      </p:sp>
      <p:pic>
        <p:nvPicPr>
          <p:cNvPr id="39" name="object 39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5327903" y="3970018"/>
            <a:ext cx="4463796" cy="2880359"/>
          </a:xfrm>
          <a:prstGeom prst="rect">
            <a:avLst/>
          </a:prstGeom>
        </p:spPr>
      </p:pic>
      <p:sp>
        <p:nvSpPr>
          <p:cNvPr id="40" name="object 40"/>
          <p:cNvSpPr txBox="1"/>
          <p:nvPr/>
        </p:nvSpPr>
        <p:spPr>
          <a:xfrm>
            <a:off x="5533454" y="4387615"/>
            <a:ext cx="281305" cy="17379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no-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till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technology</a:t>
            </a:r>
            <a:endParaRPr sz="180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9028810" y="4156181"/>
            <a:ext cx="1355725" cy="2603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91845">
              <a:lnSpc>
                <a:spcPts val="665"/>
              </a:lnSpc>
            </a:pP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A.</a:t>
            </a:r>
            <a:r>
              <a:rPr sz="6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FFFFFF"/>
                </a:solidFill>
                <a:latin typeface="Arial"/>
                <a:cs typeface="Arial"/>
              </a:rPr>
              <a:t>Mercado</a:t>
            </a:r>
            <a:endParaRPr sz="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90"/>
              </a:spcBef>
            </a:pPr>
            <a:endParaRPr sz="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HP.</a:t>
            </a:r>
            <a:r>
              <a:rPr sz="6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FFFFFF"/>
                </a:solidFill>
                <a:latin typeface="Arial"/>
                <a:cs typeface="Arial"/>
              </a:rPr>
              <a:t>Liniger</a:t>
            </a:r>
            <a:endParaRPr sz="600">
              <a:latin typeface="Arial"/>
              <a:cs typeface="Arial"/>
            </a:endParaRPr>
          </a:p>
          <a:p>
            <a:pPr marL="952500">
              <a:lnSpc>
                <a:spcPct val="100000"/>
              </a:lnSpc>
              <a:spcBef>
                <a:spcPts val="155"/>
              </a:spcBef>
            </a:pPr>
            <a:r>
              <a:rPr sz="600" b="1" dirty="0">
                <a:latin typeface="Arial"/>
                <a:cs typeface="Arial"/>
              </a:rPr>
              <a:t>HP.</a:t>
            </a:r>
            <a:r>
              <a:rPr sz="600" b="1" spc="-20" dirty="0">
                <a:latin typeface="Arial"/>
                <a:cs typeface="Arial"/>
              </a:rPr>
              <a:t> </a:t>
            </a:r>
            <a:r>
              <a:rPr sz="600" b="1" spc="-10" dirty="0">
                <a:latin typeface="Arial"/>
                <a:cs typeface="Arial"/>
              </a:rPr>
              <a:t>Liniger</a:t>
            </a:r>
            <a:endParaRPr sz="600">
              <a:latin typeface="Arial"/>
              <a:cs typeface="Arial"/>
            </a:endParaRPr>
          </a:p>
        </p:txBody>
      </p:sp>
      <p:pic>
        <p:nvPicPr>
          <p:cNvPr id="42" name="object 42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6364223" y="3970019"/>
            <a:ext cx="4550664" cy="2880358"/>
          </a:xfrm>
          <a:prstGeom prst="rect">
            <a:avLst/>
          </a:prstGeom>
        </p:spPr>
      </p:pic>
      <p:sp>
        <p:nvSpPr>
          <p:cNvPr id="43" name="object 43"/>
          <p:cNvSpPr txBox="1"/>
          <p:nvPr/>
        </p:nvSpPr>
        <p:spPr>
          <a:xfrm>
            <a:off x="6484789" y="4395133"/>
            <a:ext cx="830580" cy="178117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 marR="5080">
              <a:lnSpc>
                <a:spcPts val="2160"/>
              </a:lnSpc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FMNR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(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Farmer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Managed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Natural Regeneration)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064750" cy="6858000"/>
            <a:chOff x="0" y="0"/>
            <a:chExt cx="1006475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21260" y="2085411"/>
              <a:ext cx="7994256" cy="27249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47572" y="2249423"/>
              <a:ext cx="8794242" cy="56768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47572" y="2554223"/>
              <a:ext cx="2903981" cy="567689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51129" rIns="0" bIns="0" rtlCol="0">
            <a:spAutoFit/>
          </a:bodyPr>
          <a:lstStyle/>
          <a:p>
            <a:pPr marL="33020">
              <a:lnSpc>
                <a:spcPct val="100000"/>
              </a:lnSpc>
              <a:spcBef>
                <a:spcPts val="105"/>
              </a:spcBef>
            </a:pPr>
            <a:r>
              <a:rPr dirty="0"/>
              <a:t>SLM</a:t>
            </a:r>
            <a:r>
              <a:rPr spc="-5" dirty="0"/>
              <a:t> </a:t>
            </a:r>
            <a:r>
              <a:rPr spc="-10" dirty="0"/>
              <a:t>Approach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294257" y="1498853"/>
            <a:ext cx="8410575" cy="14497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latin typeface="Gadugi"/>
                <a:cs typeface="Gadugi"/>
              </a:rPr>
              <a:t>WOCAT</a:t>
            </a:r>
            <a:r>
              <a:rPr sz="2000" b="1" spc="-65" dirty="0">
                <a:latin typeface="Gadugi"/>
                <a:cs typeface="Gadugi"/>
              </a:rPr>
              <a:t> </a:t>
            </a:r>
            <a:r>
              <a:rPr sz="2000" b="1" spc="-10" dirty="0">
                <a:latin typeface="Gadugi"/>
                <a:cs typeface="Gadugi"/>
              </a:rPr>
              <a:t>Definition:</a:t>
            </a:r>
            <a:endParaRPr sz="2000">
              <a:latin typeface="Gadugi"/>
              <a:cs typeface="Gadugi"/>
            </a:endParaRPr>
          </a:p>
          <a:p>
            <a:pPr marL="12700" marR="5080">
              <a:lnSpc>
                <a:spcPct val="100000"/>
              </a:lnSpc>
              <a:spcBef>
                <a:spcPts val="1605"/>
              </a:spcBef>
            </a:pPr>
            <a:r>
              <a:rPr sz="2000" dirty="0">
                <a:latin typeface="Gadugi"/>
                <a:cs typeface="Gadugi"/>
              </a:rPr>
              <a:t>“support</a:t>
            </a:r>
            <a:r>
              <a:rPr sz="2000" spc="-60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resources</a:t>
            </a:r>
            <a:r>
              <a:rPr sz="2000" spc="-25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that</a:t>
            </a:r>
            <a:r>
              <a:rPr sz="2000" spc="-50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contribute</a:t>
            </a:r>
            <a:r>
              <a:rPr sz="2000" spc="-55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to</a:t>
            </a:r>
            <a:r>
              <a:rPr sz="2000" spc="-40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the</a:t>
            </a:r>
            <a:r>
              <a:rPr sz="2000" spc="-50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introduction,</a:t>
            </a:r>
            <a:r>
              <a:rPr sz="2000" spc="-40" dirty="0">
                <a:latin typeface="Gadugi"/>
                <a:cs typeface="Gadugi"/>
              </a:rPr>
              <a:t> </a:t>
            </a:r>
            <a:r>
              <a:rPr sz="2000" spc="-10" dirty="0">
                <a:latin typeface="Gadugi"/>
                <a:cs typeface="Gadugi"/>
              </a:rPr>
              <a:t>implementation, </a:t>
            </a:r>
            <a:r>
              <a:rPr sz="2000" dirty="0">
                <a:latin typeface="Gadugi"/>
                <a:cs typeface="Gadugi"/>
              </a:rPr>
              <a:t>adaptation</a:t>
            </a:r>
            <a:r>
              <a:rPr sz="2000" spc="-45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and</a:t>
            </a:r>
            <a:r>
              <a:rPr sz="2000" spc="-30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application</a:t>
            </a:r>
            <a:r>
              <a:rPr sz="2000" spc="-35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of</a:t>
            </a:r>
            <a:r>
              <a:rPr sz="2000" spc="-20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SLM</a:t>
            </a:r>
            <a:r>
              <a:rPr sz="2000" spc="-40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technologies</a:t>
            </a:r>
            <a:r>
              <a:rPr sz="2000" spc="-10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on</a:t>
            </a:r>
            <a:r>
              <a:rPr sz="2000" spc="-20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the</a:t>
            </a:r>
            <a:r>
              <a:rPr sz="2000" spc="-25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ground;</a:t>
            </a:r>
            <a:r>
              <a:rPr sz="2000" spc="-30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provide</a:t>
            </a:r>
            <a:r>
              <a:rPr sz="2000" spc="-25" dirty="0">
                <a:latin typeface="Gadugi"/>
                <a:cs typeface="Gadugi"/>
              </a:rPr>
              <a:t> an </a:t>
            </a:r>
            <a:r>
              <a:rPr sz="2000" dirty="0">
                <a:latin typeface="Gadugi"/>
                <a:cs typeface="Gadugi"/>
              </a:rPr>
              <a:t>enabling</a:t>
            </a:r>
            <a:r>
              <a:rPr sz="2000" spc="-40" dirty="0">
                <a:latin typeface="Gadugi"/>
                <a:cs typeface="Gadugi"/>
              </a:rPr>
              <a:t> </a:t>
            </a:r>
            <a:r>
              <a:rPr sz="2000" spc="-10" dirty="0">
                <a:latin typeface="Gadugi"/>
                <a:cs typeface="Gadugi"/>
              </a:rPr>
              <a:t>environment”</a:t>
            </a:r>
            <a:endParaRPr sz="2000">
              <a:latin typeface="Gadugi"/>
              <a:cs typeface="Gadug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034396" y="6518554"/>
            <a:ext cx="1720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latin typeface="Times New Roman"/>
                <a:cs typeface="Times New Roman"/>
              </a:rPr>
              <a:t>29</a:t>
            </a:r>
            <a:endParaRPr sz="1200">
              <a:latin typeface="Times New Roman"/>
              <a:cs typeface="Times New Roman"/>
            </a:endParaRPr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72539" y="3140963"/>
            <a:ext cx="9166860" cy="3717033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7280" y="1431036"/>
            <a:ext cx="4117848" cy="283311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51129" rIns="0" bIns="0" rtlCol="0">
            <a:spAutoFit/>
          </a:bodyPr>
          <a:lstStyle/>
          <a:p>
            <a:pPr marL="33020">
              <a:lnSpc>
                <a:spcPct val="100000"/>
              </a:lnSpc>
              <a:spcBef>
                <a:spcPts val="105"/>
              </a:spcBef>
            </a:pPr>
            <a:r>
              <a:rPr dirty="0"/>
              <a:t>SLM</a:t>
            </a:r>
            <a:r>
              <a:rPr spc="-10" dirty="0"/>
              <a:t> Approaches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316862" y="2097604"/>
            <a:ext cx="431165" cy="1728470"/>
          </a:xfrm>
          <a:prstGeom prst="rect">
            <a:avLst/>
          </a:prstGeom>
        </p:spPr>
        <p:txBody>
          <a:bodyPr vert="vert270" wrap="square" lIns="0" tIns="1905" rIns="0" bIns="0" rtlCol="0">
            <a:spAutoFit/>
          </a:bodyPr>
          <a:lstStyle/>
          <a:p>
            <a:pPr marL="12700" marR="5080">
              <a:lnSpc>
                <a:spcPts val="1600"/>
              </a:lnSpc>
              <a:spcBef>
                <a:spcPts val="15"/>
              </a:spcBef>
            </a:pP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applied</a:t>
            </a:r>
            <a:r>
              <a:rPr sz="16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research</a:t>
            </a:r>
            <a:r>
              <a:rPr sz="1600" spc="-25" dirty="0">
                <a:solidFill>
                  <a:srgbClr val="FFFFFF"/>
                </a:solidFill>
                <a:latin typeface="Calibri"/>
                <a:cs typeface="Calibri"/>
              </a:rPr>
              <a:t> and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knowledge</a:t>
            </a:r>
            <a:r>
              <a:rPr sz="16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transfer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674742" y="4051025"/>
            <a:ext cx="339725" cy="857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65"/>
              </a:lnSpc>
            </a:pP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Ait</a:t>
            </a:r>
            <a:r>
              <a:rPr sz="6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Lhaj</a:t>
            </a:r>
            <a:r>
              <a:rPr sz="6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spc="-40" dirty="0">
                <a:solidFill>
                  <a:srgbClr val="FFFFFF"/>
                </a:solidFill>
                <a:latin typeface="Arial"/>
                <a:cs typeface="Arial"/>
              </a:rPr>
              <a:t>A.</a:t>
            </a:r>
            <a:endParaRPr sz="600"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19527" y="1431036"/>
            <a:ext cx="4482083" cy="2830068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2643377" y="1631426"/>
            <a:ext cx="228600" cy="218313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614"/>
              </a:lnSpc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soil</a:t>
            </a:r>
            <a:r>
              <a:rPr sz="16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management</a:t>
            </a:r>
            <a:r>
              <a:rPr sz="16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initiative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344411" y="4076552"/>
            <a:ext cx="281305" cy="857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65"/>
              </a:lnSpc>
            </a:pPr>
            <a:r>
              <a:rPr sz="600" spc="-20" dirty="0">
                <a:solidFill>
                  <a:srgbClr val="FFFFFF"/>
                </a:solidFill>
                <a:latin typeface="Arial"/>
                <a:cs typeface="Arial"/>
              </a:rPr>
              <a:t>SOWAP</a:t>
            </a:r>
            <a:endParaRPr sz="600">
              <a:latin typeface="Arial"/>
              <a:cs typeface="Arial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404615" y="1434083"/>
            <a:ext cx="4424172" cy="2827020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3676015" y="3944326"/>
            <a:ext cx="203200" cy="1689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>
              <a:lnSpc>
                <a:spcPts val="1515"/>
              </a:lnSpc>
            </a:pPr>
            <a:r>
              <a:rPr sz="1600" spc="-60" dirty="0">
                <a:solidFill>
                  <a:srgbClr val="FFFFFF"/>
                </a:solidFill>
                <a:latin typeface="Calibri"/>
                <a:cs typeface="Calibri"/>
              </a:rPr>
              <a:t>pr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659632" y="1756528"/>
            <a:ext cx="431165" cy="2078355"/>
          </a:xfrm>
          <a:prstGeom prst="rect">
            <a:avLst/>
          </a:prstGeom>
        </p:spPr>
        <p:txBody>
          <a:bodyPr vert="vert270" wrap="square" lIns="0" tIns="1905" rIns="0" bIns="0" rtlCol="0">
            <a:spAutoFit/>
          </a:bodyPr>
          <a:lstStyle/>
          <a:p>
            <a:pPr marL="12700" marR="5080">
              <a:lnSpc>
                <a:spcPts val="1600"/>
              </a:lnSpc>
              <a:spcBef>
                <a:spcPts val="15"/>
              </a:spcBef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Productive</a:t>
            </a:r>
            <a:r>
              <a:rPr sz="16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Development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16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food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security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249921" y="4052549"/>
            <a:ext cx="353060" cy="857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65"/>
              </a:lnSpc>
            </a:pP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M.</a:t>
            </a:r>
            <a:r>
              <a:rPr sz="6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spc="-20" dirty="0">
                <a:solidFill>
                  <a:srgbClr val="FFFFFF"/>
                </a:solidFill>
                <a:latin typeface="Arial"/>
                <a:cs typeface="Arial"/>
              </a:rPr>
              <a:t>Gurtner</a:t>
            </a:r>
            <a:endParaRPr sz="600">
              <a:latin typeface="Arial"/>
              <a:cs typeface="Arial"/>
            </a:endParaRPr>
          </a:p>
        </p:txBody>
      </p:sp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544567" y="1429511"/>
            <a:ext cx="4203192" cy="2830068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4692522" y="1676479"/>
            <a:ext cx="469265" cy="219900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605"/>
              </a:lnSpc>
            </a:pP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zabré</a:t>
            </a:r>
            <a:r>
              <a:rPr sz="16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women’s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ts val="1910"/>
              </a:lnSpc>
            </a:pP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agroecological</a:t>
            </a:r>
            <a:r>
              <a:rPr sz="16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programme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113521" y="4041500"/>
            <a:ext cx="411480" cy="857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65"/>
              </a:lnSpc>
            </a:pP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R. </a:t>
            </a:r>
            <a:r>
              <a:rPr sz="600" spc="-25" dirty="0">
                <a:solidFill>
                  <a:srgbClr val="FFFFFF"/>
                </a:solidFill>
                <a:latin typeface="Arial"/>
                <a:cs typeface="Arial"/>
              </a:rPr>
              <a:t>Chatelain</a:t>
            </a:r>
            <a:endParaRPr sz="600">
              <a:latin typeface="Arial"/>
              <a:cs typeface="Arial"/>
            </a:endParaRPr>
          </a:p>
        </p:txBody>
      </p:sp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935979" y="1434083"/>
            <a:ext cx="5012435" cy="2831592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6137909" y="1959532"/>
            <a:ext cx="431165" cy="1901189"/>
          </a:xfrm>
          <a:prstGeom prst="rect">
            <a:avLst/>
          </a:prstGeom>
        </p:spPr>
        <p:txBody>
          <a:bodyPr vert="vert270" wrap="square" lIns="0" tIns="1905" rIns="0" bIns="0" rtlCol="0">
            <a:spAutoFit/>
          </a:bodyPr>
          <a:lstStyle/>
          <a:p>
            <a:pPr marL="12700" marR="5080">
              <a:lnSpc>
                <a:spcPts val="1600"/>
              </a:lnSpc>
              <a:spcBef>
                <a:spcPts val="15"/>
              </a:spcBef>
            </a:pP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promote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innovation</a:t>
            </a:r>
            <a:r>
              <a:rPr sz="16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25" dirty="0">
                <a:solidFill>
                  <a:srgbClr val="FFFFFF"/>
                </a:solidFill>
                <a:latin typeface="Calibri"/>
                <a:cs typeface="Calibri"/>
              </a:rPr>
              <a:t>by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farmers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18" name="object 1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06424" y="3895342"/>
            <a:ext cx="4591812" cy="2933698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1313814" y="4643595"/>
            <a:ext cx="431165" cy="1995805"/>
          </a:xfrm>
          <a:prstGeom prst="rect">
            <a:avLst/>
          </a:prstGeom>
        </p:spPr>
        <p:txBody>
          <a:bodyPr vert="vert270" wrap="square" lIns="0" tIns="1905" rIns="0" bIns="0" rtlCol="0">
            <a:spAutoFit/>
          </a:bodyPr>
          <a:lstStyle/>
          <a:p>
            <a:pPr marL="12700" marR="5080">
              <a:lnSpc>
                <a:spcPts val="1600"/>
              </a:lnSpc>
              <a:spcBef>
                <a:spcPts val="15"/>
              </a:spcBef>
            </a:pP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farmers'</a:t>
            </a:r>
            <a:r>
              <a:rPr sz="16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initiative</a:t>
            </a:r>
            <a:r>
              <a:rPr sz="16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sz="16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0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favourable</a:t>
            </a:r>
            <a:r>
              <a:rPr sz="16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environment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114290" y="6525670"/>
            <a:ext cx="295910" cy="857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65"/>
              </a:lnSpc>
            </a:pP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N. </a:t>
            </a:r>
            <a:r>
              <a:rPr sz="600" spc="-25" dirty="0">
                <a:solidFill>
                  <a:srgbClr val="FFFFFF"/>
                </a:solidFill>
                <a:latin typeface="Arial"/>
                <a:cs typeface="Arial"/>
              </a:rPr>
              <a:t>Güdel</a:t>
            </a:r>
            <a:endParaRPr sz="600">
              <a:latin typeface="Arial"/>
              <a:cs typeface="Arial"/>
            </a:endParaRPr>
          </a:p>
        </p:txBody>
      </p:sp>
      <p:pic>
        <p:nvPicPr>
          <p:cNvPr id="21" name="object 2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319527" y="3892294"/>
            <a:ext cx="4564380" cy="2936746"/>
          </a:xfrm>
          <a:prstGeom prst="rect">
            <a:avLst/>
          </a:prstGeom>
        </p:spPr>
      </p:pic>
      <p:sp>
        <p:nvSpPr>
          <p:cNvPr id="22" name="object 22"/>
          <p:cNvSpPr txBox="1"/>
          <p:nvPr/>
        </p:nvSpPr>
        <p:spPr>
          <a:xfrm>
            <a:off x="2443733" y="4421098"/>
            <a:ext cx="431165" cy="2218690"/>
          </a:xfrm>
          <a:prstGeom prst="rect">
            <a:avLst/>
          </a:prstGeom>
        </p:spPr>
        <p:txBody>
          <a:bodyPr vert="vert270" wrap="square" lIns="0" tIns="1905" rIns="0" bIns="0" rtlCol="0">
            <a:spAutoFit/>
          </a:bodyPr>
          <a:lstStyle/>
          <a:p>
            <a:pPr marL="12700" marR="5080">
              <a:lnSpc>
                <a:spcPts val="1600"/>
              </a:lnSpc>
              <a:spcBef>
                <a:spcPts val="15"/>
              </a:spcBef>
            </a:pPr>
            <a:r>
              <a:rPr sz="1600" spc="-10" dirty="0">
                <a:latin typeface="Calibri"/>
                <a:cs typeface="Calibri"/>
              </a:rPr>
              <a:t>integrated</a:t>
            </a:r>
            <a:r>
              <a:rPr sz="1600" spc="-7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development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spc="-25" dirty="0">
                <a:latin typeface="Calibri"/>
                <a:cs typeface="Calibri"/>
              </a:rPr>
              <a:t>of </a:t>
            </a:r>
            <a:r>
              <a:rPr sz="1600" spc="-10" dirty="0">
                <a:latin typeface="Calibri"/>
                <a:cs typeface="Calibri"/>
              </a:rPr>
              <a:t>rural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communities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136513" y="6538167"/>
            <a:ext cx="353060" cy="857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65"/>
              </a:lnSpc>
            </a:pPr>
            <a:r>
              <a:rPr sz="600" dirty="0">
                <a:solidFill>
                  <a:srgbClr val="FF3300"/>
                </a:solidFill>
                <a:latin typeface="Arial"/>
                <a:cs typeface="Arial"/>
              </a:rPr>
              <a:t>M.</a:t>
            </a:r>
            <a:r>
              <a:rPr sz="600" spc="-35" dirty="0">
                <a:solidFill>
                  <a:srgbClr val="FF3300"/>
                </a:solidFill>
                <a:latin typeface="Arial"/>
                <a:cs typeface="Arial"/>
              </a:rPr>
              <a:t> </a:t>
            </a:r>
            <a:r>
              <a:rPr sz="600" spc="-20" dirty="0">
                <a:solidFill>
                  <a:srgbClr val="FF3300"/>
                </a:solidFill>
                <a:latin typeface="Arial"/>
                <a:cs typeface="Arial"/>
              </a:rPr>
              <a:t>Gurtner</a:t>
            </a:r>
            <a:endParaRPr sz="600">
              <a:latin typeface="Arial"/>
              <a:cs typeface="Arial"/>
            </a:endParaRPr>
          </a:p>
        </p:txBody>
      </p:sp>
      <p:pic>
        <p:nvPicPr>
          <p:cNvPr id="24" name="object 2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404615" y="3895342"/>
            <a:ext cx="4570476" cy="2933698"/>
          </a:xfrm>
          <a:prstGeom prst="rect">
            <a:avLst/>
          </a:prstGeom>
        </p:spPr>
      </p:pic>
      <p:sp>
        <p:nvSpPr>
          <p:cNvPr id="25" name="object 25"/>
          <p:cNvSpPr txBox="1"/>
          <p:nvPr/>
        </p:nvSpPr>
        <p:spPr>
          <a:xfrm>
            <a:off x="3675126" y="4359547"/>
            <a:ext cx="431165" cy="2371090"/>
          </a:xfrm>
          <a:prstGeom prst="rect">
            <a:avLst/>
          </a:prstGeom>
        </p:spPr>
        <p:txBody>
          <a:bodyPr vert="vert270" wrap="square" lIns="0" tIns="1905" rIns="0" bIns="0" rtlCol="0">
            <a:spAutoFit/>
          </a:bodyPr>
          <a:lstStyle/>
          <a:p>
            <a:pPr marL="12700" marR="5080">
              <a:lnSpc>
                <a:spcPts val="1600"/>
              </a:lnSpc>
              <a:spcBef>
                <a:spcPts val="15"/>
              </a:spcBef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transition</a:t>
            </a:r>
            <a:r>
              <a:rPr sz="16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from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centralised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local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initiative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266178" y="6609491"/>
            <a:ext cx="374650" cy="857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65"/>
              </a:lnSpc>
            </a:pP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P.</a:t>
            </a:r>
            <a:r>
              <a:rPr sz="6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spc="-25" dirty="0">
                <a:solidFill>
                  <a:srgbClr val="FFFFFF"/>
                </a:solidFill>
                <a:latin typeface="Arial"/>
                <a:cs typeface="Arial"/>
              </a:rPr>
              <a:t>Niederer</a:t>
            </a:r>
            <a:endParaRPr sz="600">
              <a:latin typeface="Arial"/>
              <a:cs typeface="Arial"/>
            </a:endParaRPr>
          </a:p>
        </p:txBody>
      </p:sp>
      <p:pic>
        <p:nvPicPr>
          <p:cNvPr id="27" name="object 27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539996" y="3893818"/>
            <a:ext cx="4568952" cy="2933698"/>
          </a:xfrm>
          <a:prstGeom prst="rect">
            <a:avLst/>
          </a:prstGeom>
        </p:spPr>
      </p:pic>
      <p:sp>
        <p:nvSpPr>
          <p:cNvPr id="28" name="object 28"/>
          <p:cNvSpPr txBox="1"/>
          <p:nvPr/>
        </p:nvSpPr>
        <p:spPr>
          <a:xfrm>
            <a:off x="4912995" y="4257421"/>
            <a:ext cx="431165" cy="2404745"/>
          </a:xfrm>
          <a:prstGeom prst="rect">
            <a:avLst/>
          </a:prstGeom>
        </p:spPr>
        <p:txBody>
          <a:bodyPr vert="vert270" wrap="square" lIns="0" tIns="1905" rIns="0" bIns="0" rtlCol="0">
            <a:spAutoFit/>
          </a:bodyPr>
          <a:lstStyle/>
          <a:p>
            <a:pPr marL="12700" marR="5080">
              <a:lnSpc>
                <a:spcPts val="1600"/>
              </a:lnSpc>
              <a:spcBef>
                <a:spcPts val="15"/>
              </a:spcBef>
            </a:pP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comprehensive</a:t>
            </a:r>
            <a:r>
              <a:rPr sz="16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development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6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watersheds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555101" y="3984604"/>
            <a:ext cx="2169160" cy="28352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r">
              <a:lnSpc>
                <a:spcPts val="665"/>
              </a:lnSpc>
            </a:pP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W.</a:t>
            </a:r>
            <a:r>
              <a:rPr sz="6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FFFFFF"/>
                </a:solidFill>
                <a:latin typeface="Arial"/>
                <a:cs typeface="Arial"/>
              </a:rPr>
              <a:t>Critcheley</a:t>
            </a:r>
            <a:endParaRPr sz="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05"/>
              </a:spcBef>
            </a:pPr>
            <a:endParaRPr sz="600">
              <a:latin typeface="Arial"/>
              <a:cs typeface="Arial"/>
            </a:endParaRPr>
          </a:p>
          <a:p>
            <a:pPr>
              <a:lnSpc>
                <a:spcPct val="100000"/>
              </a:lnSpc>
              <a:tabLst>
                <a:tab pos="1491615" algn="l"/>
              </a:tabLst>
            </a:pP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D. </a:t>
            </a:r>
            <a:r>
              <a:rPr sz="600" spc="-10" dirty="0">
                <a:solidFill>
                  <a:srgbClr val="FFFFFF"/>
                </a:solidFill>
                <a:latin typeface="Arial"/>
                <a:cs typeface="Arial"/>
              </a:rPr>
              <a:t>Gandhi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1800" spc="-37" baseline="-13888" dirty="0">
                <a:latin typeface="Times New Roman"/>
                <a:cs typeface="Times New Roman"/>
              </a:rPr>
              <a:t>30</a:t>
            </a:r>
            <a:endParaRPr sz="1800" baseline="-13888">
              <a:latin typeface="Times New Roman"/>
              <a:cs typeface="Times New Roman"/>
            </a:endParaRPr>
          </a:p>
        </p:txBody>
      </p:sp>
      <p:pic>
        <p:nvPicPr>
          <p:cNvPr id="30" name="object 30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925311" y="3899915"/>
            <a:ext cx="5020055" cy="2958082"/>
          </a:xfrm>
          <a:prstGeom prst="rect">
            <a:avLst/>
          </a:prstGeom>
        </p:spPr>
      </p:pic>
      <p:sp>
        <p:nvSpPr>
          <p:cNvPr id="31" name="object 31"/>
          <p:cNvSpPr txBox="1"/>
          <p:nvPr/>
        </p:nvSpPr>
        <p:spPr>
          <a:xfrm>
            <a:off x="6268719" y="3973885"/>
            <a:ext cx="228600" cy="269430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614"/>
              </a:lnSpc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FMNR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 implementation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 approach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9772904" y="6668820"/>
            <a:ext cx="109728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i="1" dirty="0">
                <a:solidFill>
                  <a:srgbClr val="FFFFFF"/>
                </a:solidFill>
                <a:latin typeface="Arial"/>
                <a:cs typeface="Arial"/>
              </a:rPr>
              <a:t>Photo:</a:t>
            </a:r>
            <a:r>
              <a:rPr sz="800" b="1" i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b="1" i="1" dirty="0">
                <a:solidFill>
                  <a:srgbClr val="FFFFFF"/>
                </a:solidFill>
                <a:latin typeface="Arial"/>
                <a:cs typeface="Arial"/>
              </a:rPr>
              <a:t>Thomas</a:t>
            </a:r>
            <a:r>
              <a:rPr sz="800" b="1" i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b="1" i="1" spc="-10" dirty="0">
                <a:solidFill>
                  <a:srgbClr val="FFFFFF"/>
                </a:solidFill>
                <a:latin typeface="Arial"/>
                <a:cs typeface="Arial"/>
              </a:rPr>
              <a:t>Kalyta</a:t>
            </a:r>
            <a:endParaRPr sz="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1899900" cy="6858000"/>
            <a:chOff x="0" y="0"/>
            <a:chExt cx="118999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31391" y="1447800"/>
              <a:ext cx="4157471" cy="4191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225296" y="1441703"/>
              <a:ext cx="4170045" cy="4203700"/>
            </a:xfrm>
            <a:custGeom>
              <a:avLst/>
              <a:gdLst/>
              <a:ahLst/>
              <a:cxnLst/>
              <a:rect l="l" t="t" r="r" b="b"/>
              <a:pathLst>
                <a:path w="4170045" h="4203700">
                  <a:moveTo>
                    <a:pt x="0" y="4203192"/>
                  </a:moveTo>
                  <a:lnTo>
                    <a:pt x="4169664" y="4203192"/>
                  </a:lnTo>
                  <a:lnTo>
                    <a:pt x="4169664" y="0"/>
                  </a:lnTo>
                  <a:lnTo>
                    <a:pt x="0" y="0"/>
                  </a:lnTo>
                  <a:lnTo>
                    <a:pt x="0" y="4203192"/>
                  </a:lnTo>
                  <a:close/>
                </a:path>
              </a:pathLst>
            </a:custGeom>
            <a:ln w="12192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22976" y="1642872"/>
              <a:ext cx="6376416" cy="354303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248562" y="681989"/>
            <a:ext cx="397510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>
                <a:latin typeface="Arial"/>
                <a:cs typeface="Arial"/>
              </a:rPr>
              <a:t>Associated</a:t>
            </a:r>
            <a:r>
              <a:rPr spc="-65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modules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6730745" y="980694"/>
            <a:ext cx="3962400" cy="467995"/>
          </a:xfrm>
          <a:prstGeom prst="rect">
            <a:avLst/>
          </a:prstGeom>
          <a:ln w="28955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47015">
              <a:lnSpc>
                <a:spcPts val="2820"/>
              </a:lnSpc>
            </a:pPr>
            <a:r>
              <a:rPr sz="2400" b="1" u="sng" spc="-10" dirty="0">
                <a:solidFill>
                  <a:srgbClr val="0461C1"/>
                </a:solidFill>
                <a:uFill>
                  <a:solidFill>
                    <a:srgbClr val="0461C1"/>
                  </a:solidFill>
                </a:uFill>
                <a:latin typeface="Calibri"/>
                <a:cs typeface="Calibri"/>
              </a:rPr>
              <a:t>https://explorer.wocat.net/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1899900" cy="6858000"/>
            <a:chOff x="0" y="0"/>
            <a:chExt cx="118999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0947400" cy="6858000"/>
            </a:xfrm>
            <a:custGeom>
              <a:avLst/>
              <a:gdLst/>
              <a:ahLst/>
              <a:cxnLst/>
              <a:rect l="l" t="t" r="r" b="b"/>
              <a:pathLst>
                <a:path w="10947400" h="6858000">
                  <a:moveTo>
                    <a:pt x="1048512" y="0"/>
                  </a:moveTo>
                  <a:lnTo>
                    <a:pt x="1048512" y="6857999"/>
                  </a:lnTo>
                </a:path>
                <a:path w="10947400" h="6858000">
                  <a:moveTo>
                    <a:pt x="10947400" y="368808"/>
                  </a:moveTo>
                  <a:lnTo>
                    <a:pt x="0" y="368808"/>
                  </a:lnTo>
                </a:path>
              </a:pathLst>
            </a:custGeom>
            <a:ln w="9144">
              <a:solidFill>
                <a:srgbClr val="C050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368808"/>
              <a:ext cx="10998835" cy="0"/>
            </a:xfrm>
            <a:custGeom>
              <a:avLst/>
              <a:gdLst/>
              <a:ahLst/>
              <a:cxnLst/>
              <a:rect l="l" t="t" r="r" b="b"/>
              <a:pathLst>
                <a:path w="10998835">
                  <a:moveTo>
                    <a:pt x="10998327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C050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326623" y="245363"/>
              <a:ext cx="1572768" cy="42519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2400" y="1778507"/>
              <a:ext cx="2479548" cy="458876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72055" y="5574791"/>
              <a:ext cx="577595" cy="78028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991867" y="5574791"/>
              <a:ext cx="538480" cy="792480"/>
            </a:xfrm>
            <a:custGeom>
              <a:avLst/>
              <a:gdLst/>
              <a:ahLst/>
              <a:cxnLst/>
              <a:rect l="l" t="t" r="r" b="b"/>
              <a:pathLst>
                <a:path w="538480" h="792479">
                  <a:moveTo>
                    <a:pt x="0" y="792479"/>
                  </a:moveTo>
                  <a:lnTo>
                    <a:pt x="537971" y="792479"/>
                  </a:lnTo>
                  <a:lnTo>
                    <a:pt x="537971" y="0"/>
                  </a:lnTo>
                  <a:lnTo>
                    <a:pt x="0" y="0"/>
                  </a:lnTo>
                  <a:lnTo>
                    <a:pt x="0" y="792479"/>
                  </a:lnTo>
                  <a:close/>
                </a:path>
              </a:pathLst>
            </a:custGeom>
            <a:ln w="5791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76600" y="1461898"/>
              <a:ext cx="3877055" cy="5229985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25221" rIns="0" bIns="0" rtlCol="0">
            <a:spAutoFit/>
          </a:bodyPr>
          <a:lstStyle/>
          <a:p>
            <a:pPr marL="5715">
              <a:lnSpc>
                <a:spcPct val="100000"/>
              </a:lnSpc>
              <a:spcBef>
                <a:spcPts val="105"/>
              </a:spcBef>
            </a:pPr>
            <a:r>
              <a:rPr dirty="0">
                <a:latin typeface="Arial"/>
                <a:cs typeface="Arial"/>
              </a:rPr>
              <a:t>Climate</a:t>
            </a:r>
            <a:r>
              <a:rPr spc="-4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Change</a:t>
            </a:r>
            <a:r>
              <a:rPr spc="-4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Adaptation</a:t>
            </a:r>
            <a:r>
              <a:rPr spc="-55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Module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7504556" y="2006549"/>
            <a:ext cx="3643629" cy="27705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5"/>
              </a:spcBef>
              <a:buFont typeface="Wingdings"/>
              <a:buChar char=""/>
              <a:tabLst>
                <a:tab pos="355600" algn="l"/>
              </a:tabLst>
            </a:pPr>
            <a:r>
              <a:rPr sz="2000" dirty="0">
                <a:latin typeface="Gadugi"/>
                <a:cs typeface="Gadugi"/>
              </a:rPr>
              <a:t>to</a:t>
            </a:r>
            <a:r>
              <a:rPr sz="2000" spc="-20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assess</a:t>
            </a:r>
            <a:r>
              <a:rPr sz="2000" spc="-25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whether</a:t>
            </a:r>
            <a:r>
              <a:rPr sz="2000" spc="-25" dirty="0">
                <a:latin typeface="Gadugi"/>
                <a:cs typeface="Gadugi"/>
              </a:rPr>
              <a:t> SLM </a:t>
            </a:r>
            <a:r>
              <a:rPr sz="2000" dirty="0">
                <a:latin typeface="Gadugi"/>
                <a:cs typeface="Gadugi"/>
              </a:rPr>
              <a:t>Technologies</a:t>
            </a:r>
            <a:r>
              <a:rPr sz="2000" spc="-10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are</a:t>
            </a:r>
            <a:r>
              <a:rPr sz="2000" spc="-30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or</a:t>
            </a:r>
            <a:r>
              <a:rPr sz="2000" spc="-30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can</a:t>
            </a:r>
            <a:r>
              <a:rPr sz="2000" spc="-30" dirty="0">
                <a:latin typeface="Gadugi"/>
                <a:cs typeface="Gadugi"/>
              </a:rPr>
              <a:t> </a:t>
            </a:r>
            <a:r>
              <a:rPr sz="2000" spc="-25" dirty="0">
                <a:latin typeface="Gadugi"/>
                <a:cs typeface="Gadugi"/>
              </a:rPr>
              <a:t>be </a:t>
            </a:r>
            <a:r>
              <a:rPr sz="2000" dirty="0">
                <a:latin typeface="Gadugi"/>
                <a:cs typeface="Gadugi"/>
              </a:rPr>
              <a:t>further</a:t>
            </a:r>
            <a:r>
              <a:rPr sz="2000" spc="-25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adapted</a:t>
            </a:r>
            <a:r>
              <a:rPr sz="2000" spc="-45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to</a:t>
            </a:r>
            <a:r>
              <a:rPr sz="2000" spc="-30" dirty="0">
                <a:latin typeface="Gadugi"/>
                <a:cs typeface="Gadugi"/>
              </a:rPr>
              <a:t> </a:t>
            </a:r>
            <a:r>
              <a:rPr sz="2000" spc="-10" dirty="0">
                <a:latin typeface="Gadugi"/>
                <a:cs typeface="Gadugi"/>
              </a:rPr>
              <a:t>gradual </a:t>
            </a:r>
            <a:r>
              <a:rPr sz="2000" dirty="0">
                <a:latin typeface="Gadugi"/>
                <a:cs typeface="Gadugi"/>
              </a:rPr>
              <a:t>climate</a:t>
            </a:r>
            <a:r>
              <a:rPr sz="2000" spc="-15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changes</a:t>
            </a:r>
            <a:r>
              <a:rPr sz="2000" spc="-20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and</a:t>
            </a:r>
            <a:r>
              <a:rPr sz="2000" spc="-20" dirty="0">
                <a:latin typeface="Gadugi"/>
                <a:cs typeface="Gadugi"/>
              </a:rPr>
              <a:t> </a:t>
            </a:r>
            <a:r>
              <a:rPr sz="2000" spc="-10" dirty="0">
                <a:latin typeface="Gadugi"/>
                <a:cs typeface="Gadugi"/>
              </a:rPr>
              <a:t>climate- </a:t>
            </a:r>
            <a:r>
              <a:rPr sz="2000" dirty="0">
                <a:latin typeface="Gadugi"/>
                <a:cs typeface="Gadugi"/>
              </a:rPr>
              <a:t>related</a:t>
            </a:r>
            <a:r>
              <a:rPr sz="2000" spc="-50" dirty="0">
                <a:latin typeface="Gadugi"/>
                <a:cs typeface="Gadugi"/>
              </a:rPr>
              <a:t> </a:t>
            </a:r>
            <a:r>
              <a:rPr sz="2000" spc="-10" dirty="0">
                <a:latin typeface="Gadugi"/>
                <a:cs typeface="Gadugi"/>
              </a:rPr>
              <a:t>extremes.</a:t>
            </a:r>
            <a:endParaRPr sz="2000">
              <a:latin typeface="Gadugi"/>
              <a:cs typeface="Gadugi"/>
            </a:endParaRPr>
          </a:p>
          <a:p>
            <a:pPr marL="355600" marR="367030" indent="-342900">
              <a:lnSpc>
                <a:spcPct val="100000"/>
              </a:lnSpc>
              <a:spcBef>
                <a:spcPts val="2405"/>
              </a:spcBef>
              <a:buFont typeface="Wingdings"/>
              <a:buChar char=""/>
              <a:tabLst>
                <a:tab pos="355600" algn="l"/>
              </a:tabLst>
            </a:pPr>
            <a:r>
              <a:rPr sz="2000" dirty="0">
                <a:latin typeface="Gadugi"/>
                <a:cs typeface="Gadugi"/>
              </a:rPr>
              <a:t>focuses</a:t>
            </a:r>
            <a:r>
              <a:rPr sz="2000" spc="-60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on</a:t>
            </a:r>
            <a:r>
              <a:rPr sz="2000" spc="-65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individual</a:t>
            </a:r>
            <a:r>
              <a:rPr sz="2000" spc="-45" dirty="0">
                <a:latin typeface="Gadugi"/>
                <a:cs typeface="Gadugi"/>
              </a:rPr>
              <a:t> </a:t>
            </a:r>
            <a:r>
              <a:rPr sz="2000" spc="-25" dirty="0">
                <a:latin typeface="Gadugi"/>
                <a:cs typeface="Gadugi"/>
              </a:rPr>
              <a:t>SLM </a:t>
            </a:r>
            <a:r>
              <a:rPr sz="2000" dirty="0">
                <a:latin typeface="Gadugi"/>
                <a:cs typeface="Gadugi"/>
              </a:rPr>
              <a:t>Technologies</a:t>
            </a:r>
            <a:r>
              <a:rPr sz="2000" spc="-20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and</a:t>
            </a:r>
            <a:r>
              <a:rPr sz="2000" spc="-50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not</a:t>
            </a:r>
            <a:r>
              <a:rPr sz="2000" spc="-40" dirty="0">
                <a:latin typeface="Gadugi"/>
                <a:cs typeface="Gadugi"/>
              </a:rPr>
              <a:t> </a:t>
            </a:r>
            <a:r>
              <a:rPr sz="2000" spc="-25" dirty="0">
                <a:latin typeface="Gadugi"/>
                <a:cs typeface="Gadugi"/>
              </a:rPr>
              <a:t>on </a:t>
            </a:r>
            <a:r>
              <a:rPr sz="2000" dirty="0">
                <a:latin typeface="Gadugi"/>
                <a:cs typeface="Gadugi"/>
              </a:rPr>
              <a:t>areas</a:t>
            </a:r>
            <a:r>
              <a:rPr sz="2000" spc="-35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or</a:t>
            </a:r>
            <a:r>
              <a:rPr sz="2000" spc="-20" dirty="0">
                <a:latin typeface="Gadugi"/>
                <a:cs typeface="Gadugi"/>
              </a:rPr>
              <a:t> </a:t>
            </a:r>
            <a:r>
              <a:rPr sz="2000" spc="-10" dirty="0">
                <a:latin typeface="Gadugi"/>
                <a:cs typeface="Gadugi"/>
              </a:rPr>
              <a:t>landscapes.</a:t>
            </a:r>
            <a:endParaRPr sz="2000">
              <a:latin typeface="Gadugi"/>
              <a:cs typeface="Gadug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4763" y="-4762"/>
            <a:ext cx="11904345" cy="6867525"/>
            <a:chOff x="-4763" y="-4762"/>
            <a:chExt cx="11904345" cy="6867525"/>
          </a:xfrm>
        </p:grpSpPr>
        <p:sp>
          <p:nvSpPr>
            <p:cNvPr id="3" name="object 3"/>
            <p:cNvSpPr/>
            <p:nvPr/>
          </p:nvSpPr>
          <p:spPr>
            <a:xfrm>
              <a:off x="1048511" y="0"/>
              <a:ext cx="0" cy="6858000"/>
            </a:xfrm>
            <a:custGeom>
              <a:avLst/>
              <a:gdLst/>
              <a:ahLst/>
              <a:cxnLst/>
              <a:rect l="l" t="t" r="r" b="b"/>
              <a:pathLst>
                <a:path h="6858000">
                  <a:moveTo>
                    <a:pt x="0" y="0"/>
                  </a:moveTo>
                  <a:lnTo>
                    <a:pt x="0" y="6857999"/>
                  </a:lnTo>
                </a:path>
              </a:pathLst>
            </a:custGeom>
            <a:ln w="9144">
              <a:solidFill>
                <a:srgbClr val="C050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368808"/>
              <a:ext cx="10998200" cy="0"/>
            </a:xfrm>
            <a:custGeom>
              <a:avLst/>
              <a:gdLst/>
              <a:ahLst/>
              <a:cxnLst/>
              <a:rect l="l" t="t" r="r" b="b"/>
              <a:pathLst>
                <a:path w="10998200">
                  <a:moveTo>
                    <a:pt x="10998200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C050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326623" y="245363"/>
              <a:ext cx="1572768" cy="42519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68523" y="1806729"/>
              <a:ext cx="3431653" cy="489613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64152" y="2308860"/>
              <a:ext cx="3973067" cy="291693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59223" y="2503932"/>
              <a:ext cx="3403091" cy="2346960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79780" rIns="0" bIns="0" rtlCol="0">
            <a:spAutoFit/>
          </a:bodyPr>
          <a:lstStyle/>
          <a:p>
            <a:pPr marL="46355">
              <a:lnSpc>
                <a:spcPct val="100000"/>
              </a:lnSpc>
              <a:spcBef>
                <a:spcPts val="105"/>
              </a:spcBef>
            </a:pPr>
            <a:r>
              <a:rPr spc="-10" dirty="0"/>
              <a:t>Gender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7988300" y="1621663"/>
            <a:ext cx="4116070" cy="49041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69900" marR="257810" indent="-457200">
              <a:lnSpc>
                <a:spcPct val="100000"/>
              </a:lnSpc>
              <a:spcBef>
                <a:spcPts val="105"/>
              </a:spcBef>
              <a:buFont typeface="Wingdings"/>
              <a:buChar char=""/>
              <a:tabLst>
                <a:tab pos="469900" algn="l"/>
              </a:tabLst>
            </a:pPr>
            <a:r>
              <a:rPr sz="2000" dirty="0">
                <a:latin typeface="Gadugi"/>
                <a:cs typeface="Gadugi"/>
              </a:rPr>
              <a:t>add</a:t>
            </a:r>
            <a:r>
              <a:rPr sz="2000" spc="-50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gender</a:t>
            </a:r>
            <a:r>
              <a:rPr sz="2000" spc="-20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lens</a:t>
            </a:r>
            <a:r>
              <a:rPr sz="2000" spc="-25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to</a:t>
            </a:r>
            <a:r>
              <a:rPr sz="2000" spc="-35" dirty="0">
                <a:latin typeface="Gadugi"/>
                <a:cs typeface="Gadugi"/>
              </a:rPr>
              <a:t> </a:t>
            </a:r>
            <a:r>
              <a:rPr sz="2000" spc="-25" dirty="0">
                <a:latin typeface="Gadugi"/>
                <a:cs typeface="Gadugi"/>
              </a:rPr>
              <a:t>SLM </a:t>
            </a:r>
            <a:r>
              <a:rPr sz="2000" dirty="0">
                <a:latin typeface="Gadugi"/>
                <a:cs typeface="Gadugi"/>
              </a:rPr>
              <a:t>Technologies</a:t>
            </a:r>
            <a:r>
              <a:rPr sz="2000" spc="-30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and</a:t>
            </a:r>
            <a:r>
              <a:rPr sz="2000" spc="-65" dirty="0">
                <a:latin typeface="Gadugi"/>
                <a:cs typeface="Gadugi"/>
              </a:rPr>
              <a:t> </a:t>
            </a:r>
            <a:r>
              <a:rPr sz="2000" spc="-10" dirty="0">
                <a:latin typeface="Gadugi"/>
                <a:cs typeface="Gadugi"/>
              </a:rPr>
              <a:t>Approaches </a:t>
            </a:r>
            <a:r>
              <a:rPr sz="2000" dirty="0">
                <a:latin typeface="Gadugi"/>
                <a:cs typeface="Gadugi"/>
              </a:rPr>
              <a:t>and</a:t>
            </a:r>
            <a:r>
              <a:rPr sz="2000" spc="-35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assess</a:t>
            </a:r>
            <a:r>
              <a:rPr sz="2000" spc="-20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their</a:t>
            </a:r>
            <a:r>
              <a:rPr sz="2000" spc="-25" dirty="0">
                <a:latin typeface="Gadugi"/>
                <a:cs typeface="Gadugi"/>
              </a:rPr>
              <a:t> </a:t>
            </a:r>
            <a:r>
              <a:rPr sz="2000" spc="-10" dirty="0">
                <a:latin typeface="Gadugi"/>
                <a:cs typeface="Gadugi"/>
              </a:rPr>
              <a:t>gender- responsiveness</a:t>
            </a:r>
            <a:endParaRPr sz="2000">
              <a:latin typeface="Gadugi"/>
              <a:cs typeface="Gadugi"/>
            </a:endParaRPr>
          </a:p>
          <a:p>
            <a:pPr marL="469900" marR="5080" indent="-457200">
              <a:lnSpc>
                <a:spcPct val="100000"/>
              </a:lnSpc>
              <a:spcBef>
                <a:spcPts val="2400"/>
              </a:spcBef>
              <a:buFont typeface="Wingdings"/>
              <a:buChar char=""/>
              <a:tabLst>
                <a:tab pos="469900" algn="l"/>
              </a:tabLst>
            </a:pPr>
            <a:r>
              <a:rPr sz="2000" dirty="0">
                <a:latin typeface="Gadugi"/>
                <a:cs typeface="Gadugi"/>
              </a:rPr>
              <a:t>evaluate</a:t>
            </a:r>
            <a:r>
              <a:rPr sz="2000" spc="-50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how</a:t>
            </a:r>
            <a:r>
              <a:rPr sz="2000" spc="-25" dirty="0">
                <a:latin typeface="Gadugi"/>
                <a:cs typeface="Gadugi"/>
              </a:rPr>
              <a:t> </a:t>
            </a:r>
            <a:r>
              <a:rPr sz="2000" spc="-10" dirty="0">
                <a:latin typeface="Gadugi"/>
                <a:cs typeface="Gadugi"/>
              </a:rPr>
              <a:t>gender responsiveness </a:t>
            </a:r>
            <a:r>
              <a:rPr sz="2000" dirty="0">
                <a:latin typeface="Gadugi"/>
                <a:cs typeface="Gadugi"/>
              </a:rPr>
              <a:t>of</a:t>
            </a:r>
            <a:r>
              <a:rPr sz="2000" spc="-20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SLM</a:t>
            </a:r>
            <a:r>
              <a:rPr sz="2000" spc="-15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can</a:t>
            </a:r>
            <a:r>
              <a:rPr sz="2000" spc="-25" dirty="0">
                <a:latin typeface="Gadugi"/>
                <a:cs typeface="Gadugi"/>
              </a:rPr>
              <a:t> be </a:t>
            </a:r>
            <a:r>
              <a:rPr sz="2000" dirty="0">
                <a:latin typeface="Gadugi"/>
                <a:cs typeface="Gadugi"/>
              </a:rPr>
              <a:t>improved,</a:t>
            </a:r>
            <a:r>
              <a:rPr sz="2000" spc="-30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stepping</a:t>
            </a:r>
            <a:r>
              <a:rPr sz="2000" spc="-30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up</a:t>
            </a:r>
            <a:r>
              <a:rPr sz="2000" spc="-30" dirty="0">
                <a:latin typeface="Gadugi"/>
                <a:cs typeface="Gadugi"/>
              </a:rPr>
              <a:t> </a:t>
            </a:r>
            <a:r>
              <a:rPr sz="2000" spc="-10" dirty="0">
                <a:latin typeface="Gadugi"/>
                <a:cs typeface="Gadugi"/>
              </a:rPr>
              <a:t>adoption </a:t>
            </a:r>
            <a:r>
              <a:rPr sz="2000" dirty="0">
                <a:latin typeface="Gadugi"/>
                <a:cs typeface="Gadugi"/>
              </a:rPr>
              <a:t>and</a:t>
            </a:r>
            <a:r>
              <a:rPr sz="2000" spc="-30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dissemination,</a:t>
            </a:r>
            <a:r>
              <a:rPr sz="2000" spc="-15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making</a:t>
            </a:r>
            <a:r>
              <a:rPr sz="2000" spc="-15" dirty="0">
                <a:latin typeface="Gadugi"/>
                <a:cs typeface="Gadugi"/>
              </a:rPr>
              <a:t> </a:t>
            </a:r>
            <a:r>
              <a:rPr sz="2000" spc="-25" dirty="0">
                <a:latin typeface="Gadugi"/>
                <a:cs typeface="Gadugi"/>
              </a:rPr>
              <a:t>SLM </a:t>
            </a:r>
            <a:r>
              <a:rPr sz="2000" dirty="0">
                <a:latin typeface="Gadugi"/>
                <a:cs typeface="Gadugi"/>
              </a:rPr>
              <a:t>beneficial</a:t>
            </a:r>
            <a:r>
              <a:rPr sz="2000" spc="-30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for</a:t>
            </a:r>
            <a:r>
              <a:rPr sz="2000" spc="-50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women</a:t>
            </a:r>
            <a:r>
              <a:rPr sz="2000" spc="-50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and</a:t>
            </a:r>
            <a:r>
              <a:rPr sz="2000" spc="-60" dirty="0">
                <a:latin typeface="Gadugi"/>
                <a:cs typeface="Gadugi"/>
              </a:rPr>
              <a:t> </a:t>
            </a:r>
            <a:r>
              <a:rPr sz="2000" spc="-25" dirty="0">
                <a:latin typeface="Gadugi"/>
                <a:cs typeface="Gadugi"/>
              </a:rPr>
              <a:t>men </a:t>
            </a:r>
            <a:r>
              <a:rPr sz="2000" spc="-10" dirty="0">
                <a:latin typeface="Gadugi"/>
                <a:cs typeface="Gadugi"/>
              </a:rPr>
              <a:t>alike</a:t>
            </a:r>
            <a:endParaRPr sz="2000">
              <a:latin typeface="Gadugi"/>
              <a:cs typeface="Gadugi"/>
            </a:endParaRPr>
          </a:p>
          <a:p>
            <a:pPr marL="12700" marR="441325">
              <a:lnSpc>
                <a:spcPct val="100000"/>
              </a:lnSpc>
              <a:spcBef>
                <a:spcPts val="2400"/>
              </a:spcBef>
            </a:pPr>
            <a:r>
              <a:rPr sz="2000" b="1" dirty="0">
                <a:latin typeface="Gadugi"/>
                <a:cs typeface="Gadugi"/>
              </a:rPr>
              <a:t>Participation</a:t>
            </a:r>
            <a:r>
              <a:rPr sz="2000" b="1" spc="-60" dirty="0">
                <a:latin typeface="Gadugi"/>
                <a:cs typeface="Gadugi"/>
              </a:rPr>
              <a:t> </a:t>
            </a:r>
            <a:r>
              <a:rPr sz="2000" b="1" dirty="0">
                <a:latin typeface="Gadugi"/>
                <a:cs typeface="Gadugi"/>
              </a:rPr>
              <a:t>in</a:t>
            </a:r>
            <a:r>
              <a:rPr sz="2000" b="1" spc="-20" dirty="0">
                <a:latin typeface="Gadugi"/>
                <a:cs typeface="Gadugi"/>
              </a:rPr>
              <a:t> </a:t>
            </a:r>
            <a:r>
              <a:rPr sz="2000" b="1" spc="-10" dirty="0">
                <a:latin typeface="Gadugi"/>
                <a:cs typeface="Gadugi"/>
              </a:rPr>
              <a:t>high-level </a:t>
            </a:r>
            <a:r>
              <a:rPr sz="2000" b="1" dirty="0">
                <a:latin typeface="Gadugi"/>
                <a:cs typeface="Gadugi"/>
              </a:rPr>
              <a:t>roundtables</a:t>
            </a:r>
            <a:r>
              <a:rPr sz="2000" b="1" spc="-50" dirty="0">
                <a:latin typeface="Gadugi"/>
                <a:cs typeface="Gadugi"/>
              </a:rPr>
              <a:t> </a:t>
            </a:r>
            <a:r>
              <a:rPr sz="2000" b="1" dirty="0">
                <a:latin typeface="Gadugi"/>
                <a:cs typeface="Gadugi"/>
              </a:rPr>
              <a:t>and</a:t>
            </a:r>
            <a:r>
              <a:rPr sz="2000" b="1" spc="-35" dirty="0">
                <a:latin typeface="Gadugi"/>
                <a:cs typeface="Gadugi"/>
              </a:rPr>
              <a:t> </a:t>
            </a:r>
            <a:r>
              <a:rPr sz="2000" b="1" dirty="0">
                <a:latin typeface="Gadugi"/>
                <a:cs typeface="Gadugi"/>
              </a:rPr>
              <a:t>side</a:t>
            </a:r>
            <a:r>
              <a:rPr sz="2000" b="1" spc="-30" dirty="0">
                <a:latin typeface="Gadugi"/>
                <a:cs typeface="Gadugi"/>
              </a:rPr>
              <a:t> </a:t>
            </a:r>
            <a:r>
              <a:rPr sz="2000" b="1" dirty="0">
                <a:latin typeface="Gadugi"/>
                <a:cs typeface="Gadugi"/>
              </a:rPr>
              <a:t>events</a:t>
            </a:r>
            <a:r>
              <a:rPr sz="2000" b="1" spc="-25" dirty="0">
                <a:latin typeface="Gadugi"/>
                <a:cs typeface="Gadugi"/>
              </a:rPr>
              <a:t> at </a:t>
            </a:r>
            <a:r>
              <a:rPr sz="2000" b="1" dirty="0">
                <a:latin typeface="Gadugi"/>
                <a:cs typeface="Gadugi"/>
              </a:rPr>
              <a:t>COP15</a:t>
            </a:r>
            <a:r>
              <a:rPr sz="2000" b="1" spc="-50" dirty="0">
                <a:latin typeface="Gadugi"/>
                <a:cs typeface="Gadugi"/>
              </a:rPr>
              <a:t> </a:t>
            </a:r>
            <a:r>
              <a:rPr sz="2000" b="1" dirty="0">
                <a:latin typeface="Gadugi"/>
                <a:cs typeface="Gadugi"/>
              </a:rPr>
              <a:t>to</a:t>
            </a:r>
            <a:r>
              <a:rPr sz="2000" b="1" spc="-20" dirty="0">
                <a:latin typeface="Gadugi"/>
                <a:cs typeface="Gadugi"/>
              </a:rPr>
              <a:t> </a:t>
            </a:r>
            <a:r>
              <a:rPr sz="2000" b="1" dirty="0">
                <a:latin typeface="Gadugi"/>
                <a:cs typeface="Gadugi"/>
              </a:rPr>
              <a:t>promote</a:t>
            </a:r>
            <a:r>
              <a:rPr sz="2000" b="1" spc="-10" dirty="0">
                <a:latin typeface="Gadugi"/>
                <a:cs typeface="Gadugi"/>
              </a:rPr>
              <a:t> </a:t>
            </a:r>
            <a:r>
              <a:rPr sz="2000" b="1" dirty="0">
                <a:latin typeface="Gadugi"/>
                <a:cs typeface="Gadugi"/>
              </a:rPr>
              <a:t>tool</a:t>
            </a:r>
            <a:r>
              <a:rPr sz="2000" b="1" spc="-20" dirty="0">
                <a:latin typeface="Gadugi"/>
                <a:cs typeface="Gadugi"/>
              </a:rPr>
              <a:t> </a:t>
            </a:r>
            <a:r>
              <a:rPr sz="2000" b="1" spc="-25" dirty="0">
                <a:latin typeface="Gadugi"/>
                <a:cs typeface="Gadugi"/>
              </a:rPr>
              <a:t>and </a:t>
            </a:r>
            <a:r>
              <a:rPr sz="2000" b="1" dirty="0">
                <a:latin typeface="Gadugi"/>
                <a:cs typeface="Gadugi"/>
              </a:rPr>
              <a:t>present</a:t>
            </a:r>
            <a:r>
              <a:rPr sz="2000" b="1" spc="-20" dirty="0">
                <a:latin typeface="Gadugi"/>
                <a:cs typeface="Gadugi"/>
              </a:rPr>
              <a:t> data</a:t>
            </a:r>
            <a:endParaRPr sz="2000">
              <a:latin typeface="Gadugi"/>
              <a:cs typeface="Gadug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46304" y="1805939"/>
            <a:ext cx="2478405" cy="4587240"/>
            <a:chOff x="146304" y="1805939"/>
            <a:chExt cx="2478405" cy="4587240"/>
          </a:xfrm>
        </p:grpSpPr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6304" y="1805939"/>
              <a:ext cx="2478024" cy="4587240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778763" y="4526279"/>
              <a:ext cx="539750" cy="1004569"/>
            </a:xfrm>
            <a:custGeom>
              <a:avLst/>
              <a:gdLst/>
              <a:ahLst/>
              <a:cxnLst/>
              <a:rect l="l" t="t" r="r" b="b"/>
              <a:pathLst>
                <a:path w="539750" h="1004570">
                  <a:moveTo>
                    <a:pt x="0" y="1004316"/>
                  </a:moveTo>
                  <a:lnTo>
                    <a:pt x="539496" y="1004316"/>
                  </a:lnTo>
                  <a:lnTo>
                    <a:pt x="539496" y="0"/>
                  </a:lnTo>
                  <a:lnTo>
                    <a:pt x="0" y="0"/>
                  </a:lnTo>
                  <a:lnTo>
                    <a:pt x="0" y="1004316"/>
                  </a:lnTo>
                  <a:close/>
                </a:path>
              </a:pathLst>
            </a:custGeom>
            <a:ln w="5791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1048511" y="0"/>
              <a:ext cx="0" cy="6858000"/>
            </a:xfrm>
            <a:custGeom>
              <a:avLst/>
              <a:gdLst/>
              <a:ahLst/>
              <a:cxnLst/>
              <a:rect l="l" t="t" r="r" b="b"/>
              <a:pathLst>
                <a:path h="6858000">
                  <a:moveTo>
                    <a:pt x="0" y="0"/>
                  </a:moveTo>
                  <a:lnTo>
                    <a:pt x="0" y="6857999"/>
                  </a:lnTo>
                </a:path>
              </a:pathLst>
            </a:custGeom>
            <a:ln w="9144">
              <a:solidFill>
                <a:srgbClr val="C050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368808"/>
              <a:ext cx="10998200" cy="0"/>
            </a:xfrm>
            <a:custGeom>
              <a:avLst/>
              <a:gdLst/>
              <a:ahLst/>
              <a:cxnLst/>
              <a:rect l="l" t="t" r="r" b="b"/>
              <a:pathLst>
                <a:path w="10998200">
                  <a:moveTo>
                    <a:pt x="10998200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C050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326623" y="245363"/>
              <a:ext cx="1572768" cy="42519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34864" y="1654837"/>
              <a:ext cx="6669287" cy="392028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93492" y="1813560"/>
              <a:ext cx="6172200" cy="342290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939783" y="1691627"/>
              <a:ext cx="3252216" cy="499567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134856" y="1886711"/>
              <a:ext cx="3003804" cy="442569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6304" y="1805939"/>
              <a:ext cx="2478024" cy="458724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356360" y="4649723"/>
              <a:ext cx="688975" cy="974090"/>
            </a:xfrm>
            <a:custGeom>
              <a:avLst/>
              <a:gdLst/>
              <a:ahLst/>
              <a:cxnLst/>
              <a:rect l="l" t="t" r="r" b="b"/>
              <a:pathLst>
                <a:path w="688975" h="974089">
                  <a:moveTo>
                    <a:pt x="0" y="973835"/>
                  </a:moveTo>
                  <a:lnTo>
                    <a:pt x="688847" y="973835"/>
                  </a:lnTo>
                  <a:lnTo>
                    <a:pt x="688847" y="0"/>
                  </a:lnTo>
                  <a:lnTo>
                    <a:pt x="0" y="0"/>
                  </a:lnTo>
                  <a:lnTo>
                    <a:pt x="0" y="973835"/>
                  </a:lnTo>
                  <a:close/>
                </a:path>
              </a:pathLst>
            </a:custGeom>
            <a:ln w="5791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79780" rIns="0" bIns="0" rtlCol="0">
            <a:spAutoFit/>
          </a:bodyPr>
          <a:lstStyle/>
          <a:p>
            <a:pPr marL="46355">
              <a:lnSpc>
                <a:spcPct val="100000"/>
              </a:lnSpc>
              <a:spcBef>
                <a:spcPts val="105"/>
              </a:spcBef>
            </a:pPr>
            <a:r>
              <a:rPr dirty="0"/>
              <a:t>Costs</a:t>
            </a:r>
            <a:r>
              <a:rPr spc="-40" dirty="0"/>
              <a:t> </a:t>
            </a:r>
            <a:r>
              <a:rPr dirty="0"/>
              <a:t>and</a:t>
            </a:r>
            <a:r>
              <a:rPr spc="-50" dirty="0"/>
              <a:t> </a:t>
            </a:r>
            <a:r>
              <a:rPr dirty="0"/>
              <a:t>benefits</a:t>
            </a:r>
            <a:r>
              <a:rPr spc="-55" dirty="0"/>
              <a:t> </a:t>
            </a:r>
            <a:r>
              <a:rPr dirty="0"/>
              <a:t>of</a:t>
            </a:r>
            <a:r>
              <a:rPr spc="-45" dirty="0"/>
              <a:t> </a:t>
            </a:r>
            <a:r>
              <a:rPr spc="-25" dirty="0"/>
              <a:t>SLM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68808"/>
            <a:ext cx="1048385" cy="991869"/>
          </a:xfrm>
          <a:custGeom>
            <a:avLst/>
            <a:gdLst/>
            <a:ahLst/>
            <a:cxnLst/>
            <a:rect l="l" t="t" r="r" b="b"/>
            <a:pathLst>
              <a:path w="1048385" h="991869">
                <a:moveTo>
                  <a:pt x="1048004" y="0"/>
                </a:moveTo>
                <a:lnTo>
                  <a:pt x="0" y="0"/>
                </a:lnTo>
                <a:lnTo>
                  <a:pt x="0" y="991743"/>
                </a:lnTo>
                <a:lnTo>
                  <a:pt x="1048004" y="991743"/>
                </a:lnTo>
                <a:lnTo>
                  <a:pt x="1048004" y="0"/>
                </a:lnTo>
                <a:close/>
              </a:path>
            </a:pathLst>
          </a:custGeom>
          <a:solidFill>
            <a:srgbClr val="E0854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326623" y="245363"/>
            <a:ext cx="1572768" cy="425195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object 5"/>
            <p:cNvSpPr/>
            <p:nvPr/>
          </p:nvSpPr>
          <p:spPr>
            <a:xfrm>
              <a:off x="0" y="0"/>
              <a:ext cx="10064750" cy="6858000"/>
            </a:xfrm>
            <a:custGeom>
              <a:avLst/>
              <a:gdLst/>
              <a:ahLst/>
              <a:cxnLst/>
              <a:rect l="l" t="t" r="r" b="b"/>
              <a:pathLst>
                <a:path w="10064750" h="6858000">
                  <a:moveTo>
                    <a:pt x="1048486" y="0"/>
                  </a:moveTo>
                  <a:lnTo>
                    <a:pt x="1048486" y="6857998"/>
                  </a:lnTo>
                </a:path>
                <a:path w="10064750" h="6858000">
                  <a:moveTo>
                    <a:pt x="10064369" y="422148"/>
                  </a:moveTo>
                  <a:lnTo>
                    <a:pt x="0" y="422148"/>
                  </a:lnTo>
                </a:path>
              </a:pathLst>
            </a:custGeom>
            <a:ln w="6096">
              <a:solidFill>
                <a:srgbClr val="EB7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491471" y="4998719"/>
              <a:ext cx="2700528" cy="185927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485376" y="1423416"/>
              <a:ext cx="2706624" cy="3625596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1248562" y="1747469"/>
            <a:ext cx="7430134" cy="4619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695960">
              <a:lnSpc>
                <a:spcPct val="100000"/>
              </a:lnSpc>
              <a:spcBef>
                <a:spcPts val="95"/>
              </a:spcBef>
            </a:pPr>
            <a:r>
              <a:rPr sz="2800" b="1" dirty="0">
                <a:latin typeface="Gadugi"/>
                <a:cs typeface="Gadugi"/>
              </a:rPr>
              <a:t>WOCAT</a:t>
            </a:r>
            <a:r>
              <a:rPr sz="2800" b="1" spc="-75" dirty="0">
                <a:latin typeface="Gadugi"/>
                <a:cs typeface="Gadugi"/>
              </a:rPr>
              <a:t> </a:t>
            </a:r>
            <a:r>
              <a:rPr sz="2800" b="1" dirty="0">
                <a:latin typeface="Gadugi"/>
                <a:cs typeface="Gadugi"/>
              </a:rPr>
              <a:t>–</a:t>
            </a:r>
            <a:r>
              <a:rPr sz="2800" b="1" spc="-60" dirty="0">
                <a:latin typeface="Gadugi"/>
                <a:cs typeface="Gadugi"/>
              </a:rPr>
              <a:t> </a:t>
            </a:r>
            <a:r>
              <a:rPr sz="2800" dirty="0">
                <a:latin typeface="Gadugi"/>
                <a:cs typeface="Gadugi"/>
              </a:rPr>
              <a:t>World</a:t>
            </a:r>
            <a:r>
              <a:rPr sz="2800" spc="-75" dirty="0">
                <a:latin typeface="Gadugi"/>
                <a:cs typeface="Gadugi"/>
              </a:rPr>
              <a:t> </a:t>
            </a:r>
            <a:r>
              <a:rPr sz="2800" dirty="0">
                <a:latin typeface="Gadugi"/>
                <a:cs typeface="Gadugi"/>
              </a:rPr>
              <a:t>Overview</a:t>
            </a:r>
            <a:r>
              <a:rPr sz="2800" spc="-70" dirty="0">
                <a:latin typeface="Gadugi"/>
                <a:cs typeface="Gadugi"/>
              </a:rPr>
              <a:t> </a:t>
            </a:r>
            <a:r>
              <a:rPr sz="2800" dirty="0">
                <a:latin typeface="Gadugi"/>
                <a:cs typeface="Gadugi"/>
              </a:rPr>
              <a:t>of</a:t>
            </a:r>
            <a:r>
              <a:rPr sz="2800" spc="-70" dirty="0">
                <a:latin typeface="Gadugi"/>
                <a:cs typeface="Gadugi"/>
              </a:rPr>
              <a:t> </a:t>
            </a:r>
            <a:r>
              <a:rPr sz="2800" spc="-10" dirty="0">
                <a:latin typeface="Gadugi"/>
                <a:cs typeface="Gadugi"/>
              </a:rPr>
              <a:t>Conservation </a:t>
            </a:r>
            <a:r>
              <a:rPr sz="2800" dirty="0">
                <a:latin typeface="Gadugi"/>
                <a:cs typeface="Gadugi"/>
              </a:rPr>
              <a:t>Approaches</a:t>
            </a:r>
            <a:r>
              <a:rPr sz="2800" spc="-135" dirty="0">
                <a:latin typeface="Gadugi"/>
                <a:cs typeface="Gadugi"/>
              </a:rPr>
              <a:t> </a:t>
            </a:r>
            <a:r>
              <a:rPr sz="2800" dirty="0">
                <a:latin typeface="Gadugi"/>
                <a:cs typeface="Gadugi"/>
              </a:rPr>
              <a:t>and</a:t>
            </a:r>
            <a:r>
              <a:rPr sz="2800" spc="-145" dirty="0">
                <a:latin typeface="Gadugi"/>
                <a:cs typeface="Gadugi"/>
              </a:rPr>
              <a:t> </a:t>
            </a:r>
            <a:r>
              <a:rPr sz="2800" spc="-10" dirty="0">
                <a:latin typeface="Gadugi"/>
                <a:cs typeface="Gadugi"/>
              </a:rPr>
              <a:t>Technologies</a:t>
            </a:r>
            <a:endParaRPr sz="2800">
              <a:latin typeface="Gadugi"/>
              <a:cs typeface="Gadugi"/>
            </a:endParaRPr>
          </a:p>
          <a:p>
            <a:pPr marL="12700">
              <a:lnSpc>
                <a:spcPct val="100000"/>
              </a:lnSpc>
              <a:spcBef>
                <a:spcPts val="3570"/>
              </a:spcBef>
            </a:pPr>
            <a:r>
              <a:rPr sz="2800" b="1" spc="-10" dirty="0">
                <a:latin typeface="Gadugi"/>
                <a:cs typeface="Gadugi"/>
              </a:rPr>
              <a:t>Founded:</a:t>
            </a:r>
            <a:r>
              <a:rPr sz="2800" b="1" spc="-170" dirty="0">
                <a:latin typeface="Gadugi"/>
                <a:cs typeface="Gadugi"/>
              </a:rPr>
              <a:t> </a:t>
            </a:r>
            <a:r>
              <a:rPr sz="2800" b="1" spc="-20" dirty="0">
                <a:latin typeface="Gadugi"/>
                <a:cs typeface="Gadugi"/>
              </a:rPr>
              <a:t>1992</a:t>
            </a:r>
            <a:endParaRPr sz="2800">
              <a:latin typeface="Gadugi"/>
              <a:cs typeface="Gadugi"/>
            </a:endParaRPr>
          </a:p>
          <a:p>
            <a:pPr>
              <a:lnSpc>
                <a:spcPct val="100000"/>
              </a:lnSpc>
              <a:spcBef>
                <a:spcPts val="1795"/>
              </a:spcBef>
            </a:pPr>
            <a:endParaRPr sz="2800">
              <a:latin typeface="Gadugi"/>
              <a:cs typeface="Gadugi"/>
            </a:endParaRPr>
          </a:p>
          <a:p>
            <a:pPr marL="375285" marR="121920" indent="-363220">
              <a:lnSpc>
                <a:spcPct val="100000"/>
              </a:lnSpc>
            </a:pPr>
            <a:r>
              <a:rPr sz="2800" dirty="0">
                <a:latin typeface="Gadugi"/>
                <a:cs typeface="Gadugi"/>
              </a:rPr>
              <a:t>...a</a:t>
            </a:r>
            <a:r>
              <a:rPr sz="2800" spc="-80" dirty="0">
                <a:latin typeface="Gadugi"/>
                <a:cs typeface="Gadugi"/>
              </a:rPr>
              <a:t> </a:t>
            </a:r>
            <a:r>
              <a:rPr sz="2800" dirty="0">
                <a:latin typeface="Gadugi"/>
                <a:cs typeface="Gadugi"/>
              </a:rPr>
              <a:t>global</a:t>
            </a:r>
            <a:r>
              <a:rPr sz="2800" spc="-70" dirty="0">
                <a:latin typeface="Gadugi"/>
                <a:cs typeface="Gadugi"/>
              </a:rPr>
              <a:t> </a:t>
            </a:r>
            <a:r>
              <a:rPr sz="2800" dirty="0">
                <a:latin typeface="Gadugi"/>
                <a:cs typeface="Gadugi"/>
              </a:rPr>
              <a:t>network</a:t>
            </a:r>
            <a:r>
              <a:rPr sz="2800" spc="-80" dirty="0">
                <a:latin typeface="Gadugi"/>
                <a:cs typeface="Gadugi"/>
              </a:rPr>
              <a:t> </a:t>
            </a:r>
            <a:r>
              <a:rPr sz="2800" dirty="0">
                <a:latin typeface="Gadugi"/>
                <a:cs typeface="Gadugi"/>
              </a:rPr>
              <a:t>of</a:t>
            </a:r>
            <a:r>
              <a:rPr sz="2800" spc="-85" dirty="0">
                <a:latin typeface="Gadugi"/>
                <a:cs typeface="Gadugi"/>
              </a:rPr>
              <a:t> </a:t>
            </a:r>
            <a:r>
              <a:rPr sz="2800" dirty="0">
                <a:latin typeface="Gadugi"/>
                <a:cs typeface="Gadugi"/>
              </a:rPr>
              <a:t>specialists</a:t>
            </a:r>
            <a:r>
              <a:rPr sz="2800" spc="-80" dirty="0">
                <a:latin typeface="Gadugi"/>
                <a:cs typeface="Gadugi"/>
              </a:rPr>
              <a:t> </a:t>
            </a:r>
            <a:r>
              <a:rPr sz="2800" dirty="0">
                <a:latin typeface="Gadugi"/>
                <a:cs typeface="Gadugi"/>
              </a:rPr>
              <a:t>working</a:t>
            </a:r>
            <a:r>
              <a:rPr sz="2800" spc="-65" dirty="0">
                <a:latin typeface="Gadugi"/>
                <a:cs typeface="Gadugi"/>
              </a:rPr>
              <a:t> </a:t>
            </a:r>
            <a:r>
              <a:rPr sz="2800" dirty="0">
                <a:latin typeface="Gadugi"/>
                <a:cs typeface="Gadugi"/>
              </a:rPr>
              <a:t>in</a:t>
            </a:r>
            <a:r>
              <a:rPr sz="2800" spc="-80" dirty="0">
                <a:latin typeface="Gadugi"/>
                <a:cs typeface="Gadugi"/>
              </a:rPr>
              <a:t> </a:t>
            </a:r>
            <a:r>
              <a:rPr sz="2800" spc="-25" dirty="0">
                <a:latin typeface="Gadugi"/>
                <a:cs typeface="Gadugi"/>
              </a:rPr>
              <a:t>the </a:t>
            </a:r>
            <a:r>
              <a:rPr sz="2800" dirty="0">
                <a:latin typeface="Gadugi"/>
                <a:cs typeface="Gadugi"/>
              </a:rPr>
              <a:t>field</a:t>
            </a:r>
            <a:r>
              <a:rPr sz="2800" spc="-85" dirty="0">
                <a:latin typeface="Gadugi"/>
                <a:cs typeface="Gadugi"/>
              </a:rPr>
              <a:t> </a:t>
            </a:r>
            <a:r>
              <a:rPr sz="2800" dirty="0">
                <a:latin typeface="Gadugi"/>
                <a:cs typeface="Gadugi"/>
              </a:rPr>
              <a:t>of</a:t>
            </a:r>
            <a:r>
              <a:rPr sz="2800" spc="-75" dirty="0">
                <a:latin typeface="Gadugi"/>
                <a:cs typeface="Gadugi"/>
              </a:rPr>
              <a:t> </a:t>
            </a:r>
            <a:r>
              <a:rPr sz="2800" dirty="0">
                <a:latin typeface="Gadugi"/>
                <a:cs typeface="Gadugi"/>
              </a:rPr>
              <a:t>sustainable</a:t>
            </a:r>
            <a:r>
              <a:rPr sz="2800" spc="-70" dirty="0">
                <a:latin typeface="Gadugi"/>
                <a:cs typeface="Gadugi"/>
              </a:rPr>
              <a:t> </a:t>
            </a:r>
            <a:r>
              <a:rPr sz="2800" dirty="0">
                <a:latin typeface="Gadugi"/>
                <a:cs typeface="Gadugi"/>
              </a:rPr>
              <a:t>land</a:t>
            </a:r>
            <a:r>
              <a:rPr sz="2800" spc="-75" dirty="0">
                <a:latin typeface="Gadugi"/>
                <a:cs typeface="Gadugi"/>
              </a:rPr>
              <a:t> </a:t>
            </a:r>
            <a:r>
              <a:rPr sz="2800" dirty="0">
                <a:latin typeface="Gadugi"/>
                <a:cs typeface="Gadugi"/>
              </a:rPr>
              <a:t>management</a:t>
            </a:r>
            <a:r>
              <a:rPr sz="2800" spc="-80" dirty="0">
                <a:latin typeface="Gadugi"/>
                <a:cs typeface="Gadugi"/>
              </a:rPr>
              <a:t> </a:t>
            </a:r>
            <a:r>
              <a:rPr sz="2800" spc="-20" dirty="0">
                <a:latin typeface="Gadugi"/>
                <a:cs typeface="Gadugi"/>
              </a:rPr>
              <a:t>(SLM)</a:t>
            </a:r>
            <a:endParaRPr sz="2800">
              <a:latin typeface="Gadugi"/>
              <a:cs typeface="Gadugi"/>
            </a:endParaRPr>
          </a:p>
          <a:p>
            <a:pPr marL="375285" marR="5080" indent="-363220">
              <a:lnSpc>
                <a:spcPct val="100000"/>
              </a:lnSpc>
              <a:spcBef>
                <a:spcPts val="3565"/>
              </a:spcBef>
            </a:pPr>
            <a:r>
              <a:rPr sz="2800" dirty="0">
                <a:latin typeface="Gadugi"/>
                <a:cs typeface="Gadugi"/>
              </a:rPr>
              <a:t>...a</a:t>
            </a:r>
            <a:r>
              <a:rPr sz="2800" spc="-85" dirty="0">
                <a:latin typeface="Gadugi"/>
                <a:cs typeface="Gadugi"/>
              </a:rPr>
              <a:t> </a:t>
            </a:r>
            <a:r>
              <a:rPr sz="2800" dirty="0">
                <a:latin typeface="Gadugi"/>
                <a:cs typeface="Gadugi"/>
              </a:rPr>
              <a:t>framework</a:t>
            </a:r>
            <a:r>
              <a:rPr sz="2800" spc="-85" dirty="0">
                <a:latin typeface="Gadugi"/>
                <a:cs typeface="Gadugi"/>
              </a:rPr>
              <a:t> </a:t>
            </a:r>
            <a:r>
              <a:rPr sz="2800" dirty="0">
                <a:latin typeface="Gadugi"/>
                <a:cs typeface="Gadugi"/>
              </a:rPr>
              <a:t>for</a:t>
            </a:r>
            <a:r>
              <a:rPr sz="2800" spc="-90" dirty="0">
                <a:latin typeface="Gadugi"/>
                <a:cs typeface="Gadugi"/>
              </a:rPr>
              <a:t> </a:t>
            </a:r>
            <a:r>
              <a:rPr sz="2800" dirty="0">
                <a:latin typeface="Gadugi"/>
                <a:cs typeface="Gadugi"/>
              </a:rPr>
              <a:t>knowledge</a:t>
            </a:r>
            <a:r>
              <a:rPr sz="2800" spc="-75" dirty="0">
                <a:latin typeface="Gadugi"/>
                <a:cs typeface="Gadugi"/>
              </a:rPr>
              <a:t> </a:t>
            </a:r>
            <a:r>
              <a:rPr sz="2800" dirty="0">
                <a:latin typeface="Gadugi"/>
                <a:cs typeface="Gadugi"/>
              </a:rPr>
              <a:t>management</a:t>
            </a:r>
            <a:r>
              <a:rPr sz="2800" spc="-80" dirty="0">
                <a:latin typeface="Gadugi"/>
                <a:cs typeface="Gadugi"/>
              </a:rPr>
              <a:t> </a:t>
            </a:r>
            <a:r>
              <a:rPr sz="2800" spc="-25" dirty="0">
                <a:latin typeface="Gadugi"/>
                <a:cs typeface="Gadugi"/>
              </a:rPr>
              <a:t>and </a:t>
            </a:r>
            <a:r>
              <a:rPr sz="2800" dirty="0">
                <a:latin typeface="Gadugi"/>
                <a:cs typeface="Gadugi"/>
              </a:rPr>
              <a:t>decision</a:t>
            </a:r>
            <a:r>
              <a:rPr sz="2800" spc="-85" dirty="0">
                <a:latin typeface="Gadugi"/>
                <a:cs typeface="Gadugi"/>
              </a:rPr>
              <a:t> </a:t>
            </a:r>
            <a:r>
              <a:rPr sz="2800" dirty="0">
                <a:latin typeface="Gadugi"/>
                <a:cs typeface="Gadugi"/>
              </a:rPr>
              <a:t>support</a:t>
            </a:r>
            <a:r>
              <a:rPr sz="2800" spc="-70" dirty="0">
                <a:latin typeface="Gadugi"/>
                <a:cs typeface="Gadugi"/>
              </a:rPr>
              <a:t> </a:t>
            </a:r>
            <a:r>
              <a:rPr sz="2800" dirty="0">
                <a:latin typeface="Gadugi"/>
                <a:cs typeface="Gadugi"/>
              </a:rPr>
              <a:t>for</a:t>
            </a:r>
            <a:r>
              <a:rPr sz="2800" spc="-75" dirty="0">
                <a:latin typeface="Gadugi"/>
                <a:cs typeface="Gadugi"/>
              </a:rPr>
              <a:t> </a:t>
            </a:r>
            <a:r>
              <a:rPr sz="2800" spc="-25" dirty="0">
                <a:latin typeface="Gadugi"/>
                <a:cs typeface="Gadugi"/>
              </a:rPr>
              <a:t>SLM</a:t>
            </a:r>
            <a:endParaRPr sz="2800">
              <a:latin typeface="Gadugi"/>
              <a:cs typeface="Gadug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51129" rIns="0" bIns="0" rtlCol="0">
            <a:spAutoFit/>
          </a:bodyPr>
          <a:lstStyle/>
          <a:p>
            <a:pPr marL="33020">
              <a:lnSpc>
                <a:spcPct val="100000"/>
              </a:lnSpc>
              <a:spcBef>
                <a:spcPts val="105"/>
              </a:spcBef>
            </a:pPr>
            <a:r>
              <a:rPr dirty="0"/>
              <a:t>Introduction</a:t>
            </a:r>
            <a:r>
              <a:rPr spc="-160" dirty="0"/>
              <a:t> </a:t>
            </a:r>
            <a:r>
              <a:rPr spc="-10" dirty="0"/>
              <a:t>WOCAT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009120" cy="6858000"/>
            <a:chOff x="0" y="0"/>
            <a:chExt cx="12009120" cy="6858000"/>
          </a:xfrm>
        </p:grpSpPr>
        <p:sp>
          <p:nvSpPr>
            <p:cNvPr id="3" name="object 3"/>
            <p:cNvSpPr/>
            <p:nvPr/>
          </p:nvSpPr>
          <p:spPr>
            <a:xfrm>
              <a:off x="1048511" y="0"/>
              <a:ext cx="0" cy="6858000"/>
            </a:xfrm>
            <a:custGeom>
              <a:avLst/>
              <a:gdLst/>
              <a:ahLst/>
              <a:cxnLst/>
              <a:rect l="l" t="t" r="r" b="b"/>
              <a:pathLst>
                <a:path h="6858000">
                  <a:moveTo>
                    <a:pt x="0" y="0"/>
                  </a:moveTo>
                  <a:lnTo>
                    <a:pt x="0" y="6857999"/>
                  </a:lnTo>
                </a:path>
              </a:pathLst>
            </a:custGeom>
            <a:ln w="9144">
              <a:solidFill>
                <a:srgbClr val="C050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368808"/>
              <a:ext cx="10998200" cy="0"/>
            </a:xfrm>
            <a:custGeom>
              <a:avLst/>
              <a:gdLst/>
              <a:ahLst/>
              <a:cxnLst/>
              <a:rect l="l" t="t" r="r" b="b"/>
              <a:pathLst>
                <a:path w="10998200">
                  <a:moveTo>
                    <a:pt x="10998200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C050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326623" y="245363"/>
              <a:ext cx="1572768" cy="42519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90359" y="1571244"/>
              <a:ext cx="3019044" cy="331622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657843" y="2811779"/>
              <a:ext cx="3339084" cy="386791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6304" y="1805939"/>
              <a:ext cx="2478024" cy="458724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46304" y="5593079"/>
              <a:ext cx="1219200" cy="843280"/>
            </a:xfrm>
            <a:custGeom>
              <a:avLst/>
              <a:gdLst/>
              <a:ahLst/>
              <a:cxnLst/>
              <a:rect l="l" t="t" r="r" b="b"/>
              <a:pathLst>
                <a:path w="1219200" h="843279">
                  <a:moveTo>
                    <a:pt x="0" y="842772"/>
                  </a:moveTo>
                  <a:lnTo>
                    <a:pt x="1219200" y="842772"/>
                  </a:lnTo>
                  <a:lnTo>
                    <a:pt x="1219200" y="0"/>
                  </a:lnTo>
                  <a:lnTo>
                    <a:pt x="0" y="0"/>
                  </a:lnTo>
                  <a:lnTo>
                    <a:pt x="0" y="842772"/>
                  </a:lnTo>
                  <a:close/>
                </a:path>
              </a:pathLst>
            </a:custGeom>
            <a:ln w="5791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322533" y="1007226"/>
              <a:ext cx="1686185" cy="515299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69671" rIns="0" bIns="0" rtlCol="0">
            <a:spAutoFit/>
          </a:bodyPr>
          <a:lstStyle/>
          <a:p>
            <a:pPr marL="46355">
              <a:lnSpc>
                <a:spcPct val="100000"/>
              </a:lnSpc>
              <a:spcBef>
                <a:spcPts val="105"/>
              </a:spcBef>
            </a:pPr>
            <a:r>
              <a:rPr dirty="0"/>
              <a:t>Sand</a:t>
            </a:r>
            <a:r>
              <a:rPr spc="-55" dirty="0"/>
              <a:t> </a:t>
            </a:r>
            <a:r>
              <a:rPr dirty="0"/>
              <a:t>and</a:t>
            </a:r>
            <a:r>
              <a:rPr spc="-55" dirty="0"/>
              <a:t> </a:t>
            </a:r>
            <a:r>
              <a:rPr dirty="0"/>
              <a:t>Dust</a:t>
            </a:r>
            <a:r>
              <a:rPr spc="-60" dirty="0"/>
              <a:t> </a:t>
            </a:r>
            <a:r>
              <a:rPr dirty="0"/>
              <a:t>Storms</a:t>
            </a:r>
            <a:r>
              <a:rPr spc="-45" dirty="0"/>
              <a:t> </a:t>
            </a:r>
            <a:r>
              <a:rPr dirty="0"/>
              <a:t>and</a:t>
            </a:r>
            <a:r>
              <a:rPr spc="-50" dirty="0"/>
              <a:t> </a:t>
            </a:r>
            <a:r>
              <a:rPr spc="-10" dirty="0"/>
              <a:t>Drought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2798191" y="2174875"/>
            <a:ext cx="3682365" cy="398970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120014" indent="-342900">
              <a:lnSpc>
                <a:spcPct val="100000"/>
              </a:lnSpc>
              <a:spcBef>
                <a:spcPts val="105"/>
              </a:spcBef>
              <a:buFont typeface="Wingdings"/>
              <a:buChar char=""/>
              <a:tabLst>
                <a:tab pos="355600" algn="l"/>
              </a:tabLst>
            </a:pPr>
            <a:r>
              <a:rPr sz="2000" dirty="0">
                <a:latin typeface="Gadugi"/>
                <a:cs typeface="Gadugi"/>
              </a:rPr>
              <a:t>Screening</a:t>
            </a:r>
            <a:r>
              <a:rPr sz="2000" spc="-40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and</a:t>
            </a:r>
            <a:r>
              <a:rPr sz="2000" spc="-55" dirty="0">
                <a:latin typeface="Gadugi"/>
                <a:cs typeface="Gadugi"/>
              </a:rPr>
              <a:t> </a:t>
            </a:r>
            <a:r>
              <a:rPr sz="2000" spc="-10" dirty="0">
                <a:latin typeface="Gadugi"/>
                <a:cs typeface="Gadugi"/>
              </a:rPr>
              <a:t>enhancement </a:t>
            </a:r>
            <a:r>
              <a:rPr sz="2000" dirty="0">
                <a:latin typeface="Gadugi"/>
                <a:cs typeface="Gadugi"/>
              </a:rPr>
              <a:t>of</a:t>
            </a:r>
            <a:r>
              <a:rPr sz="2000" spc="-15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WOCAT</a:t>
            </a:r>
            <a:r>
              <a:rPr sz="2000" spc="-30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data</a:t>
            </a:r>
            <a:r>
              <a:rPr sz="2000" spc="-30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on</a:t>
            </a:r>
            <a:r>
              <a:rPr sz="2000" spc="-15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SDS</a:t>
            </a:r>
            <a:r>
              <a:rPr sz="2000" spc="-25" dirty="0">
                <a:latin typeface="Gadugi"/>
                <a:cs typeface="Gadugi"/>
              </a:rPr>
              <a:t> and </a:t>
            </a:r>
            <a:r>
              <a:rPr sz="2000" dirty="0">
                <a:latin typeface="Gadugi"/>
                <a:cs typeface="Gadugi"/>
              </a:rPr>
              <a:t>drought-relevant</a:t>
            </a:r>
            <a:r>
              <a:rPr sz="2000" spc="-45" dirty="0">
                <a:latin typeface="Gadugi"/>
                <a:cs typeface="Gadugi"/>
              </a:rPr>
              <a:t> </a:t>
            </a:r>
            <a:r>
              <a:rPr sz="2000" spc="-25" dirty="0">
                <a:latin typeface="Gadugi"/>
                <a:cs typeface="Gadugi"/>
              </a:rPr>
              <a:t>SLM </a:t>
            </a:r>
            <a:r>
              <a:rPr sz="2000" spc="-10" dirty="0">
                <a:latin typeface="Gadugi"/>
                <a:cs typeface="Gadugi"/>
              </a:rPr>
              <a:t>practices</a:t>
            </a:r>
            <a:endParaRPr sz="2000">
              <a:latin typeface="Gadugi"/>
              <a:cs typeface="Gadugi"/>
            </a:endParaRPr>
          </a:p>
          <a:p>
            <a:pPr marL="354965" indent="-342265">
              <a:lnSpc>
                <a:spcPct val="100000"/>
              </a:lnSpc>
              <a:spcBef>
                <a:spcPts val="2400"/>
              </a:spcBef>
              <a:buFont typeface="Wingdings"/>
              <a:buChar char=""/>
              <a:tabLst>
                <a:tab pos="354965" algn="l"/>
              </a:tabLst>
            </a:pPr>
            <a:r>
              <a:rPr sz="2000" dirty="0">
                <a:latin typeface="Gadugi"/>
                <a:cs typeface="Gadugi"/>
              </a:rPr>
              <a:t>Linking</a:t>
            </a:r>
            <a:r>
              <a:rPr sz="2000" spc="-25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WOCAT</a:t>
            </a:r>
            <a:r>
              <a:rPr sz="2000" spc="-40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API</a:t>
            </a:r>
            <a:r>
              <a:rPr sz="2000" spc="-25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with</a:t>
            </a:r>
            <a:r>
              <a:rPr sz="2000" spc="-35" dirty="0">
                <a:latin typeface="Gadugi"/>
                <a:cs typeface="Gadugi"/>
              </a:rPr>
              <a:t> </a:t>
            </a:r>
            <a:r>
              <a:rPr sz="2000" spc="-25" dirty="0">
                <a:latin typeface="Gadugi"/>
                <a:cs typeface="Gadugi"/>
              </a:rPr>
              <a:t>SDS</a:t>
            </a:r>
            <a:endParaRPr sz="2000">
              <a:latin typeface="Gadugi"/>
              <a:cs typeface="Gadugi"/>
            </a:endParaRPr>
          </a:p>
          <a:p>
            <a:pPr marL="355600">
              <a:lnSpc>
                <a:spcPct val="100000"/>
              </a:lnSpc>
            </a:pPr>
            <a:r>
              <a:rPr sz="2000" dirty="0">
                <a:latin typeface="Gadugi"/>
                <a:cs typeface="Gadugi"/>
              </a:rPr>
              <a:t>and</a:t>
            </a:r>
            <a:r>
              <a:rPr sz="2000" spc="-25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drought</a:t>
            </a:r>
            <a:r>
              <a:rPr sz="2000" spc="-5" dirty="0">
                <a:latin typeface="Gadugi"/>
                <a:cs typeface="Gadugi"/>
              </a:rPr>
              <a:t> </a:t>
            </a:r>
            <a:r>
              <a:rPr sz="2000" spc="-10" dirty="0">
                <a:latin typeface="Gadugi"/>
                <a:cs typeface="Gadugi"/>
              </a:rPr>
              <a:t>toolbox</a:t>
            </a:r>
            <a:endParaRPr sz="2000">
              <a:latin typeface="Gadugi"/>
              <a:cs typeface="Gadugi"/>
            </a:endParaRPr>
          </a:p>
          <a:p>
            <a:pPr marL="355600" marR="5080" indent="-342900">
              <a:lnSpc>
                <a:spcPct val="100000"/>
              </a:lnSpc>
              <a:spcBef>
                <a:spcPts val="2400"/>
              </a:spcBef>
              <a:buFont typeface="Wingdings"/>
              <a:buChar char=""/>
              <a:tabLst>
                <a:tab pos="355600" algn="l"/>
              </a:tabLst>
            </a:pPr>
            <a:r>
              <a:rPr sz="2000" dirty="0">
                <a:latin typeface="Gadugi"/>
                <a:cs typeface="Gadugi"/>
              </a:rPr>
              <a:t>Supporting</a:t>
            </a:r>
            <a:r>
              <a:rPr sz="2000" spc="-40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UNCCD</a:t>
            </a:r>
            <a:r>
              <a:rPr sz="2000" spc="-40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Sec.</a:t>
            </a:r>
            <a:r>
              <a:rPr sz="2000" spc="-20" dirty="0">
                <a:latin typeface="Gadugi"/>
                <a:cs typeface="Gadugi"/>
              </a:rPr>
              <a:t> </a:t>
            </a:r>
            <a:r>
              <a:rPr sz="2000" spc="-25" dirty="0">
                <a:latin typeface="Gadugi"/>
                <a:cs typeface="Gadugi"/>
              </a:rPr>
              <a:t>in </a:t>
            </a:r>
            <a:r>
              <a:rPr sz="2000" dirty="0">
                <a:latin typeface="Gadugi"/>
                <a:cs typeface="Gadugi"/>
              </a:rPr>
              <a:t>enhancement</a:t>
            </a:r>
            <a:r>
              <a:rPr sz="2000" spc="-30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of</a:t>
            </a:r>
            <a:r>
              <a:rPr sz="2000" spc="-25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filter</a:t>
            </a:r>
            <a:r>
              <a:rPr sz="2000" spc="-20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for</a:t>
            </a:r>
            <a:r>
              <a:rPr sz="2000" spc="-25" dirty="0">
                <a:latin typeface="Gadugi"/>
                <a:cs typeface="Gadugi"/>
              </a:rPr>
              <a:t> SDS </a:t>
            </a:r>
            <a:r>
              <a:rPr sz="2000" dirty="0">
                <a:latin typeface="Gadugi"/>
                <a:cs typeface="Gadugi"/>
              </a:rPr>
              <a:t>and</a:t>
            </a:r>
            <a:r>
              <a:rPr sz="2000" spc="-30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drought-relevant</a:t>
            </a:r>
            <a:r>
              <a:rPr sz="2000" spc="-25" dirty="0">
                <a:latin typeface="Gadugi"/>
                <a:cs typeface="Gadugi"/>
              </a:rPr>
              <a:t> SLM </a:t>
            </a:r>
            <a:r>
              <a:rPr sz="2000" dirty="0">
                <a:latin typeface="Gadugi"/>
                <a:cs typeface="Gadugi"/>
              </a:rPr>
              <a:t>practices</a:t>
            </a:r>
            <a:r>
              <a:rPr sz="2000" spc="-20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in</a:t>
            </a:r>
            <a:r>
              <a:rPr sz="2000" spc="-10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a</a:t>
            </a:r>
            <a:r>
              <a:rPr sz="2000" spc="-30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co-</a:t>
            </a:r>
            <a:r>
              <a:rPr sz="2000" spc="-10" dirty="0">
                <a:latin typeface="Gadugi"/>
                <a:cs typeface="Gadugi"/>
              </a:rPr>
              <a:t>design process</a:t>
            </a:r>
            <a:endParaRPr sz="2000">
              <a:latin typeface="Gadugi"/>
              <a:cs typeface="Gadug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48562" y="681989"/>
            <a:ext cx="654558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>
                <a:latin typeface="Arial"/>
                <a:cs typeface="Arial"/>
              </a:rPr>
              <a:t>Exercise</a:t>
            </a:r>
            <a:r>
              <a:rPr spc="-3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on</a:t>
            </a:r>
            <a:r>
              <a:rPr spc="-3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the</a:t>
            </a:r>
            <a:r>
              <a:rPr spc="-4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WOCAT</a:t>
            </a:r>
            <a:r>
              <a:rPr spc="-35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database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176398" y="1275968"/>
            <a:ext cx="336867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u="sng" spc="-25" dirty="0">
                <a:solidFill>
                  <a:srgbClr val="0461C1"/>
                </a:solidFill>
                <a:uFill>
                  <a:solidFill>
                    <a:srgbClr val="0461C1"/>
                  </a:solidFill>
                </a:uFill>
                <a:latin typeface="Calibri"/>
                <a:cs typeface="Calibri"/>
                <a:hlinkClick r:id="rId2"/>
              </a:rPr>
              <a:t>https://qcat.wocat.net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031481" y="1241805"/>
            <a:ext cx="409194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u="sng" spc="-35" dirty="0">
                <a:solidFill>
                  <a:srgbClr val="0461C1"/>
                </a:solidFill>
                <a:uFill>
                  <a:solidFill>
                    <a:srgbClr val="0461C1"/>
                  </a:solidFill>
                </a:uFill>
                <a:latin typeface="Calibri"/>
                <a:cs typeface="Calibri"/>
                <a:hlinkClick r:id="rId3"/>
              </a:rPr>
              <a:t>https://explorer.wocat.net/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248562" y="681989"/>
            <a:ext cx="654558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>
                <a:latin typeface="Arial"/>
                <a:cs typeface="Arial"/>
              </a:rPr>
              <a:t>Exercise</a:t>
            </a:r>
            <a:r>
              <a:rPr spc="-3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on</a:t>
            </a:r>
            <a:r>
              <a:rPr spc="-3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the</a:t>
            </a:r>
            <a:r>
              <a:rPr spc="-4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WOCAT</a:t>
            </a:r>
            <a:r>
              <a:rPr spc="-35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database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245319" y="1874146"/>
            <a:ext cx="9692640" cy="432618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43585">
              <a:lnSpc>
                <a:spcPct val="100000"/>
              </a:lnSpc>
              <a:spcBef>
                <a:spcPts val="95"/>
              </a:spcBef>
              <a:tabLst>
                <a:tab pos="5059045" algn="l"/>
              </a:tabLst>
            </a:pPr>
            <a:r>
              <a:rPr sz="4200" b="1" u="sng" spc="-15" baseline="1984" dirty="0">
                <a:solidFill>
                  <a:srgbClr val="0461C1"/>
                </a:solidFill>
                <a:uFill>
                  <a:solidFill>
                    <a:srgbClr val="0461C1"/>
                  </a:solidFill>
                </a:uFill>
                <a:latin typeface="Gadugi"/>
                <a:cs typeface="Gadugi"/>
                <a:hlinkClick r:id="rId2"/>
              </a:rPr>
              <a:t>https://qcat.wocat.net</a:t>
            </a:r>
            <a:r>
              <a:rPr sz="4200" b="1" baseline="1984" dirty="0">
                <a:solidFill>
                  <a:srgbClr val="0461C1"/>
                </a:solidFill>
                <a:latin typeface="Gadugi"/>
                <a:cs typeface="Gadugi"/>
              </a:rPr>
              <a:t>	</a:t>
            </a:r>
            <a:r>
              <a:rPr sz="2800" b="1" u="sng" spc="-10" dirty="0">
                <a:solidFill>
                  <a:srgbClr val="0461C1"/>
                </a:solidFill>
                <a:uFill>
                  <a:solidFill>
                    <a:srgbClr val="0461C1"/>
                  </a:solidFill>
                </a:uFill>
                <a:latin typeface="Gadugi"/>
                <a:cs typeface="Gadugi"/>
                <a:hlinkClick r:id="rId3"/>
              </a:rPr>
              <a:t>https://explorer.wocat.net/</a:t>
            </a:r>
            <a:endParaRPr sz="2800" dirty="0">
              <a:latin typeface="Gadugi"/>
              <a:cs typeface="Gadugi"/>
            </a:endParaRPr>
          </a:p>
          <a:p>
            <a:pPr marL="469265" indent="-456565">
              <a:lnSpc>
                <a:spcPts val="3929"/>
              </a:lnSpc>
              <a:spcBef>
                <a:spcPts val="3204"/>
              </a:spcBef>
              <a:buFont typeface="Wingdings"/>
              <a:buChar char=""/>
              <a:tabLst>
                <a:tab pos="469265" algn="l"/>
              </a:tabLst>
            </a:pPr>
            <a:r>
              <a:rPr lang="en-US" sz="3200" dirty="0">
                <a:latin typeface="Gadugi"/>
                <a:cs typeface="Gadugi"/>
              </a:rPr>
              <a:t>How many technologies has Kenya documented?</a:t>
            </a:r>
          </a:p>
          <a:p>
            <a:pPr marL="469265" indent="-456565">
              <a:lnSpc>
                <a:spcPts val="3929"/>
              </a:lnSpc>
              <a:spcBef>
                <a:spcPts val="3204"/>
              </a:spcBef>
              <a:buFont typeface="Wingdings"/>
              <a:buChar char=""/>
              <a:tabLst>
                <a:tab pos="469265" algn="l"/>
              </a:tabLst>
            </a:pPr>
            <a:r>
              <a:rPr sz="3200" dirty="0">
                <a:latin typeface="Gadugi"/>
                <a:cs typeface="Gadugi"/>
              </a:rPr>
              <a:t>From</a:t>
            </a:r>
            <a:r>
              <a:rPr sz="3200" spc="-40" dirty="0">
                <a:latin typeface="Gadugi"/>
                <a:cs typeface="Gadugi"/>
              </a:rPr>
              <a:t> </a:t>
            </a:r>
            <a:r>
              <a:rPr sz="3200" dirty="0">
                <a:latin typeface="Gadugi"/>
                <a:cs typeface="Gadugi"/>
              </a:rPr>
              <a:t>which</a:t>
            </a:r>
            <a:r>
              <a:rPr sz="3200" spc="-40" dirty="0">
                <a:latin typeface="Gadugi"/>
                <a:cs typeface="Gadugi"/>
              </a:rPr>
              <a:t> </a:t>
            </a:r>
            <a:r>
              <a:rPr sz="3200" dirty="0">
                <a:latin typeface="Gadugi"/>
                <a:cs typeface="Gadugi"/>
              </a:rPr>
              <a:t>countries</a:t>
            </a:r>
            <a:r>
              <a:rPr sz="3200" spc="-45" dirty="0">
                <a:latin typeface="Gadugi"/>
                <a:cs typeface="Gadugi"/>
              </a:rPr>
              <a:t> </a:t>
            </a:r>
            <a:r>
              <a:rPr sz="3200" dirty="0">
                <a:latin typeface="Gadugi"/>
                <a:cs typeface="Gadugi"/>
              </a:rPr>
              <a:t>do</a:t>
            </a:r>
            <a:r>
              <a:rPr sz="3200" spc="-50" dirty="0">
                <a:latin typeface="Gadugi"/>
                <a:cs typeface="Gadugi"/>
              </a:rPr>
              <a:t> </a:t>
            </a:r>
            <a:r>
              <a:rPr sz="3200" dirty="0">
                <a:latin typeface="Gadugi"/>
                <a:cs typeface="Gadugi"/>
              </a:rPr>
              <a:t>you</a:t>
            </a:r>
            <a:r>
              <a:rPr sz="3200" spc="-40" dirty="0">
                <a:latin typeface="Gadugi"/>
                <a:cs typeface="Gadugi"/>
              </a:rPr>
              <a:t> </a:t>
            </a:r>
            <a:r>
              <a:rPr sz="3200" dirty="0">
                <a:latin typeface="Gadugi"/>
                <a:cs typeface="Gadugi"/>
              </a:rPr>
              <a:t>find</a:t>
            </a:r>
            <a:r>
              <a:rPr lang="en-US" sz="3200" dirty="0">
                <a:latin typeface="Gadugi"/>
                <a:cs typeface="Gadugi"/>
              </a:rPr>
              <a:t> technologies and approaches that are relevant for your context?</a:t>
            </a:r>
            <a:endParaRPr sz="3200" dirty="0">
              <a:latin typeface="Gadugi"/>
              <a:cs typeface="Gadugi"/>
            </a:endParaRPr>
          </a:p>
          <a:p>
            <a:pPr marL="469265" marR="294640" indent="-457200">
              <a:lnSpc>
                <a:spcPct val="100000"/>
              </a:lnSpc>
              <a:spcBef>
                <a:spcPts val="3815"/>
              </a:spcBef>
              <a:buFont typeface="Wingdings"/>
              <a:buChar char=""/>
              <a:tabLst>
                <a:tab pos="469265" algn="l"/>
              </a:tabLst>
            </a:pPr>
            <a:r>
              <a:rPr sz="3200" dirty="0">
                <a:latin typeface="Gadugi"/>
                <a:cs typeface="Gadugi"/>
              </a:rPr>
              <a:t>Do</a:t>
            </a:r>
            <a:r>
              <a:rPr sz="3200" spc="-20" dirty="0">
                <a:latin typeface="Gadugi"/>
                <a:cs typeface="Gadugi"/>
              </a:rPr>
              <a:t> </a:t>
            </a:r>
            <a:r>
              <a:rPr sz="3200" dirty="0">
                <a:latin typeface="Gadugi"/>
                <a:cs typeface="Gadugi"/>
              </a:rPr>
              <a:t>you</a:t>
            </a:r>
            <a:r>
              <a:rPr sz="3200" spc="-15" dirty="0">
                <a:latin typeface="Gadugi"/>
                <a:cs typeface="Gadugi"/>
              </a:rPr>
              <a:t> </a:t>
            </a:r>
            <a:r>
              <a:rPr sz="3200" dirty="0">
                <a:latin typeface="Gadugi"/>
                <a:cs typeface="Gadugi"/>
              </a:rPr>
              <a:t>find</a:t>
            </a:r>
            <a:r>
              <a:rPr sz="3200" spc="-35" dirty="0">
                <a:latin typeface="Gadugi"/>
                <a:cs typeface="Gadugi"/>
              </a:rPr>
              <a:t> </a:t>
            </a:r>
            <a:r>
              <a:rPr sz="3200" dirty="0">
                <a:latin typeface="Gadugi"/>
                <a:cs typeface="Gadugi"/>
              </a:rPr>
              <a:t>any</a:t>
            </a:r>
            <a:r>
              <a:rPr sz="3200" spc="-20" dirty="0">
                <a:latin typeface="Gadugi"/>
                <a:cs typeface="Gadugi"/>
              </a:rPr>
              <a:t> </a:t>
            </a:r>
            <a:r>
              <a:rPr sz="3200" dirty="0">
                <a:latin typeface="Gadugi"/>
                <a:cs typeface="Gadugi"/>
              </a:rPr>
              <a:t>technologies</a:t>
            </a:r>
            <a:r>
              <a:rPr sz="3200" spc="-15" dirty="0">
                <a:latin typeface="Gadugi"/>
                <a:cs typeface="Gadugi"/>
              </a:rPr>
              <a:t> </a:t>
            </a:r>
            <a:r>
              <a:rPr sz="3200" dirty="0">
                <a:latin typeface="Gadugi"/>
                <a:cs typeface="Gadugi"/>
              </a:rPr>
              <a:t>that</a:t>
            </a:r>
            <a:r>
              <a:rPr sz="3200" spc="-15" dirty="0">
                <a:latin typeface="Gadugi"/>
                <a:cs typeface="Gadugi"/>
              </a:rPr>
              <a:t> </a:t>
            </a:r>
            <a:r>
              <a:rPr sz="3200" dirty="0">
                <a:latin typeface="Gadugi"/>
                <a:cs typeface="Gadugi"/>
              </a:rPr>
              <a:t>are</a:t>
            </a:r>
            <a:r>
              <a:rPr sz="3200" spc="-30" dirty="0">
                <a:latin typeface="Gadugi"/>
                <a:cs typeface="Gadugi"/>
              </a:rPr>
              <a:t> </a:t>
            </a:r>
            <a:r>
              <a:rPr sz="3200" dirty="0">
                <a:latin typeface="Gadugi"/>
                <a:cs typeface="Gadugi"/>
              </a:rPr>
              <a:t>relevant</a:t>
            </a:r>
            <a:r>
              <a:rPr sz="3200" spc="-35" dirty="0">
                <a:latin typeface="Gadugi"/>
                <a:cs typeface="Gadugi"/>
              </a:rPr>
              <a:t> </a:t>
            </a:r>
            <a:r>
              <a:rPr sz="3200" spc="-25" dirty="0">
                <a:latin typeface="Gadugi"/>
                <a:cs typeface="Gadugi"/>
              </a:rPr>
              <a:t>for </a:t>
            </a:r>
            <a:r>
              <a:rPr lang="en-US" sz="3200" spc="-25" dirty="0">
                <a:latin typeface="Gadugi"/>
                <a:cs typeface="Gadugi"/>
              </a:rPr>
              <a:t>land degradation neutrality</a:t>
            </a:r>
            <a:r>
              <a:rPr sz="3200" spc="-10" dirty="0">
                <a:latin typeface="Gadugi"/>
                <a:cs typeface="Gadugi"/>
              </a:rPr>
              <a:t>?</a:t>
            </a:r>
            <a:endParaRPr sz="3200" dirty="0">
              <a:latin typeface="Gadugi"/>
              <a:cs typeface="Gadug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064750" cy="6858000"/>
            <a:chOff x="0" y="0"/>
            <a:chExt cx="1006475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71600" y="1339596"/>
              <a:ext cx="3680460" cy="521360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57800" y="1339596"/>
              <a:ext cx="3657600" cy="5213604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48081" rIns="0" bIns="0" rtlCol="0">
            <a:spAutoFit/>
          </a:bodyPr>
          <a:lstStyle/>
          <a:p>
            <a:pPr marL="33020">
              <a:lnSpc>
                <a:spcPct val="100000"/>
              </a:lnSpc>
              <a:spcBef>
                <a:spcPts val="105"/>
              </a:spcBef>
            </a:pPr>
            <a:r>
              <a:rPr dirty="0">
                <a:latin typeface="Arial"/>
                <a:cs typeface="Arial"/>
              </a:rPr>
              <a:t>QT</a:t>
            </a:r>
            <a:r>
              <a:rPr spc="-5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&amp; QA</a:t>
            </a:r>
            <a:r>
              <a:rPr spc="-16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-</a:t>
            </a:r>
            <a:r>
              <a:rPr spc="-15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Questionnaires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05800" y="1143000"/>
            <a:ext cx="3680459" cy="521360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48081" rIns="0" bIns="0" rtlCol="0">
            <a:spAutoFit/>
          </a:bodyPr>
          <a:lstStyle/>
          <a:p>
            <a:pPr marL="33020">
              <a:lnSpc>
                <a:spcPct val="100000"/>
              </a:lnSpc>
              <a:spcBef>
                <a:spcPts val="105"/>
              </a:spcBef>
            </a:pPr>
            <a:r>
              <a:rPr dirty="0">
                <a:latin typeface="Arial"/>
                <a:cs typeface="Arial"/>
              </a:rPr>
              <a:t>QT</a:t>
            </a:r>
            <a:r>
              <a:rPr spc="-5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-</a:t>
            </a:r>
            <a:r>
              <a:rPr spc="-15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Questionnaires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48562" y="1646301"/>
            <a:ext cx="6475730" cy="3917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Arial"/>
                <a:cs typeface="Arial"/>
              </a:rPr>
              <a:t>Introduction</a:t>
            </a:r>
            <a:r>
              <a:rPr sz="1800" b="1" spc="-6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to</a:t>
            </a:r>
            <a:r>
              <a:rPr sz="1800" b="1" spc="-4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the</a:t>
            </a:r>
            <a:r>
              <a:rPr sz="1800" b="1" spc="-4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questionnaire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965"/>
              </a:spcBef>
            </a:pPr>
            <a:endParaRPr sz="1800">
              <a:latin typeface="Arial"/>
              <a:cs typeface="Arial"/>
            </a:endParaRPr>
          </a:p>
          <a:p>
            <a:pPr marL="298450" indent="-285750">
              <a:lnSpc>
                <a:spcPct val="100000"/>
              </a:lnSpc>
              <a:spcBef>
                <a:spcPts val="5"/>
              </a:spcBef>
              <a:buFont typeface="Wingdings"/>
              <a:buChar char=""/>
              <a:tabLst>
                <a:tab pos="298450" algn="l"/>
              </a:tabLst>
            </a:pPr>
            <a:r>
              <a:rPr sz="1800" dirty="0">
                <a:latin typeface="Gadugi"/>
                <a:cs typeface="Gadugi"/>
              </a:rPr>
              <a:t>General</a:t>
            </a:r>
            <a:r>
              <a:rPr sz="1800" spc="-30" dirty="0">
                <a:latin typeface="Gadugi"/>
                <a:cs typeface="Gadugi"/>
              </a:rPr>
              <a:t> </a:t>
            </a:r>
            <a:r>
              <a:rPr sz="1800" spc="-10" dirty="0">
                <a:latin typeface="Gadugi"/>
                <a:cs typeface="Gadugi"/>
              </a:rPr>
              <a:t>information</a:t>
            </a:r>
            <a:endParaRPr sz="1800">
              <a:latin typeface="Gadugi"/>
              <a:cs typeface="Gadugi"/>
            </a:endParaRPr>
          </a:p>
          <a:p>
            <a:pPr marL="298450" indent="-285750">
              <a:lnSpc>
                <a:spcPct val="100000"/>
              </a:lnSpc>
              <a:spcBef>
                <a:spcPts val="1185"/>
              </a:spcBef>
              <a:buFont typeface="Wingdings"/>
              <a:buChar char=""/>
              <a:tabLst>
                <a:tab pos="298450" algn="l"/>
              </a:tabLst>
            </a:pPr>
            <a:r>
              <a:rPr sz="1800" dirty="0">
                <a:latin typeface="Gadugi"/>
                <a:cs typeface="Gadugi"/>
              </a:rPr>
              <a:t>Description</a:t>
            </a:r>
            <a:r>
              <a:rPr sz="1800" spc="-20" dirty="0">
                <a:latin typeface="Gadugi"/>
                <a:cs typeface="Gadugi"/>
              </a:rPr>
              <a:t> </a:t>
            </a:r>
            <a:r>
              <a:rPr sz="1800" dirty="0">
                <a:latin typeface="Gadugi"/>
                <a:cs typeface="Gadugi"/>
              </a:rPr>
              <a:t>of</a:t>
            </a:r>
            <a:r>
              <a:rPr sz="1800" spc="-40" dirty="0">
                <a:latin typeface="Gadugi"/>
                <a:cs typeface="Gadugi"/>
              </a:rPr>
              <a:t> </a:t>
            </a:r>
            <a:r>
              <a:rPr sz="1800" dirty="0">
                <a:latin typeface="Gadugi"/>
                <a:cs typeface="Gadugi"/>
              </a:rPr>
              <a:t>SLM</a:t>
            </a:r>
            <a:r>
              <a:rPr sz="1800" spc="-35" dirty="0">
                <a:latin typeface="Gadugi"/>
                <a:cs typeface="Gadugi"/>
              </a:rPr>
              <a:t> </a:t>
            </a:r>
            <a:r>
              <a:rPr sz="1800" spc="-10" dirty="0">
                <a:latin typeface="Gadugi"/>
                <a:cs typeface="Gadugi"/>
              </a:rPr>
              <a:t>technology</a:t>
            </a:r>
            <a:endParaRPr sz="1800">
              <a:latin typeface="Gadugi"/>
              <a:cs typeface="Gadugi"/>
            </a:endParaRPr>
          </a:p>
          <a:p>
            <a:pPr marL="298450" indent="-285750">
              <a:lnSpc>
                <a:spcPct val="100000"/>
              </a:lnSpc>
              <a:spcBef>
                <a:spcPts val="1175"/>
              </a:spcBef>
              <a:buFont typeface="Wingdings"/>
              <a:buChar char=""/>
              <a:tabLst>
                <a:tab pos="298450" algn="l"/>
              </a:tabLst>
            </a:pPr>
            <a:r>
              <a:rPr sz="1800" dirty="0">
                <a:latin typeface="Gadugi"/>
                <a:cs typeface="Gadugi"/>
              </a:rPr>
              <a:t>Classification</a:t>
            </a:r>
            <a:r>
              <a:rPr sz="1800" spc="-30" dirty="0">
                <a:latin typeface="Gadugi"/>
                <a:cs typeface="Gadugi"/>
              </a:rPr>
              <a:t> </a:t>
            </a:r>
            <a:r>
              <a:rPr sz="1800" dirty="0">
                <a:latin typeface="Gadugi"/>
                <a:cs typeface="Gadugi"/>
              </a:rPr>
              <a:t>of</a:t>
            </a:r>
            <a:r>
              <a:rPr sz="1800" spc="-40" dirty="0">
                <a:latin typeface="Gadugi"/>
                <a:cs typeface="Gadugi"/>
              </a:rPr>
              <a:t> </a:t>
            </a:r>
            <a:r>
              <a:rPr sz="1800" dirty="0">
                <a:latin typeface="Gadugi"/>
                <a:cs typeface="Gadugi"/>
              </a:rPr>
              <a:t>SLM</a:t>
            </a:r>
            <a:r>
              <a:rPr sz="1800" spc="-35" dirty="0">
                <a:latin typeface="Gadugi"/>
                <a:cs typeface="Gadugi"/>
              </a:rPr>
              <a:t> </a:t>
            </a:r>
            <a:r>
              <a:rPr sz="1800" spc="-10" dirty="0">
                <a:latin typeface="Gadugi"/>
                <a:cs typeface="Gadugi"/>
              </a:rPr>
              <a:t>technology</a:t>
            </a:r>
            <a:endParaRPr sz="1800">
              <a:latin typeface="Gadugi"/>
              <a:cs typeface="Gadugi"/>
            </a:endParaRPr>
          </a:p>
          <a:p>
            <a:pPr marL="297815" marR="5080" indent="-285750">
              <a:lnSpc>
                <a:spcPct val="150000"/>
              </a:lnSpc>
              <a:spcBef>
                <a:spcPts val="100"/>
              </a:spcBef>
              <a:buFont typeface="Wingdings"/>
              <a:buChar char=""/>
              <a:tabLst>
                <a:tab pos="299085" algn="l"/>
              </a:tabLst>
            </a:pPr>
            <a:r>
              <a:rPr sz="1800" dirty="0">
                <a:latin typeface="Gadugi"/>
                <a:cs typeface="Gadugi"/>
              </a:rPr>
              <a:t>Technical</a:t>
            </a:r>
            <a:r>
              <a:rPr sz="1800" spc="-80" dirty="0">
                <a:latin typeface="Gadugi"/>
                <a:cs typeface="Gadugi"/>
              </a:rPr>
              <a:t> </a:t>
            </a:r>
            <a:r>
              <a:rPr sz="1800" dirty="0">
                <a:latin typeface="Gadugi"/>
                <a:cs typeface="Gadugi"/>
              </a:rPr>
              <a:t>specifications,</a:t>
            </a:r>
            <a:r>
              <a:rPr sz="1800" spc="-70" dirty="0">
                <a:latin typeface="Gadugi"/>
                <a:cs typeface="Gadugi"/>
              </a:rPr>
              <a:t> </a:t>
            </a:r>
            <a:r>
              <a:rPr sz="1800" dirty="0">
                <a:latin typeface="Gadugi"/>
                <a:cs typeface="Gadugi"/>
              </a:rPr>
              <a:t>implementation</a:t>
            </a:r>
            <a:r>
              <a:rPr sz="1800" spc="-75" dirty="0">
                <a:latin typeface="Gadugi"/>
                <a:cs typeface="Gadugi"/>
              </a:rPr>
              <a:t> </a:t>
            </a:r>
            <a:r>
              <a:rPr sz="1800" dirty="0">
                <a:latin typeface="Gadugi"/>
                <a:cs typeface="Gadugi"/>
              </a:rPr>
              <a:t>activities,</a:t>
            </a:r>
            <a:r>
              <a:rPr sz="1800" spc="-65" dirty="0">
                <a:latin typeface="Gadugi"/>
                <a:cs typeface="Gadugi"/>
              </a:rPr>
              <a:t> </a:t>
            </a:r>
            <a:r>
              <a:rPr sz="1800" dirty="0">
                <a:latin typeface="Gadugi"/>
                <a:cs typeface="Gadugi"/>
              </a:rPr>
              <a:t>inputs</a:t>
            </a:r>
            <a:r>
              <a:rPr sz="1800" spc="-85" dirty="0">
                <a:latin typeface="Gadugi"/>
                <a:cs typeface="Gadugi"/>
              </a:rPr>
              <a:t> </a:t>
            </a:r>
            <a:r>
              <a:rPr sz="1800" spc="-25" dirty="0">
                <a:latin typeface="Gadugi"/>
                <a:cs typeface="Gadugi"/>
              </a:rPr>
              <a:t>and 	</a:t>
            </a:r>
            <a:r>
              <a:rPr sz="1800" spc="-10" dirty="0">
                <a:latin typeface="Gadugi"/>
                <a:cs typeface="Gadugi"/>
              </a:rPr>
              <a:t>costs</a:t>
            </a:r>
            <a:endParaRPr sz="1800">
              <a:latin typeface="Gadugi"/>
              <a:cs typeface="Gadugi"/>
            </a:endParaRPr>
          </a:p>
          <a:p>
            <a:pPr marL="298450" indent="-285750">
              <a:lnSpc>
                <a:spcPct val="100000"/>
              </a:lnSpc>
              <a:spcBef>
                <a:spcPts val="1190"/>
              </a:spcBef>
              <a:buFont typeface="Wingdings"/>
              <a:buChar char=""/>
              <a:tabLst>
                <a:tab pos="298450" algn="l"/>
              </a:tabLst>
            </a:pPr>
            <a:r>
              <a:rPr sz="1800" dirty="0">
                <a:latin typeface="Gadugi"/>
                <a:cs typeface="Gadugi"/>
              </a:rPr>
              <a:t>Natural</a:t>
            </a:r>
            <a:r>
              <a:rPr sz="1800" spc="-30" dirty="0">
                <a:latin typeface="Gadugi"/>
                <a:cs typeface="Gadugi"/>
              </a:rPr>
              <a:t> </a:t>
            </a:r>
            <a:r>
              <a:rPr sz="1800" dirty="0">
                <a:latin typeface="Gadugi"/>
                <a:cs typeface="Gadugi"/>
              </a:rPr>
              <a:t>and</a:t>
            </a:r>
            <a:r>
              <a:rPr sz="1800" spc="-15" dirty="0">
                <a:latin typeface="Gadugi"/>
                <a:cs typeface="Gadugi"/>
              </a:rPr>
              <a:t> </a:t>
            </a:r>
            <a:r>
              <a:rPr sz="1800" dirty="0">
                <a:latin typeface="Gadugi"/>
                <a:cs typeface="Gadugi"/>
              </a:rPr>
              <a:t>human</a:t>
            </a:r>
            <a:r>
              <a:rPr sz="1800" spc="-35" dirty="0">
                <a:latin typeface="Gadugi"/>
                <a:cs typeface="Gadugi"/>
              </a:rPr>
              <a:t> </a:t>
            </a:r>
            <a:r>
              <a:rPr sz="1800" spc="-10" dirty="0">
                <a:latin typeface="Gadugi"/>
                <a:cs typeface="Gadugi"/>
              </a:rPr>
              <a:t>environment</a:t>
            </a:r>
            <a:endParaRPr sz="1800">
              <a:latin typeface="Gadugi"/>
              <a:cs typeface="Gadugi"/>
            </a:endParaRPr>
          </a:p>
          <a:p>
            <a:pPr marL="298450" indent="-285750">
              <a:lnSpc>
                <a:spcPct val="100000"/>
              </a:lnSpc>
              <a:spcBef>
                <a:spcPts val="1175"/>
              </a:spcBef>
              <a:buFont typeface="Wingdings"/>
              <a:buChar char=""/>
              <a:tabLst>
                <a:tab pos="298450" algn="l"/>
              </a:tabLst>
            </a:pPr>
            <a:r>
              <a:rPr sz="1800" dirty="0">
                <a:latin typeface="Gadugi"/>
                <a:cs typeface="Gadugi"/>
              </a:rPr>
              <a:t>Impacts</a:t>
            </a:r>
            <a:r>
              <a:rPr sz="1800" spc="-30" dirty="0">
                <a:latin typeface="Gadugi"/>
                <a:cs typeface="Gadugi"/>
              </a:rPr>
              <a:t> </a:t>
            </a:r>
            <a:r>
              <a:rPr sz="1800" dirty="0">
                <a:latin typeface="Gadugi"/>
                <a:cs typeface="Gadugi"/>
              </a:rPr>
              <a:t>and</a:t>
            </a:r>
            <a:r>
              <a:rPr sz="1800" spc="-35" dirty="0">
                <a:latin typeface="Gadugi"/>
                <a:cs typeface="Gadugi"/>
              </a:rPr>
              <a:t> </a:t>
            </a:r>
            <a:r>
              <a:rPr sz="1800" spc="-10" dirty="0">
                <a:latin typeface="Gadugi"/>
                <a:cs typeface="Gadugi"/>
              </a:rPr>
              <a:t>conclusions</a:t>
            </a:r>
            <a:endParaRPr sz="1800">
              <a:latin typeface="Gadugi"/>
              <a:cs typeface="Gadugi"/>
            </a:endParaRPr>
          </a:p>
          <a:p>
            <a:pPr marL="298450" indent="-285750">
              <a:lnSpc>
                <a:spcPct val="100000"/>
              </a:lnSpc>
              <a:spcBef>
                <a:spcPts val="1175"/>
              </a:spcBef>
              <a:buFont typeface="Wingdings"/>
              <a:buChar char=""/>
              <a:tabLst>
                <a:tab pos="298450" algn="l"/>
              </a:tabLst>
            </a:pPr>
            <a:r>
              <a:rPr sz="1800" dirty="0">
                <a:latin typeface="Gadugi"/>
                <a:cs typeface="Gadugi"/>
              </a:rPr>
              <a:t>References</a:t>
            </a:r>
            <a:r>
              <a:rPr sz="1800" spc="-25" dirty="0">
                <a:latin typeface="Gadugi"/>
                <a:cs typeface="Gadugi"/>
              </a:rPr>
              <a:t> </a:t>
            </a:r>
            <a:r>
              <a:rPr sz="1800" dirty="0">
                <a:latin typeface="Gadugi"/>
                <a:cs typeface="Gadugi"/>
              </a:rPr>
              <a:t>and</a:t>
            </a:r>
            <a:r>
              <a:rPr sz="1800" spc="-25" dirty="0">
                <a:latin typeface="Gadugi"/>
                <a:cs typeface="Gadugi"/>
              </a:rPr>
              <a:t> </a:t>
            </a:r>
            <a:r>
              <a:rPr sz="1800" spc="-20" dirty="0">
                <a:latin typeface="Gadugi"/>
                <a:cs typeface="Gadugi"/>
              </a:rPr>
              <a:t>links</a:t>
            </a:r>
            <a:endParaRPr sz="1800">
              <a:latin typeface="Gadugi"/>
              <a:cs typeface="Gadug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749280" cy="6858000"/>
            <a:chOff x="0" y="0"/>
            <a:chExt cx="1074928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72183" y="4594859"/>
              <a:ext cx="2898648" cy="221741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67016" y="4628386"/>
              <a:ext cx="3381755" cy="221741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70832" y="4628386"/>
              <a:ext cx="3069336" cy="221741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443227" y="4628388"/>
              <a:ext cx="9253855" cy="0"/>
            </a:xfrm>
            <a:custGeom>
              <a:avLst/>
              <a:gdLst/>
              <a:ahLst/>
              <a:cxnLst/>
              <a:rect l="l" t="t" r="r" b="b"/>
              <a:pathLst>
                <a:path w="9253855">
                  <a:moveTo>
                    <a:pt x="0" y="0"/>
                  </a:moveTo>
                  <a:lnTo>
                    <a:pt x="9253347" y="0"/>
                  </a:lnTo>
                </a:path>
              </a:pathLst>
            </a:custGeom>
            <a:ln w="3175">
              <a:solidFill>
                <a:srgbClr val="5282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48081" rIns="0" bIns="0" rtlCol="0">
            <a:spAutoFit/>
          </a:bodyPr>
          <a:lstStyle/>
          <a:p>
            <a:pPr marL="33020">
              <a:lnSpc>
                <a:spcPct val="100000"/>
              </a:lnSpc>
              <a:spcBef>
                <a:spcPts val="105"/>
              </a:spcBef>
            </a:pPr>
            <a:r>
              <a:rPr dirty="0">
                <a:latin typeface="Arial"/>
                <a:cs typeface="Arial"/>
              </a:rPr>
              <a:t>Who</a:t>
            </a:r>
            <a:r>
              <a:rPr spc="-5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should</a:t>
            </a:r>
            <a:r>
              <a:rPr spc="-5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complete</a:t>
            </a:r>
            <a:r>
              <a:rPr spc="-4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the</a:t>
            </a:r>
            <a:r>
              <a:rPr spc="-35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questionnaires?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304289" y="1752981"/>
            <a:ext cx="9773285" cy="28219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4965" marR="120014" indent="-342900">
              <a:lnSpc>
                <a:spcPct val="100000"/>
              </a:lnSpc>
              <a:spcBef>
                <a:spcPts val="105"/>
              </a:spcBef>
              <a:buFont typeface="Wingdings"/>
              <a:buChar char=""/>
              <a:tabLst>
                <a:tab pos="354965" algn="l"/>
              </a:tabLst>
            </a:pPr>
            <a:r>
              <a:rPr sz="2000" dirty="0">
                <a:latin typeface="Gadugi"/>
                <a:cs typeface="Gadugi"/>
              </a:rPr>
              <a:t>A</a:t>
            </a:r>
            <a:r>
              <a:rPr sz="2000" spc="-30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team</a:t>
            </a:r>
            <a:r>
              <a:rPr sz="2000" spc="-40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of</a:t>
            </a:r>
            <a:r>
              <a:rPr sz="2000" spc="-25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SLM</a:t>
            </a:r>
            <a:r>
              <a:rPr sz="2000" spc="-45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specialists</a:t>
            </a:r>
            <a:r>
              <a:rPr sz="2000" spc="-5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-</a:t>
            </a:r>
            <a:r>
              <a:rPr sz="2000" spc="-35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including</a:t>
            </a:r>
            <a:r>
              <a:rPr sz="2000" spc="-20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land</a:t>
            </a:r>
            <a:r>
              <a:rPr sz="2000" spc="-20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users</a:t>
            </a:r>
            <a:r>
              <a:rPr sz="2000" spc="-35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-</a:t>
            </a:r>
            <a:r>
              <a:rPr sz="2000" spc="-35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with</a:t>
            </a:r>
            <a:r>
              <a:rPr sz="2000" spc="-20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different</a:t>
            </a:r>
            <a:r>
              <a:rPr sz="2000" spc="-20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backgrounds</a:t>
            </a:r>
            <a:r>
              <a:rPr sz="2000" spc="-30" dirty="0">
                <a:latin typeface="Gadugi"/>
                <a:cs typeface="Gadugi"/>
              </a:rPr>
              <a:t> </a:t>
            </a:r>
            <a:r>
              <a:rPr sz="2000" spc="-25" dirty="0">
                <a:latin typeface="Gadugi"/>
                <a:cs typeface="Gadugi"/>
              </a:rPr>
              <a:t>and </a:t>
            </a:r>
            <a:r>
              <a:rPr sz="2000" dirty="0">
                <a:latin typeface="Gadugi"/>
                <a:cs typeface="Gadugi"/>
              </a:rPr>
              <a:t>experiences,</a:t>
            </a:r>
            <a:r>
              <a:rPr sz="2000" spc="-20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who</a:t>
            </a:r>
            <a:r>
              <a:rPr sz="2000" spc="-40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know</a:t>
            </a:r>
            <a:r>
              <a:rPr sz="2000" spc="-30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the</a:t>
            </a:r>
            <a:r>
              <a:rPr sz="2000" spc="-50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details</a:t>
            </a:r>
            <a:r>
              <a:rPr sz="2000" spc="-35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of</a:t>
            </a:r>
            <a:r>
              <a:rPr sz="2000" spc="-30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the</a:t>
            </a:r>
            <a:r>
              <a:rPr sz="2000" spc="-35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technology/approach</a:t>
            </a:r>
            <a:r>
              <a:rPr sz="2000" spc="-70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(technical,</a:t>
            </a:r>
            <a:r>
              <a:rPr sz="2000" spc="-40" dirty="0">
                <a:latin typeface="Gadugi"/>
                <a:cs typeface="Gadugi"/>
              </a:rPr>
              <a:t> </a:t>
            </a:r>
            <a:r>
              <a:rPr sz="2000" spc="-10" dirty="0">
                <a:latin typeface="Gadugi"/>
                <a:cs typeface="Gadugi"/>
              </a:rPr>
              <a:t>financial, socio-economic).</a:t>
            </a:r>
            <a:endParaRPr sz="2000">
              <a:latin typeface="Gadugi"/>
              <a:cs typeface="Gadugi"/>
            </a:endParaRPr>
          </a:p>
          <a:p>
            <a:pPr marL="354965" indent="-342265">
              <a:lnSpc>
                <a:spcPct val="100000"/>
              </a:lnSpc>
              <a:spcBef>
                <a:spcPts val="2600"/>
              </a:spcBef>
              <a:buFont typeface="Wingdings"/>
              <a:buChar char=""/>
              <a:tabLst>
                <a:tab pos="354965" algn="l"/>
              </a:tabLst>
            </a:pPr>
            <a:r>
              <a:rPr sz="2000" dirty="0">
                <a:latin typeface="Gadugi"/>
                <a:cs typeface="Gadugi"/>
              </a:rPr>
              <a:t>...</a:t>
            </a:r>
            <a:r>
              <a:rPr sz="2000" spc="-15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using</a:t>
            </a:r>
            <a:r>
              <a:rPr sz="2000" spc="-20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existing</a:t>
            </a:r>
            <a:r>
              <a:rPr sz="2000" spc="-30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documents</a:t>
            </a:r>
            <a:r>
              <a:rPr sz="2000" spc="-35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and</a:t>
            </a:r>
            <a:r>
              <a:rPr sz="2000" spc="-30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seeking</a:t>
            </a:r>
            <a:r>
              <a:rPr sz="2000" spc="-10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advice</a:t>
            </a:r>
            <a:r>
              <a:rPr sz="2000" spc="-20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from</a:t>
            </a:r>
            <a:r>
              <a:rPr sz="2000" spc="-20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other</a:t>
            </a:r>
            <a:r>
              <a:rPr sz="2000" spc="-30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SLM</a:t>
            </a:r>
            <a:r>
              <a:rPr sz="2000" spc="-20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specialists</a:t>
            </a:r>
            <a:r>
              <a:rPr sz="2000" spc="-20" dirty="0">
                <a:latin typeface="Gadugi"/>
                <a:cs typeface="Gadugi"/>
              </a:rPr>
              <a:t> </a:t>
            </a:r>
            <a:r>
              <a:rPr sz="2000" spc="-25" dirty="0">
                <a:latin typeface="Gadugi"/>
                <a:cs typeface="Gadugi"/>
              </a:rPr>
              <a:t>and</a:t>
            </a:r>
            <a:endParaRPr sz="2000">
              <a:latin typeface="Gadugi"/>
              <a:cs typeface="Gadugi"/>
            </a:endParaRPr>
          </a:p>
          <a:p>
            <a:pPr marL="354965">
              <a:lnSpc>
                <a:spcPct val="100000"/>
              </a:lnSpc>
              <a:spcBef>
                <a:spcPts val="5"/>
              </a:spcBef>
            </a:pPr>
            <a:r>
              <a:rPr sz="2000" dirty="0">
                <a:latin typeface="Gadugi"/>
                <a:cs typeface="Gadugi"/>
              </a:rPr>
              <a:t>SLM</a:t>
            </a:r>
            <a:r>
              <a:rPr sz="2000" spc="-50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specialists</a:t>
            </a:r>
            <a:r>
              <a:rPr sz="2000" spc="-15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and</a:t>
            </a:r>
            <a:r>
              <a:rPr sz="2000" spc="-40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land</a:t>
            </a:r>
            <a:r>
              <a:rPr sz="2000" spc="-45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users</a:t>
            </a:r>
            <a:r>
              <a:rPr sz="2000" spc="-30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where</a:t>
            </a:r>
            <a:r>
              <a:rPr sz="2000" spc="-30" dirty="0">
                <a:latin typeface="Gadugi"/>
                <a:cs typeface="Gadugi"/>
              </a:rPr>
              <a:t> </a:t>
            </a:r>
            <a:r>
              <a:rPr sz="2000" spc="-10" dirty="0">
                <a:latin typeface="Gadugi"/>
                <a:cs typeface="Gadugi"/>
              </a:rPr>
              <a:t>possible.</a:t>
            </a:r>
            <a:endParaRPr sz="2000">
              <a:latin typeface="Gadugi"/>
              <a:cs typeface="Gadugi"/>
            </a:endParaRPr>
          </a:p>
          <a:p>
            <a:pPr marL="354965" marR="5080" indent="-342900">
              <a:lnSpc>
                <a:spcPct val="100000"/>
              </a:lnSpc>
              <a:spcBef>
                <a:spcPts val="2605"/>
              </a:spcBef>
              <a:buFont typeface="Wingdings"/>
              <a:buChar char=""/>
              <a:tabLst>
                <a:tab pos="354965" algn="l"/>
              </a:tabLst>
            </a:pPr>
            <a:r>
              <a:rPr sz="2000" dirty="0">
                <a:latin typeface="Gadugi"/>
                <a:cs typeface="Gadugi"/>
              </a:rPr>
              <a:t>If</a:t>
            </a:r>
            <a:r>
              <a:rPr sz="2000" spc="-20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you</a:t>
            </a:r>
            <a:r>
              <a:rPr sz="2000" spc="-40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intend</a:t>
            </a:r>
            <a:r>
              <a:rPr sz="2000" spc="-20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to</a:t>
            </a:r>
            <a:r>
              <a:rPr sz="2000" spc="-25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fill in</a:t>
            </a:r>
            <a:r>
              <a:rPr sz="2000" spc="-25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the</a:t>
            </a:r>
            <a:r>
              <a:rPr sz="2000" spc="-25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questionnaire</a:t>
            </a:r>
            <a:r>
              <a:rPr sz="2000" spc="-20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from</a:t>
            </a:r>
            <a:r>
              <a:rPr sz="2000" spc="-25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the</a:t>
            </a:r>
            <a:r>
              <a:rPr sz="2000" spc="-35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office,</a:t>
            </a:r>
            <a:r>
              <a:rPr sz="2000" spc="-10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you</a:t>
            </a:r>
            <a:r>
              <a:rPr sz="2000" spc="-35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will</a:t>
            </a:r>
            <a:r>
              <a:rPr sz="2000" spc="-5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tend</a:t>
            </a:r>
            <a:r>
              <a:rPr sz="2000" spc="-40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to</a:t>
            </a:r>
            <a:r>
              <a:rPr sz="2000" spc="-25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do</a:t>
            </a:r>
            <a:r>
              <a:rPr sz="2000" spc="-25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so</a:t>
            </a:r>
            <a:r>
              <a:rPr sz="2000" spc="-20" dirty="0">
                <a:latin typeface="Gadugi"/>
                <a:cs typeface="Gadugi"/>
              </a:rPr>
              <a:t> </a:t>
            </a:r>
            <a:r>
              <a:rPr sz="2000" spc="-10" dirty="0">
                <a:latin typeface="Gadugi"/>
                <a:cs typeface="Gadugi"/>
              </a:rPr>
              <a:t>based </a:t>
            </a:r>
            <a:r>
              <a:rPr sz="2000" dirty="0">
                <a:latin typeface="Gadugi"/>
                <a:cs typeface="Gadugi"/>
              </a:rPr>
              <a:t>on</a:t>
            </a:r>
            <a:r>
              <a:rPr sz="2000" spc="-30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your</a:t>
            </a:r>
            <a:r>
              <a:rPr sz="2000" spc="-30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preconceived</a:t>
            </a:r>
            <a:r>
              <a:rPr sz="2000" spc="-15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ideas,</a:t>
            </a:r>
            <a:r>
              <a:rPr sz="2000" spc="-30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which</a:t>
            </a:r>
            <a:r>
              <a:rPr sz="2000" spc="-30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are</a:t>
            </a:r>
            <a:r>
              <a:rPr sz="2000" spc="-30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not</a:t>
            </a:r>
            <a:r>
              <a:rPr sz="2000" spc="-35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always</a:t>
            </a:r>
            <a:r>
              <a:rPr sz="2000" spc="-50" dirty="0">
                <a:latin typeface="Gadugi"/>
                <a:cs typeface="Gadugi"/>
              </a:rPr>
              <a:t> </a:t>
            </a:r>
            <a:r>
              <a:rPr sz="2000" spc="-10" dirty="0">
                <a:latin typeface="Gadugi"/>
                <a:cs typeface="Gadugi"/>
              </a:rPr>
              <a:t>correct.</a:t>
            </a:r>
            <a:endParaRPr sz="2000">
              <a:latin typeface="Gadugi"/>
              <a:cs typeface="Gadug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48511" y="2627376"/>
            <a:ext cx="11143615" cy="1603375"/>
          </a:xfrm>
          <a:custGeom>
            <a:avLst/>
            <a:gdLst/>
            <a:ahLst/>
            <a:cxnLst/>
            <a:rect l="l" t="t" r="r" b="b"/>
            <a:pathLst>
              <a:path w="11143615" h="1603375">
                <a:moveTo>
                  <a:pt x="11143361" y="0"/>
                </a:moveTo>
                <a:lnTo>
                  <a:pt x="0" y="0"/>
                </a:lnTo>
                <a:lnTo>
                  <a:pt x="0" y="1603121"/>
                </a:lnTo>
                <a:lnTo>
                  <a:pt x="11143361" y="1603121"/>
                </a:lnTo>
                <a:lnTo>
                  <a:pt x="11143361" y="0"/>
                </a:lnTo>
                <a:close/>
              </a:path>
            </a:pathLst>
          </a:custGeom>
          <a:solidFill>
            <a:srgbClr val="E085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27556" y="3129737"/>
            <a:ext cx="746569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>
                <a:latin typeface="Arial"/>
                <a:cs typeface="Arial"/>
              </a:rPr>
              <a:t>Review</a:t>
            </a:r>
            <a:r>
              <a:rPr spc="-6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and</a:t>
            </a:r>
            <a:r>
              <a:rPr spc="-6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quality</a:t>
            </a:r>
            <a:r>
              <a:rPr spc="-8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assurance</a:t>
            </a:r>
            <a:r>
              <a:rPr spc="-70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process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947400" cy="6858000"/>
            <a:chOff x="0" y="0"/>
            <a:chExt cx="109474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4000" y="2667000"/>
              <a:ext cx="3962400" cy="40386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0947400" cy="6858000"/>
            </a:xfrm>
            <a:custGeom>
              <a:avLst/>
              <a:gdLst/>
              <a:ahLst/>
              <a:cxnLst/>
              <a:rect l="l" t="t" r="r" b="b"/>
              <a:pathLst>
                <a:path w="10947400" h="6858000">
                  <a:moveTo>
                    <a:pt x="1048461" y="0"/>
                  </a:moveTo>
                  <a:lnTo>
                    <a:pt x="1048461" y="6857998"/>
                  </a:lnTo>
                </a:path>
                <a:path w="10947400" h="6858000">
                  <a:moveTo>
                    <a:pt x="10946892" y="368808"/>
                  </a:moveTo>
                  <a:lnTo>
                    <a:pt x="0" y="368808"/>
                  </a:lnTo>
                </a:path>
              </a:pathLst>
            </a:custGeom>
            <a:ln w="9144">
              <a:solidFill>
                <a:srgbClr val="EB7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236370" y="968756"/>
            <a:ext cx="781050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>
                <a:latin typeface="Arial"/>
                <a:cs typeface="Arial"/>
              </a:rPr>
              <a:t>Documentation</a:t>
            </a:r>
            <a:r>
              <a:rPr spc="-17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et</a:t>
            </a:r>
            <a:r>
              <a:rPr spc="-7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processus</a:t>
            </a:r>
            <a:r>
              <a:rPr spc="-14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de</a:t>
            </a:r>
            <a:r>
              <a:rPr spc="-95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révision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182725" y="1687144"/>
            <a:ext cx="792797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latin typeface="Gadugi"/>
                <a:cs typeface="Gadugi"/>
              </a:rPr>
              <a:t>Signup</a:t>
            </a:r>
            <a:r>
              <a:rPr sz="2400" spc="-70" dirty="0">
                <a:latin typeface="Gadugi"/>
                <a:cs typeface="Gadugi"/>
              </a:rPr>
              <a:t> </a:t>
            </a:r>
            <a:r>
              <a:rPr sz="2400" dirty="0">
                <a:latin typeface="Gadugi"/>
                <a:cs typeface="Gadugi"/>
              </a:rPr>
              <a:t>for</a:t>
            </a:r>
            <a:r>
              <a:rPr sz="2400" spc="-95" dirty="0">
                <a:latin typeface="Gadugi"/>
                <a:cs typeface="Gadugi"/>
              </a:rPr>
              <a:t> </a:t>
            </a:r>
            <a:r>
              <a:rPr sz="2400" dirty="0">
                <a:latin typeface="Gadugi"/>
                <a:cs typeface="Gadugi"/>
              </a:rPr>
              <a:t>a</a:t>
            </a:r>
            <a:r>
              <a:rPr sz="2400" spc="-90" dirty="0">
                <a:latin typeface="Gadugi"/>
                <a:cs typeface="Gadugi"/>
              </a:rPr>
              <a:t> </a:t>
            </a:r>
            <a:r>
              <a:rPr sz="2400" spc="-10" dirty="0">
                <a:latin typeface="Gadugi"/>
                <a:cs typeface="Gadugi"/>
              </a:rPr>
              <a:t>WOCAT</a:t>
            </a:r>
            <a:r>
              <a:rPr sz="2400" spc="-95" dirty="0">
                <a:latin typeface="Gadugi"/>
                <a:cs typeface="Gadugi"/>
              </a:rPr>
              <a:t> </a:t>
            </a:r>
            <a:r>
              <a:rPr sz="2400" dirty="0">
                <a:latin typeface="Gadugi"/>
                <a:cs typeface="Gadugi"/>
              </a:rPr>
              <a:t>account</a:t>
            </a:r>
            <a:r>
              <a:rPr sz="2400" spc="-55" dirty="0">
                <a:latin typeface="Gadugi"/>
                <a:cs typeface="Gadugi"/>
              </a:rPr>
              <a:t> </a:t>
            </a:r>
            <a:r>
              <a:rPr sz="2400" dirty="0">
                <a:latin typeface="Gadugi"/>
                <a:cs typeface="Gadugi"/>
              </a:rPr>
              <a:t>and</a:t>
            </a:r>
            <a:r>
              <a:rPr sz="2400" spc="-105" dirty="0">
                <a:latin typeface="Gadugi"/>
                <a:cs typeface="Gadugi"/>
              </a:rPr>
              <a:t> </a:t>
            </a:r>
            <a:r>
              <a:rPr sz="2400" dirty="0">
                <a:latin typeface="Gadugi"/>
                <a:cs typeface="Gadugi"/>
              </a:rPr>
              <a:t>login</a:t>
            </a:r>
            <a:r>
              <a:rPr sz="2400" spc="-60" dirty="0">
                <a:latin typeface="Gadugi"/>
                <a:cs typeface="Gadugi"/>
              </a:rPr>
              <a:t> </a:t>
            </a:r>
            <a:r>
              <a:rPr sz="2400" dirty="0">
                <a:latin typeface="Gadugi"/>
                <a:cs typeface="Gadugi"/>
              </a:rPr>
              <a:t>to</a:t>
            </a:r>
            <a:r>
              <a:rPr sz="2400" spc="-80" dirty="0">
                <a:latin typeface="Gadugi"/>
                <a:cs typeface="Gadugi"/>
              </a:rPr>
              <a:t> </a:t>
            </a:r>
            <a:r>
              <a:rPr sz="2400" dirty="0">
                <a:latin typeface="Gadugi"/>
                <a:cs typeface="Gadugi"/>
              </a:rPr>
              <a:t>the</a:t>
            </a:r>
            <a:r>
              <a:rPr sz="2400" spc="-90" dirty="0">
                <a:latin typeface="Gadugi"/>
                <a:cs typeface="Gadugi"/>
              </a:rPr>
              <a:t> </a:t>
            </a:r>
            <a:r>
              <a:rPr sz="2400" spc="-20" dirty="0">
                <a:latin typeface="Gadugi"/>
                <a:cs typeface="Gadugi"/>
              </a:rPr>
              <a:t>WOCAT</a:t>
            </a:r>
            <a:r>
              <a:rPr sz="2400" spc="-105" dirty="0">
                <a:latin typeface="Gadugi"/>
                <a:cs typeface="Gadugi"/>
              </a:rPr>
              <a:t> </a:t>
            </a:r>
            <a:r>
              <a:rPr sz="2400" spc="-25" dirty="0">
                <a:latin typeface="Gadugi"/>
                <a:cs typeface="Gadugi"/>
              </a:rPr>
              <a:t>SLM</a:t>
            </a:r>
            <a:endParaRPr sz="2400">
              <a:latin typeface="Gadugi"/>
              <a:cs typeface="Gadug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82725" y="1864613"/>
            <a:ext cx="546544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400" spc="-10" dirty="0">
                <a:latin typeface="Gadugi"/>
                <a:cs typeface="Gadugi"/>
              </a:rPr>
              <a:t>Database:</a:t>
            </a:r>
            <a:r>
              <a:rPr sz="2400" spc="-90" dirty="0">
                <a:latin typeface="Gadugi"/>
                <a:cs typeface="Gadugi"/>
              </a:rPr>
              <a:t> </a:t>
            </a:r>
            <a:r>
              <a:rPr sz="3200" u="sng" spc="-10" dirty="0">
                <a:solidFill>
                  <a:srgbClr val="0461C1"/>
                </a:solidFill>
                <a:uFill>
                  <a:solidFill>
                    <a:srgbClr val="000000"/>
                  </a:solidFill>
                </a:uFill>
                <a:latin typeface="Gadugi"/>
                <a:cs typeface="Gadugi"/>
                <a:hlinkClick r:id="rId3"/>
              </a:rPr>
              <a:t>https://qcat.wocat.net/</a:t>
            </a:r>
            <a:endParaRPr sz="3200">
              <a:latin typeface="Gadugi"/>
              <a:cs typeface="Gadugi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19200" y="103630"/>
            <a:ext cx="9753600" cy="6650733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58952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05"/>
              </a:spcBef>
            </a:pPr>
            <a:r>
              <a:rPr dirty="0">
                <a:latin typeface="Arial"/>
                <a:cs typeface="Arial"/>
              </a:rPr>
              <a:t>Documentation</a:t>
            </a:r>
            <a:r>
              <a:rPr spc="-8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and</a:t>
            </a:r>
            <a:r>
              <a:rPr spc="-5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review</a:t>
            </a:r>
            <a:r>
              <a:rPr spc="-40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process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14627" y="380996"/>
            <a:ext cx="9275064" cy="64770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51560" cy="6858000"/>
            <a:chOff x="0" y="0"/>
            <a:chExt cx="105156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368808"/>
              <a:ext cx="1048385" cy="991869"/>
            </a:xfrm>
            <a:custGeom>
              <a:avLst/>
              <a:gdLst/>
              <a:ahLst/>
              <a:cxnLst/>
              <a:rect l="l" t="t" r="r" b="b"/>
              <a:pathLst>
                <a:path w="1048385" h="991869">
                  <a:moveTo>
                    <a:pt x="1048004" y="0"/>
                  </a:moveTo>
                  <a:lnTo>
                    <a:pt x="0" y="0"/>
                  </a:lnTo>
                  <a:lnTo>
                    <a:pt x="0" y="991743"/>
                  </a:lnTo>
                  <a:lnTo>
                    <a:pt x="1048004" y="991743"/>
                  </a:lnTo>
                  <a:lnTo>
                    <a:pt x="1048004" y="0"/>
                  </a:lnTo>
                  <a:close/>
                </a:path>
              </a:pathLst>
            </a:custGeom>
            <a:solidFill>
              <a:srgbClr val="E085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048486" y="0"/>
              <a:ext cx="0" cy="6858000"/>
            </a:xfrm>
            <a:custGeom>
              <a:avLst/>
              <a:gdLst/>
              <a:ahLst/>
              <a:cxnLst/>
              <a:rect l="l" t="t" r="r" b="b"/>
              <a:pathLst>
                <a:path h="6858000">
                  <a:moveTo>
                    <a:pt x="0" y="0"/>
                  </a:moveTo>
                  <a:lnTo>
                    <a:pt x="0" y="6857998"/>
                  </a:lnTo>
                </a:path>
              </a:pathLst>
            </a:custGeom>
            <a:ln w="6096">
              <a:solidFill>
                <a:srgbClr val="EB7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326623" y="245363"/>
            <a:ext cx="1572768" cy="425195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0" y="0"/>
            <a:ext cx="11849100" cy="6858000"/>
            <a:chOff x="0" y="0"/>
            <a:chExt cx="11849100" cy="6858000"/>
          </a:xfrm>
        </p:grpSpPr>
        <p:sp>
          <p:nvSpPr>
            <p:cNvPr id="7" name="object 7"/>
            <p:cNvSpPr/>
            <p:nvPr/>
          </p:nvSpPr>
          <p:spPr>
            <a:xfrm>
              <a:off x="0" y="0"/>
              <a:ext cx="10064750" cy="6858000"/>
            </a:xfrm>
            <a:custGeom>
              <a:avLst/>
              <a:gdLst/>
              <a:ahLst/>
              <a:cxnLst/>
              <a:rect l="l" t="t" r="r" b="b"/>
              <a:pathLst>
                <a:path w="10064750" h="6858000">
                  <a:moveTo>
                    <a:pt x="10064369" y="368808"/>
                  </a:moveTo>
                  <a:lnTo>
                    <a:pt x="0" y="368808"/>
                  </a:lnTo>
                </a:path>
                <a:path w="10064750" h="6858000">
                  <a:moveTo>
                    <a:pt x="1048486" y="0"/>
                  </a:moveTo>
                  <a:lnTo>
                    <a:pt x="1048486" y="6857998"/>
                  </a:lnTo>
                </a:path>
                <a:path w="10064750" h="6858000">
                  <a:moveTo>
                    <a:pt x="10064369" y="368808"/>
                  </a:moveTo>
                  <a:lnTo>
                    <a:pt x="0" y="368808"/>
                  </a:lnTo>
                </a:path>
              </a:pathLst>
            </a:custGeom>
            <a:ln w="6096">
              <a:solidFill>
                <a:srgbClr val="EB7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21423" y="1380744"/>
              <a:ext cx="5027676" cy="4989576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1396471" y="1488947"/>
              <a:ext cx="434340" cy="516255"/>
            </a:xfrm>
            <a:custGeom>
              <a:avLst/>
              <a:gdLst/>
              <a:ahLst/>
              <a:cxnLst/>
              <a:rect l="l" t="t" r="r" b="b"/>
              <a:pathLst>
                <a:path w="434340" h="516255">
                  <a:moveTo>
                    <a:pt x="0" y="258063"/>
                  </a:moveTo>
                  <a:lnTo>
                    <a:pt x="4445" y="205993"/>
                  </a:lnTo>
                  <a:lnTo>
                    <a:pt x="17018" y="157606"/>
                  </a:lnTo>
                  <a:lnTo>
                    <a:pt x="37083" y="113791"/>
                  </a:lnTo>
                  <a:lnTo>
                    <a:pt x="63626" y="75564"/>
                  </a:lnTo>
                  <a:lnTo>
                    <a:pt x="95757" y="44068"/>
                  </a:lnTo>
                  <a:lnTo>
                    <a:pt x="132714" y="20319"/>
                  </a:lnTo>
                  <a:lnTo>
                    <a:pt x="173354" y="5206"/>
                  </a:lnTo>
                  <a:lnTo>
                    <a:pt x="217170" y="0"/>
                  </a:lnTo>
                  <a:lnTo>
                    <a:pt x="260857" y="5206"/>
                  </a:lnTo>
                  <a:lnTo>
                    <a:pt x="301625" y="20319"/>
                  </a:lnTo>
                  <a:lnTo>
                    <a:pt x="338581" y="44068"/>
                  </a:lnTo>
                  <a:lnTo>
                    <a:pt x="370712" y="75564"/>
                  </a:lnTo>
                  <a:lnTo>
                    <a:pt x="397255" y="113791"/>
                  </a:lnTo>
                  <a:lnTo>
                    <a:pt x="417322" y="157606"/>
                  </a:lnTo>
                  <a:lnTo>
                    <a:pt x="429895" y="205993"/>
                  </a:lnTo>
                  <a:lnTo>
                    <a:pt x="434339" y="258063"/>
                  </a:lnTo>
                  <a:lnTo>
                    <a:pt x="429895" y="310134"/>
                  </a:lnTo>
                  <a:lnTo>
                    <a:pt x="417322" y="358521"/>
                  </a:lnTo>
                  <a:lnTo>
                    <a:pt x="397255" y="402336"/>
                  </a:lnTo>
                  <a:lnTo>
                    <a:pt x="370712" y="440563"/>
                  </a:lnTo>
                  <a:lnTo>
                    <a:pt x="338581" y="472059"/>
                  </a:lnTo>
                  <a:lnTo>
                    <a:pt x="301625" y="495807"/>
                  </a:lnTo>
                  <a:lnTo>
                    <a:pt x="260857" y="510921"/>
                  </a:lnTo>
                  <a:lnTo>
                    <a:pt x="217170" y="516127"/>
                  </a:lnTo>
                  <a:lnTo>
                    <a:pt x="173354" y="510921"/>
                  </a:lnTo>
                  <a:lnTo>
                    <a:pt x="132714" y="495807"/>
                  </a:lnTo>
                  <a:lnTo>
                    <a:pt x="95757" y="472059"/>
                  </a:lnTo>
                  <a:lnTo>
                    <a:pt x="63626" y="440563"/>
                  </a:lnTo>
                  <a:lnTo>
                    <a:pt x="37083" y="402336"/>
                  </a:lnTo>
                  <a:lnTo>
                    <a:pt x="17018" y="358521"/>
                  </a:lnTo>
                  <a:lnTo>
                    <a:pt x="4445" y="310134"/>
                  </a:lnTo>
                  <a:lnTo>
                    <a:pt x="0" y="258063"/>
                  </a:lnTo>
                  <a:close/>
                </a:path>
              </a:pathLst>
            </a:custGeom>
            <a:ln w="1219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31975" y="3617974"/>
              <a:ext cx="6085332" cy="3198874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1319530" y="1602435"/>
            <a:ext cx="5090160" cy="16497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765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FF0000"/>
                </a:solidFill>
                <a:latin typeface="Gadugi"/>
                <a:cs typeface="Gadugi"/>
              </a:rPr>
              <a:t>https://qcat.wocat.net/en/wocat/</a:t>
            </a:r>
            <a:endParaRPr sz="2400">
              <a:latin typeface="Gadugi"/>
              <a:cs typeface="Gadugi"/>
            </a:endParaRPr>
          </a:p>
          <a:p>
            <a:pPr marL="355600" indent="-342900">
              <a:lnSpc>
                <a:spcPct val="100000"/>
              </a:lnSpc>
              <a:spcBef>
                <a:spcPts val="2705"/>
              </a:spcBef>
              <a:buFont typeface="Wingdings"/>
              <a:buChar char=""/>
              <a:tabLst>
                <a:tab pos="355600" algn="l"/>
              </a:tabLst>
            </a:pPr>
            <a:r>
              <a:rPr sz="2000" dirty="0">
                <a:latin typeface="Gadugi"/>
                <a:cs typeface="Gadugi"/>
              </a:rPr>
              <a:t>Optimized</a:t>
            </a:r>
            <a:r>
              <a:rPr sz="2000" spc="-40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for</a:t>
            </a:r>
            <a:r>
              <a:rPr sz="2000" spc="-15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Chrome</a:t>
            </a:r>
            <a:r>
              <a:rPr sz="2000" spc="-20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and</a:t>
            </a:r>
            <a:r>
              <a:rPr sz="2000" spc="-40" dirty="0">
                <a:latin typeface="Gadugi"/>
                <a:cs typeface="Gadugi"/>
              </a:rPr>
              <a:t> </a:t>
            </a:r>
            <a:r>
              <a:rPr sz="2000" spc="-10" dirty="0">
                <a:latin typeface="Gadugi"/>
                <a:cs typeface="Gadugi"/>
              </a:rPr>
              <a:t>Firefox</a:t>
            </a:r>
            <a:endParaRPr sz="2000">
              <a:latin typeface="Gadugi"/>
              <a:cs typeface="Gadugi"/>
            </a:endParaRPr>
          </a:p>
          <a:p>
            <a:pPr marL="355600" marR="5080" indent="-343535">
              <a:lnSpc>
                <a:spcPct val="100000"/>
              </a:lnSpc>
              <a:buFont typeface="Wingdings"/>
              <a:buChar char=""/>
              <a:tabLst>
                <a:tab pos="355600" algn="l"/>
              </a:tabLst>
            </a:pPr>
            <a:r>
              <a:rPr sz="2000" dirty="0">
                <a:latin typeface="Gadugi"/>
                <a:cs typeface="Gadugi"/>
              </a:rPr>
              <a:t>English,</a:t>
            </a:r>
            <a:r>
              <a:rPr sz="2000" spc="-45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French,</a:t>
            </a:r>
            <a:r>
              <a:rPr sz="2000" spc="-50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Spanish,</a:t>
            </a:r>
            <a:r>
              <a:rPr sz="2000" spc="-65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Russian,</a:t>
            </a:r>
            <a:r>
              <a:rPr sz="2000" spc="-55" dirty="0">
                <a:latin typeface="Gadugi"/>
                <a:cs typeface="Gadugi"/>
              </a:rPr>
              <a:t> </a:t>
            </a:r>
            <a:r>
              <a:rPr sz="2000" spc="-20" dirty="0">
                <a:latin typeface="Gadugi"/>
                <a:cs typeface="Gadugi"/>
              </a:rPr>
              <a:t>Lao, </a:t>
            </a:r>
            <a:r>
              <a:rPr sz="2000" dirty="0">
                <a:latin typeface="Gadugi"/>
                <a:cs typeface="Gadugi"/>
              </a:rPr>
              <a:t>Khmer,</a:t>
            </a:r>
            <a:r>
              <a:rPr sz="2000" spc="-50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Portuguese,</a:t>
            </a:r>
            <a:r>
              <a:rPr sz="2000" spc="-70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Afrikaans,</a:t>
            </a:r>
            <a:r>
              <a:rPr sz="2000" spc="-55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Arabic,</a:t>
            </a:r>
            <a:r>
              <a:rPr sz="2000" spc="-55" dirty="0">
                <a:latin typeface="Gadugi"/>
                <a:cs typeface="Gadugi"/>
              </a:rPr>
              <a:t> </a:t>
            </a:r>
            <a:r>
              <a:rPr sz="2000" spc="-20" dirty="0">
                <a:latin typeface="Gadugi"/>
                <a:cs typeface="Gadugi"/>
              </a:rPr>
              <a:t>Thai</a:t>
            </a:r>
            <a:endParaRPr sz="2000">
              <a:latin typeface="Gadugi"/>
              <a:cs typeface="Gadugi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236370" y="968756"/>
            <a:ext cx="685927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>
                <a:latin typeface="Arial"/>
                <a:cs typeface="Arial"/>
              </a:rPr>
              <a:t>Documentation</a:t>
            </a:r>
            <a:r>
              <a:rPr spc="-8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and</a:t>
            </a:r>
            <a:r>
              <a:rPr spc="-5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review</a:t>
            </a:r>
            <a:r>
              <a:rPr spc="-40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process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68808"/>
            <a:ext cx="1048385" cy="991869"/>
          </a:xfrm>
          <a:custGeom>
            <a:avLst/>
            <a:gdLst/>
            <a:ahLst/>
            <a:cxnLst/>
            <a:rect l="l" t="t" r="r" b="b"/>
            <a:pathLst>
              <a:path w="1048385" h="991869">
                <a:moveTo>
                  <a:pt x="1048004" y="0"/>
                </a:moveTo>
                <a:lnTo>
                  <a:pt x="0" y="0"/>
                </a:lnTo>
                <a:lnTo>
                  <a:pt x="0" y="991743"/>
                </a:lnTo>
                <a:lnTo>
                  <a:pt x="1048004" y="991743"/>
                </a:lnTo>
                <a:lnTo>
                  <a:pt x="1048004" y="0"/>
                </a:lnTo>
                <a:close/>
              </a:path>
            </a:pathLst>
          </a:custGeom>
          <a:solidFill>
            <a:srgbClr val="E085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48511" y="3741420"/>
            <a:ext cx="0" cy="3116580"/>
          </a:xfrm>
          <a:custGeom>
            <a:avLst/>
            <a:gdLst/>
            <a:ahLst/>
            <a:cxnLst/>
            <a:rect l="l" t="t" r="r" b="b"/>
            <a:pathLst>
              <a:path h="3116579">
                <a:moveTo>
                  <a:pt x="0" y="0"/>
                </a:moveTo>
                <a:lnTo>
                  <a:pt x="0" y="3116579"/>
                </a:lnTo>
              </a:path>
            </a:pathLst>
          </a:custGeom>
          <a:ln w="9144">
            <a:solidFill>
              <a:srgbClr val="EB7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190955" y="1434210"/>
            <a:ext cx="96583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Gadugi"/>
                <a:cs typeface="Gadugi"/>
              </a:rPr>
              <a:t>WOCAT's</a:t>
            </a:r>
            <a:r>
              <a:rPr sz="2400" spc="-60" dirty="0">
                <a:latin typeface="Gadugi"/>
                <a:cs typeface="Gadugi"/>
              </a:rPr>
              <a:t> </a:t>
            </a:r>
            <a:r>
              <a:rPr sz="2400" dirty="0">
                <a:latin typeface="Gadugi"/>
                <a:cs typeface="Gadugi"/>
              </a:rPr>
              <a:t>mission</a:t>
            </a:r>
            <a:r>
              <a:rPr sz="2400" spc="-40" dirty="0">
                <a:latin typeface="Gadugi"/>
                <a:cs typeface="Gadugi"/>
              </a:rPr>
              <a:t> </a:t>
            </a:r>
            <a:r>
              <a:rPr sz="2400" dirty="0">
                <a:latin typeface="Gadugi"/>
                <a:cs typeface="Gadugi"/>
              </a:rPr>
              <a:t>is</a:t>
            </a:r>
            <a:r>
              <a:rPr sz="2400" spc="-50" dirty="0">
                <a:latin typeface="Gadugi"/>
                <a:cs typeface="Gadugi"/>
              </a:rPr>
              <a:t> </a:t>
            </a:r>
            <a:r>
              <a:rPr sz="2400" dirty="0">
                <a:latin typeface="Gadugi"/>
                <a:cs typeface="Gadugi"/>
              </a:rPr>
              <a:t>to</a:t>
            </a:r>
            <a:r>
              <a:rPr sz="2400" spc="-55" dirty="0">
                <a:latin typeface="Gadugi"/>
                <a:cs typeface="Gadugi"/>
              </a:rPr>
              <a:t> </a:t>
            </a:r>
            <a:r>
              <a:rPr sz="2400" dirty="0">
                <a:latin typeface="Gadugi"/>
                <a:cs typeface="Gadugi"/>
              </a:rPr>
              <a:t>support</a:t>
            </a:r>
            <a:r>
              <a:rPr sz="2400" spc="-50" dirty="0">
                <a:latin typeface="Gadugi"/>
                <a:cs typeface="Gadugi"/>
              </a:rPr>
              <a:t> </a:t>
            </a:r>
            <a:r>
              <a:rPr sz="2400" dirty="0">
                <a:latin typeface="Gadugi"/>
                <a:cs typeface="Gadugi"/>
              </a:rPr>
              <a:t>innovation</a:t>
            </a:r>
            <a:r>
              <a:rPr sz="2400" spc="-5" dirty="0">
                <a:latin typeface="Gadugi"/>
                <a:cs typeface="Gadugi"/>
              </a:rPr>
              <a:t> </a:t>
            </a:r>
            <a:r>
              <a:rPr sz="2400" dirty="0">
                <a:latin typeface="Gadugi"/>
                <a:cs typeface="Gadugi"/>
              </a:rPr>
              <a:t>and</a:t>
            </a:r>
            <a:r>
              <a:rPr sz="2400" spc="-45" dirty="0">
                <a:latin typeface="Gadugi"/>
                <a:cs typeface="Gadugi"/>
              </a:rPr>
              <a:t> </a:t>
            </a:r>
            <a:r>
              <a:rPr sz="2400" spc="-10" dirty="0">
                <a:latin typeface="Gadugi"/>
                <a:cs typeface="Gadugi"/>
              </a:rPr>
              <a:t>decision-</a:t>
            </a:r>
            <a:r>
              <a:rPr sz="2400" dirty="0">
                <a:latin typeface="Gadugi"/>
                <a:cs typeface="Gadugi"/>
              </a:rPr>
              <a:t>making</a:t>
            </a:r>
            <a:r>
              <a:rPr sz="2400" spc="-25" dirty="0">
                <a:latin typeface="Gadugi"/>
                <a:cs typeface="Gadugi"/>
              </a:rPr>
              <a:t> </a:t>
            </a:r>
            <a:r>
              <a:rPr sz="2400" dirty="0">
                <a:latin typeface="Gadugi"/>
                <a:cs typeface="Gadugi"/>
              </a:rPr>
              <a:t>in</a:t>
            </a:r>
            <a:r>
              <a:rPr sz="2400" spc="-40" dirty="0">
                <a:latin typeface="Gadugi"/>
                <a:cs typeface="Gadugi"/>
              </a:rPr>
              <a:t> </a:t>
            </a:r>
            <a:r>
              <a:rPr sz="2400" spc="-20" dirty="0">
                <a:latin typeface="Gadugi"/>
                <a:cs typeface="Gadugi"/>
              </a:rPr>
              <a:t>SLM:</a:t>
            </a:r>
            <a:endParaRPr sz="2400">
              <a:latin typeface="Gadugi"/>
              <a:cs typeface="Gadugi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84581" rIns="0" bIns="0" rtlCol="0">
            <a:spAutoFit/>
          </a:bodyPr>
          <a:lstStyle/>
          <a:p>
            <a:pPr marL="33020">
              <a:lnSpc>
                <a:spcPct val="100000"/>
              </a:lnSpc>
              <a:spcBef>
                <a:spcPts val="95"/>
              </a:spcBef>
            </a:pPr>
            <a:r>
              <a:rPr dirty="0"/>
              <a:t>Introduction</a:t>
            </a:r>
            <a:r>
              <a:rPr spc="-185" dirty="0"/>
              <a:t> </a:t>
            </a:r>
            <a:r>
              <a:rPr sz="4000" spc="-10" dirty="0"/>
              <a:t>WOCAT</a:t>
            </a:r>
            <a:endParaRPr sz="4000"/>
          </a:p>
        </p:txBody>
      </p:sp>
      <p:pic>
        <p:nvPicPr>
          <p:cNvPr id="20" name="Google Shape;462;p12">
            <a:extLst>
              <a:ext uri="{FF2B5EF4-FFF2-40B4-BE49-F238E27FC236}">
                <a16:creationId xmlns:a16="http://schemas.microsoft.com/office/drawing/2014/main" id="{5D10A419-9866-40FE-95F1-5C02FFEB0853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 cstate="print">
            <a:alphaModFix/>
          </a:blip>
          <a:srcRect l="2639" t="3461" r="16457" b="18295"/>
          <a:stretch/>
        </p:blipFill>
        <p:spPr>
          <a:xfrm>
            <a:off x="3200407" y="2666517"/>
            <a:ext cx="6862118" cy="374424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" name="Google Shape;460;p12">
            <a:extLst>
              <a:ext uri="{FF2B5EF4-FFF2-40B4-BE49-F238E27FC236}">
                <a16:creationId xmlns:a16="http://schemas.microsoft.com/office/drawing/2014/main" id="{5C07E097-3D44-40B1-AE44-E5BA6CAFE7B0}"/>
              </a:ext>
            </a:extLst>
          </p:cNvPr>
          <p:cNvCxnSpPr/>
          <p:nvPr/>
        </p:nvCxnSpPr>
        <p:spPr>
          <a:xfrm>
            <a:off x="1048871" y="0"/>
            <a:ext cx="0" cy="68580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2" name="Google Shape;463;p12">
            <a:extLst>
              <a:ext uri="{FF2B5EF4-FFF2-40B4-BE49-F238E27FC236}">
                <a16:creationId xmlns:a16="http://schemas.microsoft.com/office/drawing/2014/main" id="{B5FD1F53-D8E0-4A5A-9415-BD6F54C33920}"/>
              </a:ext>
            </a:extLst>
          </p:cNvPr>
          <p:cNvSpPr txBox="1"/>
          <p:nvPr/>
        </p:nvSpPr>
        <p:spPr>
          <a:xfrm>
            <a:off x="1048385" y="1889349"/>
            <a:ext cx="10602776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SzPts val="2000"/>
            </a:pPr>
            <a:r>
              <a:rPr lang="en-US" sz="2000" dirty="0">
                <a:solidFill>
                  <a:srgbClr val="000000"/>
                </a:solidFill>
                <a:latin typeface="Gadugi" panose="020B0502040204020203" pitchFamily="34" charset="0"/>
                <a:ea typeface="Gadugi" panose="020B0502040204020203" pitchFamily="34" charset="0"/>
                <a:cs typeface="Arial"/>
                <a:sym typeface="Arial"/>
              </a:rPr>
              <a:t>Over the past 30 years, WOCAT and its partners have developed a set of standardized tools and methods for SLM knowledge management and decision support. These are now used in </a:t>
            </a:r>
            <a:r>
              <a:rPr lang="en-US" sz="2000" b="1" dirty="0">
                <a:solidFill>
                  <a:srgbClr val="000000"/>
                </a:solidFill>
                <a:latin typeface="Gadugi" panose="020B0502040204020203" pitchFamily="34" charset="0"/>
                <a:ea typeface="Gadugi" panose="020B0502040204020203" pitchFamily="34" charset="0"/>
                <a:cs typeface="Arial"/>
                <a:sym typeface="Arial"/>
              </a:rPr>
              <a:t>over 50 countries around the globe</a:t>
            </a:r>
            <a:r>
              <a:rPr lang="en-US" sz="2000" dirty="0">
                <a:solidFill>
                  <a:srgbClr val="000000"/>
                </a:solidFill>
                <a:latin typeface="Gadugi" panose="020B0502040204020203" pitchFamily="34" charset="0"/>
                <a:ea typeface="Gadugi" panose="020B0502040204020203" pitchFamily="34" charset="0"/>
                <a:cs typeface="Arial"/>
                <a:sym typeface="Arial"/>
              </a:rPr>
              <a:t>. </a:t>
            </a:r>
            <a:endParaRPr lang="en-US" sz="1400" dirty="0">
              <a:solidFill>
                <a:srgbClr val="000000"/>
              </a:solidFill>
              <a:latin typeface="Gadugi" panose="020B0502040204020203" pitchFamily="34" charset="0"/>
              <a:ea typeface="Gadugi" panose="020B0502040204020203" pitchFamily="34" charset="0"/>
              <a:cs typeface="Arial"/>
              <a:sym typeface="Arial"/>
            </a:endParaRPr>
          </a:p>
          <a:p>
            <a:pPr lvl="0">
              <a:buClr>
                <a:srgbClr val="000000"/>
              </a:buClr>
              <a:buSzPts val="2000"/>
            </a:pPr>
            <a:r>
              <a:rPr lang="en-US" sz="2000" dirty="0">
                <a:solidFill>
                  <a:srgbClr val="000000"/>
                </a:solidFill>
                <a:latin typeface="Gadugi" panose="020B0502040204020203" pitchFamily="34" charset="0"/>
                <a:ea typeface="Gadugi" panose="020B0502040204020203" pitchFamily="34" charset="0"/>
                <a:cs typeface="Arial"/>
                <a:sym typeface="Arial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Gadugi" panose="020B0502040204020203" pitchFamily="34" charset="0"/>
              <a:ea typeface="Gadugi" panose="020B0502040204020203" pitchFamily="34" charset="0"/>
              <a:cs typeface="Arial"/>
              <a:sym typeface="Arial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252CBE1-F8A2-4477-B062-954A150C919F}"/>
              </a:ext>
            </a:extLst>
          </p:cNvPr>
          <p:cNvSpPr/>
          <p:nvPr/>
        </p:nvSpPr>
        <p:spPr>
          <a:xfrm>
            <a:off x="8220283" y="5562600"/>
            <a:ext cx="2922846" cy="106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I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064750" cy="6858000"/>
            <a:chOff x="0" y="0"/>
            <a:chExt cx="1006475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368808"/>
              <a:ext cx="1048385" cy="991869"/>
            </a:xfrm>
            <a:custGeom>
              <a:avLst/>
              <a:gdLst/>
              <a:ahLst/>
              <a:cxnLst/>
              <a:rect l="l" t="t" r="r" b="b"/>
              <a:pathLst>
                <a:path w="1048385" h="991869">
                  <a:moveTo>
                    <a:pt x="1048004" y="0"/>
                  </a:moveTo>
                  <a:lnTo>
                    <a:pt x="0" y="0"/>
                  </a:lnTo>
                  <a:lnTo>
                    <a:pt x="0" y="991743"/>
                  </a:lnTo>
                  <a:lnTo>
                    <a:pt x="1048004" y="991743"/>
                  </a:lnTo>
                  <a:lnTo>
                    <a:pt x="1048004" y="0"/>
                  </a:lnTo>
                  <a:close/>
                </a:path>
              </a:pathLst>
            </a:custGeom>
            <a:solidFill>
              <a:srgbClr val="E085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10064750" cy="6858000"/>
            </a:xfrm>
            <a:custGeom>
              <a:avLst/>
              <a:gdLst/>
              <a:ahLst/>
              <a:cxnLst/>
              <a:rect l="l" t="t" r="r" b="b"/>
              <a:pathLst>
                <a:path w="10064750" h="6858000">
                  <a:moveTo>
                    <a:pt x="1048486" y="0"/>
                  </a:moveTo>
                  <a:lnTo>
                    <a:pt x="1048486" y="6857998"/>
                  </a:lnTo>
                </a:path>
                <a:path w="10064750" h="6858000">
                  <a:moveTo>
                    <a:pt x="10064369" y="368808"/>
                  </a:moveTo>
                  <a:lnTo>
                    <a:pt x="0" y="368808"/>
                  </a:lnTo>
                </a:path>
              </a:pathLst>
            </a:custGeom>
            <a:ln w="6096">
              <a:solidFill>
                <a:srgbClr val="EB7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326623" y="245363"/>
            <a:ext cx="1572768" cy="425195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-4763" y="-4762"/>
            <a:ext cx="12197080" cy="6867525"/>
            <a:chOff x="-4763" y="-4762"/>
            <a:chExt cx="12197080" cy="686752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57655" y="1365503"/>
              <a:ext cx="11125200" cy="5492492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0" y="0"/>
              <a:ext cx="10064750" cy="6858000"/>
            </a:xfrm>
            <a:custGeom>
              <a:avLst/>
              <a:gdLst/>
              <a:ahLst/>
              <a:cxnLst/>
              <a:rect l="l" t="t" r="r" b="b"/>
              <a:pathLst>
                <a:path w="10064750" h="6858000">
                  <a:moveTo>
                    <a:pt x="1048512" y="0"/>
                  </a:moveTo>
                  <a:lnTo>
                    <a:pt x="1048512" y="6857999"/>
                  </a:lnTo>
                </a:path>
                <a:path w="10064750" h="6858000">
                  <a:moveTo>
                    <a:pt x="10064623" y="368808"/>
                  </a:moveTo>
                  <a:lnTo>
                    <a:pt x="0" y="368808"/>
                  </a:lnTo>
                </a:path>
              </a:pathLst>
            </a:custGeom>
            <a:ln w="9144">
              <a:solidFill>
                <a:srgbClr val="BD4A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057655" y="5862828"/>
              <a:ext cx="11134725" cy="728980"/>
            </a:xfrm>
            <a:custGeom>
              <a:avLst/>
              <a:gdLst/>
              <a:ahLst/>
              <a:cxnLst/>
              <a:rect l="l" t="t" r="r" b="b"/>
              <a:pathLst>
                <a:path w="11134725" h="728979">
                  <a:moveTo>
                    <a:pt x="0" y="728472"/>
                  </a:moveTo>
                  <a:lnTo>
                    <a:pt x="11134343" y="728472"/>
                  </a:lnTo>
                  <a:lnTo>
                    <a:pt x="11134343" y="0"/>
                  </a:lnTo>
                  <a:lnTo>
                    <a:pt x="0" y="0"/>
                  </a:lnTo>
                  <a:lnTo>
                    <a:pt x="0" y="728472"/>
                  </a:lnTo>
                  <a:close/>
                </a:path>
              </a:pathLst>
            </a:custGeom>
            <a:solidFill>
              <a:srgbClr val="FFFFFF">
                <a:alpha val="6980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88213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dirty="0"/>
              <a:t>Contact</a:t>
            </a:r>
            <a:r>
              <a:rPr spc="-140" dirty="0"/>
              <a:t> </a:t>
            </a:r>
            <a:r>
              <a:rPr spc="-25" dirty="0"/>
              <a:t>us!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7038467" y="6132728"/>
            <a:ext cx="34290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10"/>
              </a:lnSpc>
            </a:pPr>
            <a:r>
              <a:rPr sz="1800" spc="-25" dirty="0">
                <a:solidFill>
                  <a:srgbClr val="FFFFFF"/>
                </a:solidFill>
                <a:latin typeface="Calibri"/>
                <a:cs typeface="Calibri"/>
              </a:rPr>
              <a:t>&lt;&lt;&lt;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3892296" y="5867400"/>
            <a:ext cx="8300084" cy="707390"/>
            <a:chOff x="3892296" y="5867400"/>
            <a:chExt cx="8300084" cy="707390"/>
          </a:xfrm>
        </p:grpSpPr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515344" y="5867400"/>
              <a:ext cx="676655" cy="70713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892296" y="6103620"/>
              <a:ext cx="365760" cy="34442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987540" y="6076188"/>
              <a:ext cx="419100" cy="336804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1819401" y="6076594"/>
            <a:ext cx="15436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u="sng" spc="-10" dirty="0">
                <a:solidFill>
                  <a:srgbClr val="0461C1"/>
                </a:solidFill>
                <a:uFill>
                  <a:solidFill>
                    <a:srgbClr val="0461C1"/>
                  </a:solidFill>
                </a:uFill>
                <a:latin typeface="Gadugi"/>
                <a:cs typeface="Gadugi"/>
                <a:hlinkClick r:id="rId7"/>
              </a:rPr>
              <a:t>www.wocat.net</a:t>
            </a:r>
            <a:endParaRPr sz="1800">
              <a:latin typeface="Gadugi"/>
              <a:cs typeface="Gadug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313682" y="6060440"/>
            <a:ext cx="21012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u="sng" spc="-10" dirty="0">
                <a:solidFill>
                  <a:srgbClr val="0461C1"/>
                </a:solidFill>
                <a:uFill>
                  <a:solidFill>
                    <a:srgbClr val="0461C1"/>
                  </a:solidFill>
                </a:uFill>
                <a:latin typeface="Gadugi"/>
                <a:cs typeface="Gadugi"/>
                <a:hlinkClick r:id="rId8"/>
              </a:rPr>
              <a:t>wocat.cde@unibe.ch</a:t>
            </a:r>
            <a:endParaRPr sz="1800">
              <a:latin typeface="Gadugi"/>
              <a:cs typeface="Gadug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440548" y="6063488"/>
            <a:ext cx="13652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Gadugi"/>
                <a:cs typeface="Gadugi"/>
              </a:rPr>
              <a:t>@WOCATnet</a:t>
            </a:r>
            <a:endParaRPr sz="1800">
              <a:latin typeface="Gadugi"/>
              <a:cs typeface="Gadug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520808" y="6068364"/>
            <a:ext cx="116713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Gadugi"/>
                <a:cs typeface="Gadugi"/>
              </a:rPr>
              <a:t>@wocatnet</a:t>
            </a:r>
            <a:endParaRPr sz="1800">
              <a:latin typeface="Gadugi"/>
              <a:cs typeface="Gadugi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1400555" y="6050279"/>
            <a:ext cx="8041005" cy="344805"/>
            <a:chOff x="1400555" y="6050279"/>
            <a:chExt cx="8041005" cy="344805"/>
          </a:xfrm>
        </p:grpSpPr>
        <p:pic>
          <p:nvPicPr>
            <p:cNvPr id="21" name="object 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096755" y="6050279"/>
              <a:ext cx="344424" cy="336803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00555" y="6079235"/>
              <a:ext cx="316992" cy="315467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10051795" y="6639255"/>
            <a:ext cx="1536700" cy="18859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050" dirty="0">
                <a:solidFill>
                  <a:srgbClr val="FFFFFF"/>
                </a:solidFill>
                <a:latin typeface="Arial"/>
                <a:cs typeface="Arial"/>
              </a:rPr>
              <a:t>Photo:</a:t>
            </a:r>
            <a:r>
              <a:rPr sz="105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FFFFFF"/>
                </a:solidFill>
                <a:latin typeface="Arial"/>
                <a:cs typeface="Arial"/>
              </a:rPr>
              <a:t>Hanspeter</a:t>
            </a:r>
            <a:r>
              <a:rPr sz="105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spc="-10" dirty="0">
                <a:solidFill>
                  <a:srgbClr val="FFFFFF"/>
                </a:solidFill>
                <a:latin typeface="Arial"/>
                <a:cs typeface="Arial"/>
              </a:rPr>
              <a:t>Liniger</a:t>
            </a:r>
            <a:endParaRPr sz="105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136091" y="5520944"/>
            <a:ext cx="45446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800" dirty="0">
                <a:solidFill>
                  <a:srgbClr val="FFFFFF"/>
                </a:solidFill>
                <a:latin typeface="Arial"/>
                <a:cs typeface="Arial"/>
              </a:rPr>
              <a:t>Ingrid Teich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800" u="sng" spc="-10" dirty="0">
                <a:solidFill>
                  <a:srgbClr val="0461C1"/>
                </a:solidFill>
                <a:uFill>
                  <a:solidFill>
                    <a:srgbClr val="0461C1"/>
                  </a:solidFill>
                </a:uFill>
                <a:latin typeface="Arial"/>
                <a:cs typeface="Arial"/>
                <a:hlinkClick r:id="rId11"/>
              </a:rPr>
              <a:t>ingrid</a:t>
            </a:r>
            <a:r>
              <a:rPr sz="1800" u="sng" spc="-10" dirty="0">
                <a:solidFill>
                  <a:srgbClr val="0461C1"/>
                </a:solidFill>
                <a:uFill>
                  <a:solidFill>
                    <a:srgbClr val="0461C1"/>
                  </a:solidFill>
                </a:uFill>
                <a:latin typeface="Arial"/>
                <a:cs typeface="Arial"/>
                <a:hlinkClick r:id="rId11"/>
              </a:rPr>
              <a:t>.</a:t>
            </a:r>
            <a:r>
              <a:rPr lang="en-US" sz="1800" u="sng" spc="-10" dirty="0">
                <a:solidFill>
                  <a:srgbClr val="0461C1"/>
                </a:solidFill>
                <a:uFill>
                  <a:solidFill>
                    <a:srgbClr val="0461C1"/>
                  </a:solidFill>
                </a:uFill>
                <a:latin typeface="Arial"/>
                <a:cs typeface="Arial"/>
                <a:hlinkClick r:id="rId11"/>
              </a:rPr>
              <a:t>teich</a:t>
            </a:r>
            <a:r>
              <a:rPr sz="1800" u="sng" spc="-10" dirty="0">
                <a:solidFill>
                  <a:srgbClr val="0461C1"/>
                </a:solidFill>
                <a:uFill>
                  <a:solidFill>
                    <a:srgbClr val="0461C1"/>
                  </a:solidFill>
                </a:uFill>
                <a:latin typeface="Arial"/>
                <a:cs typeface="Arial"/>
                <a:hlinkClick r:id="rId11"/>
              </a:rPr>
              <a:t>@unibe.ch</a:t>
            </a:r>
            <a:endParaRPr sz="18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500616" y="2983991"/>
              <a:ext cx="2691383" cy="387400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500616" y="1484375"/>
              <a:ext cx="2691383" cy="1781556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88645" rIns="0" bIns="0" rtlCol="0">
            <a:spAutoFit/>
          </a:bodyPr>
          <a:lstStyle/>
          <a:p>
            <a:pPr marL="27305">
              <a:lnSpc>
                <a:spcPct val="100000"/>
              </a:lnSpc>
              <a:spcBef>
                <a:spcPts val="105"/>
              </a:spcBef>
            </a:pPr>
            <a:r>
              <a:rPr dirty="0"/>
              <a:t>Target</a:t>
            </a:r>
            <a:r>
              <a:rPr spc="-110" dirty="0"/>
              <a:t> </a:t>
            </a:r>
            <a:r>
              <a:rPr spc="-10" dirty="0"/>
              <a:t>groups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142796" y="1543558"/>
            <a:ext cx="7867650" cy="4246245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469265" marR="1296670" indent="-457200">
              <a:lnSpc>
                <a:spcPct val="80000"/>
              </a:lnSpc>
              <a:spcBef>
                <a:spcPts val="675"/>
              </a:spcBef>
              <a:buFont typeface="Wingdings"/>
              <a:buChar char=""/>
              <a:tabLst>
                <a:tab pos="469265" algn="l"/>
              </a:tabLst>
            </a:pPr>
            <a:r>
              <a:rPr sz="2400" dirty="0">
                <a:latin typeface="Gadugi"/>
                <a:cs typeface="Gadugi"/>
              </a:rPr>
              <a:t>SLM</a:t>
            </a:r>
            <a:r>
              <a:rPr sz="2400" spc="-50" dirty="0">
                <a:latin typeface="Gadugi"/>
                <a:cs typeface="Gadugi"/>
              </a:rPr>
              <a:t> </a:t>
            </a:r>
            <a:r>
              <a:rPr sz="2400" dirty="0">
                <a:latin typeface="Gadugi"/>
                <a:cs typeface="Gadugi"/>
              </a:rPr>
              <a:t>specialists</a:t>
            </a:r>
            <a:r>
              <a:rPr sz="2400" spc="-30" dirty="0">
                <a:latin typeface="Gadugi"/>
                <a:cs typeface="Gadugi"/>
              </a:rPr>
              <a:t> </a:t>
            </a:r>
            <a:r>
              <a:rPr sz="2400" dirty="0">
                <a:latin typeface="Gadugi"/>
                <a:cs typeface="Gadugi"/>
              </a:rPr>
              <a:t>at</a:t>
            </a:r>
            <a:r>
              <a:rPr sz="2400" spc="-35" dirty="0">
                <a:latin typeface="Gadugi"/>
                <a:cs typeface="Gadugi"/>
              </a:rPr>
              <a:t> </a:t>
            </a:r>
            <a:r>
              <a:rPr sz="2400" dirty="0">
                <a:latin typeface="Gadugi"/>
                <a:cs typeface="Gadugi"/>
              </a:rPr>
              <a:t>the</a:t>
            </a:r>
            <a:r>
              <a:rPr sz="2400" spc="-20" dirty="0">
                <a:latin typeface="Gadugi"/>
                <a:cs typeface="Gadugi"/>
              </a:rPr>
              <a:t> </a:t>
            </a:r>
            <a:r>
              <a:rPr sz="2400" b="1" dirty="0">
                <a:latin typeface="Gadugi"/>
                <a:cs typeface="Gadugi"/>
              </a:rPr>
              <a:t>field</a:t>
            </a:r>
            <a:r>
              <a:rPr sz="2400" b="1" spc="-35" dirty="0">
                <a:latin typeface="Gadugi"/>
                <a:cs typeface="Gadugi"/>
              </a:rPr>
              <a:t> </a:t>
            </a:r>
            <a:r>
              <a:rPr sz="2400" b="1" dirty="0">
                <a:latin typeface="Gadugi"/>
                <a:cs typeface="Gadugi"/>
              </a:rPr>
              <a:t>level</a:t>
            </a:r>
            <a:r>
              <a:rPr sz="2400" dirty="0">
                <a:latin typeface="Gadugi"/>
                <a:cs typeface="Gadugi"/>
              </a:rPr>
              <a:t>,</a:t>
            </a:r>
            <a:r>
              <a:rPr sz="2400" spc="-25" dirty="0">
                <a:latin typeface="Gadugi"/>
                <a:cs typeface="Gadugi"/>
              </a:rPr>
              <a:t> </a:t>
            </a:r>
            <a:r>
              <a:rPr sz="2400" spc="-10" dirty="0">
                <a:latin typeface="Gadugi"/>
                <a:cs typeface="Gadugi"/>
              </a:rPr>
              <a:t>including </a:t>
            </a:r>
            <a:r>
              <a:rPr sz="2400" dirty="0">
                <a:latin typeface="Gadugi"/>
                <a:cs typeface="Gadugi"/>
              </a:rPr>
              <a:t>technical</a:t>
            </a:r>
            <a:r>
              <a:rPr sz="2400" spc="-15" dirty="0">
                <a:latin typeface="Gadugi"/>
                <a:cs typeface="Gadugi"/>
              </a:rPr>
              <a:t> </a:t>
            </a:r>
            <a:r>
              <a:rPr sz="2400" dirty="0">
                <a:latin typeface="Gadugi"/>
                <a:cs typeface="Gadugi"/>
              </a:rPr>
              <a:t>staff,</a:t>
            </a:r>
            <a:r>
              <a:rPr sz="2400" spc="-60" dirty="0">
                <a:latin typeface="Gadugi"/>
                <a:cs typeface="Gadugi"/>
              </a:rPr>
              <a:t> </a:t>
            </a:r>
            <a:r>
              <a:rPr sz="2400" dirty="0">
                <a:latin typeface="Gadugi"/>
                <a:cs typeface="Gadugi"/>
              </a:rPr>
              <a:t>extension</a:t>
            </a:r>
            <a:r>
              <a:rPr sz="2400" spc="-55" dirty="0">
                <a:latin typeface="Gadugi"/>
                <a:cs typeface="Gadugi"/>
              </a:rPr>
              <a:t> </a:t>
            </a:r>
            <a:r>
              <a:rPr sz="2400" dirty="0">
                <a:latin typeface="Gadugi"/>
                <a:cs typeface="Gadugi"/>
              </a:rPr>
              <a:t>workers,</a:t>
            </a:r>
            <a:r>
              <a:rPr sz="2400" spc="-60" dirty="0">
                <a:latin typeface="Gadugi"/>
                <a:cs typeface="Gadugi"/>
              </a:rPr>
              <a:t> </a:t>
            </a:r>
            <a:r>
              <a:rPr sz="2400" spc="-10" dirty="0">
                <a:latin typeface="Gadugi"/>
                <a:cs typeface="Gadugi"/>
              </a:rPr>
              <a:t>agricultural </a:t>
            </a:r>
            <a:r>
              <a:rPr sz="2400" dirty="0">
                <a:latin typeface="Gadugi"/>
                <a:cs typeface="Gadugi"/>
              </a:rPr>
              <a:t>advisors</a:t>
            </a:r>
            <a:r>
              <a:rPr sz="2400" spc="-45" dirty="0">
                <a:latin typeface="Gadugi"/>
                <a:cs typeface="Gadugi"/>
              </a:rPr>
              <a:t> </a:t>
            </a:r>
            <a:r>
              <a:rPr sz="2400" dirty="0">
                <a:latin typeface="Gadugi"/>
                <a:cs typeface="Gadugi"/>
              </a:rPr>
              <a:t>and</a:t>
            </a:r>
            <a:r>
              <a:rPr sz="2400" spc="-35" dirty="0">
                <a:latin typeface="Gadugi"/>
                <a:cs typeface="Gadugi"/>
              </a:rPr>
              <a:t> </a:t>
            </a:r>
            <a:r>
              <a:rPr sz="2400" dirty="0">
                <a:latin typeface="Gadugi"/>
                <a:cs typeface="Gadugi"/>
              </a:rPr>
              <a:t>project</a:t>
            </a:r>
            <a:r>
              <a:rPr sz="2400" spc="-35" dirty="0">
                <a:latin typeface="Gadugi"/>
                <a:cs typeface="Gadugi"/>
              </a:rPr>
              <a:t> </a:t>
            </a:r>
            <a:r>
              <a:rPr sz="2400" spc="-10" dirty="0">
                <a:latin typeface="Gadugi"/>
                <a:cs typeface="Gadugi"/>
              </a:rPr>
              <a:t>implementers.</a:t>
            </a:r>
            <a:endParaRPr sz="2400">
              <a:latin typeface="Gadugi"/>
              <a:cs typeface="Gadugi"/>
            </a:endParaRPr>
          </a:p>
          <a:p>
            <a:pPr marL="469265" marR="386715" indent="-457200">
              <a:lnSpc>
                <a:spcPts val="2300"/>
              </a:lnSpc>
              <a:spcBef>
                <a:spcPts val="1580"/>
              </a:spcBef>
              <a:buFont typeface="Wingdings"/>
              <a:buChar char=""/>
              <a:tabLst>
                <a:tab pos="469265" algn="l"/>
              </a:tabLst>
            </a:pPr>
            <a:r>
              <a:rPr sz="2400" dirty="0">
                <a:latin typeface="Gadugi"/>
                <a:cs typeface="Gadugi"/>
              </a:rPr>
              <a:t>SLM</a:t>
            </a:r>
            <a:r>
              <a:rPr sz="2400" spc="-50" dirty="0">
                <a:latin typeface="Gadugi"/>
                <a:cs typeface="Gadugi"/>
              </a:rPr>
              <a:t> </a:t>
            </a:r>
            <a:r>
              <a:rPr sz="2400" dirty="0">
                <a:latin typeface="Gadugi"/>
                <a:cs typeface="Gadugi"/>
              </a:rPr>
              <a:t>specialists</a:t>
            </a:r>
            <a:r>
              <a:rPr sz="2400" spc="-25" dirty="0">
                <a:latin typeface="Gadugi"/>
                <a:cs typeface="Gadugi"/>
              </a:rPr>
              <a:t> </a:t>
            </a:r>
            <a:r>
              <a:rPr sz="2400" dirty="0">
                <a:latin typeface="Gadugi"/>
                <a:cs typeface="Gadugi"/>
              </a:rPr>
              <a:t>at</a:t>
            </a:r>
            <a:r>
              <a:rPr sz="2400" spc="-35" dirty="0">
                <a:latin typeface="Gadugi"/>
                <a:cs typeface="Gadugi"/>
              </a:rPr>
              <a:t> </a:t>
            </a:r>
            <a:r>
              <a:rPr sz="2400" dirty="0">
                <a:latin typeface="Gadugi"/>
                <a:cs typeface="Gadugi"/>
              </a:rPr>
              <a:t>the</a:t>
            </a:r>
            <a:r>
              <a:rPr sz="2400" spc="-15" dirty="0">
                <a:latin typeface="Gadugi"/>
                <a:cs typeface="Gadugi"/>
              </a:rPr>
              <a:t> </a:t>
            </a:r>
            <a:r>
              <a:rPr sz="2400" b="1" dirty="0">
                <a:latin typeface="Gadugi"/>
                <a:cs typeface="Gadugi"/>
              </a:rPr>
              <a:t>(sub)national</a:t>
            </a:r>
            <a:r>
              <a:rPr sz="2400" b="1" spc="-60" dirty="0">
                <a:latin typeface="Gadugi"/>
                <a:cs typeface="Gadugi"/>
              </a:rPr>
              <a:t> </a:t>
            </a:r>
            <a:r>
              <a:rPr sz="2400" b="1" dirty="0">
                <a:latin typeface="Gadugi"/>
                <a:cs typeface="Gadugi"/>
              </a:rPr>
              <a:t>level</a:t>
            </a:r>
            <a:r>
              <a:rPr sz="2400" dirty="0">
                <a:latin typeface="Gadugi"/>
                <a:cs typeface="Gadugi"/>
              </a:rPr>
              <a:t>,</a:t>
            </a:r>
            <a:r>
              <a:rPr sz="2400" spc="-25" dirty="0">
                <a:latin typeface="Gadugi"/>
                <a:cs typeface="Gadugi"/>
              </a:rPr>
              <a:t> </a:t>
            </a:r>
            <a:r>
              <a:rPr sz="2400" spc="-10" dirty="0">
                <a:latin typeface="Gadugi"/>
                <a:cs typeface="Gadugi"/>
              </a:rPr>
              <a:t>including </a:t>
            </a:r>
            <a:r>
              <a:rPr sz="2400" dirty="0">
                <a:latin typeface="Gadugi"/>
                <a:cs typeface="Gadugi"/>
              </a:rPr>
              <a:t>planners,</a:t>
            </a:r>
            <a:r>
              <a:rPr sz="2400" spc="-60" dirty="0">
                <a:latin typeface="Gadugi"/>
                <a:cs typeface="Gadugi"/>
              </a:rPr>
              <a:t> </a:t>
            </a:r>
            <a:r>
              <a:rPr sz="2400" dirty="0">
                <a:latin typeface="Gadugi"/>
                <a:cs typeface="Gadugi"/>
              </a:rPr>
              <a:t>project</a:t>
            </a:r>
            <a:r>
              <a:rPr sz="2400" spc="-55" dirty="0">
                <a:latin typeface="Gadugi"/>
                <a:cs typeface="Gadugi"/>
              </a:rPr>
              <a:t> </a:t>
            </a:r>
            <a:r>
              <a:rPr sz="2400" dirty="0">
                <a:latin typeface="Gadugi"/>
                <a:cs typeface="Gadugi"/>
              </a:rPr>
              <a:t>designers,</a:t>
            </a:r>
            <a:r>
              <a:rPr sz="2400" spc="-80" dirty="0">
                <a:latin typeface="Gadugi"/>
                <a:cs typeface="Gadugi"/>
              </a:rPr>
              <a:t> </a:t>
            </a:r>
            <a:r>
              <a:rPr sz="2400" dirty="0">
                <a:latin typeface="Gadugi"/>
                <a:cs typeface="Gadugi"/>
              </a:rPr>
              <a:t>policy</a:t>
            </a:r>
            <a:r>
              <a:rPr sz="2400" spc="-35" dirty="0">
                <a:latin typeface="Gadugi"/>
                <a:cs typeface="Gadugi"/>
              </a:rPr>
              <a:t> </a:t>
            </a:r>
            <a:r>
              <a:rPr sz="2400" dirty="0">
                <a:latin typeface="Gadugi"/>
                <a:cs typeface="Gadugi"/>
              </a:rPr>
              <a:t>makers</a:t>
            </a:r>
            <a:r>
              <a:rPr sz="2400" spc="-80" dirty="0">
                <a:latin typeface="Gadugi"/>
                <a:cs typeface="Gadugi"/>
              </a:rPr>
              <a:t> </a:t>
            </a:r>
            <a:r>
              <a:rPr sz="2400" spc="-25" dirty="0">
                <a:latin typeface="Gadugi"/>
                <a:cs typeface="Gadugi"/>
              </a:rPr>
              <a:t>and </a:t>
            </a:r>
            <a:r>
              <a:rPr sz="2400" spc="-10" dirty="0">
                <a:latin typeface="Gadugi"/>
                <a:cs typeface="Gadugi"/>
              </a:rPr>
              <a:t>researchers.</a:t>
            </a:r>
            <a:endParaRPr sz="2400">
              <a:latin typeface="Gadugi"/>
              <a:cs typeface="Gadugi"/>
            </a:endParaRPr>
          </a:p>
          <a:p>
            <a:pPr marL="469265" marR="826135" indent="-457200" algn="just">
              <a:lnSpc>
                <a:spcPts val="2310"/>
              </a:lnSpc>
              <a:spcBef>
                <a:spcPts val="1605"/>
              </a:spcBef>
              <a:buFont typeface="Wingdings"/>
              <a:buChar char=""/>
              <a:tabLst>
                <a:tab pos="469265" algn="l"/>
              </a:tabLst>
            </a:pPr>
            <a:r>
              <a:rPr sz="2400" dirty="0">
                <a:latin typeface="Gadugi"/>
                <a:cs typeface="Gadugi"/>
              </a:rPr>
              <a:t>SLM</a:t>
            </a:r>
            <a:r>
              <a:rPr sz="2400" spc="-45" dirty="0">
                <a:latin typeface="Gadugi"/>
                <a:cs typeface="Gadugi"/>
              </a:rPr>
              <a:t> </a:t>
            </a:r>
            <a:r>
              <a:rPr sz="2400" dirty="0">
                <a:latin typeface="Gadugi"/>
                <a:cs typeface="Gadugi"/>
              </a:rPr>
              <a:t>specialists</a:t>
            </a:r>
            <a:r>
              <a:rPr sz="2400" spc="-10" dirty="0">
                <a:latin typeface="Gadugi"/>
                <a:cs typeface="Gadugi"/>
              </a:rPr>
              <a:t> </a:t>
            </a:r>
            <a:r>
              <a:rPr sz="2400" dirty="0">
                <a:latin typeface="Gadugi"/>
                <a:cs typeface="Gadugi"/>
              </a:rPr>
              <a:t>at</a:t>
            </a:r>
            <a:r>
              <a:rPr sz="2400" spc="-30" dirty="0">
                <a:latin typeface="Gadugi"/>
                <a:cs typeface="Gadugi"/>
              </a:rPr>
              <a:t> </a:t>
            </a:r>
            <a:r>
              <a:rPr sz="2400" dirty="0">
                <a:latin typeface="Gadugi"/>
                <a:cs typeface="Gadugi"/>
              </a:rPr>
              <a:t>the</a:t>
            </a:r>
            <a:r>
              <a:rPr sz="2400" spc="-10" dirty="0">
                <a:latin typeface="Gadugi"/>
                <a:cs typeface="Gadugi"/>
              </a:rPr>
              <a:t> </a:t>
            </a:r>
            <a:r>
              <a:rPr sz="2400" b="1" dirty="0">
                <a:latin typeface="Gadugi"/>
                <a:cs typeface="Gadugi"/>
              </a:rPr>
              <a:t>regional</a:t>
            </a:r>
            <a:r>
              <a:rPr sz="2400" b="1" spc="-40" dirty="0">
                <a:latin typeface="Gadugi"/>
                <a:cs typeface="Gadugi"/>
              </a:rPr>
              <a:t> </a:t>
            </a:r>
            <a:r>
              <a:rPr sz="2400" b="1" dirty="0">
                <a:latin typeface="Gadugi"/>
                <a:cs typeface="Gadugi"/>
              </a:rPr>
              <a:t>and</a:t>
            </a:r>
            <a:r>
              <a:rPr sz="2400" b="1" spc="-40" dirty="0">
                <a:latin typeface="Gadugi"/>
                <a:cs typeface="Gadugi"/>
              </a:rPr>
              <a:t> </a:t>
            </a:r>
            <a:r>
              <a:rPr sz="2400" b="1" dirty="0">
                <a:latin typeface="Gadugi"/>
                <a:cs typeface="Gadugi"/>
              </a:rPr>
              <a:t>global</a:t>
            </a:r>
            <a:r>
              <a:rPr sz="2400" b="1" spc="-30" dirty="0">
                <a:latin typeface="Gadugi"/>
                <a:cs typeface="Gadugi"/>
              </a:rPr>
              <a:t> </a:t>
            </a:r>
            <a:r>
              <a:rPr sz="2400" b="1" spc="-10" dirty="0">
                <a:latin typeface="Gadugi"/>
                <a:cs typeface="Gadugi"/>
              </a:rPr>
              <a:t>level</a:t>
            </a:r>
            <a:r>
              <a:rPr sz="2400" spc="-10" dirty="0">
                <a:latin typeface="Gadugi"/>
                <a:cs typeface="Gadugi"/>
              </a:rPr>
              <a:t>, </a:t>
            </a:r>
            <a:r>
              <a:rPr sz="2400" dirty="0">
                <a:latin typeface="Gadugi"/>
                <a:cs typeface="Gadugi"/>
              </a:rPr>
              <a:t>including</a:t>
            </a:r>
            <a:r>
              <a:rPr sz="2400" spc="-55" dirty="0">
                <a:latin typeface="Gadugi"/>
                <a:cs typeface="Gadugi"/>
              </a:rPr>
              <a:t> </a:t>
            </a:r>
            <a:r>
              <a:rPr sz="2400" dirty="0">
                <a:latin typeface="Gadugi"/>
                <a:cs typeface="Gadugi"/>
              </a:rPr>
              <a:t>international</a:t>
            </a:r>
            <a:r>
              <a:rPr sz="2400" spc="-75" dirty="0">
                <a:latin typeface="Gadugi"/>
                <a:cs typeface="Gadugi"/>
              </a:rPr>
              <a:t> </a:t>
            </a:r>
            <a:r>
              <a:rPr sz="2400" dirty="0">
                <a:latin typeface="Gadugi"/>
                <a:cs typeface="Gadugi"/>
              </a:rPr>
              <a:t>programme</a:t>
            </a:r>
            <a:r>
              <a:rPr sz="2400" spc="-100" dirty="0">
                <a:latin typeface="Gadugi"/>
                <a:cs typeface="Gadugi"/>
              </a:rPr>
              <a:t> </a:t>
            </a:r>
            <a:r>
              <a:rPr sz="2400" dirty="0">
                <a:latin typeface="Gadugi"/>
                <a:cs typeface="Gadugi"/>
              </a:rPr>
              <a:t>planners</a:t>
            </a:r>
            <a:r>
              <a:rPr sz="2400" spc="-105" dirty="0">
                <a:latin typeface="Gadugi"/>
                <a:cs typeface="Gadugi"/>
              </a:rPr>
              <a:t> </a:t>
            </a:r>
            <a:r>
              <a:rPr sz="2400" spc="-25" dirty="0">
                <a:latin typeface="Gadugi"/>
                <a:cs typeface="Gadugi"/>
              </a:rPr>
              <a:t>and </a:t>
            </a:r>
            <a:r>
              <a:rPr sz="2400" spc="-10" dirty="0">
                <a:latin typeface="Gadugi"/>
                <a:cs typeface="Gadugi"/>
              </a:rPr>
              <a:t>donors.</a:t>
            </a:r>
            <a:endParaRPr sz="2400">
              <a:latin typeface="Gadugi"/>
              <a:cs typeface="Gadugi"/>
            </a:endParaRPr>
          </a:p>
          <a:p>
            <a:pPr>
              <a:lnSpc>
                <a:spcPct val="100000"/>
              </a:lnSpc>
              <a:spcBef>
                <a:spcPts val="2175"/>
              </a:spcBef>
            </a:pPr>
            <a:endParaRPr sz="2400">
              <a:latin typeface="Gadugi"/>
              <a:cs typeface="Gadugi"/>
            </a:endParaRPr>
          </a:p>
          <a:p>
            <a:pPr marL="12700">
              <a:lnSpc>
                <a:spcPct val="100000"/>
              </a:lnSpc>
            </a:pPr>
            <a:r>
              <a:rPr sz="2800" b="1" dirty="0">
                <a:solidFill>
                  <a:srgbClr val="FF9900"/>
                </a:solidFill>
                <a:latin typeface="Gadugi"/>
                <a:cs typeface="Gadugi"/>
              </a:rPr>
              <a:t>Target</a:t>
            </a:r>
            <a:r>
              <a:rPr sz="2800" b="1" spc="-110" dirty="0">
                <a:solidFill>
                  <a:srgbClr val="FF9900"/>
                </a:solidFill>
                <a:latin typeface="Gadugi"/>
                <a:cs typeface="Gadugi"/>
              </a:rPr>
              <a:t> </a:t>
            </a:r>
            <a:r>
              <a:rPr sz="2800" b="1" dirty="0">
                <a:solidFill>
                  <a:srgbClr val="FF9900"/>
                </a:solidFill>
                <a:latin typeface="Gadugi"/>
                <a:cs typeface="Gadugi"/>
              </a:rPr>
              <a:t>beneficiaries</a:t>
            </a:r>
            <a:r>
              <a:rPr sz="2800" b="1" spc="-70" dirty="0">
                <a:solidFill>
                  <a:srgbClr val="FF9900"/>
                </a:solidFill>
                <a:latin typeface="Gadugi"/>
                <a:cs typeface="Gadugi"/>
              </a:rPr>
              <a:t> </a:t>
            </a:r>
            <a:r>
              <a:rPr sz="2800" b="1" dirty="0">
                <a:solidFill>
                  <a:srgbClr val="FF9900"/>
                </a:solidFill>
                <a:latin typeface="Gadugi"/>
                <a:cs typeface="Gadugi"/>
              </a:rPr>
              <a:t>and</a:t>
            </a:r>
            <a:r>
              <a:rPr sz="2800" b="1" spc="-95" dirty="0">
                <a:solidFill>
                  <a:srgbClr val="FF9900"/>
                </a:solidFill>
                <a:latin typeface="Gadugi"/>
                <a:cs typeface="Gadugi"/>
              </a:rPr>
              <a:t> </a:t>
            </a:r>
            <a:r>
              <a:rPr sz="2800" b="1" dirty="0">
                <a:solidFill>
                  <a:srgbClr val="FF9900"/>
                </a:solidFill>
                <a:latin typeface="Gadugi"/>
                <a:cs typeface="Gadugi"/>
              </a:rPr>
              <a:t>ultimate</a:t>
            </a:r>
            <a:r>
              <a:rPr sz="2800" b="1" spc="-85" dirty="0">
                <a:solidFill>
                  <a:srgbClr val="FF9900"/>
                </a:solidFill>
                <a:latin typeface="Gadugi"/>
                <a:cs typeface="Gadugi"/>
              </a:rPr>
              <a:t> </a:t>
            </a:r>
            <a:r>
              <a:rPr sz="2800" b="1" spc="-10" dirty="0">
                <a:solidFill>
                  <a:srgbClr val="FF9900"/>
                </a:solidFill>
                <a:latin typeface="Gadugi"/>
                <a:cs typeface="Gadugi"/>
              </a:rPr>
              <a:t>beneficiaries:</a:t>
            </a:r>
            <a:endParaRPr sz="2800">
              <a:latin typeface="Gadugi"/>
              <a:cs typeface="Gadug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71346" y="5674563"/>
            <a:ext cx="717677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dirty="0">
                <a:latin typeface="Gadugi"/>
                <a:cs typeface="Gadugi"/>
              </a:rPr>
              <a:t>Land</a:t>
            </a:r>
            <a:r>
              <a:rPr sz="2800" b="1" spc="-85" dirty="0">
                <a:latin typeface="Gadugi"/>
                <a:cs typeface="Gadugi"/>
              </a:rPr>
              <a:t> </a:t>
            </a:r>
            <a:r>
              <a:rPr sz="2800" b="1" dirty="0">
                <a:latin typeface="Gadugi"/>
                <a:cs typeface="Gadugi"/>
              </a:rPr>
              <a:t>users</a:t>
            </a:r>
            <a:r>
              <a:rPr sz="2800" b="1" spc="-114" dirty="0">
                <a:latin typeface="Gadugi"/>
                <a:cs typeface="Gadugi"/>
              </a:rPr>
              <a:t> </a:t>
            </a:r>
            <a:r>
              <a:rPr sz="2800" dirty="0">
                <a:latin typeface="Gadugi"/>
                <a:cs typeface="Gadugi"/>
              </a:rPr>
              <a:t>and</a:t>
            </a:r>
            <a:r>
              <a:rPr sz="2800" spc="-114" dirty="0">
                <a:latin typeface="Gadugi"/>
                <a:cs typeface="Gadugi"/>
              </a:rPr>
              <a:t> </a:t>
            </a:r>
            <a:r>
              <a:rPr sz="2800" b="1" dirty="0">
                <a:latin typeface="Gadugi"/>
                <a:cs typeface="Gadugi"/>
              </a:rPr>
              <a:t>the</a:t>
            </a:r>
            <a:r>
              <a:rPr sz="2800" b="1" spc="-120" dirty="0">
                <a:latin typeface="Gadugi"/>
                <a:cs typeface="Gadugi"/>
              </a:rPr>
              <a:t> </a:t>
            </a:r>
            <a:r>
              <a:rPr sz="2800" b="1" dirty="0">
                <a:latin typeface="Gadugi"/>
                <a:cs typeface="Gadugi"/>
              </a:rPr>
              <a:t>public</a:t>
            </a:r>
            <a:r>
              <a:rPr sz="2800" b="1" spc="-70" dirty="0">
                <a:latin typeface="Gadugi"/>
                <a:cs typeface="Gadugi"/>
              </a:rPr>
              <a:t> </a:t>
            </a:r>
            <a:r>
              <a:rPr sz="2800" dirty="0">
                <a:latin typeface="Gadugi"/>
                <a:cs typeface="Gadugi"/>
              </a:rPr>
              <a:t>benefit</a:t>
            </a:r>
            <a:r>
              <a:rPr sz="2800" spc="-95" dirty="0">
                <a:latin typeface="Gadugi"/>
                <a:cs typeface="Gadugi"/>
              </a:rPr>
              <a:t> </a:t>
            </a:r>
            <a:r>
              <a:rPr sz="2800" dirty="0">
                <a:latin typeface="Gadugi"/>
                <a:cs typeface="Gadugi"/>
              </a:rPr>
              <a:t>from</a:t>
            </a:r>
            <a:r>
              <a:rPr sz="2800" spc="-120" dirty="0">
                <a:latin typeface="Gadugi"/>
                <a:cs typeface="Gadugi"/>
              </a:rPr>
              <a:t> </a:t>
            </a:r>
            <a:r>
              <a:rPr sz="2800" spc="-20" dirty="0">
                <a:latin typeface="Gadugi"/>
                <a:cs typeface="Gadugi"/>
              </a:rPr>
              <a:t>more</a:t>
            </a:r>
            <a:endParaRPr sz="2800">
              <a:latin typeface="Gadugi"/>
              <a:cs typeface="Gadug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71346" y="5967171"/>
            <a:ext cx="413512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latin typeface="Gadugi"/>
                <a:cs typeface="Gadugi"/>
              </a:rPr>
              <a:t>secure</a:t>
            </a:r>
            <a:r>
              <a:rPr sz="2800" spc="-140" dirty="0">
                <a:latin typeface="Gadugi"/>
                <a:cs typeface="Gadugi"/>
              </a:rPr>
              <a:t> </a:t>
            </a:r>
            <a:r>
              <a:rPr sz="2800" spc="-10" dirty="0">
                <a:latin typeface="Gadugi"/>
                <a:cs typeface="Gadugi"/>
              </a:rPr>
              <a:t>ecosystem</a:t>
            </a:r>
            <a:r>
              <a:rPr sz="2800" spc="-135" dirty="0">
                <a:latin typeface="Gadugi"/>
                <a:cs typeface="Gadugi"/>
              </a:rPr>
              <a:t> </a:t>
            </a:r>
            <a:r>
              <a:rPr sz="2800" spc="-10" dirty="0">
                <a:latin typeface="Gadugi"/>
                <a:cs typeface="Gadugi"/>
              </a:rPr>
              <a:t>services.</a:t>
            </a:r>
            <a:endParaRPr sz="2800">
              <a:latin typeface="Gadugi"/>
              <a:cs typeface="Gadug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1585575" cy="6858000"/>
            <a:chOff x="0" y="0"/>
            <a:chExt cx="1158557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71159" y="1107947"/>
              <a:ext cx="6114288" cy="491642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24955" y="6272662"/>
              <a:ext cx="2962927" cy="37639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07335" y="6190486"/>
              <a:ext cx="3550731" cy="55189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4482" rIns="0" bIns="0" rtlCol="0">
            <a:spAutoFit/>
          </a:bodyPr>
          <a:lstStyle/>
          <a:p>
            <a:pPr marL="26670">
              <a:lnSpc>
                <a:spcPct val="100000"/>
              </a:lnSpc>
              <a:spcBef>
                <a:spcPts val="105"/>
              </a:spcBef>
            </a:pPr>
            <a:r>
              <a:rPr spc="-10" dirty="0"/>
              <a:t>WOCAT</a:t>
            </a:r>
            <a:r>
              <a:rPr spc="-175" dirty="0"/>
              <a:t> </a:t>
            </a:r>
            <a:r>
              <a:rPr spc="-25" dirty="0"/>
              <a:t>Network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162050" y="1335786"/>
            <a:ext cx="4170045" cy="1971039"/>
          </a:xfrm>
          <a:prstGeom prst="rect">
            <a:avLst/>
          </a:prstGeom>
          <a:ln w="28955">
            <a:solidFill>
              <a:srgbClr val="8063A1"/>
            </a:solidFill>
          </a:ln>
        </p:spPr>
        <p:txBody>
          <a:bodyPr vert="horz" wrap="square" lIns="0" tIns="115570" rIns="0" bIns="0" rtlCol="0">
            <a:spAutoFit/>
          </a:bodyPr>
          <a:lstStyle/>
          <a:p>
            <a:pPr marL="356870" indent="-285750">
              <a:lnSpc>
                <a:spcPct val="100000"/>
              </a:lnSpc>
              <a:spcBef>
                <a:spcPts val="910"/>
              </a:spcBef>
              <a:buFont typeface="Wingdings"/>
              <a:buChar char=""/>
              <a:tabLst>
                <a:tab pos="356870" algn="l"/>
              </a:tabLst>
            </a:pPr>
            <a:r>
              <a:rPr sz="1800" dirty="0">
                <a:latin typeface="Gadugi"/>
                <a:cs typeface="Gadugi"/>
              </a:rPr>
              <a:t>Founded</a:t>
            </a:r>
            <a:r>
              <a:rPr sz="1800" spc="-35" dirty="0">
                <a:latin typeface="Gadugi"/>
                <a:cs typeface="Gadugi"/>
              </a:rPr>
              <a:t> </a:t>
            </a:r>
            <a:r>
              <a:rPr sz="1800" dirty="0">
                <a:latin typeface="Gadugi"/>
                <a:cs typeface="Gadugi"/>
              </a:rPr>
              <a:t>in</a:t>
            </a:r>
            <a:r>
              <a:rPr sz="1800" spc="-35" dirty="0">
                <a:latin typeface="Gadugi"/>
                <a:cs typeface="Gadugi"/>
              </a:rPr>
              <a:t> </a:t>
            </a:r>
            <a:r>
              <a:rPr sz="1800" b="1" spc="-20" dirty="0">
                <a:latin typeface="Gadugi"/>
                <a:cs typeface="Gadugi"/>
              </a:rPr>
              <a:t>1992</a:t>
            </a:r>
            <a:endParaRPr sz="1800">
              <a:latin typeface="Gadugi"/>
              <a:cs typeface="Gadugi"/>
            </a:endParaRPr>
          </a:p>
          <a:p>
            <a:pPr marL="356870" indent="-285750">
              <a:lnSpc>
                <a:spcPct val="100000"/>
              </a:lnSpc>
              <a:spcBef>
                <a:spcPts val="900"/>
              </a:spcBef>
              <a:buFont typeface="Wingdings"/>
              <a:buChar char=""/>
              <a:tabLst>
                <a:tab pos="356870" algn="l"/>
              </a:tabLst>
            </a:pPr>
            <a:r>
              <a:rPr sz="1800" dirty="0">
                <a:latin typeface="Gadugi"/>
                <a:cs typeface="Gadugi"/>
              </a:rPr>
              <a:t>New</a:t>
            </a:r>
            <a:r>
              <a:rPr sz="1800" spc="-15" dirty="0">
                <a:latin typeface="Gadugi"/>
                <a:cs typeface="Gadugi"/>
              </a:rPr>
              <a:t> </a:t>
            </a:r>
            <a:r>
              <a:rPr sz="1800" dirty="0">
                <a:latin typeface="Gadugi"/>
                <a:cs typeface="Gadugi"/>
              </a:rPr>
              <a:t>format</a:t>
            </a:r>
            <a:r>
              <a:rPr sz="1800" spc="-65" dirty="0">
                <a:latin typeface="Gadugi"/>
                <a:cs typeface="Gadugi"/>
              </a:rPr>
              <a:t> </a:t>
            </a:r>
            <a:r>
              <a:rPr sz="1800" dirty="0">
                <a:latin typeface="Gadugi"/>
                <a:cs typeface="Gadugi"/>
              </a:rPr>
              <a:t>in</a:t>
            </a:r>
            <a:r>
              <a:rPr sz="1800" spc="-30" dirty="0">
                <a:latin typeface="Gadugi"/>
                <a:cs typeface="Gadugi"/>
              </a:rPr>
              <a:t> </a:t>
            </a:r>
            <a:r>
              <a:rPr sz="1800" b="1" spc="-20" dirty="0">
                <a:latin typeface="Gadugi"/>
                <a:cs typeface="Gadugi"/>
              </a:rPr>
              <a:t>2014</a:t>
            </a:r>
            <a:endParaRPr sz="1800">
              <a:latin typeface="Gadugi"/>
              <a:cs typeface="Gadugi"/>
            </a:endParaRPr>
          </a:p>
          <a:p>
            <a:pPr marL="356870" indent="-285750">
              <a:lnSpc>
                <a:spcPct val="100000"/>
              </a:lnSpc>
              <a:spcBef>
                <a:spcPts val="900"/>
              </a:spcBef>
              <a:buFont typeface="Wingdings"/>
              <a:buChar char=""/>
              <a:tabLst>
                <a:tab pos="356870" algn="l"/>
              </a:tabLst>
            </a:pPr>
            <a:r>
              <a:rPr sz="1800" dirty="0">
                <a:latin typeface="Gadugi"/>
                <a:cs typeface="Gadugi"/>
              </a:rPr>
              <a:t>New</a:t>
            </a:r>
            <a:r>
              <a:rPr sz="1800" spc="-50" dirty="0">
                <a:latin typeface="Gadugi"/>
                <a:cs typeface="Gadugi"/>
              </a:rPr>
              <a:t> </a:t>
            </a:r>
            <a:r>
              <a:rPr sz="1800" dirty="0">
                <a:latin typeface="Gadugi"/>
                <a:cs typeface="Gadugi"/>
              </a:rPr>
              <a:t>WOCAT</a:t>
            </a:r>
            <a:r>
              <a:rPr sz="1800" spc="-60" dirty="0">
                <a:latin typeface="Gadugi"/>
                <a:cs typeface="Gadugi"/>
              </a:rPr>
              <a:t> </a:t>
            </a:r>
            <a:r>
              <a:rPr sz="1800" dirty="0">
                <a:latin typeface="Gadugi"/>
                <a:cs typeface="Gadugi"/>
              </a:rPr>
              <a:t>2020+</a:t>
            </a:r>
            <a:r>
              <a:rPr sz="1800" spc="-30" dirty="0">
                <a:latin typeface="Gadugi"/>
                <a:cs typeface="Gadugi"/>
              </a:rPr>
              <a:t> </a:t>
            </a:r>
            <a:r>
              <a:rPr sz="1800" spc="-10" dirty="0">
                <a:latin typeface="Gadugi"/>
                <a:cs typeface="Gadugi"/>
              </a:rPr>
              <a:t>initiative</a:t>
            </a:r>
            <a:endParaRPr sz="1800">
              <a:latin typeface="Gadugi"/>
              <a:cs typeface="Gadugi"/>
            </a:endParaRPr>
          </a:p>
          <a:p>
            <a:pPr marL="357505" indent="-286385">
              <a:lnSpc>
                <a:spcPct val="100000"/>
              </a:lnSpc>
              <a:spcBef>
                <a:spcPts val="900"/>
              </a:spcBef>
              <a:buFont typeface="Wingdings"/>
              <a:buChar char=""/>
              <a:tabLst>
                <a:tab pos="357505" algn="l"/>
              </a:tabLst>
            </a:pPr>
            <a:r>
              <a:rPr sz="1800" spc="-10" dirty="0">
                <a:latin typeface="Gadugi"/>
                <a:cs typeface="Gadugi"/>
              </a:rPr>
              <a:t>With</a:t>
            </a:r>
            <a:r>
              <a:rPr sz="1800" spc="-65" dirty="0">
                <a:latin typeface="Gadugi"/>
                <a:cs typeface="Gadugi"/>
              </a:rPr>
              <a:t> </a:t>
            </a:r>
            <a:r>
              <a:rPr sz="1800" dirty="0">
                <a:latin typeface="Gadugi"/>
                <a:cs typeface="Gadugi"/>
              </a:rPr>
              <a:t>7</a:t>
            </a:r>
            <a:r>
              <a:rPr sz="1800" spc="-100" dirty="0">
                <a:latin typeface="Gadugi"/>
                <a:cs typeface="Gadugi"/>
              </a:rPr>
              <a:t> </a:t>
            </a:r>
            <a:r>
              <a:rPr sz="1800" spc="-10" dirty="0">
                <a:latin typeface="Gadugi"/>
                <a:cs typeface="Gadugi"/>
              </a:rPr>
              <a:t>consortium</a:t>
            </a:r>
            <a:r>
              <a:rPr sz="1800" spc="-80" dirty="0">
                <a:latin typeface="Gadugi"/>
                <a:cs typeface="Gadugi"/>
              </a:rPr>
              <a:t> </a:t>
            </a:r>
            <a:r>
              <a:rPr sz="1800" spc="-10" dirty="0">
                <a:latin typeface="Gadugi"/>
                <a:cs typeface="Gadugi"/>
              </a:rPr>
              <a:t>partners</a:t>
            </a:r>
            <a:endParaRPr sz="1800">
              <a:latin typeface="Gadugi"/>
              <a:cs typeface="Gadugi"/>
            </a:endParaRPr>
          </a:p>
          <a:p>
            <a:pPr marL="356870" indent="-285750">
              <a:lnSpc>
                <a:spcPct val="100000"/>
              </a:lnSpc>
              <a:spcBef>
                <a:spcPts val="905"/>
              </a:spcBef>
              <a:buFont typeface="Wingdings"/>
              <a:buChar char=""/>
              <a:tabLst>
                <a:tab pos="356870" algn="l"/>
              </a:tabLst>
            </a:pPr>
            <a:r>
              <a:rPr sz="1800" dirty="0">
                <a:latin typeface="Gadugi"/>
                <a:cs typeface="Gadugi"/>
              </a:rPr>
              <a:t>2023</a:t>
            </a:r>
            <a:r>
              <a:rPr sz="1800" spc="-75" dirty="0">
                <a:latin typeface="Gadugi"/>
                <a:cs typeface="Gadugi"/>
              </a:rPr>
              <a:t> </a:t>
            </a:r>
            <a:r>
              <a:rPr sz="1800" dirty="0">
                <a:latin typeface="Gadugi"/>
                <a:cs typeface="Gadugi"/>
              </a:rPr>
              <a:t>new</a:t>
            </a:r>
            <a:r>
              <a:rPr sz="1800" spc="-75" dirty="0">
                <a:latin typeface="Gadugi"/>
                <a:cs typeface="Gadugi"/>
              </a:rPr>
              <a:t> </a:t>
            </a:r>
            <a:r>
              <a:rPr sz="1800" spc="-20" dirty="0">
                <a:latin typeface="Gadugi"/>
                <a:cs typeface="Gadugi"/>
              </a:rPr>
              <a:t>MDBF</a:t>
            </a:r>
            <a:endParaRPr sz="1800">
              <a:latin typeface="Gadugi"/>
              <a:cs typeface="Gadug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46810" y="3423665"/>
            <a:ext cx="4189729" cy="2615565"/>
          </a:xfrm>
          <a:prstGeom prst="rect">
            <a:avLst/>
          </a:prstGeom>
          <a:ln w="28955">
            <a:solidFill>
              <a:srgbClr val="000000"/>
            </a:solidFill>
          </a:ln>
        </p:spPr>
        <p:txBody>
          <a:bodyPr vert="horz" wrap="square" lIns="0" tIns="150495" rIns="0" bIns="0" rtlCol="0">
            <a:spAutoFit/>
          </a:bodyPr>
          <a:lstStyle/>
          <a:p>
            <a:pPr marL="169545" marR="585470">
              <a:lnSpc>
                <a:spcPct val="101000"/>
              </a:lnSpc>
              <a:spcBef>
                <a:spcPts val="1185"/>
              </a:spcBef>
            </a:pPr>
            <a:r>
              <a:rPr sz="1900" b="1" dirty="0">
                <a:latin typeface="Gadugi"/>
                <a:cs typeface="Gadugi"/>
              </a:rPr>
              <a:t>WOCAT</a:t>
            </a:r>
            <a:r>
              <a:rPr sz="1900" b="1" spc="-40" dirty="0">
                <a:latin typeface="Gadugi"/>
                <a:cs typeface="Gadugi"/>
              </a:rPr>
              <a:t> </a:t>
            </a:r>
            <a:r>
              <a:rPr sz="1900" b="1" dirty="0">
                <a:latin typeface="Gadugi"/>
                <a:cs typeface="Gadugi"/>
              </a:rPr>
              <a:t>2020+</a:t>
            </a:r>
            <a:r>
              <a:rPr sz="1900" b="1" spc="-50" dirty="0">
                <a:latin typeface="Gadugi"/>
                <a:cs typeface="Gadugi"/>
              </a:rPr>
              <a:t> </a:t>
            </a:r>
            <a:r>
              <a:rPr sz="1900" b="1" dirty="0">
                <a:latin typeface="Gadugi"/>
                <a:cs typeface="Gadugi"/>
              </a:rPr>
              <a:t>is</a:t>
            </a:r>
            <a:r>
              <a:rPr sz="1900" b="1" spc="-45" dirty="0">
                <a:latin typeface="Gadugi"/>
                <a:cs typeface="Gadugi"/>
              </a:rPr>
              <a:t> </a:t>
            </a:r>
            <a:r>
              <a:rPr sz="1900" b="1" dirty="0">
                <a:latin typeface="Gadugi"/>
                <a:cs typeface="Gadugi"/>
              </a:rPr>
              <a:t>a</a:t>
            </a:r>
            <a:r>
              <a:rPr sz="1900" b="1" spc="-45" dirty="0">
                <a:latin typeface="Gadugi"/>
                <a:cs typeface="Gadugi"/>
              </a:rPr>
              <a:t> </a:t>
            </a:r>
            <a:r>
              <a:rPr sz="1900" b="1" dirty="0">
                <a:latin typeface="Gadugi"/>
                <a:cs typeface="Gadugi"/>
              </a:rPr>
              <a:t>network</a:t>
            </a:r>
            <a:r>
              <a:rPr sz="1900" b="1" spc="-30" dirty="0">
                <a:latin typeface="Gadugi"/>
                <a:cs typeface="Gadugi"/>
              </a:rPr>
              <a:t> </a:t>
            </a:r>
            <a:r>
              <a:rPr sz="1900" b="1" spc="-25" dirty="0">
                <a:latin typeface="Gadugi"/>
                <a:cs typeface="Gadugi"/>
              </a:rPr>
              <a:t>of </a:t>
            </a:r>
            <a:r>
              <a:rPr sz="1900" b="1" dirty="0">
                <a:latin typeface="Gadugi"/>
                <a:cs typeface="Gadugi"/>
              </a:rPr>
              <a:t>organizations</a:t>
            </a:r>
            <a:r>
              <a:rPr sz="1900" b="1" spc="-80" dirty="0">
                <a:latin typeface="Gadugi"/>
                <a:cs typeface="Gadugi"/>
              </a:rPr>
              <a:t> </a:t>
            </a:r>
            <a:r>
              <a:rPr sz="1900" b="1" dirty="0">
                <a:latin typeface="Gadugi"/>
                <a:cs typeface="Gadugi"/>
              </a:rPr>
              <a:t>and</a:t>
            </a:r>
            <a:r>
              <a:rPr sz="1900" b="1" spc="-80" dirty="0">
                <a:latin typeface="Gadugi"/>
                <a:cs typeface="Gadugi"/>
              </a:rPr>
              <a:t> </a:t>
            </a:r>
            <a:r>
              <a:rPr sz="1900" b="1" spc="-10" dirty="0">
                <a:latin typeface="Gadugi"/>
                <a:cs typeface="Gadugi"/>
              </a:rPr>
              <a:t>individuals </a:t>
            </a:r>
            <a:r>
              <a:rPr sz="1900" dirty="0">
                <a:latin typeface="Gadugi"/>
                <a:cs typeface="Gadugi"/>
              </a:rPr>
              <a:t>interested</a:t>
            </a:r>
            <a:r>
              <a:rPr sz="1900" spc="-45" dirty="0">
                <a:latin typeface="Gadugi"/>
                <a:cs typeface="Gadugi"/>
              </a:rPr>
              <a:t> </a:t>
            </a:r>
            <a:r>
              <a:rPr sz="1900" dirty="0">
                <a:latin typeface="Gadugi"/>
                <a:cs typeface="Gadugi"/>
              </a:rPr>
              <a:t>in</a:t>
            </a:r>
            <a:r>
              <a:rPr sz="1900" spc="-40" dirty="0">
                <a:latin typeface="Gadugi"/>
                <a:cs typeface="Gadugi"/>
              </a:rPr>
              <a:t> </a:t>
            </a:r>
            <a:r>
              <a:rPr sz="1900" spc="-10" dirty="0">
                <a:latin typeface="Gadugi"/>
                <a:cs typeface="Gadugi"/>
              </a:rPr>
              <a:t>advancing </a:t>
            </a:r>
            <a:r>
              <a:rPr sz="1900" dirty="0">
                <a:latin typeface="Gadugi"/>
                <a:cs typeface="Gadugi"/>
              </a:rPr>
              <a:t>sustainable</a:t>
            </a:r>
            <a:r>
              <a:rPr sz="1900" spc="-50" dirty="0">
                <a:latin typeface="Gadugi"/>
                <a:cs typeface="Gadugi"/>
              </a:rPr>
              <a:t> </a:t>
            </a:r>
            <a:r>
              <a:rPr sz="1900" dirty="0">
                <a:latin typeface="Gadugi"/>
                <a:cs typeface="Gadugi"/>
              </a:rPr>
              <a:t>land</a:t>
            </a:r>
            <a:r>
              <a:rPr sz="1900" spc="-50" dirty="0">
                <a:latin typeface="Gadugi"/>
                <a:cs typeface="Gadugi"/>
              </a:rPr>
              <a:t> </a:t>
            </a:r>
            <a:r>
              <a:rPr sz="1900" spc="-10" dirty="0">
                <a:latin typeface="Gadugi"/>
                <a:cs typeface="Gadugi"/>
              </a:rPr>
              <a:t>management, </a:t>
            </a:r>
            <a:r>
              <a:rPr sz="1900" dirty="0">
                <a:latin typeface="Gadugi"/>
                <a:cs typeface="Gadugi"/>
              </a:rPr>
              <a:t>with</a:t>
            </a:r>
            <a:r>
              <a:rPr sz="1900" spc="-25" dirty="0">
                <a:latin typeface="Gadugi"/>
                <a:cs typeface="Gadugi"/>
              </a:rPr>
              <a:t> </a:t>
            </a:r>
            <a:r>
              <a:rPr sz="1900" dirty="0">
                <a:latin typeface="Gadugi"/>
                <a:cs typeface="Gadugi"/>
              </a:rPr>
              <a:t>relevant</a:t>
            </a:r>
            <a:r>
              <a:rPr sz="1900" spc="-35" dirty="0">
                <a:latin typeface="Gadugi"/>
                <a:cs typeface="Gadugi"/>
              </a:rPr>
              <a:t> </a:t>
            </a:r>
            <a:r>
              <a:rPr sz="1900" dirty="0">
                <a:latin typeface="Gadugi"/>
                <a:cs typeface="Gadugi"/>
              </a:rPr>
              <a:t>expertise</a:t>
            </a:r>
            <a:r>
              <a:rPr sz="1900" spc="-60" dirty="0">
                <a:latin typeface="Gadugi"/>
                <a:cs typeface="Gadugi"/>
              </a:rPr>
              <a:t> </a:t>
            </a:r>
            <a:r>
              <a:rPr sz="1900" spc="-25" dirty="0">
                <a:latin typeface="Gadugi"/>
                <a:cs typeface="Gadugi"/>
              </a:rPr>
              <a:t>and </a:t>
            </a:r>
            <a:r>
              <a:rPr sz="1900" dirty="0">
                <a:latin typeface="Gadugi"/>
                <a:cs typeface="Gadugi"/>
              </a:rPr>
              <a:t>accepting</a:t>
            </a:r>
            <a:r>
              <a:rPr sz="1900" spc="-25" dirty="0">
                <a:latin typeface="Gadugi"/>
                <a:cs typeface="Gadugi"/>
              </a:rPr>
              <a:t> </a:t>
            </a:r>
            <a:r>
              <a:rPr sz="1900" dirty="0">
                <a:latin typeface="Gadugi"/>
                <a:cs typeface="Gadugi"/>
              </a:rPr>
              <a:t>the</a:t>
            </a:r>
            <a:r>
              <a:rPr sz="1900" spc="-30" dirty="0">
                <a:latin typeface="Gadugi"/>
                <a:cs typeface="Gadugi"/>
              </a:rPr>
              <a:t> </a:t>
            </a:r>
            <a:r>
              <a:rPr sz="1900" dirty="0">
                <a:latin typeface="Gadugi"/>
                <a:cs typeface="Gadugi"/>
              </a:rPr>
              <a:t>vision,</a:t>
            </a:r>
            <a:r>
              <a:rPr sz="1900" spc="-30" dirty="0">
                <a:latin typeface="Gadugi"/>
                <a:cs typeface="Gadugi"/>
              </a:rPr>
              <a:t> </a:t>
            </a:r>
            <a:r>
              <a:rPr sz="1900" spc="-10" dirty="0">
                <a:latin typeface="Gadugi"/>
                <a:cs typeface="Gadugi"/>
              </a:rPr>
              <a:t>mission, </a:t>
            </a:r>
            <a:r>
              <a:rPr sz="1900" dirty="0">
                <a:latin typeface="Gadugi"/>
                <a:cs typeface="Gadugi"/>
              </a:rPr>
              <a:t>overall</a:t>
            </a:r>
            <a:r>
              <a:rPr sz="1900" spc="-45" dirty="0">
                <a:latin typeface="Gadugi"/>
                <a:cs typeface="Gadugi"/>
              </a:rPr>
              <a:t> </a:t>
            </a:r>
            <a:r>
              <a:rPr sz="1900" dirty="0">
                <a:latin typeface="Gadugi"/>
                <a:cs typeface="Gadugi"/>
              </a:rPr>
              <a:t>goal</a:t>
            </a:r>
            <a:r>
              <a:rPr sz="1900" spc="-25" dirty="0">
                <a:latin typeface="Gadugi"/>
                <a:cs typeface="Gadugi"/>
              </a:rPr>
              <a:t> </a:t>
            </a:r>
            <a:r>
              <a:rPr sz="1900" dirty="0">
                <a:latin typeface="Gadugi"/>
                <a:cs typeface="Gadugi"/>
              </a:rPr>
              <a:t>and</a:t>
            </a:r>
            <a:r>
              <a:rPr sz="1900" spc="-10" dirty="0">
                <a:latin typeface="Gadugi"/>
                <a:cs typeface="Gadugi"/>
              </a:rPr>
              <a:t> </a:t>
            </a:r>
            <a:r>
              <a:rPr sz="1900" dirty="0">
                <a:latin typeface="Gadugi"/>
                <a:cs typeface="Gadugi"/>
              </a:rPr>
              <a:t>objectives</a:t>
            </a:r>
            <a:r>
              <a:rPr sz="1900" spc="-55" dirty="0">
                <a:latin typeface="Gadugi"/>
                <a:cs typeface="Gadugi"/>
              </a:rPr>
              <a:t> </a:t>
            </a:r>
            <a:r>
              <a:rPr sz="1900" spc="-25" dirty="0">
                <a:latin typeface="Gadugi"/>
                <a:cs typeface="Gadugi"/>
              </a:rPr>
              <a:t>of </a:t>
            </a:r>
            <a:r>
              <a:rPr sz="1900" spc="-10" dirty="0">
                <a:latin typeface="Gadugi"/>
                <a:cs typeface="Gadugi"/>
              </a:rPr>
              <a:t>WOCAT2020+.</a:t>
            </a:r>
            <a:endParaRPr sz="1900">
              <a:latin typeface="Gadugi"/>
              <a:cs typeface="Gadug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4763" y="-4762"/>
            <a:ext cx="10072370" cy="6867525"/>
            <a:chOff x="-4763" y="-4762"/>
            <a:chExt cx="10072370" cy="6867525"/>
          </a:xfrm>
        </p:grpSpPr>
        <p:sp>
          <p:nvSpPr>
            <p:cNvPr id="3" name="object 3"/>
            <p:cNvSpPr/>
            <p:nvPr/>
          </p:nvSpPr>
          <p:spPr>
            <a:xfrm>
              <a:off x="0" y="368808"/>
              <a:ext cx="1048385" cy="991869"/>
            </a:xfrm>
            <a:custGeom>
              <a:avLst/>
              <a:gdLst/>
              <a:ahLst/>
              <a:cxnLst/>
              <a:rect l="l" t="t" r="r" b="b"/>
              <a:pathLst>
                <a:path w="1048385" h="991869">
                  <a:moveTo>
                    <a:pt x="1048004" y="0"/>
                  </a:moveTo>
                  <a:lnTo>
                    <a:pt x="0" y="0"/>
                  </a:lnTo>
                  <a:lnTo>
                    <a:pt x="0" y="991743"/>
                  </a:lnTo>
                  <a:lnTo>
                    <a:pt x="1048004" y="991743"/>
                  </a:lnTo>
                  <a:lnTo>
                    <a:pt x="1048004" y="0"/>
                  </a:lnTo>
                  <a:close/>
                </a:path>
              </a:pathLst>
            </a:custGeom>
            <a:solidFill>
              <a:srgbClr val="E085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10064750" cy="6858000"/>
            </a:xfrm>
            <a:custGeom>
              <a:avLst/>
              <a:gdLst/>
              <a:ahLst/>
              <a:cxnLst/>
              <a:rect l="l" t="t" r="r" b="b"/>
              <a:pathLst>
                <a:path w="10064750" h="6858000">
                  <a:moveTo>
                    <a:pt x="1048486" y="0"/>
                  </a:moveTo>
                  <a:lnTo>
                    <a:pt x="1048486" y="6857998"/>
                  </a:lnTo>
                </a:path>
                <a:path w="10064750" h="6858000">
                  <a:moveTo>
                    <a:pt x="10064369" y="368808"/>
                  </a:moveTo>
                  <a:lnTo>
                    <a:pt x="0" y="368808"/>
                  </a:lnTo>
                </a:path>
              </a:pathLst>
            </a:custGeom>
            <a:ln w="6096">
              <a:solidFill>
                <a:srgbClr val="EB7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0"/>
              <a:ext cx="9219565" cy="6858000"/>
            </a:xfrm>
            <a:custGeom>
              <a:avLst/>
              <a:gdLst/>
              <a:ahLst/>
              <a:cxnLst/>
              <a:rect l="l" t="t" r="r" b="b"/>
              <a:pathLst>
                <a:path w="9219565" h="6858000">
                  <a:moveTo>
                    <a:pt x="1048512" y="0"/>
                  </a:moveTo>
                  <a:lnTo>
                    <a:pt x="1048512" y="6857999"/>
                  </a:lnTo>
                </a:path>
                <a:path w="9219565" h="6858000">
                  <a:moveTo>
                    <a:pt x="9219311" y="368808"/>
                  </a:moveTo>
                  <a:lnTo>
                    <a:pt x="0" y="368808"/>
                  </a:lnTo>
                </a:path>
              </a:pathLst>
            </a:custGeom>
            <a:ln w="9144">
              <a:solidFill>
                <a:srgbClr val="C050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326623" y="245363"/>
            <a:ext cx="1572768" cy="425195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408302" y="1297305"/>
            <a:ext cx="10414635" cy="53009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latin typeface="Gadugi"/>
                <a:cs typeface="Gadugi"/>
              </a:rPr>
              <a:t>2014:</a:t>
            </a:r>
            <a:r>
              <a:rPr sz="2000" spc="-45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UNCCD</a:t>
            </a:r>
            <a:r>
              <a:rPr sz="2000" spc="-40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selects</a:t>
            </a:r>
            <a:r>
              <a:rPr sz="2000" spc="-25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WOCAT</a:t>
            </a:r>
            <a:r>
              <a:rPr sz="2000" spc="-40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as</a:t>
            </a:r>
            <a:r>
              <a:rPr sz="2000" spc="-40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the</a:t>
            </a:r>
            <a:r>
              <a:rPr sz="2000" spc="-20" dirty="0">
                <a:latin typeface="Gadugi"/>
                <a:cs typeface="Gadugi"/>
              </a:rPr>
              <a:t> </a:t>
            </a:r>
            <a:r>
              <a:rPr sz="2000" b="1" dirty="0">
                <a:latin typeface="Gadugi"/>
                <a:cs typeface="Gadugi"/>
              </a:rPr>
              <a:t>primary</a:t>
            </a:r>
            <a:r>
              <a:rPr sz="2000" b="1" spc="-40" dirty="0">
                <a:latin typeface="Gadugi"/>
                <a:cs typeface="Gadugi"/>
              </a:rPr>
              <a:t> </a:t>
            </a:r>
            <a:r>
              <a:rPr sz="2000" b="1" dirty="0">
                <a:latin typeface="Gadugi"/>
                <a:cs typeface="Gadugi"/>
              </a:rPr>
              <a:t>recommended</a:t>
            </a:r>
            <a:r>
              <a:rPr sz="2000" b="1" spc="10" dirty="0">
                <a:latin typeface="Gadugi"/>
                <a:cs typeface="Gadugi"/>
              </a:rPr>
              <a:t> </a:t>
            </a:r>
            <a:r>
              <a:rPr sz="2000" b="1" dirty="0">
                <a:latin typeface="Gadugi"/>
                <a:cs typeface="Gadugi"/>
              </a:rPr>
              <a:t>database</a:t>
            </a:r>
            <a:r>
              <a:rPr sz="2000" b="1" spc="-75" dirty="0">
                <a:latin typeface="Gadugi"/>
                <a:cs typeface="Gadugi"/>
              </a:rPr>
              <a:t> </a:t>
            </a:r>
            <a:r>
              <a:rPr sz="2000" b="1" dirty="0">
                <a:latin typeface="Gadugi"/>
                <a:cs typeface="Gadugi"/>
              </a:rPr>
              <a:t>for</a:t>
            </a:r>
            <a:r>
              <a:rPr sz="2000" b="1" spc="-25" dirty="0">
                <a:latin typeface="Gadugi"/>
                <a:cs typeface="Gadugi"/>
              </a:rPr>
              <a:t> </a:t>
            </a:r>
            <a:r>
              <a:rPr sz="2000" b="1" dirty="0">
                <a:latin typeface="Gadugi"/>
                <a:cs typeface="Gadugi"/>
              </a:rPr>
              <a:t>SLM</a:t>
            </a:r>
            <a:r>
              <a:rPr sz="2000" b="1" spc="-40" dirty="0">
                <a:latin typeface="Gadugi"/>
                <a:cs typeface="Gadugi"/>
              </a:rPr>
              <a:t> </a:t>
            </a:r>
            <a:r>
              <a:rPr sz="2000" b="1" spc="-20" dirty="0">
                <a:latin typeface="Gadugi"/>
                <a:cs typeface="Gadugi"/>
              </a:rPr>
              <a:t>best </a:t>
            </a:r>
            <a:r>
              <a:rPr sz="2000" b="1" dirty="0">
                <a:latin typeface="Gadugi"/>
                <a:cs typeface="Gadugi"/>
              </a:rPr>
              <a:t>practices</a:t>
            </a:r>
            <a:r>
              <a:rPr sz="2000" b="1" spc="-45" dirty="0">
                <a:latin typeface="Gadugi"/>
                <a:cs typeface="Gadugi"/>
              </a:rPr>
              <a:t> </a:t>
            </a:r>
            <a:r>
              <a:rPr sz="2000" b="1" dirty="0">
                <a:latin typeface="Gadugi"/>
                <a:cs typeface="Gadugi"/>
              </a:rPr>
              <a:t>and</a:t>
            </a:r>
            <a:r>
              <a:rPr sz="2000" b="1" spc="-55" dirty="0">
                <a:latin typeface="Gadugi"/>
                <a:cs typeface="Gadugi"/>
              </a:rPr>
              <a:t> </a:t>
            </a:r>
            <a:r>
              <a:rPr sz="2000" b="1" dirty="0">
                <a:latin typeface="Gadugi"/>
                <a:cs typeface="Gadugi"/>
              </a:rPr>
              <a:t>adaptation</a:t>
            </a:r>
            <a:r>
              <a:rPr sz="2000" b="1" spc="-80" dirty="0">
                <a:latin typeface="Gadugi"/>
                <a:cs typeface="Gadugi"/>
              </a:rPr>
              <a:t> </a:t>
            </a:r>
            <a:r>
              <a:rPr sz="2000" b="1" dirty="0">
                <a:latin typeface="Gadugi"/>
                <a:cs typeface="Gadugi"/>
              </a:rPr>
              <a:t>measures</a:t>
            </a:r>
            <a:r>
              <a:rPr sz="2000" dirty="0">
                <a:latin typeface="Gadugi"/>
                <a:cs typeface="Gadugi"/>
              </a:rPr>
              <a:t>.</a:t>
            </a:r>
            <a:r>
              <a:rPr sz="2000" spc="-15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Agreement</a:t>
            </a:r>
            <a:r>
              <a:rPr sz="2000" spc="-35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between</a:t>
            </a:r>
            <a:r>
              <a:rPr sz="2000" spc="-35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UNCCD</a:t>
            </a:r>
            <a:r>
              <a:rPr sz="2000" spc="-50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and</a:t>
            </a:r>
            <a:r>
              <a:rPr sz="2000" spc="-45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WOCAT</a:t>
            </a:r>
            <a:r>
              <a:rPr sz="2000" spc="-45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signed.</a:t>
            </a:r>
            <a:r>
              <a:rPr sz="2000" spc="-30" dirty="0">
                <a:latin typeface="Gadugi"/>
                <a:cs typeface="Gadugi"/>
              </a:rPr>
              <a:t> </a:t>
            </a:r>
            <a:r>
              <a:rPr sz="2000" spc="-20" dirty="0">
                <a:latin typeface="Gadugi"/>
                <a:cs typeface="Gadugi"/>
              </a:rPr>
              <a:t>Data </a:t>
            </a:r>
            <a:r>
              <a:rPr sz="2000" dirty="0">
                <a:latin typeface="Gadugi"/>
                <a:cs typeface="Gadugi"/>
              </a:rPr>
              <a:t>previously</a:t>
            </a:r>
            <a:r>
              <a:rPr sz="2000" spc="-20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reported</a:t>
            </a:r>
            <a:r>
              <a:rPr sz="2000" spc="-35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through</a:t>
            </a:r>
            <a:r>
              <a:rPr sz="2000" spc="-35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the</a:t>
            </a:r>
            <a:r>
              <a:rPr sz="2000" spc="-45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PRAIS</a:t>
            </a:r>
            <a:r>
              <a:rPr sz="2000" spc="-35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were</a:t>
            </a:r>
            <a:r>
              <a:rPr sz="2000" spc="-30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transferred</a:t>
            </a:r>
            <a:r>
              <a:rPr sz="2000" spc="-50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to</a:t>
            </a:r>
            <a:r>
              <a:rPr sz="2000" spc="-45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the</a:t>
            </a:r>
            <a:r>
              <a:rPr sz="2000" spc="-45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WOCAT</a:t>
            </a:r>
            <a:r>
              <a:rPr sz="2000" spc="-45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SLM</a:t>
            </a:r>
            <a:r>
              <a:rPr sz="2000" spc="-55" dirty="0">
                <a:latin typeface="Gadugi"/>
                <a:cs typeface="Gadugi"/>
              </a:rPr>
              <a:t> </a:t>
            </a:r>
            <a:r>
              <a:rPr sz="2000" spc="-10" dirty="0">
                <a:latin typeface="Gadugi"/>
                <a:cs typeface="Gadugi"/>
              </a:rPr>
              <a:t>Database.</a:t>
            </a:r>
            <a:endParaRPr sz="2000">
              <a:latin typeface="Gadugi"/>
              <a:cs typeface="Gadugi"/>
            </a:endParaRPr>
          </a:p>
          <a:p>
            <a:pPr marL="12700">
              <a:lnSpc>
                <a:spcPct val="100000"/>
              </a:lnSpc>
              <a:spcBef>
                <a:spcPts val="2400"/>
              </a:spcBef>
            </a:pPr>
            <a:r>
              <a:rPr sz="2000" dirty="0">
                <a:latin typeface="Gadugi"/>
                <a:cs typeface="Gadugi"/>
              </a:rPr>
              <a:t>2019:</a:t>
            </a:r>
            <a:r>
              <a:rPr sz="2000" spc="-25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UNCCD</a:t>
            </a:r>
            <a:r>
              <a:rPr sz="2000" spc="-25" dirty="0">
                <a:latin typeface="Gadugi"/>
                <a:cs typeface="Gadugi"/>
              </a:rPr>
              <a:t> </a:t>
            </a:r>
            <a:r>
              <a:rPr sz="2000" spc="-10" dirty="0">
                <a:latin typeface="Gadugi"/>
                <a:cs typeface="Gadugi"/>
              </a:rPr>
              <a:t>Decision19/COP.14:</a:t>
            </a:r>
            <a:endParaRPr sz="2000">
              <a:latin typeface="Gadugi"/>
              <a:cs typeface="Gadugi"/>
            </a:endParaRPr>
          </a:p>
          <a:p>
            <a:pPr marL="12700">
              <a:lnSpc>
                <a:spcPct val="100000"/>
              </a:lnSpc>
              <a:spcBef>
                <a:spcPts val="2400"/>
              </a:spcBef>
            </a:pPr>
            <a:r>
              <a:rPr sz="2000" dirty="0">
                <a:latin typeface="Gadugi"/>
                <a:cs typeface="Gadugi"/>
              </a:rPr>
              <a:t>2020:</a:t>
            </a:r>
            <a:r>
              <a:rPr sz="2000" spc="-35" dirty="0">
                <a:latin typeface="Gadugi"/>
                <a:cs typeface="Gadugi"/>
              </a:rPr>
              <a:t> </a:t>
            </a:r>
            <a:r>
              <a:rPr sz="2000" b="1" spc="-10" dirty="0">
                <a:latin typeface="Gadugi"/>
                <a:cs typeface="Gadugi"/>
              </a:rPr>
              <a:t>UNCCD-</a:t>
            </a:r>
            <a:r>
              <a:rPr sz="2000" b="1" dirty="0">
                <a:latin typeface="Gadugi"/>
                <a:cs typeface="Gadugi"/>
              </a:rPr>
              <a:t>WOCAT</a:t>
            </a:r>
            <a:r>
              <a:rPr sz="2000" b="1" spc="-35" dirty="0">
                <a:latin typeface="Gadugi"/>
                <a:cs typeface="Gadugi"/>
              </a:rPr>
              <a:t> </a:t>
            </a:r>
            <a:r>
              <a:rPr sz="2000" b="1" dirty="0">
                <a:latin typeface="Gadugi"/>
                <a:cs typeface="Gadugi"/>
              </a:rPr>
              <a:t>Partnership</a:t>
            </a:r>
            <a:r>
              <a:rPr sz="2000" b="1" spc="-35" dirty="0">
                <a:latin typeface="Gadugi"/>
                <a:cs typeface="Gadugi"/>
              </a:rPr>
              <a:t> </a:t>
            </a:r>
            <a:r>
              <a:rPr sz="2000" b="1" dirty="0">
                <a:latin typeface="Gadugi"/>
                <a:cs typeface="Gadugi"/>
              </a:rPr>
              <a:t>extended</a:t>
            </a:r>
            <a:r>
              <a:rPr sz="2000" b="1" spc="-5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to</a:t>
            </a:r>
            <a:r>
              <a:rPr sz="2000" spc="-10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boost</a:t>
            </a:r>
            <a:r>
              <a:rPr sz="2000" spc="-10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the</a:t>
            </a:r>
            <a:r>
              <a:rPr sz="2000" spc="-20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uptake</a:t>
            </a:r>
            <a:r>
              <a:rPr sz="2000" spc="-25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of</a:t>
            </a:r>
            <a:r>
              <a:rPr sz="2000" spc="-10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SLM</a:t>
            </a:r>
            <a:r>
              <a:rPr sz="2000" spc="-25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practices</a:t>
            </a:r>
            <a:r>
              <a:rPr sz="2000" spc="-10" dirty="0">
                <a:latin typeface="Gadugi"/>
                <a:cs typeface="Gadugi"/>
              </a:rPr>
              <a:t> around</a:t>
            </a:r>
            <a:endParaRPr sz="2000">
              <a:latin typeface="Gadugi"/>
              <a:cs typeface="Gadug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000" dirty="0">
                <a:latin typeface="Gadugi"/>
                <a:cs typeface="Gadugi"/>
              </a:rPr>
              <a:t>the</a:t>
            </a:r>
            <a:r>
              <a:rPr sz="2000" spc="-55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world</a:t>
            </a:r>
            <a:r>
              <a:rPr sz="2000" spc="-35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through</a:t>
            </a:r>
            <a:r>
              <a:rPr sz="2000" spc="-55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a</a:t>
            </a:r>
            <a:r>
              <a:rPr sz="2000" spc="-40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strengthened</a:t>
            </a:r>
            <a:r>
              <a:rPr sz="2000" spc="-55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global</a:t>
            </a:r>
            <a:r>
              <a:rPr sz="2000" spc="-40" dirty="0">
                <a:latin typeface="Gadugi"/>
                <a:cs typeface="Gadugi"/>
              </a:rPr>
              <a:t> </a:t>
            </a:r>
            <a:r>
              <a:rPr sz="2000" spc="-10" dirty="0">
                <a:latin typeface="Gadugi"/>
                <a:cs typeface="Gadugi"/>
              </a:rPr>
              <a:t>partnership.</a:t>
            </a:r>
            <a:endParaRPr sz="2000">
              <a:latin typeface="Gadugi"/>
              <a:cs typeface="Gadugi"/>
            </a:endParaRPr>
          </a:p>
          <a:p>
            <a:pPr marL="12700">
              <a:lnSpc>
                <a:spcPct val="100000"/>
              </a:lnSpc>
              <a:spcBef>
                <a:spcPts val="2400"/>
              </a:spcBef>
              <a:tabLst>
                <a:tab pos="748665" algn="l"/>
              </a:tabLst>
            </a:pPr>
            <a:r>
              <a:rPr sz="2000" spc="-10" dirty="0">
                <a:latin typeface="Gadugi"/>
                <a:cs typeface="Gadugi"/>
              </a:rPr>
              <a:t>2022:</a:t>
            </a:r>
            <a:r>
              <a:rPr sz="2000" dirty="0">
                <a:latin typeface="Gadugi"/>
                <a:cs typeface="Gadugi"/>
              </a:rPr>
              <a:t>	</a:t>
            </a:r>
            <a:r>
              <a:rPr sz="1800" b="1" dirty="0">
                <a:latin typeface="Gadugi"/>
                <a:cs typeface="Gadugi"/>
              </a:rPr>
              <a:t>Decision</a:t>
            </a:r>
            <a:r>
              <a:rPr sz="1800" b="1" spc="-45" dirty="0">
                <a:latin typeface="Gadugi"/>
                <a:cs typeface="Gadugi"/>
              </a:rPr>
              <a:t> </a:t>
            </a:r>
            <a:r>
              <a:rPr sz="1800" b="1" dirty="0">
                <a:latin typeface="Gadugi"/>
                <a:cs typeface="Gadugi"/>
              </a:rPr>
              <a:t>9/COP.15</a:t>
            </a:r>
            <a:r>
              <a:rPr sz="1800" b="1" spc="-25" dirty="0">
                <a:latin typeface="Gadugi"/>
                <a:cs typeface="Gadugi"/>
              </a:rPr>
              <a:t> </a:t>
            </a:r>
            <a:r>
              <a:rPr sz="1800" dirty="0">
                <a:latin typeface="Gadugi"/>
                <a:cs typeface="Gadugi"/>
              </a:rPr>
              <a:t>-</a:t>
            </a:r>
            <a:r>
              <a:rPr sz="1800" spc="-20" dirty="0">
                <a:latin typeface="Gadugi"/>
                <a:cs typeface="Gadugi"/>
              </a:rPr>
              <a:t> </a:t>
            </a:r>
            <a:r>
              <a:rPr sz="1800" dirty="0">
                <a:latin typeface="Gadugi"/>
                <a:cs typeface="Gadugi"/>
              </a:rPr>
              <a:t>Collaboration</a:t>
            </a:r>
            <a:r>
              <a:rPr sz="1800" spc="-20" dirty="0">
                <a:latin typeface="Gadugi"/>
                <a:cs typeface="Gadugi"/>
              </a:rPr>
              <a:t> </a:t>
            </a:r>
            <a:r>
              <a:rPr sz="1800" dirty="0">
                <a:latin typeface="Gadugi"/>
                <a:cs typeface="Gadugi"/>
              </a:rPr>
              <a:t>with</a:t>
            </a:r>
            <a:r>
              <a:rPr sz="1800" spc="-35" dirty="0">
                <a:latin typeface="Gadugi"/>
                <a:cs typeface="Gadugi"/>
              </a:rPr>
              <a:t> </a:t>
            </a:r>
            <a:r>
              <a:rPr sz="1800" dirty="0">
                <a:latin typeface="Gadugi"/>
                <a:cs typeface="Gadugi"/>
              </a:rPr>
              <a:t>the</a:t>
            </a:r>
            <a:r>
              <a:rPr sz="1800" spc="-15" dirty="0">
                <a:latin typeface="Gadugi"/>
                <a:cs typeface="Gadugi"/>
              </a:rPr>
              <a:t> </a:t>
            </a:r>
            <a:r>
              <a:rPr sz="1800" dirty="0">
                <a:latin typeface="Gadugi"/>
                <a:cs typeface="Gadugi"/>
              </a:rPr>
              <a:t>Global</a:t>
            </a:r>
            <a:r>
              <a:rPr sz="1800" spc="-25" dirty="0">
                <a:latin typeface="Gadugi"/>
                <a:cs typeface="Gadugi"/>
              </a:rPr>
              <a:t> </a:t>
            </a:r>
            <a:r>
              <a:rPr sz="1800" dirty="0">
                <a:latin typeface="Gadugi"/>
                <a:cs typeface="Gadugi"/>
              </a:rPr>
              <a:t>Environment</a:t>
            </a:r>
            <a:r>
              <a:rPr sz="1800" spc="-45" dirty="0">
                <a:latin typeface="Gadugi"/>
                <a:cs typeface="Gadugi"/>
              </a:rPr>
              <a:t> </a:t>
            </a:r>
            <a:r>
              <a:rPr sz="1800" spc="-10" dirty="0">
                <a:latin typeface="Gadugi"/>
                <a:cs typeface="Gadugi"/>
              </a:rPr>
              <a:t>Facility</a:t>
            </a:r>
            <a:endParaRPr sz="1800">
              <a:latin typeface="Gadugi"/>
              <a:cs typeface="Gadugi"/>
            </a:endParaRPr>
          </a:p>
          <a:p>
            <a:pPr marL="725805" marR="244475">
              <a:lnSpc>
                <a:spcPct val="100000"/>
              </a:lnSpc>
              <a:spcBef>
                <a:spcPts val="605"/>
              </a:spcBef>
            </a:pPr>
            <a:r>
              <a:rPr sz="1800" b="1" dirty="0">
                <a:latin typeface="Gadugi"/>
                <a:cs typeface="Gadugi"/>
              </a:rPr>
              <a:t>Decision</a:t>
            </a:r>
            <a:r>
              <a:rPr sz="1800" b="1" spc="-40" dirty="0">
                <a:latin typeface="Gadugi"/>
                <a:cs typeface="Gadugi"/>
              </a:rPr>
              <a:t> </a:t>
            </a:r>
            <a:r>
              <a:rPr sz="1800" b="1" dirty="0">
                <a:latin typeface="Gadugi"/>
                <a:cs typeface="Gadugi"/>
              </a:rPr>
              <a:t>11/COP.15</a:t>
            </a:r>
            <a:r>
              <a:rPr sz="1800" b="1" spc="-25" dirty="0">
                <a:latin typeface="Gadugi"/>
                <a:cs typeface="Gadugi"/>
              </a:rPr>
              <a:t> </a:t>
            </a:r>
            <a:r>
              <a:rPr sz="1800" dirty="0">
                <a:latin typeface="Gadugi"/>
                <a:cs typeface="Gadugi"/>
              </a:rPr>
              <a:t>-</a:t>
            </a:r>
            <a:r>
              <a:rPr sz="1800" spc="-30" dirty="0">
                <a:latin typeface="Gadugi"/>
                <a:cs typeface="Gadugi"/>
              </a:rPr>
              <a:t> </a:t>
            </a:r>
            <a:r>
              <a:rPr sz="1800" dirty="0">
                <a:latin typeface="Gadugi"/>
                <a:cs typeface="Gadugi"/>
              </a:rPr>
              <a:t>Improving</a:t>
            </a:r>
            <a:r>
              <a:rPr sz="1800" spc="-25" dirty="0">
                <a:latin typeface="Gadugi"/>
                <a:cs typeface="Gadugi"/>
              </a:rPr>
              <a:t> </a:t>
            </a:r>
            <a:r>
              <a:rPr sz="1800" dirty="0">
                <a:latin typeface="Gadugi"/>
                <a:cs typeface="Gadugi"/>
              </a:rPr>
              <a:t>the</a:t>
            </a:r>
            <a:r>
              <a:rPr sz="1800" spc="-40" dirty="0">
                <a:latin typeface="Gadugi"/>
                <a:cs typeface="Gadugi"/>
              </a:rPr>
              <a:t> </a:t>
            </a:r>
            <a:r>
              <a:rPr sz="1800" dirty="0">
                <a:latin typeface="Gadugi"/>
                <a:cs typeface="Gadugi"/>
              </a:rPr>
              <a:t>procedures</a:t>
            </a:r>
            <a:r>
              <a:rPr sz="1800" spc="-15" dirty="0">
                <a:latin typeface="Gadugi"/>
                <a:cs typeface="Gadugi"/>
              </a:rPr>
              <a:t> </a:t>
            </a:r>
            <a:r>
              <a:rPr sz="1800" dirty="0">
                <a:latin typeface="Gadugi"/>
                <a:cs typeface="Gadugi"/>
              </a:rPr>
              <a:t>for</a:t>
            </a:r>
            <a:r>
              <a:rPr sz="1800" spc="-40" dirty="0">
                <a:latin typeface="Gadugi"/>
                <a:cs typeface="Gadugi"/>
              </a:rPr>
              <a:t> </a:t>
            </a:r>
            <a:r>
              <a:rPr sz="1800" dirty="0">
                <a:latin typeface="Gadugi"/>
                <a:cs typeface="Gadugi"/>
              </a:rPr>
              <a:t>communication</a:t>
            </a:r>
            <a:r>
              <a:rPr sz="1800" spc="-40" dirty="0">
                <a:latin typeface="Gadugi"/>
                <a:cs typeface="Gadugi"/>
              </a:rPr>
              <a:t> </a:t>
            </a:r>
            <a:r>
              <a:rPr sz="1800" dirty="0">
                <a:latin typeface="Gadugi"/>
                <a:cs typeface="Gadugi"/>
              </a:rPr>
              <a:t>of</a:t>
            </a:r>
            <a:r>
              <a:rPr sz="1800" spc="-35" dirty="0">
                <a:latin typeface="Gadugi"/>
                <a:cs typeface="Gadugi"/>
              </a:rPr>
              <a:t> </a:t>
            </a:r>
            <a:r>
              <a:rPr sz="1800" dirty="0">
                <a:latin typeface="Gadugi"/>
                <a:cs typeface="Gadugi"/>
              </a:rPr>
              <a:t>information</a:t>
            </a:r>
            <a:r>
              <a:rPr sz="1800" spc="-40" dirty="0">
                <a:latin typeface="Gadugi"/>
                <a:cs typeface="Gadugi"/>
              </a:rPr>
              <a:t> </a:t>
            </a:r>
            <a:r>
              <a:rPr sz="1800" dirty="0">
                <a:latin typeface="Gadugi"/>
                <a:cs typeface="Gadugi"/>
              </a:rPr>
              <a:t>as</a:t>
            </a:r>
            <a:r>
              <a:rPr sz="1800" spc="-40" dirty="0">
                <a:latin typeface="Gadugi"/>
                <a:cs typeface="Gadugi"/>
              </a:rPr>
              <a:t> </a:t>
            </a:r>
            <a:r>
              <a:rPr sz="1800" dirty="0">
                <a:latin typeface="Gadugi"/>
                <a:cs typeface="Gadugi"/>
              </a:rPr>
              <a:t>well</a:t>
            </a:r>
            <a:r>
              <a:rPr sz="1800" spc="-25" dirty="0">
                <a:latin typeface="Gadugi"/>
                <a:cs typeface="Gadugi"/>
              </a:rPr>
              <a:t> as </a:t>
            </a:r>
            <a:r>
              <a:rPr sz="1800" dirty="0">
                <a:latin typeface="Gadugi"/>
                <a:cs typeface="Gadugi"/>
              </a:rPr>
              <a:t>the</a:t>
            </a:r>
            <a:r>
              <a:rPr sz="1800" spc="-40" dirty="0">
                <a:latin typeface="Gadugi"/>
                <a:cs typeface="Gadugi"/>
              </a:rPr>
              <a:t> </a:t>
            </a:r>
            <a:r>
              <a:rPr sz="1800" dirty="0">
                <a:latin typeface="Gadugi"/>
                <a:cs typeface="Gadugi"/>
              </a:rPr>
              <a:t>quality</a:t>
            </a:r>
            <a:r>
              <a:rPr sz="1800" spc="-10" dirty="0">
                <a:latin typeface="Gadugi"/>
                <a:cs typeface="Gadugi"/>
              </a:rPr>
              <a:t> </a:t>
            </a:r>
            <a:r>
              <a:rPr sz="1800" dirty="0">
                <a:latin typeface="Gadugi"/>
                <a:cs typeface="Gadugi"/>
              </a:rPr>
              <a:t>and</a:t>
            </a:r>
            <a:r>
              <a:rPr sz="1800" spc="-40" dirty="0">
                <a:latin typeface="Gadugi"/>
                <a:cs typeface="Gadugi"/>
              </a:rPr>
              <a:t> </a:t>
            </a:r>
            <a:r>
              <a:rPr sz="1800" dirty="0">
                <a:latin typeface="Gadugi"/>
                <a:cs typeface="Gadugi"/>
              </a:rPr>
              <a:t>formats</a:t>
            </a:r>
            <a:r>
              <a:rPr sz="1800" spc="-25" dirty="0">
                <a:latin typeface="Gadugi"/>
                <a:cs typeface="Gadugi"/>
              </a:rPr>
              <a:t> </a:t>
            </a:r>
            <a:r>
              <a:rPr sz="1800" dirty="0">
                <a:latin typeface="Gadugi"/>
                <a:cs typeface="Gadugi"/>
              </a:rPr>
              <a:t>of</a:t>
            </a:r>
            <a:r>
              <a:rPr sz="1800" spc="-35" dirty="0">
                <a:latin typeface="Gadugi"/>
                <a:cs typeface="Gadugi"/>
              </a:rPr>
              <a:t> </a:t>
            </a:r>
            <a:r>
              <a:rPr sz="1800" dirty="0">
                <a:latin typeface="Gadugi"/>
                <a:cs typeface="Gadugi"/>
              </a:rPr>
              <a:t>reports</a:t>
            </a:r>
            <a:r>
              <a:rPr sz="1800" spc="-30" dirty="0">
                <a:latin typeface="Gadugi"/>
                <a:cs typeface="Gadugi"/>
              </a:rPr>
              <a:t> </a:t>
            </a:r>
            <a:r>
              <a:rPr sz="1800" dirty="0">
                <a:latin typeface="Gadugi"/>
                <a:cs typeface="Gadugi"/>
              </a:rPr>
              <a:t>to</a:t>
            </a:r>
            <a:r>
              <a:rPr sz="1800" spc="-25" dirty="0">
                <a:latin typeface="Gadugi"/>
                <a:cs typeface="Gadugi"/>
              </a:rPr>
              <a:t> </a:t>
            </a:r>
            <a:r>
              <a:rPr sz="1800" dirty="0">
                <a:latin typeface="Gadugi"/>
                <a:cs typeface="Gadugi"/>
              </a:rPr>
              <a:t>be</a:t>
            </a:r>
            <a:r>
              <a:rPr sz="1800" spc="-30" dirty="0">
                <a:latin typeface="Gadugi"/>
                <a:cs typeface="Gadugi"/>
              </a:rPr>
              <a:t> </a:t>
            </a:r>
            <a:r>
              <a:rPr sz="1800" dirty="0">
                <a:latin typeface="Gadugi"/>
                <a:cs typeface="Gadugi"/>
              </a:rPr>
              <a:t>submitted</a:t>
            </a:r>
            <a:r>
              <a:rPr sz="1800" spc="-20" dirty="0">
                <a:latin typeface="Gadugi"/>
                <a:cs typeface="Gadugi"/>
              </a:rPr>
              <a:t> </a:t>
            </a:r>
            <a:r>
              <a:rPr sz="1800" dirty="0">
                <a:latin typeface="Gadugi"/>
                <a:cs typeface="Gadugi"/>
              </a:rPr>
              <a:t>to</a:t>
            </a:r>
            <a:r>
              <a:rPr sz="1800" spc="-35" dirty="0">
                <a:latin typeface="Gadugi"/>
                <a:cs typeface="Gadugi"/>
              </a:rPr>
              <a:t> </a:t>
            </a:r>
            <a:r>
              <a:rPr sz="1800" dirty="0">
                <a:latin typeface="Gadugi"/>
                <a:cs typeface="Gadugi"/>
              </a:rPr>
              <a:t>the</a:t>
            </a:r>
            <a:r>
              <a:rPr sz="1800" spc="-35" dirty="0">
                <a:latin typeface="Gadugi"/>
                <a:cs typeface="Gadugi"/>
              </a:rPr>
              <a:t> </a:t>
            </a:r>
            <a:r>
              <a:rPr sz="1800" dirty="0">
                <a:latin typeface="Gadugi"/>
                <a:cs typeface="Gadugi"/>
              </a:rPr>
              <a:t>Conference</a:t>
            </a:r>
            <a:r>
              <a:rPr sz="1800" spc="-40" dirty="0">
                <a:latin typeface="Gadugi"/>
                <a:cs typeface="Gadugi"/>
              </a:rPr>
              <a:t> </a:t>
            </a:r>
            <a:r>
              <a:rPr sz="1800" dirty="0">
                <a:latin typeface="Gadugi"/>
                <a:cs typeface="Gadugi"/>
              </a:rPr>
              <a:t>of</a:t>
            </a:r>
            <a:r>
              <a:rPr sz="1800" spc="-35" dirty="0">
                <a:latin typeface="Gadugi"/>
                <a:cs typeface="Gadugi"/>
              </a:rPr>
              <a:t> </a:t>
            </a:r>
            <a:r>
              <a:rPr sz="1800" dirty="0">
                <a:latin typeface="Gadugi"/>
                <a:cs typeface="Gadugi"/>
              </a:rPr>
              <a:t>the</a:t>
            </a:r>
            <a:r>
              <a:rPr sz="1800" spc="-35" dirty="0">
                <a:latin typeface="Gadugi"/>
                <a:cs typeface="Gadugi"/>
              </a:rPr>
              <a:t> </a:t>
            </a:r>
            <a:r>
              <a:rPr sz="1800" spc="-10" dirty="0">
                <a:latin typeface="Gadugi"/>
                <a:cs typeface="Gadugi"/>
              </a:rPr>
              <a:t>Parties</a:t>
            </a:r>
            <a:endParaRPr sz="1800">
              <a:latin typeface="Gadugi"/>
              <a:cs typeface="Gadugi"/>
            </a:endParaRPr>
          </a:p>
          <a:p>
            <a:pPr marL="725805" marR="1014094">
              <a:lnSpc>
                <a:spcPct val="100000"/>
              </a:lnSpc>
              <a:spcBef>
                <a:spcPts val="600"/>
              </a:spcBef>
            </a:pPr>
            <a:r>
              <a:rPr sz="1800" b="1" dirty="0">
                <a:latin typeface="Gadugi"/>
                <a:cs typeface="Gadugi"/>
              </a:rPr>
              <a:t>Decision</a:t>
            </a:r>
            <a:r>
              <a:rPr sz="1800" b="1" spc="-50" dirty="0">
                <a:latin typeface="Gadugi"/>
                <a:cs typeface="Gadugi"/>
              </a:rPr>
              <a:t> </a:t>
            </a:r>
            <a:r>
              <a:rPr sz="1800" b="1" dirty="0">
                <a:latin typeface="Gadugi"/>
                <a:cs typeface="Gadugi"/>
              </a:rPr>
              <a:t>19/COP.15</a:t>
            </a:r>
            <a:r>
              <a:rPr sz="1800" b="1" spc="-35" dirty="0">
                <a:latin typeface="Gadugi"/>
                <a:cs typeface="Gadugi"/>
              </a:rPr>
              <a:t> </a:t>
            </a:r>
            <a:r>
              <a:rPr sz="1800" dirty="0">
                <a:latin typeface="Gadugi"/>
                <a:cs typeface="Gadugi"/>
              </a:rPr>
              <a:t>-</a:t>
            </a:r>
            <a:r>
              <a:rPr sz="1800" spc="-35" dirty="0">
                <a:latin typeface="Gadugi"/>
                <a:cs typeface="Gadugi"/>
              </a:rPr>
              <a:t> </a:t>
            </a:r>
            <a:r>
              <a:rPr sz="1800" dirty="0">
                <a:latin typeface="Gadugi"/>
                <a:cs typeface="Gadugi"/>
              </a:rPr>
              <a:t>Interfacing</a:t>
            </a:r>
            <a:r>
              <a:rPr sz="1800" spc="-35" dirty="0">
                <a:latin typeface="Gadugi"/>
                <a:cs typeface="Gadugi"/>
              </a:rPr>
              <a:t> </a:t>
            </a:r>
            <a:r>
              <a:rPr sz="1800" dirty="0">
                <a:latin typeface="Gadugi"/>
                <a:cs typeface="Gadugi"/>
              </a:rPr>
              <a:t>science</a:t>
            </a:r>
            <a:r>
              <a:rPr sz="1800" spc="-30" dirty="0">
                <a:latin typeface="Gadugi"/>
                <a:cs typeface="Gadugi"/>
              </a:rPr>
              <a:t> </a:t>
            </a:r>
            <a:r>
              <a:rPr sz="1800" dirty="0">
                <a:latin typeface="Gadugi"/>
                <a:cs typeface="Gadugi"/>
              </a:rPr>
              <a:t>and</a:t>
            </a:r>
            <a:r>
              <a:rPr sz="1800" spc="-45" dirty="0">
                <a:latin typeface="Gadugi"/>
                <a:cs typeface="Gadugi"/>
              </a:rPr>
              <a:t> </a:t>
            </a:r>
            <a:r>
              <a:rPr sz="1800" dirty="0">
                <a:latin typeface="Gadugi"/>
                <a:cs typeface="Gadugi"/>
              </a:rPr>
              <a:t>policy:</a:t>
            </a:r>
            <a:r>
              <a:rPr sz="1800" spc="-25" dirty="0">
                <a:latin typeface="Gadugi"/>
                <a:cs typeface="Gadugi"/>
              </a:rPr>
              <a:t> </a:t>
            </a:r>
            <a:r>
              <a:rPr sz="1800" dirty="0">
                <a:latin typeface="Gadugi"/>
                <a:cs typeface="Gadugi"/>
              </a:rPr>
              <a:t>The</a:t>
            </a:r>
            <a:r>
              <a:rPr sz="1800" spc="-50" dirty="0">
                <a:latin typeface="Gadugi"/>
                <a:cs typeface="Gadugi"/>
              </a:rPr>
              <a:t> </a:t>
            </a:r>
            <a:r>
              <a:rPr sz="1800" spc="-10" dirty="0">
                <a:latin typeface="Gadugi"/>
                <a:cs typeface="Gadugi"/>
              </a:rPr>
              <a:t>Science-</a:t>
            </a:r>
            <a:r>
              <a:rPr sz="1800" dirty="0">
                <a:latin typeface="Gadugi"/>
                <a:cs typeface="Gadugi"/>
              </a:rPr>
              <a:t>Policy</a:t>
            </a:r>
            <a:r>
              <a:rPr sz="1800" spc="-5" dirty="0">
                <a:latin typeface="Gadugi"/>
                <a:cs typeface="Gadugi"/>
              </a:rPr>
              <a:t> </a:t>
            </a:r>
            <a:r>
              <a:rPr sz="1800" dirty="0">
                <a:latin typeface="Gadugi"/>
                <a:cs typeface="Gadugi"/>
              </a:rPr>
              <a:t>Interface,</a:t>
            </a:r>
            <a:r>
              <a:rPr sz="1800" spc="-40" dirty="0">
                <a:latin typeface="Gadugi"/>
                <a:cs typeface="Gadugi"/>
              </a:rPr>
              <a:t> </a:t>
            </a:r>
            <a:r>
              <a:rPr sz="1800" spc="-25" dirty="0">
                <a:latin typeface="Gadugi"/>
                <a:cs typeface="Gadugi"/>
              </a:rPr>
              <a:t>the </a:t>
            </a:r>
            <a:r>
              <a:rPr sz="1800" dirty="0">
                <a:latin typeface="Gadugi"/>
                <a:cs typeface="Gadugi"/>
              </a:rPr>
              <a:t>dissemination</a:t>
            </a:r>
            <a:r>
              <a:rPr sz="1800" spc="-65" dirty="0">
                <a:latin typeface="Gadugi"/>
                <a:cs typeface="Gadugi"/>
              </a:rPr>
              <a:t> </a:t>
            </a:r>
            <a:r>
              <a:rPr sz="1800" dirty="0">
                <a:latin typeface="Gadugi"/>
                <a:cs typeface="Gadugi"/>
              </a:rPr>
              <a:t>and</a:t>
            </a:r>
            <a:r>
              <a:rPr sz="1800" spc="-55" dirty="0">
                <a:latin typeface="Gadugi"/>
                <a:cs typeface="Gadugi"/>
              </a:rPr>
              <a:t> </a:t>
            </a:r>
            <a:r>
              <a:rPr sz="1800" dirty="0">
                <a:latin typeface="Gadugi"/>
                <a:cs typeface="Gadugi"/>
              </a:rPr>
              <a:t>accessibility</a:t>
            </a:r>
            <a:r>
              <a:rPr sz="1800" spc="-10" dirty="0">
                <a:latin typeface="Gadugi"/>
                <a:cs typeface="Gadugi"/>
              </a:rPr>
              <a:t> </a:t>
            </a:r>
            <a:r>
              <a:rPr sz="1800" dirty="0">
                <a:latin typeface="Gadugi"/>
                <a:cs typeface="Gadugi"/>
              </a:rPr>
              <a:t>of</a:t>
            </a:r>
            <a:r>
              <a:rPr sz="1800" spc="-55" dirty="0">
                <a:latin typeface="Gadugi"/>
                <a:cs typeface="Gadugi"/>
              </a:rPr>
              <a:t> </a:t>
            </a:r>
            <a:r>
              <a:rPr sz="1800" dirty="0">
                <a:latin typeface="Gadugi"/>
                <a:cs typeface="Gadugi"/>
              </a:rPr>
              <a:t>best</a:t>
            </a:r>
            <a:r>
              <a:rPr sz="1800" spc="-40" dirty="0">
                <a:latin typeface="Gadugi"/>
                <a:cs typeface="Gadugi"/>
              </a:rPr>
              <a:t> </a:t>
            </a:r>
            <a:r>
              <a:rPr sz="1800" dirty="0">
                <a:latin typeface="Gadugi"/>
                <a:cs typeface="Gadugi"/>
              </a:rPr>
              <a:t>practices,</a:t>
            </a:r>
            <a:r>
              <a:rPr sz="1800" spc="-30" dirty="0">
                <a:latin typeface="Gadugi"/>
                <a:cs typeface="Gadugi"/>
              </a:rPr>
              <a:t> </a:t>
            </a:r>
            <a:r>
              <a:rPr sz="1800" dirty="0">
                <a:latin typeface="Gadugi"/>
                <a:cs typeface="Gadugi"/>
              </a:rPr>
              <a:t>and</a:t>
            </a:r>
            <a:r>
              <a:rPr sz="1800" spc="-65" dirty="0">
                <a:latin typeface="Gadugi"/>
                <a:cs typeface="Gadugi"/>
              </a:rPr>
              <a:t> </a:t>
            </a:r>
            <a:r>
              <a:rPr sz="1800" dirty="0">
                <a:latin typeface="Gadugi"/>
                <a:cs typeface="Gadugi"/>
              </a:rPr>
              <a:t>the</a:t>
            </a:r>
            <a:r>
              <a:rPr sz="1800" spc="-45" dirty="0">
                <a:latin typeface="Gadugi"/>
                <a:cs typeface="Gadugi"/>
              </a:rPr>
              <a:t> </a:t>
            </a:r>
            <a:r>
              <a:rPr sz="1800" dirty="0">
                <a:latin typeface="Gadugi"/>
                <a:cs typeface="Gadugi"/>
              </a:rPr>
              <a:t>UNCCD</a:t>
            </a:r>
            <a:r>
              <a:rPr sz="1800" spc="-55" dirty="0">
                <a:latin typeface="Gadugi"/>
                <a:cs typeface="Gadugi"/>
              </a:rPr>
              <a:t> </a:t>
            </a:r>
            <a:r>
              <a:rPr sz="1800" dirty="0">
                <a:latin typeface="Gadugi"/>
                <a:cs typeface="Gadugi"/>
              </a:rPr>
              <a:t>Knowledge</a:t>
            </a:r>
            <a:r>
              <a:rPr sz="1800" spc="-30" dirty="0">
                <a:latin typeface="Gadugi"/>
                <a:cs typeface="Gadugi"/>
              </a:rPr>
              <a:t> </a:t>
            </a:r>
            <a:r>
              <a:rPr sz="1800" spc="-25" dirty="0">
                <a:latin typeface="Gadugi"/>
                <a:cs typeface="Gadugi"/>
              </a:rPr>
              <a:t>Hub</a:t>
            </a:r>
            <a:endParaRPr sz="1800">
              <a:latin typeface="Gadugi"/>
              <a:cs typeface="Gadugi"/>
            </a:endParaRPr>
          </a:p>
          <a:p>
            <a:pPr marL="725805" marR="294005">
              <a:lnSpc>
                <a:spcPct val="100000"/>
              </a:lnSpc>
              <a:spcBef>
                <a:spcPts val="605"/>
              </a:spcBef>
            </a:pPr>
            <a:r>
              <a:rPr sz="1800" b="1" dirty="0">
                <a:latin typeface="Gadugi"/>
                <a:cs typeface="Gadugi"/>
              </a:rPr>
              <a:t>Decision</a:t>
            </a:r>
            <a:r>
              <a:rPr sz="1800" b="1" spc="-30" dirty="0">
                <a:latin typeface="Gadugi"/>
                <a:cs typeface="Gadugi"/>
              </a:rPr>
              <a:t> </a:t>
            </a:r>
            <a:r>
              <a:rPr sz="1800" b="1" dirty="0">
                <a:latin typeface="Gadugi"/>
                <a:cs typeface="Gadugi"/>
              </a:rPr>
              <a:t>20/COP.15</a:t>
            </a:r>
            <a:r>
              <a:rPr sz="1800" b="1" spc="-10" dirty="0">
                <a:latin typeface="Gadugi"/>
                <a:cs typeface="Gadugi"/>
              </a:rPr>
              <a:t> </a:t>
            </a:r>
            <a:r>
              <a:rPr sz="1800" dirty="0">
                <a:latin typeface="Gadugi"/>
                <a:cs typeface="Gadugi"/>
              </a:rPr>
              <a:t>-</a:t>
            </a:r>
            <a:r>
              <a:rPr sz="1800" spc="-20" dirty="0">
                <a:latin typeface="Gadugi"/>
                <a:cs typeface="Gadugi"/>
              </a:rPr>
              <a:t> Policy-</a:t>
            </a:r>
            <a:r>
              <a:rPr sz="1800" dirty="0">
                <a:latin typeface="Gadugi"/>
                <a:cs typeface="Gadugi"/>
              </a:rPr>
              <a:t>oriented </a:t>
            </a:r>
            <a:r>
              <a:rPr sz="1800" spc="-10" dirty="0">
                <a:latin typeface="Gadugi"/>
                <a:cs typeface="Gadugi"/>
              </a:rPr>
              <a:t>recommendations</a:t>
            </a:r>
            <a:r>
              <a:rPr sz="1800" spc="-15" dirty="0">
                <a:latin typeface="Gadugi"/>
                <a:cs typeface="Gadugi"/>
              </a:rPr>
              <a:t> </a:t>
            </a:r>
            <a:r>
              <a:rPr sz="1800" dirty="0">
                <a:latin typeface="Gadugi"/>
                <a:cs typeface="Gadugi"/>
              </a:rPr>
              <a:t>resulting</a:t>
            </a:r>
            <a:r>
              <a:rPr sz="1800" spc="-30" dirty="0">
                <a:latin typeface="Gadugi"/>
                <a:cs typeface="Gadugi"/>
              </a:rPr>
              <a:t> </a:t>
            </a:r>
            <a:r>
              <a:rPr sz="1800" dirty="0">
                <a:latin typeface="Gadugi"/>
                <a:cs typeface="Gadugi"/>
              </a:rPr>
              <a:t>from</a:t>
            </a:r>
            <a:r>
              <a:rPr sz="1800" spc="-30" dirty="0">
                <a:latin typeface="Gadugi"/>
                <a:cs typeface="Gadugi"/>
              </a:rPr>
              <a:t> </a:t>
            </a:r>
            <a:r>
              <a:rPr sz="1800" dirty="0">
                <a:latin typeface="Gadugi"/>
                <a:cs typeface="Gadugi"/>
              </a:rPr>
              <a:t>the</a:t>
            </a:r>
            <a:r>
              <a:rPr sz="1800" spc="-15" dirty="0">
                <a:latin typeface="Gadugi"/>
                <a:cs typeface="Gadugi"/>
              </a:rPr>
              <a:t> </a:t>
            </a:r>
            <a:r>
              <a:rPr sz="1800" dirty="0">
                <a:latin typeface="Gadugi"/>
                <a:cs typeface="Gadugi"/>
              </a:rPr>
              <a:t>cooperation</a:t>
            </a:r>
            <a:r>
              <a:rPr sz="1800" spc="-25" dirty="0">
                <a:latin typeface="Gadugi"/>
                <a:cs typeface="Gadugi"/>
              </a:rPr>
              <a:t> </a:t>
            </a:r>
            <a:r>
              <a:rPr sz="1800" spc="-20" dirty="0">
                <a:latin typeface="Gadugi"/>
                <a:cs typeface="Gadugi"/>
              </a:rPr>
              <a:t>with </a:t>
            </a:r>
            <a:r>
              <a:rPr sz="1800" dirty="0">
                <a:latin typeface="Gadugi"/>
                <a:cs typeface="Gadugi"/>
              </a:rPr>
              <a:t>other</a:t>
            </a:r>
            <a:r>
              <a:rPr sz="1800" spc="-65" dirty="0">
                <a:latin typeface="Gadugi"/>
                <a:cs typeface="Gadugi"/>
              </a:rPr>
              <a:t> </a:t>
            </a:r>
            <a:r>
              <a:rPr sz="1800" dirty="0">
                <a:latin typeface="Gadugi"/>
                <a:cs typeface="Gadugi"/>
              </a:rPr>
              <a:t>intergovernmental</a:t>
            </a:r>
            <a:r>
              <a:rPr sz="1800" spc="-65" dirty="0">
                <a:latin typeface="Gadugi"/>
                <a:cs typeface="Gadugi"/>
              </a:rPr>
              <a:t> </a:t>
            </a:r>
            <a:r>
              <a:rPr sz="1800" dirty="0">
                <a:latin typeface="Gadugi"/>
                <a:cs typeface="Gadugi"/>
              </a:rPr>
              <a:t>scientific</a:t>
            </a:r>
            <a:r>
              <a:rPr sz="1800" spc="-40" dirty="0">
                <a:latin typeface="Gadugi"/>
                <a:cs typeface="Gadugi"/>
              </a:rPr>
              <a:t> </a:t>
            </a:r>
            <a:r>
              <a:rPr sz="1800" dirty="0">
                <a:latin typeface="Gadugi"/>
                <a:cs typeface="Gadugi"/>
              </a:rPr>
              <a:t>panels</a:t>
            </a:r>
            <a:r>
              <a:rPr sz="1800" spc="-55" dirty="0">
                <a:latin typeface="Gadugi"/>
                <a:cs typeface="Gadugi"/>
              </a:rPr>
              <a:t> </a:t>
            </a:r>
            <a:r>
              <a:rPr sz="1800" dirty="0">
                <a:latin typeface="Gadugi"/>
                <a:cs typeface="Gadugi"/>
              </a:rPr>
              <a:t>and</a:t>
            </a:r>
            <a:r>
              <a:rPr sz="1800" spc="-55" dirty="0">
                <a:latin typeface="Gadugi"/>
                <a:cs typeface="Gadugi"/>
              </a:rPr>
              <a:t> </a:t>
            </a:r>
            <a:r>
              <a:rPr sz="1800" spc="-10" dirty="0">
                <a:latin typeface="Gadugi"/>
                <a:cs typeface="Gadugi"/>
              </a:rPr>
              <a:t>bodies</a:t>
            </a:r>
            <a:endParaRPr sz="1800">
              <a:latin typeface="Gadugi"/>
              <a:cs typeface="Gadugi"/>
            </a:endParaRPr>
          </a:p>
          <a:p>
            <a:pPr marL="725805">
              <a:lnSpc>
                <a:spcPct val="100000"/>
              </a:lnSpc>
              <a:spcBef>
                <a:spcPts val="600"/>
              </a:spcBef>
            </a:pPr>
            <a:r>
              <a:rPr sz="1800" b="1" dirty="0">
                <a:latin typeface="Gadugi"/>
                <a:cs typeface="Gadugi"/>
              </a:rPr>
              <a:t>Decision</a:t>
            </a:r>
            <a:r>
              <a:rPr sz="1800" b="1" spc="-40" dirty="0">
                <a:latin typeface="Gadugi"/>
                <a:cs typeface="Gadugi"/>
              </a:rPr>
              <a:t> </a:t>
            </a:r>
            <a:r>
              <a:rPr sz="1800" b="1" dirty="0">
                <a:latin typeface="Gadugi"/>
                <a:cs typeface="Gadugi"/>
              </a:rPr>
              <a:t>24/COP.15</a:t>
            </a:r>
            <a:r>
              <a:rPr sz="1800" b="1" spc="-35" dirty="0">
                <a:latin typeface="Gadugi"/>
                <a:cs typeface="Gadugi"/>
              </a:rPr>
              <a:t> </a:t>
            </a:r>
            <a:r>
              <a:rPr sz="1800" dirty="0">
                <a:latin typeface="Arial"/>
                <a:cs typeface="Arial"/>
              </a:rPr>
              <a:t>-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Follow-</a:t>
            </a:r>
            <a:r>
              <a:rPr sz="1800" dirty="0">
                <a:latin typeface="Arial"/>
                <a:cs typeface="Arial"/>
              </a:rPr>
              <a:t>up</a:t>
            </a:r>
            <a:r>
              <a:rPr sz="1800" spc="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on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policy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frameworks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and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thematic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issues: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Gender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377188" y="555751"/>
            <a:ext cx="351536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WOCAT</a:t>
            </a:r>
            <a:r>
              <a:rPr spc="-30" dirty="0"/>
              <a:t> </a:t>
            </a:r>
            <a:r>
              <a:rPr dirty="0"/>
              <a:t>&amp;</a:t>
            </a:r>
            <a:r>
              <a:rPr spc="-15" dirty="0"/>
              <a:t> </a:t>
            </a:r>
            <a:r>
              <a:rPr spc="-10" dirty="0"/>
              <a:t>UNCCD</a:t>
            </a:r>
          </a:p>
        </p:txBody>
      </p:sp>
      <p:grpSp>
        <p:nvGrpSpPr>
          <p:cNvPr id="9" name="object 9"/>
          <p:cNvGrpSpPr/>
          <p:nvPr/>
        </p:nvGrpSpPr>
        <p:grpSpPr>
          <a:xfrm>
            <a:off x="5628870" y="181355"/>
            <a:ext cx="6226810" cy="2820035"/>
            <a:chOff x="5628870" y="181355"/>
            <a:chExt cx="6226810" cy="2820035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28870" y="2435732"/>
              <a:ext cx="6226304" cy="56540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435339" y="181355"/>
              <a:ext cx="1731263" cy="59740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1899900" cy="6858000"/>
            <a:chOff x="0" y="0"/>
            <a:chExt cx="11899900" cy="6858000"/>
          </a:xfrm>
        </p:grpSpPr>
        <p:sp>
          <p:nvSpPr>
            <p:cNvPr id="3" name="object 3"/>
            <p:cNvSpPr/>
            <p:nvPr/>
          </p:nvSpPr>
          <p:spPr>
            <a:xfrm>
              <a:off x="1048511" y="0"/>
              <a:ext cx="0" cy="6858000"/>
            </a:xfrm>
            <a:custGeom>
              <a:avLst/>
              <a:gdLst/>
              <a:ahLst/>
              <a:cxnLst/>
              <a:rect l="l" t="t" r="r" b="b"/>
              <a:pathLst>
                <a:path h="6858000">
                  <a:moveTo>
                    <a:pt x="0" y="0"/>
                  </a:moveTo>
                  <a:lnTo>
                    <a:pt x="0" y="6857999"/>
                  </a:lnTo>
                </a:path>
              </a:pathLst>
            </a:custGeom>
            <a:ln w="9144">
              <a:solidFill>
                <a:srgbClr val="C050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368808"/>
              <a:ext cx="10998200" cy="0"/>
            </a:xfrm>
            <a:custGeom>
              <a:avLst/>
              <a:gdLst/>
              <a:ahLst/>
              <a:cxnLst/>
              <a:rect l="l" t="t" r="r" b="b"/>
              <a:pathLst>
                <a:path w="10998200">
                  <a:moveTo>
                    <a:pt x="10998200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C050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326623" y="245363"/>
              <a:ext cx="1572768" cy="42519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35340" y="181355"/>
              <a:ext cx="1731263" cy="59740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06995" y="1445976"/>
              <a:ext cx="4186428" cy="5102651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04444" rIns="0" bIns="0" rtlCol="0">
            <a:spAutoFit/>
          </a:bodyPr>
          <a:lstStyle/>
          <a:p>
            <a:pPr marL="46355">
              <a:lnSpc>
                <a:spcPct val="100000"/>
              </a:lnSpc>
              <a:spcBef>
                <a:spcPts val="105"/>
              </a:spcBef>
            </a:pPr>
            <a:r>
              <a:rPr spc="-10" dirty="0"/>
              <a:t>UNCCD-</a:t>
            </a:r>
            <a:r>
              <a:rPr dirty="0"/>
              <a:t>WOCAT</a:t>
            </a:r>
            <a:r>
              <a:rPr spc="-10" dirty="0"/>
              <a:t> collaboration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433322" y="1387855"/>
            <a:ext cx="4615815" cy="4841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Gadugi"/>
                <a:cs typeface="Gadugi"/>
              </a:rPr>
              <a:t>Areas</a:t>
            </a:r>
            <a:r>
              <a:rPr sz="1800" b="1" spc="-35" dirty="0">
                <a:latin typeface="Gadugi"/>
                <a:cs typeface="Gadugi"/>
              </a:rPr>
              <a:t> </a:t>
            </a:r>
            <a:r>
              <a:rPr sz="1800" b="1" dirty="0">
                <a:latin typeface="Gadugi"/>
                <a:cs typeface="Gadugi"/>
              </a:rPr>
              <a:t>of</a:t>
            </a:r>
            <a:r>
              <a:rPr sz="1800" b="1" spc="-10" dirty="0">
                <a:latin typeface="Gadugi"/>
                <a:cs typeface="Gadugi"/>
              </a:rPr>
              <a:t> collaboration:</a:t>
            </a:r>
            <a:endParaRPr sz="1800" dirty="0">
              <a:latin typeface="Gadugi"/>
              <a:cs typeface="Gadugi"/>
            </a:endParaRPr>
          </a:p>
          <a:p>
            <a:pPr marL="299085" indent="-286385">
              <a:lnSpc>
                <a:spcPct val="100000"/>
              </a:lnSpc>
              <a:spcBef>
                <a:spcPts val="2395"/>
              </a:spcBef>
              <a:buFont typeface="Wingdings"/>
              <a:buChar char=""/>
              <a:tabLst>
                <a:tab pos="299085" algn="l"/>
              </a:tabLst>
            </a:pPr>
            <a:r>
              <a:rPr sz="2000" dirty="0">
                <a:latin typeface="Gadugi"/>
                <a:cs typeface="Gadugi"/>
              </a:rPr>
              <a:t>SLM</a:t>
            </a:r>
            <a:r>
              <a:rPr sz="2000" spc="-35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best</a:t>
            </a:r>
            <a:r>
              <a:rPr sz="2000" spc="-10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practices</a:t>
            </a:r>
            <a:r>
              <a:rPr sz="2000" spc="-10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/</a:t>
            </a:r>
            <a:r>
              <a:rPr sz="2000" spc="-15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UNCCD</a:t>
            </a:r>
            <a:r>
              <a:rPr sz="2000" spc="-20" dirty="0">
                <a:latin typeface="Gadugi"/>
                <a:cs typeface="Gadugi"/>
              </a:rPr>
              <a:t> </a:t>
            </a:r>
            <a:r>
              <a:rPr sz="2000" spc="-10" dirty="0">
                <a:latin typeface="Gadugi"/>
                <a:cs typeface="Gadugi"/>
              </a:rPr>
              <a:t>reporting</a:t>
            </a:r>
            <a:endParaRPr sz="2000" dirty="0">
              <a:latin typeface="Gadugi"/>
              <a:cs typeface="Gadugi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"/>
              <a:tabLst>
                <a:tab pos="299085" algn="l"/>
              </a:tabLst>
            </a:pPr>
            <a:r>
              <a:rPr sz="2000" dirty="0">
                <a:latin typeface="Gadugi"/>
                <a:cs typeface="Gadugi"/>
              </a:rPr>
              <a:t>Land</a:t>
            </a:r>
            <a:r>
              <a:rPr sz="2000" spc="-60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Degradation</a:t>
            </a:r>
            <a:r>
              <a:rPr sz="2000" spc="-35" dirty="0">
                <a:latin typeface="Gadugi"/>
                <a:cs typeface="Gadugi"/>
              </a:rPr>
              <a:t> </a:t>
            </a:r>
            <a:r>
              <a:rPr sz="2000" spc="-10" dirty="0">
                <a:latin typeface="Gadugi"/>
                <a:cs typeface="Gadugi"/>
              </a:rPr>
              <a:t>Neutrality</a:t>
            </a:r>
            <a:endParaRPr sz="2000" dirty="0">
              <a:latin typeface="Gadugi"/>
              <a:cs typeface="Gadugi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"/>
              <a:tabLst>
                <a:tab pos="299085" algn="l"/>
              </a:tabLst>
            </a:pPr>
            <a:r>
              <a:rPr sz="2000" dirty="0">
                <a:latin typeface="Gadugi"/>
                <a:cs typeface="Gadugi"/>
              </a:rPr>
              <a:t>UN</a:t>
            </a:r>
            <a:r>
              <a:rPr sz="2000" spc="-25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Decade</a:t>
            </a:r>
            <a:r>
              <a:rPr sz="2000" spc="-20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on</a:t>
            </a:r>
            <a:r>
              <a:rPr sz="2000" spc="-20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Ecosystem</a:t>
            </a:r>
            <a:r>
              <a:rPr sz="2000" spc="-45" dirty="0">
                <a:latin typeface="Gadugi"/>
                <a:cs typeface="Gadugi"/>
              </a:rPr>
              <a:t> </a:t>
            </a:r>
            <a:r>
              <a:rPr sz="2000" spc="-10" dirty="0">
                <a:latin typeface="Gadugi"/>
                <a:cs typeface="Gadugi"/>
              </a:rPr>
              <a:t>Restoration</a:t>
            </a:r>
            <a:endParaRPr sz="2000" dirty="0">
              <a:latin typeface="Gadugi"/>
              <a:cs typeface="Gadugi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"/>
              <a:tabLst>
                <a:tab pos="299085" algn="l"/>
              </a:tabLst>
            </a:pPr>
            <a:r>
              <a:rPr sz="2000" dirty="0">
                <a:latin typeface="Gadugi"/>
                <a:cs typeface="Gadugi"/>
              </a:rPr>
              <a:t>work</a:t>
            </a:r>
            <a:r>
              <a:rPr sz="2000" spc="-20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across</a:t>
            </a:r>
            <a:r>
              <a:rPr sz="2000" spc="-30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3</a:t>
            </a:r>
            <a:r>
              <a:rPr sz="2000" spc="-25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UN</a:t>
            </a:r>
            <a:r>
              <a:rPr sz="2000" spc="-25" dirty="0">
                <a:latin typeface="Gadugi"/>
                <a:cs typeface="Gadugi"/>
              </a:rPr>
              <a:t> </a:t>
            </a:r>
            <a:r>
              <a:rPr sz="2000" spc="-10" dirty="0">
                <a:latin typeface="Gadugi"/>
                <a:cs typeface="Gadugi"/>
              </a:rPr>
              <a:t>Conventions</a:t>
            </a:r>
            <a:endParaRPr sz="2000" dirty="0">
              <a:latin typeface="Gadugi"/>
              <a:cs typeface="Gadugi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"/>
              <a:tabLst>
                <a:tab pos="299085" algn="l"/>
              </a:tabLst>
            </a:pPr>
            <a:r>
              <a:rPr sz="2000" dirty="0">
                <a:latin typeface="Gadugi"/>
                <a:cs typeface="Gadugi"/>
              </a:rPr>
              <a:t>Great</a:t>
            </a:r>
            <a:r>
              <a:rPr sz="2000" spc="-40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Green</a:t>
            </a:r>
            <a:r>
              <a:rPr sz="2000" spc="-25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Wall</a:t>
            </a:r>
            <a:r>
              <a:rPr sz="2000" spc="-30" dirty="0">
                <a:latin typeface="Gadugi"/>
                <a:cs typeface="Gadugi"/>
              </a:rPr>
              <a:t> </a:t>
            </a:r>
            <a:r>
              <a:rPr sz="2000" spc="-10" dirty="0">
                <a:latin typeface="Gadugi"/>
                <a:cs typeface="Gadugi"/>
              </a:rPr>
              <a:t>Initiative</a:t>
            </a:r>
            <a:endParaRPr sz="2000" dirty="0">
              <a:latin typeface="Gadugi"/>
              <a:cs typeface="Gadugi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"/>
              <a:tabLst>
                <a:tab pos="299085" algn="l"/>
              </a:tabLst>
            </a:pPr>
            <a:r>
              <a:rPr sz="2000" dirty="0">
                <a:latin typeface="Gadugi"/>
                <a:cs typeface="Gadugi"/>
              </a:rPr>
              <a:t>G20</a:t>
            </a:r>
            <a:r>
              <a:rPr sz="2000" spc="-20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Global</a:t>
            </a:r>
            <a:r>
              <a:rPr sz="2000" spc="-20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Land</a:t>
            </a:r>
            <a:r>
              <a:rPr sz="2000" spc="-20" dirty="0">
                <a:latin typeface="Gadugi"/>
                <a:cs typeface="Gadugi"/>
              </a:rPr>
              <a:t> </a:t>
            </a:r>
            <a:r>
              <a:rPr sz="2000" spc="-10" dirty="0">
                <a:latin typeface="Gadugi"/>
                <a:cs typeface="Gadugi"/>
              </a:rPr>
              <a:t>Initiative</a:t>
            </a:r>
            <a:endParaRPr sz="2000" dirty="0">
              <a:latin typeface="Gadugi"/>
              <a:cs typeface="Gadugi"/>
            </a:endParaRPr>
          </a:p>
          <a:p>
            <a:pPr>
              <a:lnSpc>
                <a:spcPct val="100000"/>
              </a:lnSpc>
              <a:spcBef>
                <a:spcPts val="2145"/>
              </a:spcBef>
              <a:buFont typeface="Wingdings"/>
              <a:buChar char=""/>
            </a:pPr>
            <a:endParaRPr sz="2000" dirty="0">
              <a:latin typeface="Gadugi"/>
              <a:cs typeface="Gadug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800" b="1" dirty="0">
                <a:latin typeface="Gadugi"/>
                <a:cs typeface="Gadugi"/>
              </a:rPr>
              <a:t>Joint</a:t>
            </a:r>
            <a:r>
              <a:rPr sz="1800" b="1" spc="-10" dirty="0">
                <a:latin typeface="Gadugi"/>
                <a:cs typeface="Gadugi"/>
              </a:rPr>
              <a:t> projects:</a:t>
            </a:r>
            <a:endParaRPr sz="1800" dirty="0">
              <a:latin typeface="Gadugi"/>
              <a:cs typeface="Gadugi"/>
            </a:endParaRPr>
          </a:p>
          <a:p>
            <a:pPr marL="299085" indent="-286385">
              <a:lnSpc>
                <a:spcPct val="100000"/>
              </a:lnSpc>
              <a:spcBef>
                <a:spcPts val="2390"/>
              </a:spcBef>
              <a:buFont typeface="Wingdings"/>
              <a:buChar char=""/>
              <a:tabLst>
                <a:tab pos="299085" algn="l"/>
              </a:tabLst>
            </a:pPr>
            <a:r>
              <a:rPr sz="2000" spc="-10" dirty="0">
                <a:latin typeface="Gadugi"/>
                <a:cs typeface="Gadugi"/>
              </a:rPr>
              <a:t>Gender-</a:t>
            </a:r>
            <a:r>
              <a:rPr sz="2000" dirty="0">
                <a:latin typeface="Gadugi"/>
                <a:cs typeface="Gadugi"/>
              </a:rPr>
              <a:t>responsive</a:t>
            </a:r>
            <a:r>
              <a:rPr sz="2000" spc="-60" dirty="0">
                <a:latin typeface="Gadugi"/>
                <a:cs typeface="Gadugi"/>
              </a:rPr>
              <a:t> </a:t>
            </a:r>
            <a:r>
              <a:rPr sz="2000" spc="-25" dirty="0">
                <a:latin typeface="Gadugi"/>
                <a:cs typeface="Gadugi"/>
              </a:rPr>
              <a:t>SLM</a:t>
            </a:r>
            <a:endParaRPr sz="2000" dirty="0">
              <a:latin typeface="Gadugi"/>
              <a:cs typeface="Gadugi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"/>
              <a:tabLst>
                <a:tab pos="299085" algn="l"/>
              </a:tabLst>
            </a:pPr>
            <a:r>
              <a:rPr sz="2000" dirty="0">
                <a:latin typeface="Gadugi"/>
                <a:cs typeface="Gadugi"/>
              </a:rPr>
              <a:t>Economics</a:t>
            </a:r>
            <a:r>
              <a:rPr sz="2000" spc="-50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of</a:t>
            </a:r>
            <a:r>
              <a:rPr sz="2000" spc="-35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SLM</a:t>
            </a:r>
            <a:r>
              <a:rPr sz="2000" spc="-35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(with</a:t>
            </a:r>
            <a:r>
              <a:rPr sz="2000" spc="-45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GM,</a:t>
            </a:r>
            <a:r>
              <a:rPr sz="2000" spc="-35" dirty="0">
                <a:latin typeface="Gadugi"/>
                <a:cs typeface="Gadugi"/>
              </a:rPr>
              <a:t> </a:t>
            </a:r>
            <a:r>
              <a:rPr sz="2000" spc="-10" dirty="0">
                <a:latin typeface="Gadugi"/>
                <a:cs typeface="Gadugi"/>
              </a:rPr>
              <a:t>GIZ/ELD)</a:t>
            </a:r>
            <a:endParaRPr sz="2000" dirty="0">
              <a:latin typeface="Gadugi"/>
              <a:cs typeface="Gadugi"/>
            </a:endParaRPr>
          </a:p>
          <a:p>
            <a:pPr marL="299085" indent="-286385">
              <a:lnSpc>
                <a:spcPct val="100000"/>
              </a:lnSpc>
              <a:spcBef>
                <a:spcPts val="5"/>
              </a:spcBef>
              <a:buFont typeface="Wingdings"/>
              <a:buChar char=""/>
              <a:tabLst>
                <a:tab pos="299085" algn="l"/>
              </a:tabLst>
            </a:pPr>
            <a:r>
              <a:rPr sz="2000" dirty="0">
                <a:latin typeface="Gadugi"/>
                <a:cs typeface="Gadugi"/>
              </a:rPr>
              <a:t>Sand</a:t>
            </a:r>
            <a:r>
              <a:rPr sz="2000" spc="-40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and</a:t>
            </a:r>
            <a:r>
              <a:rPr sz="2000" spc="-15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Dust</a:t>
            </a:r>
            <a:r>
              <a:rPr sz="2000" spc="-5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Storms</a:t>
            </a:r>
            <a:r>
              <a:rPr sz="2000" spc="-25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and</a:t>
            </a:r>
            <a:r>
              <a:rPr sz="2000" spc="-10" dirty="0">
                <a:latin typeface="Gadugi"/>
                <a:cs typeface="Gadugi"/>
              </a:rPr>
              <a:t> Drought</a:t>
            </a:r>
            <a:endParaRPr sz="2000" dirty="0">
              <a:latin typeface="Gadugi"/>
              <a:cs typeface="Gadugi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"/>
              <a:tabLst>
                <a:tab pos="299085" algn="l"/>
              </a:tabLst>
            </a:pPr>
            <a:r>
              <a:rPr sz="2000" spc="-10" dirty="0">
                <a:latin typeface="Gadugi"/>
                <a:cs typeface="Gadugi"/>
              </a:rPr>
              <a:t>Tenure-</a:t>
            </a:r>
            <a:r>
              <a:rPr sz="2000" dirty="0">
                <a:latin typeface="Gadugi"/>
                <a:cs typeface="Gadugi"/>
              </a:rPr>
              <a:t>LDN</a:t>
            </a:r>
            <a:r>
              <a:rPr sz="2000" spc="-15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nexus</a:t>
            </a:r>
            <a:r>
              <a:rPr sz="2000" spc="-30" dirty="0">
                <a:latin typeface="Gadugi"/>
                <a:cs typeface="Gadugi"/>
              </a:rPr>
              <a:t> </a:t>
            </a:r>
            <a:r>
              <a:rPr sz="2000" dirty="0">
                <a:latin typeface="Gadugi"/>
                <a:cs typeface="Gadugi"/>
              </a:rPr>
              <a:t>(with</a:t>
            </a:r>
            <a:r>
              <a:rPr sz="2000" spc="-20" dirty="0">
                <a:latin typeface="Gadugi"/>
                <a:cs typeface="Gadugi"/>
              </a:rPr>
              <a:t> FAO)</a:t>
            </a:r>
            <a:endParaRPr sz="2000" dirty="0">
              <a:latin typeface="Gadugi"/>
              <a:cs typeface="Gadug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51560" cy="6858000"/>
            <a:chOff x="0" y="0"/>
            <a:chExt cx="105156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368808"/>
              <a:ext cx="1048385" cy="991869"/>
            </a:xfrm>
            <a:custGeom>
              <a:avLst/>
              <a:gdLst/>
              <a:ahLst/>
              <a:cxnLst/>
              <a:rect l="l" t="t" r="r" b="b"/>
              <a:pathLst>
                <a:path w="1048385" h="991869">
                  <a:moveTo>
                    <a:pt x="1048004" y="0"/>
                  </a:moveTo>
                  <a:lnTo>
                    <a:pt x="0" y="0"/>
                  </a:lnTo>
                  <a:lnTo>
                    <a:pt x="0" y="991743"/>
                  </a:lnTo>
                  <a:lnTo>
                    <a:pt x="1048004" y="991743"/>
                  </a:lnTo>
                  <a:lnTo>
                    <a:pt x="1048004" y="0"/>
                  </a:lnTo>
                  <a:close/>
                </a:path>
              </a:pathLst>
            </a:custGeom>
            <a:solidFill>
              <a:srgbClr val="E085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048486" y="0"/>
              <a:ext cx="0" cy="6858000"/>
            </a:xfrm>
            <a:custGeom>
              <a:avLst/>
              <a:gdLst/>
              <a:ahLst/>
              <a:cxnLst/>
              <a:rect l="l" t="t" r="r" b="b"/>
              <a:pathLst>
                <a:path h="6858000">
                  <a:moveTo>
                    <a:pt x="0" y="0"/>
                  </a:moveTo>
                  <a:lnTo>
                    <a:pt x="0" y="6857998"/>
                  </a:lnTo>
                </a:path>
              </a:pathLst>
            </a:custGeom>
            <a:ln w="6096">
              <a:solidFill>
                <a:srgbClr val="EB7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326623" y="245363"/>
            <a:ext cx="1572768" cy="425195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0" y="0"/>
            <a:ext cx="11887835" cy="6858000"/>
            <a:chOff x="0" y="0"/>
            <a:chExt cx="11887835" cy="6858000"/>
          </a:xfrm>
        </p:grpSpPr>
        <p:sp>
          <p:nvSpPr>
            <p:cNvPr id="7" name="object 7"/>
            <p:cNvSpPr/>
            <p:nvPr/>
          </p:nvSpPr>
          <p:spPr>
            <a:xfrm>
              <a:off x="0" y="368808"/>
              <a:ext cx="10064750" cy="0"/>
            </a:xfrm>
            <a:custGeom>
              <a:avLst/>
              <a:gdLst/>
              <a:ahLst/>
              <a:cxnLst/>
              <a:rect l="l" t="t" r="r" b="b"/>
              <a:pathLst>
                <a:path w="10064750">
                  <a:moveTo>
                    <a:pt x="10064369" y="0"/>
                  </a:moveTo>
                  <a:lnTo>
                    <a:pt x="0" y="0"/>
                  </a:lnTo>
                </a:path>
              </a:pathLst>
            </a:custGeom>
            <a:ln w="6096">
              <a:solidFill>
                <a:srgbClr val="EB7B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0"/>
              <a:ext cx="10064750" cy="6858000"/>
            </a:xfrm>
            <a:custGeom>
              <a:avLst/>
              <a:gdLst/>
              <a:ahLst/>
              <a:cxnLst/>
              <a:rect l="l" t="t" r="r" b="b"/>
              <a:pathLst>
                <a:path w="10064750" h="6858000">
                  <a:moveTo>
                    <a:pt x="1048512" y="0"/>
                  </a:moveTo>
                  <a:lnTo>
                    <a:pt x="1048512" y="6857999"/>
                  </a:lnTo>
                </a:path>
                <a:path w="10064750" h="6858000">
                  <a:moveTo>
                    <a:pt x="10064623" y="368808"/>
                  </a:moveTo>
                  <a:lnTo>
                    <a:pt x="0" y="368808"/>
                  </a:lnTo>
                </a:path>
              </a:pathLst>
            </a:custGeom>
            <a:ln w="9144">
              <a:solidFill>
                <a:srgbClr val="BD4A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35340" y="181355"/>
              <a:ext cx="1731263" cy="59740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051035" y="2353054"/>
              <a:ext cx="2836402" cy="438265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086088" y="1280160"/>
              <a:ext cx="2779776" cy="116433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7319" y="4084320"/>
              <a:ext cx="5562600" cy="230581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35608" y="2444495"/>
              <a:ext cx="5698236" cy="1537715"/>
            </a:xfrm>
            <a:prstGeom prst="rect">
              <a:avLst/>
            </a:prstGeom>
          </p:spPr>
        </p:pic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1288541" y="581913"/>
            <a:ext cx="503047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UNCCD</a:t>
            </a:r>
            <a:r>
              <a:rPr spc="-140" dirty="0"/>
              <a:t> </a:t>
            </a:r>
            <a:r>
              <a:rPr dirty="0"/>
              <a:t>Reporting</a:t>
            </a:r>
            <a:r>
              <a:rPr spc="-95" dirty="0"/>
              <a:t> </a:t>
            </a:r>
            <a:r>
              <a:rPr spc="-10" dirty="0"/>
              <a:t>process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10144759" y="973963"/>
            <a:ext cx="174307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u="sng" spc="-10" dirty="0">
                <a:solidFill>
                  <a:srgbClr val="0461C1"/>
                </a:solidFill>
                <a:uFill>
                  <a:solidFill>
                    <a:srgbClr val="0461C1"/>
                  </a:solidFill>
                </a:uFill>
                <a:latin typeface="Gadugi"/>
                <a:cs typeface="Gadugi"/>
                <a:hlinkClick r:id="rId8"/>
              </a:rPr>
              <a:t>https://qcat.wocat.net</a:t>
            </a:r>
            <a:endParaRPr sz="1400">
              <a:latin typeface="Gadugi"/>
              <a:cs typeface="Gadug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265682" y="1385443"/>
            <a:ext cx="6892290" cy="8794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latin typeface="Gadugi"/>
                <a:cs typeface="Gadugi"/>
              </a:rPr>
              <a:t>UNCCD</a:t>
            </a:r>
            <a:r>
              <a:rPr sz="1400" b="1" spc="-45" dirty="0">
                <a:latin typeface="Gadugi"/>
                <a:cs typeface="Gadugi"/>
              </a:rPr>
              <a:t> </a:t>
            </a:r>
            <a:r>
              <a:rPr sz="1400" b="1" dirty="0">
                <a:latin typeface="Gadugi"/>
                <a:cs typeface="Gadugi"/>
              </a:rPr>
              <a:t>parties</a:t>
            </a:r>
            <a:r>
              <a:rPr sz="1400" b="1" spc="-45" dirty="0">
                <a:latin typeface="Gadugi"/>
                <a:cs typeface="Gadugi"/>
              </a:rPr>
              <a:t> </a:t>
            </a:r>
            <a:r>
              <a:rPr sz="1400" b="1" dirty="0">
                <a:latin typeface="Gadugi"/>
                <a:cs typeface="Gadugi"/>
              </a:rPr>
              <a:t>and</a:t>
            </a:r>
            <a:r>
              <a:rPr sz="1400" b="1" spc="-45" dirty="0">
                <a:latin typeface="Gadugi"/>
                <a:cs typeface="Gadugi"/>
              </a:rPr>
              <a:t> </a:t>
            </a:r>
            <a:r>
              <a:rPr sz="1400" b="1" dirty="0">
                <a:latin typeface="Gadugi"/>
                <a:cs typeface="Gadugi"/>
              </a:rPr>
              <a:t>other</a:t>
            </a:r>
            <a:r>
              <a:rPr sz="1400" b="1" spc="-30" dirty="0">
                <a:latin typeface="Gadugi"/>
                <a:cs typeface="Gadugi"/>
              </a:rPr>
              <a:t> </a:t>
            </a:r>
            <a:r>
              <a:rPr sz="1400" b="1" dirty="0">
                <a:latin typeface="Gadugi"/>
                <a:cs typeface="Gadugi"/>
              </a:rPr>
              <a:t>reporting</a:t>
            </a:r>
            <a:r>
              <a:rPr sz="1400" b="1" spc="-60" dirty="0">
                <a:latin typeface="Gadugi"/>
                <a:cs typeface="Gadugi"/>
              </a:rPr>
              <a:t> </a:t>
            </a:r>
            <a:r>
              <a:rPr sz="1400" b="1" dirty="0">
                <a:latin typeface="Gadugi"/>
                <a:cs typeface="Gadugi"/>
              </a:rPr>
              <a:t>agencies</a:t>
            </a:r>
            <a:r>
              <a:rPr sz="1400" b="1" spc="-30" dirty="0">
                <a:latin typeface="Gadugi"/>
                <a:cs typeface="Gadugi"/>
              </a:rPr>
              <a:t> </a:t>
            </a:r>
            <a:r>
              <a:rPr sz="1400" b="1" dirty="0">
                <a:latin typeface="Gadugi"/>
                <a:cs typeface="Gadugi"/>
              </a:rPr>
              <a:t>are</a:t>
            </a:r>
            <a:r>
              <a:rPr sz="1400" b="1" spc="-40" dirty="0">
                <a:latin typeface="Gadugi"/>
                <a:cs typeface="Gadugi"/>
              </a:rPr>
              <a:t> </a:t>
            </a:r>
            <a:r>
              <a:rPr sz="1400" b="1" dirty="0">
                <a:latin typeface="Gadugi"/>
                <a:cs typeface="Gadugi"/>
              </a:rPr>
              <a:t>encouraged</a:t>
            </a:r>
            <a:r>
              <a:rPr sz="1400" b="1" spc="-50" dirty="0">
                <a:latin typeface="Gadugi"/>
                <a:cs typeface="Gadugi"/>
              </a:rPr>
              <a:t> </a:t>
            </a:r>
            <a:r>
              <a:rPr sz="1400" b="1" dirty="0">
                <a:latin typeface="Gadugi"/>
                <a:cs typeface="Gadugi"/>
              </a:rPr>
              <a:t>to</a:t>
            </a:r>
            <a:r>
              <a:rPr sz="1400" b="1" spc="-40" dirty="0">
                <a:latin typeface="Gadugi"/>
                <a:cs typeface="Gadugi"/>
              </a:rPr>
              <a:t> </a:t>
            </a:r>
            <a:r>
              <a:rPr sz="1400" b="1" dirty="0">
                <a:latin typeface="Gadugi"/>
                <a:cs typeface="Gadugi"/>
              </a:rPr>
              <a:t>enter</a:t>
            </a:r>
            <a:r>
              <a:rPr sz="1400" b="1" spc="-25" dirty="0">
                <a:latin typeface="Gadugi"/>
                <a:cs typeface="Gadugi"/>
              </a:rPr>
              <a:t> </a:t>
            </a:r>
            <a:r>
              <a:rPr sz="1400" b="1" dirty="0">
                <a:latin typeface="Gadugi"/>
                <a:cs typeface="Gadugi"/>
              </a:rPr>
              <a:t>and</a:t>
            </a:r>
            <a:r>
              <a:rPr sz="1400" b="1" spc="-30" dirty="0">
                <a:latin typeface="Gadugi"/>
                <a:cs typeface="Gadugi"/>
              </a:rPr>
              <a:t> </a:t>
            </a:r>
            <a:r>
              <a:rPr sz="1400" b="1" spc="-10" dirty="0">
                <a:latin typeface="Gadugi"/>
                <a:cs typeface="Gadugi"/>
              </a:rPr>
              <a:t>share </a:t>
            </a:r>
            <a:r>
              <a:rPr sz="1400" b="1" dirty="0">
                <a:latin typeface="Gadugi"/>
                <a:cs typeface="Gadugi"/>
              </a:rPr>
              <a:t>SLM</a:t>
            </a:r>
            <a:r>
              <a:rPr sz="1400" b="1" spc="-35" dirty="0">
                <a:latin typeface="Gadugi"/>
                <a:cs typeface="Gadugi"/>
              </a:rPr>
              <a:t> </a:t>
            </a:r>
            <a:r>
              <a:rPr sz="1400" b="1" dirty="0">
                <a:latin typeface="Gadugi"/>
                <a:cs typeface="Gadugi"/>
              </a:rPr>
              <a:t>best</a:t>
            </a:r>
            <a:r>
              <a:rPr sz="1400" b="1" spc="-30" dirty="0">
                <a:latin typeface="Gadugi"/>
                <a:cs typeface="Gadugi"/>
              </a:rPr>
              <a:t> </a:t>
            </a:r>
            <a:r>
              <a:rPr sz="1400" b="1" dirty="0">
                <a:latin typeface="Gadugi"/>
                <a:cs typeface="Gadugi"/>
              </a:rPr>
              <a:t>practices</a:t>
            </a:r>
            <a:r>
              <a:rPr sz="1400" b="1" spc="-25" dirty="0">
                <a:latin typeface="Gadugi"/>
                <a:cs typeface="Gadugi"/>
              </a:rPr>
              <a:t> </a:t>
            </a:r>
            <a:r>
              <a:rPr sz="1400" b="1" dirty="0">
                <a:latin typeface="Gadugi"/>
                <a:cs typeface="Gadugi"/>
              </a:rPr>
              <a:t>in</a:t>
            </a:r>
            <a:r>
              <a:rPr sz="1400" b="1" spc="-5" dirty="0">
                <a:latin typeface="Gadugi"/>
                <a:cs typeface="Gadugi"/>
              </a:rPr>
              <a:t> </a:t>
            </a:r>
            <a:r>
              <a:rPr sz="1400" b="1" dirty="0">
                <a:latin typeface="Gadugi"/>
                <a:cs typeface="Gadugi"/>
              </a:rPr>
              <a:t>the</a:t>
            </a:r>
            <a:r>
              <a:rPr sz="1400" b="1" spc="-30" dirty="0">
                <a:latin typeface="Gadugi"/>
                <a:cs typeface="Gadugi"/>
              </a:rPr>
              <a:t> </a:t>
            </a:r>
            <a:r>
              <a:rPr sz="1400" b="1" dirty="0">
                <a:latin typeface="Gadugi"/>
                <a:cs typeface="Gadugi"/>
              </a:rPr>
              <a:t>WOCAT</a:t>
            </a:r>
            <a:r>
              <a:rPr sz="1400" b="1" spc="-10" dirty="0">
                <a:latin typeface="Gadugi"/>
                <a:cs typeface="Gadugi"/>
              </a:rPr>
              <a:t> </a:t>
            </a:r>
            <a:r>
              <a:rPr sz="1400" b="1" dirty="0">
                <a:latin typeface="Gadugi"/>
                <a:cs typeface="Gadugi"/>
              </a:rPr>
              <a:t>SLM</a:t>
            </a:r>
            <a:r>
              <a:rPr sz="1400" b="1" spc="-40" dirty="0">
                <a:latin typeface="Gadugi"/>
                <a:cs typeface="Gadugi"/>
              </a:rPr>
              <a:t> </a:t>
            </a:r>
            <a:r>
              <a:rPr sz="1400" b="1" dirty="0">
                <a:latin typeface="Gadugi"/>
                <a:cs typeface="Gadugi"/>
              </a:rPr>
              <a:t>Database,</a:t>
            </a:r>
            <a:r>
              <a:rPr sz="1400" b="1" spc="-45" dirty="0">
                <a:latin typeface="Gadugi"/>
                <a:cs typeface="Gadugi"/>
              </a:rPr>
              <a:t> </a:t>
            </a:r>
            <a:r>
              <a:rPr sz="1400" b="1" dirty="0">
                <a:latin typeface="Gadugi"/>
                <a:cs typeface="Gadugi"/>
              </a:rPr>
              <a:t>and</a:t>
            </a:r>
            <a:r>
              <a:rPr sz="1400" b="1" spc="-25" dirty="0">
                <a:latin typeface="Gadugi"/>
                <a:cs typeface="Gadugi"/>
              </a:rPr>
              <a:t> </a:t>
            </a:r>
            <a:r>
              <a:rPr sz="1400" b="1" dirty="0">
                <a:latin typeface="Gadugi"/>
                <a:cs typeface="Gadugi"/>
              </a:rPr>
              <a:t>report</a:t>
            </a:r>
            <a:r>
              <a:rPr sz="1400" b="1" spc="-40" dirty="0">
                <a:latin typeface="Gadugi"/>
                <a:cs typeface="Gadugi"/>
              </a:rPr>
              <a:t> </a:t>
            </a:r>
            <a:r>
              <a:rPr sz="1400" b="1" dirty="0">
                <a:latin typeface="Gadugi"/>
                <a:cs typeface="Gadugi"/>
              </a:rPr>
              <a:t>in</a:t>
            </a:r>
            <a:r>
              <a:rPr sz="1400" b="1" spc="-15" dirty="0">
                <a:latin typeface="Gadugi"/>
                <a:cs typeface="Gadugi"/>
              </a:rPr>
              <a:t> </a:t>
            </a:r>
            <a:r>
              <a:rPr sz="1400" b="1" dirty="0">
                <a:latin typeface="Gadugi"/>
                <a:cs typeface="Gadugi"/>
              </a:rPr>
              <a:t>PRAIS</a:t>
            </a:r>
            <a:r>
              <a:rPr sz="1400" b="1" spc="-15" dirty="0">
                <a:latin typeface="Gadugi"/>
                <a:cs typeface="Gadugi"/>
              </a:rPr>
              <a:t> </a:t>
            </a:r>
            <a:r>
              <a:rPr sz="1400" b="1" spc="-10" dirty="0">
                <a:latin typeface="Gadugi"/>
                <a:cs typeface="Gadugi"/>
              </a:rPr>
              <a:t>under “Implementation</a:t>
            </a:r>
            <a:r>
              <a:rPr sz="1400" b="1" spc="-20" dirty="0">
                <a:latin typeface="Gadugi"/>
                <a:cs typeface="Gadugi"/>
              </a:rPr>
              <a:t> </a:t>
            </a:r>
            <a:r>
              <a:rPr sz="1400" b="1" spc="-10" dirty="0">
                <a:latin typeface="Gadugi"/>
                <a:cs typeface="Gadugi"/>
              </a:rPr>
              <a:t>Framework”/”Actions</a:t>
            </a:r>
            <a:r>
              <a:rPr sz="1400" b="1" spc="-35" dirty="0">
                <a:latin typeface="Gadugi"/>
                <a:cs typeface="Gadugi"/>
              </a:rPr>
              <a:t> </a:t>
            </a:r>
            <a:r>
              <a:rPr sz="1400" b="1" dirty="0">
                <a:latin typeface="Gadugi"/>
                <a:cs typeface="Gadugi"/>
              </a:rPr>
              <a:t>on</a:t>
            </a:r>
            <a:r>
              <a:rPr sz="1400" b="1" spc="-5" dirty="0">
                <a:latin typeface="Gadugi"/>
                <a:cs typeface="Gadugi"/>
              </a:rPr>
              <a:t> </a:t>
            </a:r>
            <a:r>
              <a:rPr sz="1400" b="1" dirty="0">
                <a:latin typeface="Gadugi"/>
                <a:cs typeface="Gadugi"/>
              </a:rPr>
              <a:t>the ground”</a:t>
            </a:r>
            <a:r>
              <a:rPr sz="1400" b="1" spc="-15" dirty="0">
                <a:latin typeface="Gadugi"/>
                <a:cs typeface="Gadugi"/>
              </a:rPr>
              <a:t> </a:t>
            </a:r>
            <a:r>
              <a:rPr sz="1400" b="1" dirty="0">
                <a:latin typeface="Gadugi"/>
                <a:cs typeface="Gadugi"/>
              </a:rPr>
              <a:t>(see</a:t>
            </a:r>
            <a:r>
              <a:rPr sz="1400" b="1" spc="10" dirty="0">
                <a:latin typeface="Gadugi"/>
                <a:cs typeface="Gadugi"/>
              </a:rPr>
              <a:t> </a:t>
            </a:r>
            <a:r>
              <a:rPr sz="1400" b="1" dirty="0">
                <a:latin typeface="Gadugi"/>
                <a:cs typeface="Gadugi"/>
              </a:rPr>
              <a:t>7.4.1</a:t>
            </a:r>
            <a:r>
              <a:rPr sz="1400" b="1" spc="-20" dirty="0">
                <a:latin typeface="Gadugi"/>
                <a:cs typeface="Gadugi"/>
              </a:rPr>
              <a:t> </a:t>
            </a:r>
            <a:r>
              <a:rPr sz="1400" b="1" dirty="0">
                <a:latin typeface="Gadugi"/>
                <a:cs typeface="Gadugi"/>
              </a:rPr>
              <a:t>of</a:t>
            </a:r>
            <a:r>
              <a:rPr sz="1400" b="1" spc="-5" dirty="0">
                <a:latin typeface="Gadugi"/>
                <a:cs typeface="Gadugi"/>
              </a:rPr>
              <a:t> </a:t>
            </a:r>
            <a:r>
              <a:rPr sz="1400" b="1" dirty="0">
                <a:latin typeface="Gadugi"/>
                <a:cs typeface="Gadugi"/>
              </a:rPr>
              <a:t>the </a:t>
            </a:r>
            <a:r>
              <a:rPr sz="1400" b="1" spc="-10" dirty="0">
                <a:latin typeface="Gadugi"/>
                <a:cs typeface="Gadugi"/>
              </a:rPr>
              <a:t>reporting manual)</a:t>
            </a:r>
            <a:endParaRPr sz="1400">
              <a:latin typeface="Gadugi"/>
              <a:cs typeface="Gadug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679</TotalTime>
  <Words>1732</Words>
  <Application>Microsoft Office PowerPoint</Application>
  <PresentationFormat>Widescreen</PresentationFormat>
  <Paragraphs>286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Arial</vt:lpstr>
      <vt:lpstr>Calibri</vt:lpstr>
      <vt:lpstr>Gadugi</vt:lpstr>
      <vt:lpstr>Times New Roman</vt:lpstr>
      <vt:lpstr>Wingdings</vt:lpstr>
      <vt:lpstr>Office Theme</vt:lpstr>
      <vt:lpstr>PowerPoint Presentation</vt:lpstr>
      <vt:lpstr>Do you know WOCAT?</vt:lpstr>
      <vt:lpstr>Introduction WOCAT</vt:lpstr>
      <vt:lpstr>Introduction WOCAT</vt:lpstr>
      <vt:lpstr>Target groups</vt:lpstr>
      <vt:lpstr>WOCAT Network</vt:lpstr>
      <vt:lpstr>WOCAT &amp; UNCCD</vt:lpstr>
      <vt:lpstr>UNCCD-WOCAT collaboration</vt:lpstr>
      <vt:lpstr>UNCCD Reporting process</vt:lpstr>
      <vt:lpstr>UNCCD Reporting process</vt:lpstr>
      <vt:lpstr>UNCCD-WOCAT collaboration</vt:lpstr>
      <vt:lpstr>Promoting / hindering SLM?</vt:lpstr>
      <vt:lpstr>Promoting / hindering SLM?</vt:lpstr>
      <vt:lpstr>Solid and easily accessible WOCAT knowledge products</vt:lpstr>
      <vt:lpstr>WOCAT tools and methods</vt:lpstr>
      <vt:lpstr>WOCAT Global SLM Database</vt:lpstr>
      <vt:lpstr>SLM Technology / Approach Summary</vt:lpstr>
      <vt:lpstr>Global WOCAT SLM Database: Linked tools, applications and databases</vt:lpstr>
      <vt:lpstr>WOCAT Global SLM Database</vt:lpstr>
      <vt:lpstr>Information shared through WOCAT is also included in other platforms: Framework for Ecosystem Restoration Monitoring (FERM)</vt:lpstr>
      <vt:lpstr>Information shared through WOCAT is also included in other platforms: Water Harvesting Explorer</vt:lpstr>
      <vt:lpstr>SLM Technology</vt:lpstr>
      <vt:lpstr>SLM Technology</vt:lpstr>
      <vt:lpstr>SLM Approach</vt:lpstr>
      <vt:lpstr>SLM Approaches</vt:lpstr>
      <vt:lpstr>Associated modules</vt:lpstr>
      <vt:lpstr>Climate Change Adaptation Module</vt:lpstr>
      <vt:lpstr>Gender</vt:lpstr>
      <vt:lpstr>Costs and benefits of SLM</vt:lpstr>
      <vt:lpstr>Sand and Dust Storms and Drought</vt:lpstr>
      <vt:lpstr>Exercise on the WOCAT database</vt:lpstr>
      <vt:lpstr>Exercise on the WOCAT database</vt:lpstr>
      <vt:lpstr>QT &amp; QA - Questionnaires</vt:lpstr>
      <vt:lpstr>QT - Questionnaires</vt:lpstr>
      <vt:lpstr>Who should complete the questionnaires?</vt:lpstr>
      <vt:lpstr>Review and quality assurance process</vt:lpstr>
      <vt:lpstr>Documentation et processus de révision</vt:lpstr>
      <vt:lpstr>Documentation and review process</vt:lpstr>
      <vt:lpstr>Documentation and review process</vt:lpstr>
      <vt:lpstr>Contact us!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Dr. Noel Templer</dc:creator>
  <cp:lastModifiedBy>Teich, Ingrid (FAOSEC)</cp:lastModifiedBy>
  <cp:revision>2</cp:revision>
  <dcterms:created xsi:type="dcterms:W3CDTF">2023-10-05T22:11:32Z</dcterms:created>
  <dcterms:modified xsi:type="dcterms:W3CDTF">2023-10-06T09:32:35Z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2023-03-21T00:00:00Z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2023-10-05T00:00:00Z</vt:filetime>
  </property>
  <property fmtid="{D5CDD505-2E9C-101B-9397-08002B2CF9AE}" pid="5" name="Producer">
    <vt:lpwstr>Microsoft® PowerPoint® 2016</vt:lpwstr>
  </property>
</Properties>
</file>