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9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4" r:id="rId20"/>
    <p:sldId id="325" r:id="rId21"/>
    <p:sldId id="326" r:id="rId22"/>
    <p:sldId id="329" r:id="rId23"/>
    <p:sldId id="330" r:id="rId24"/>
    <p:sldId id="331" r:id="rId25"/>
    <p:sldId id="333" r:id="rId26"/>
    <p:sldId id="340" r:id="rId27"/>
    <p:sldId id="334" r:id="rId28"/>
    <p:sldId id="335" r:id="rId29"/>
    <p:sldId id="337" r:id="rId30"/>
    <p:sldId id="2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7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390C1-9DBC-41B9-B5EE-948ECA840F6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6A2BC-6237-40E7-8D2B-4CFDF6C3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2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GB" dirty="0" smtClean="0"/>
              <a:t>Nicole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9088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199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57D80-E55A-4CFF-A967-40A8F72A92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3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7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03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466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6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8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3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9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0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4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C80F1-B2B0-4A6B-8DA0-062DECB5630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ocat.net/en/about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ahel.acaciadata.com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hyperlink" Target="https://www.wocat.net/library/media/25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wmf"/><Relationship Id="rId4" Type="http://schemas.openxmlformats.org/officeDocument/2006/relationships/image" Target="../media/image16.png"/><Relationship Id="rId9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emf"/><Relationship Id="rId4" Type="http://schemas.openxmlformats.org/officeDocument/2006/relationships/image" Target="../media/image33.jpeg"/><Relationship Id="rId9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5"/>
          <a:stretch/>
        </p:blipFill>
        <p:spPr>
          <a:xfrm>
            <a:off x="0" y="-7766"/>
            <a:ext cx="12192000" cy="6893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65670" y="5824582"/>
            <a:ext cx="1535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244" y="853620"/>
            <a:ext cx="111999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tillium Web"/>
              </a:rPr>
              <a:t>International online course on “Water </a:t>
            </a:r>
            <a:r>
              <a:rPr lang="en-US" sz="3200" b="1" dirty="0">
                <a:solidFill>
                  <a:schemeClr val="bg1"/>
                </a:solidFill>
                <a:latin typeface="Titillium Web"/>
              </a:rPr>
              <a:t>Harvesting for Sustainable Crop Production under Climate Change</a:t>
            </a:r>
            <a:r>
              <a:rPr lang="en-US" sz="3200" b="1" dirty="0" smtClean="0">
                <a:solidFill>
                  <a:schemeClr val="bg1"/>
                </a:solidFill>
                <a:latin typeface="Titillium Web"/>
              </a:rPr>
              <a:t>”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itillium Web"/>
              </a:rPr>
              <a:t>Introduction Part 1</a:t>
            </a:r>
          </a:p>
          <a:p>
            <a:pPr algn="ctr"/>
            <a:endParaRPr lang="en-US" sz="2800" b="1" i="0" dirty="0">
              <a:solidFill>
                <a:schemeClr val="bg1"/>
              </a:solidFill>
              <a:effectLst/>
              <a:latin typeface="Titillium Web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Rima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Mekdaschi</a:t>
            </a:r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Studer</a:t>
            </a:r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, Hanspeter Liniger</a:t>
            </a:r>
          </a:p>
          <a:p>
            <a:pPr algn="ctr"/>
            <a:r>
              <a:rPr lang="en-US" sz="2800" b="1" i="0" dirty="0" smtClean="0">
                <a:solidFill>
                  <a:schemeClr val="bg1"/>
                </a:solidFill>
                <a:effectLst/>
                <a:latin typeface="Titillium Web"/>
              </a:rPr>
              <a:t>10.6.2022</a:t>
            </a:r>
            <a:endParaRPr lang="en-US" sz="2800" b="1" i="0" dirty="0">
              <a:solidFill>
                <a:schemeClr val="bg1"/>
              </a:solidFill>
              <a:effectLst/>
              <a:latin typeface="Titillium Web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8" y="5688779"/>
            <a:ext cx="898025" cy="91342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38" y="6110397"/>
            <a:ext cx="1736705" cy="469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28840" y="6084006"/>
            <a:ext cx="1718986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sz="13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CH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300" dirty="0" err="1">
                <a:solidFill>
                  <a:schemeClr val="accent1">
                    <a:lumMod val="50000"/>
                  </a:schemeClr>
                </a:solidFill>
              </a:rPr>
              <a:t>Harvesting</a:t>
            </a:r>
            <a:r>
              <a:rPr lang="de-CH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300" dirty="0" smtClean="0">
                <a:solidFill>
                  <a:schemeClr val="accent1">
                    <a:lumMod val="50000"/>
                  </a:schemeClr>
                </a:solidFill>
              </a:rPr>
              <a:t>Lab</a:t>
            </a:r>
          </a:p>
          <a:p>
            <a:pPr algn="ctr"/>
            <a:r>
              <a:rPr lang="de-CH" sz="1300" dirty="0" err="1" smtClean="0">
                <a:solidFill>
                  <a:schemeClr val="accent1">
                    <a:lumMod val="50000"/>
                  </a:schemeClr>
                </a:solidFill>
              </a:rPr>
              <a:t>WHLab</a:t>
            </a:r>
            <a:endParaRPr lang="de-CH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550" y="5914036"/>
            <a:ext cx="1380272" cy="6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79" y="0"/>
            <a:ext cx="10058400" cy="835317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Benefits</a:t>
            </a:r>
            <a:r>
              <a:rPr lang="de-CH" sz="3600" b="1" dirty="0" smtClean="0"/>
              <a:t> and </a:t>
            </a:r>
            <a:r>
              <a:rPr lang="de-CH" sz="3600" b="1" dirty="0" err="1" smtClean="0"/>
              <a:t>Constraints</a:t>
            </a:r>
            <a:r>
              <a:rPr lang="de-CH" sz="3600" b="1" dirty="0" smtClean="0"/>
              <a:t> of WH</a:t>
            </a:r>
            <a:endParaRPr lang="de-CH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97527"/>
              </p:ext>
            </p:extLst>
          </p:nvPr>
        </p:nvGraphicFramePr>
        <p:xfrm>
          <a:off x="318579" y="944880"/>
          <a:ext cx="11558016" cy="5974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87135">
                  <a:extLst>
                    <a:ext uri="{9D8B030D-6E8A-4147-A177-3AD203B41FA5}">
                      <a16:colId xmlns:a16="http://schemas.microsoft.com/office/drawing/2014/main" val="2724361543"/>
                    </a:ext>
                  </a:extLst>
                </a:gridCol>
                <a:gridCol w="6070881">
                  <a:extLst>
                    <a:ext uri="{9D8B030D-6E8A-4147-A177-3AD203B41FA5}">
                      <a16:colId xmlns:a16="http://schemas.microsoft.com/office/drawing/2014/main" val="1857426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Pros 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Cons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44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noProof="0" dirty="0" smtClean="0"/>
                        <a:t>Offers under-exploited opportunities for </a:t>
                      </a:r>
                      <a:r>
                        <a:rPr lang="en-GB" sz="2000" noProof="0" dirty="0" err="1" smtClean="0"/>
                        <a:t>rainfed</a:t>
                      </a:r>
                      <a:r>
                        <a:rPr lang="en-GB" sz="2000" noProof="0" dirty="0" smtClean="0"/>
                        <a:t> farming systems of the drylands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Depends on amount and</a:t>
                      </a:r>
                      <a:r>
                        <a:rPr lang="en-GB" sz="2000" baseline="0" noProof="0" dirty="0" smtClean="0"/>
                        <a:t> variability of rainfall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28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Buffering water variability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Difficult to ensure sufficient</a:t>
                      </a:r>
                      <a:r>
                        <a:rPr lang="en-GB" sz="2000" baseline="0" noProof="0" dirty="0" smtClean="0"/>
                        <a:t> quantity of water needed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44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Overcoming dry spells and coping</a:t>
                      </a:r>
                      <a:r>
                        <a:rPr lang="en-GB" sz="2000" baseline="0" noProof="0" dirty="0" smtClean="0"/>
                        <a:t> with extreme events (flooding, soil erosion, siltation)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May take up productive land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7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Harvesting nutrients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Hig</a:t>
                      </a:r>
                      <a:r>
                        <a:rPr lang="en-GB" sz="2000" baseline="0" noProof="0" dirty="0" smtClean="0"/>
                        <a:t>h investment costs and labour requirements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8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Reducing production risks</a:t>
                      </a:r>
                      <a:r>
                        <a:rPr lang="en-GB" sz="2000" baseline="0" noProof="0" dirty="0" smtClean="0"/>
                        <a:t> and increasing resilience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Upstream rainwater harvesting may affect downstream water availability and use 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405045"/>
                  </a:ext>
                </a:extLst>
              </a:tr>
              <a:tr h="285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noProof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Increasing food production and security</a:t>
                      </a:r>
                      <a:endParaRPr lang="de-CH" sz="2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Shared catchments and infrastructure may create rights issues (upstream-downstream, farmers and herders)</a:t>
                      </a:r>
                      <a:endParaRPr lang="en-GB" sz="20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413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Improving</a:t>
                      </a:r>
                      <a:r>
                        <a:rPr lang="en-GB" sz="2000" baseline="0" noProof="0" dirty="0" smtClean="0"/>
                        <a:t> </a:t>
                      </a:r>
                      <a:r>
                        <a:rPr lang="en-GB" sz="2000" noProof="0" dirty="0" smtClean="0"/>
                        <a:t>access</a:t>
                      </a:r>
                      <a:r>
                        <a:rPr lang="en-GB" sz="2000" baseline="0" noProof="0" dirty="0" smtClean="0"/>
                        <a:t> to clean and safe domestic water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Long –term</a:t>
                      </a:r>
                      <a:r>
                        <a:rPr lang="en-GB" sz="2000" baseline="0" noProof="0" dirty="0" smtClean="0"/>
                        <a:t> institutional support may be necessary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9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Improving</a:t>
                      </a:r>
                      <a:r>
                        <a:rPr lang="en-GB" sz="2000" baseline="0" noProof="0" dirty="0" smtClean="0"/>
                        <a:t> water availability for livestock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944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Reducing women’s work load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771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Possibility</a:t>
                      </a:r>
                      <a:r>
                        <a:rPr lang="en-GB" sz="2000" baseline="0" noProof="0" dirty="0" smtClean="0"/>
                        <a:t> of growing higher-value crops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6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Providing alternative to full irrigation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14801"/>
                  </a:ext>
                </a:extLst>
              </a:tr>
            </a:tbl>
          </a:graphicData>
        </a:graphic>
      </p:graphicFrame>
      <p:cxnSp>
        <p:nvCxnSpPr>
          <p:cNvPr id="8" name="Google Shape;461;p12"/>
          <p:cNvCxnSpPr/>
          <p:nvPr/>
        </p:nvCxnSpPr>
        <p:spPr>
          <a:xfrm rot="10800000">
            <a:off x="0" y="661306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80767" y="6567586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48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254" y="196948"/>
            <a:ext cx="5863207" cy="14494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Principles of WH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9" name="Rectangle 8"/>
          <p:cNvSpPr/>
          <p:nvPr/>
        </p:nvSpPr>
        <p:spPr>
          <a:xfrm>
            <a:off x="2394958" y="561283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 </a:t>
            </a:r>
            <a:endParaRPr lang="de-CH" dirty="0"/>
          </a:p>
        </p:txBody>
      </p:sp>
      <p:sp>
        <p:nvSpPr>
          <p:cNvPr id="10" name="Rechteck 2"/>
          <p:cNvSpPr txBox="1">
            <a:spLocks/>
          </p:cNvSpPr>
          <p:nvPr/>
        </p:nvSpPr>
        <p:spPr>
          <a:xfrm>
            <a:off x="236774" y="1520051"/>
            <a:ext cx="6077453" cy="5201424"/>
          </a:xfrm>
          <a:prstGeom prst="rect">
            <a:avLst/>
          </a:prstGeom>
          <a:ln w="3175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buFont typeface="Wingdings" panose="05000000000000000000" pitchFamily="2" charset="2"/>
              <a:buChar char="Ø"/>
            </a:pPr>
            <a:r>
              <a:rPr lang="en-GB" sz="2200" dirty="0" smtClean="0"/>
              <a:t>capture precipitation falling in one area and transfer it to another, thereby increasing the amount of water available in the latter</a:t>
            </a:r>
            <a:endParaRPr lang="en-GB" sz="2200" dirty="0" smtClean="0">
              <a:solidFill>
                <a:srgbClr val="FF6600"/>
              </a:solidFill>
              <a:cs typeface="Arial" pitchFamily="34" charset="0"/>
            </a:endParaRPr>
          </a:p>
          <a:p>
            <a:pPr lvl="1">
              <a:buClrTx/>
              <a:buFont typeface="Wingdings" panose="05000000000000000000" pitchFamily="2" charset="2"/>
              <a:buChar char="Ø"/>
            </a:pPr>
            <a:r>
              <a:rPr lang="en-GB" sz="2200" dirty="0" smtClean="0"/>
              <a:t>capture potentially damaging rainfall/ runoff and translate it into plant growth or water supply</a:t>
            </a:r>
          </a:p>
          <a:p>
            <a:pPr lvl="1">
              <a:buClrTx/>
              <a:buFont typeface="Wingdings" panose="05000000000000000000" pitchFamily="2" charset="2"/>
              <a:buChar char="Ø"/>
            </a:pPr>
            <a:r>
              <a:rPr lang="en-GB" sz="2200" dirty="0" smtClean="0"/>
              <a:t>composed of: </a:t>
            </a:r>
          </a:p>
          <a:p>
            <a:pPr lvl="2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GB" sz="2200" b="1" dirty="0" smtClean="0"/>
              <a:t>catchment or collection area: </a:t>
            </a:r>
            <a:r>
              <a:rPr lang="en-GB" sz="2200" dirty="0" smtClean="0"/>
              <a:t>high runoff coefficients (e.g. clay or shallow soils, compacted soils, roads)</a:t>
            </a:r>
          </a:p>
          <a:p>
            <a:pPr lvl="2">
              <a:buClrTx/>
              <a:buFont typeface="Symbol" panose="05050102010706020507" pitchFamily="18" charset="2"/>
              <a:buChar char="-"/>
            </a:pPr>
            <a:r>
              <a:rPr lang="en-GB" sz="2200" b="1" dirty="0" smtClean="0"/>
              <a:t>conveyance system </a:t>
            </a:r>
          </a:p>
          <a:p>
            <a:pPr lvl="2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GB" sz="2200" b="1" dirty="0" smtClean="0"/>
              <a:t>storage component</a:t>
            </a:r>
          </a:p>
          <a:p>
            <a:pPr lvl="2">
              <a:buClrTx/>
              <a:buFont typeface="Symbol" panose="05050102010706020507" pitchFamily="18" charset="2"/>
              <a:buChar char="-"/>
            </a:pPr>
            <a:r>
              <a:rPr lang="en-GB" sz="2200" b="1" dirty="0" smtClean="0"/>
              <a:t>application area or target: </a:t>
            </a:r>
            <a:r>
              <a:rPr lang="en-GB" sz="2200" dirty="0" smtClean="0"/>
              <a:t>e.g. deep soils with high water infiltration and storage capacity </a:t>
            </a:r>
            <a:r>
              <a:rPr lang="en-GB" sz="2200" b="1" dirty="0" smtClean="0"/>
              <a:t>  </a:t>
            </a:r>
          </a:p>
          <a:p>
            <a:pPr lvl="1">
              <a:buClrTx/>
              <a:buFont typeface="Wingdings" panose="05000000000000000000" pitchFamily="2" charset="2"/>
              <a:buChar char="Ø"/>
            </a:pPr>
            <a:r>
              <a:rPr lang="en-GB" sz="2200" dirty="0" smtClean="0"/>
              <a:t>catchment to application area ratio (C:A):  degree of concentration of rainfall / runoff</a:t>
            </a:r>
            <a:endParaRPr lang="en-GB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639798"/>
            <a:ext cx="5791200" cy="5006735"/>
          </a:xfrm>
          <a:prstGeom prst="rect">
            <a:avLst/>
          </a:prstGeom>
        </p:spPr>
      </p:pic>
      <p:sp>
        <p:nvSpPr>
          <p:cNvPr id="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40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3081"/>
          <a:stretch/>
        </p:blipFill>
        <p:spPr>
          <a:xfrm>
            <a:off x="1238650" y="1360674"/>
            <a:ext cx="9946758" cy="52088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2388" y="245406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Classification and </a:t>
            </a:r>
            <a:r>
              <a:rPr lang="en-US" sz="3600" b="1" dirty="0" err="1" smtClean="0">
                <a:solidFill>
                  <a:schemeClr val="tx1"/>
                </a:solidFill>
                <a:cs typeface="Arial" pitchFamily="34" charset="0"/>
              </a:rPr>
              <a:t>categorisation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8651" y="897267"/>
            <a:ext cx="10742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11D1E"/>
                </a:solidFill>
              </a:rPr>
              <a:t>The two most frequently used criteria </a:t>
            </a:r>
            <a:r>
              <a:rPr lang="en-US" sz="2000" dirty="0" smtClean="0">
                <a:solidFill>
                  <a:srgbClr val="211D1E"/>
                </a:solidFill>
              </a:rPr>
              <a:t>are catchment </a:t>
            </a:r>
            <a:r>
              <a:rPr lang="en-US" sz="2000" dirty="0">
                <a:solidFill>
                  <a:srgbClr val="211D1E"/>
                </a:solidFill>
              </a:rPr>
              <a:t>type and size, and the method of water </a:t>
            </a:r>
            <a:r>
              <a:rPr lang="en-US" sz="2000" dirty="0" smtClean="0">
                <a:solidFill>
                  <a:srgbClr val="211D1E"/>
                </a:solidFill>
              </a:rPr>
              <a:t>storage</a:t>
            </a:r>
          </a:p>
          <a:p>
            <a:endParaRPr lang="de-CH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87" y="5556656"/>
            <a:ext cx="9417956" cy="1010786"/>
          </a:xfrm>
          <a:prstGeom prst="rect">
            <a:avLst/>
          </a:prstGeom>
        </p:spPr>
      </p:pic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56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4300"/>
          <a:stretch/>
        </p:blipFill>
        <p:spPr>
          <a:xfrm>
            <a:off x="1188037" y="1360672"/>
            <a:ext cx="9879545" cy="17568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88038" y="262178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Classification and </a:t>
            </a:r>
            <a:r>
              <a:rPr lang="en-US" sz="3600" b="1" dirty="0" err="1" smtClean="0">
                <a:solidFill>
                  <a:schemeClr val="tx1"/>
                </a:solidFill>
                <a:cs typeface="Arial" pitchFamily="34" charset="0"/>
              </a:rPr>
              <a:t>categorisation</a:t>
            </a:r>
            <a:endParaRPr lang="de-CH" sz="36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165"/>
          <a:stretch/>
        </p:blipFill>
        <p:spPr>
          <a:xfrm>
            <a:off x="1179412" y="3059521"/>
            <a:ext cx="9888170" cy="3556747"/>
          </a:xfrm>
          <a:prstGeom prst="rect">
            <a:avLst/>
          </a:prstGeom>
        </p:spPr>
      </p:pic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26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580" y="493060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/>
              <a:t>Floodwater</a:t>
            </a:r>
            <a:r>
              <a:rPr lang="de-CH" sz="3600" b="1" dirty="0"/>
              <a:t> </a:t>
            </a:r>
            <a:r>
              <a:rPr lang="de-CH" sz="3600" b="1" dirty="0" err="1" smtClean="0"/>
              <a:t>harvesting</a:t>
            </a:r>
            <a:endParaRPr lang="en-GB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710980" y="1948141"/>
            <a:ext cx="23874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Floodwater</a:t>
            </a:r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diversion</a:t>
            </a:r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/ off-</a:t>
            </a:r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streambed</a:t>
            </a:r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system</a:t>
            </a:r>
            <a:endParaRPr lang="de-CH" b="1" dirty="0">
              <a:solidFill>
                <a:srgbClr val="211D1E"/>
              </a:solidFill>
              <a:latin typeface="Frutiger 55 Roman"/>
            </a:endParaRPr>
          </a:p>
          <a:p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</a:t>
            </a:r>
          </a:p>
          <a:p>
            <a:r>
              <a:rPr lang="en-US" dirty="0"/>
              <a:t>channel water either floods over the </a:t>
            </a:r>
            <a:r>
              <a:rPr lang="en-US" dirty="0" smtClean="0"/>
              <a:t>river/ </a:t>
            </a:r>
            <a:r>
              <a:rPr lang="en-US" dirty="0"/>
              <a:t>channel bank</a:t>
            </a:r>
          </a:p>
          <a:p>
            <a:r>
              <a:rPr lang="en-US" dirty="0"/>
              <a:t>onto adjacent plains </a:t>
            </a:r>
            <a:r>
              <a:rPr lang="en-US" dirty="0" smtClean="0"/>
              <a:t>-</a:t>
            </a:r>
            <a:r>
              <a:rPr lang="en-US" b="1" dirty="0" smtClean="0"/>
              <a:t>wild flooding </a:t>
            </a:r>
          </a:p>
          <a:p>
            <a:r>
              <a:rPr lang="en-US" dirty="0" smtClean="0"/>
              <a:t>or </a:t>
            </a:r>
            <a:r>
              <a:rPr lang="en-US" dirty="0"/>
              <a:t>is forced to leave</a:t>
            </a:r>
          </a:p>
          <a:p>
            <a:r>
              <a:rPr lang="en-US" dirty="0"/>
              <a:t>its natural course and conveyed to nearby </a:t>
            </a:r>
            <a:r>
              <a:rPr lang="en-US" dirty="0" smtClean="0"/>
              <a:t>fields </a:t>
            </a:r>
          </a:p>
          <a:p>
            <a:r>
              <a:rPr lang="en-US" b="1" dirty="0" smtClean="0"/>
              <a:t>spate irrigation</a:t>
            </a:r>
            <a:endParaRPr lang="de-CH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71" y="1712345"/>
            <a:ext cx="3662110" cy="4454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471" y="1712345"/>
            <a:ext cx="4955553" cy="28870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01943" y="4764404"/>
            <a:ext cx="4852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Floodwater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harvesting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within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streambed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endParaRPr lang="de-CH" b="1" dirty="0" smtClean="0">
              <a:solidFill>
                <a:srgbClr val="211D1E"/>
              </a:solidFill>
              <a:latin typeface="Frutiger 55 Roman"/>
            </a:endParaRPr>
          </a:p>
          <a:p>
            <a:endParaRPr lang="de-CH" b="1" dirty="0" smtClean="0">
              <a:solidFill>
                <a:srgbClr val="211D1E"/>
              </a:solidFill>
              <a:latin typeface="Frutiger 55 Roman"/>
            </a:endParaRPr>
          </a:p>
          <a:p>
            <a:r>
              <a:rPr lang="en-US" dirty="0"/>
              <a:t>water flow is dammed and as a result, is ponded within the streambed. The water is forced to infiltrate and the accumulated soil water is used for </a:t>
            </a:r>
            <a:r>
              <a:rPr lang="en-US" dirty="0" smtClean="0"/>
              <a:t>agriculture </a:t>
            </a:r>
            <a:endParaRPr lang="de-CH" dirty="0"/>
          </a:p>
        </p:txBody>
      </p:sp>
      <p:sp>
        <p:nvSpPr>
          <p:cNvPr id="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75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718" y="469647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/>
              <a:t>Floodwater</a:t>
            </a:r>
            <a:r>
              <a:rPr lang="de-CH" sz="3600" b="1" dirty="0"/>
              <a:t> </a:t>
            </a:r>
            <a:r>
              <a:rPr lang="de-CH" sz="3600" b="1" dirty="0" err="1" smtClean="0"/>
              <a:t>harvesting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02717" y="1319753"/>
            <a:ext cx="7519451" cy="574003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100" b="1" dirty="0" smtClean="0"/>
              <a:t>Principles </a:t>
            </a:r>
            <a:r>
              <a:rPr lang="en-US" sz="2100" dirty="0" smtClean="0"/>
              <a:t>(see also Table 1)</a:t>
            </a:r>
            <a:endParaRPr lang="en-US" sz="2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/>
              <a:t>Floodwater captured from outside farm or field, large </a:t>
            </a:r>
            <a:r>
              <a:rPr lang="en-US" sz="2100" dirty="0" smtClean="0"/>
              <a:t>watersheds (no control over catchment area)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Water/ runoff stored in soil or groundwater</a:t>
            </a:r>
            <a:endParaRPr lang="en-GB" sz="2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One </a:t>
            </a:r>
            <a:r>
              <a:rPr lang="en-US" sz="2100" dirty="0"/>
              <a:t>system with </a:t>
            </a:r>
            <a:r>
              <a:rPr lang="en-US" sz="2100" dirty="0" smtClean="0"/>
              <a:t>one </a:t>
            </a:r>
            <a:r>
              <a:rPr lang="en-US" sz="2100" dirty="0"/>
              <a:t>catchment </a:t>
            </a:r>
            <a:r>
              <a:rPr lang="en-US" sz="2100" dirty="0" smtClean="0"/>
              <a:t>area </a:t>
            </a:r>
            <a:r>
              <a:rPr lang="en-GB" sz="2100" dirty="0" smtClean="0"/>
              <a:t>(large distant catchment)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Distinction </a:t>
            </a:r>
            <a:r>
              <a:rPr lang="en-US" sz="2100" dirty="0"/>
              <a:t>between hilly catchment zone and cultivated fields in plain</a:t>
            </a:r>
            <a:endParaRPr lang="en-GB" sz="2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Catchment</a:t>
            </a:r>
            <a:r>
              <a:rPr lang="en-US" sz="2100" dirty="0"/>
              <a:t>: application area ratio 100:1 – 10,000:1 </a:t>
            </a:r>
            <a:endParaRPr lang="en-US" sz="2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Often </a:t>
            </a:r>
            <a:r>
              <a:rPr lang="en-US" sz="2100" dirty="0"/>
              <a:t>‘self-fertilizing’ through sediment </a:t>
            </a:r>
            <a:r>
              <a:rPr lang="en-US" sz="2100" dirty="0" smtClean="0"/>
              <a:t>build-up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2100" dirty="0" smtClean="0"/>
              <a:t>(</a:t>
            </a:r>
            <a:r>
              <a:rPr lang="en-US" sz="2100" dirty="0" smtClean="0"/>
              <a:t>Traditional) engineering skills needed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Integrated </a:t>
            </a:r>
            <a:r>
              <a:rPr lang="en-US" sz="2100" dirty="0"/>
              <a:t>watershed management (local authority &amp; large communities</a:t>
            </a:r>
            <a:r>
              <a:rPr lang="en-US" sz="21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100" dirty="0" smtClean="0"/>
              <a:t>Defined water use rules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2100" b="1" dirty="0" smtClean="0"/>
              <a:t>Practices</a:t>
            </a:r>
            <a:endParaRPr lang="en-GB" sz="2100" b="1" dirty="0"/>
          </a:p>
          <a:p>
            <a:pPr lvl="0"/>
            <a:r>
              <a:rPr lang="en-US" sz="2100" dirty="0"/>
              <a:t>Flood recession farming, spate irrigation, water spreading </a:t>
            </a:r>
            <a:r>
              <a:rPr lang="en-US" sz="2100" dirty="0" smtClean="0"/>
              <a:t>weirs/ bunds, </a:t>
            </a:r>
            <a:r>
              <a:rPr lang="en-US" sz="2100" dirty="0"/>
              <a:t>‘warping’ </a:t>
            </a:r>
            <a:r>
              <a:rPr lang="en-US" sz="2100" dirty="0" smtClean="0"/>
              <a:t>dams, </a:t>
            </a:r>
            <a:r>
              <a:rPr lang="en-US" sz="2100" i="1" dirty="0" err="1" smtClean="0"/>
              <a:t>jessour</a:t>
            </a:r>
            <a:r>
              <a:rPr lang="en-US" sz="2100" dirty="0" smtClean="0"/>
              <a:t>, </a:t>
            </a:r>
            <a:r>
              <a:rPr lang="en-US" sz="2100" i="1" dirty="0" err="1" smtClean="0"/>
              <a:t>tabia</a:t>
            </a:r>
            <a:r>
              <a:rPr lang="en-US" sz="2100" dirty="0" smtClean="0"/>
              <a:t> and rock dams</a:t>
            </a:r>
            <a:endParaRPr lang="en-GB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965" y="2293537"/>
            <a:ext cx="3345035" cy="2126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2856"/>
          <a:stretch/>
        </p:blipFill>
        <p:spPr>
          <a:xfrm>
            <a:off x="8836968" y="62700"/>
            <a:ext cx="3354910" cy="2218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24222"/>
          <a:stretch/>
        </p:blipFill>
        <p:spPr>
          <a:xfrm>
            <a:off x="8836968" y="4420370"/>
            <a:ext cx="3345034" cy="2122858"/>
          </a:xfrm>
          <a:prstGeom prst="rect">
            <a:avLst/>
          </a:prstGeom>
        </p:spPr>
      </p:pic>
      <p:sp>
        <p:nvSpPr>
          <p:cNvPr id="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/>
          <p:cNvSpPr txBox="1"/>
          <p:nvPr/>
        </p:nvSpPr>
        <p:spPr>
          <a:xfrm>
            <a:off x="8780802" y="6543228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4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7648" y="738466"/>
            <a:ext cx="3070707" cy="1450757"/>
          </a:xfrm>
        </p:spPr>
        <p:txBody>
          <a:bodyPr>
            <a:normAutofit/>
          </a:bodyPr>
          <a:lstStyle/>
          <a:p>
            <a:r>
              <a:rPr lang="de-CH" sz="2400" b="1" dirty="0"/>
              <a:t>Case </a:t>
            </a:r>
            <a:r>
              <a:rPr lang="de-CH" sz="2400" b="1" dirty="0" err="1"/>
              <a:t>studies</a:t>
            </a:r>
            <a:r>
              <a:rPr lang="de-CH" sz="2400" b="1" dirty="0"/>
              <a:t> </a:t>
            </a:r>
            <a:r>
              <a:rPr lang="de-CH" sz="2400" b="1" dirty="0" err="1"/>
              <a:t>floodwater</a:t>
            </a:r>
            <a:endParaRPr lang="en-GB" sz="2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16</a:t>
            </a:fld>
            <a:endParaRPr lang="de-CH" sz="1400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17" y="66675"/>
            <a:ext cx="7595231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17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45" y="439900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Macrocatchment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cross-section</a:t>
            </a:r>
            <a:endParaRPr lang="en-GB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649" y="1843231"/>
            <a:ext cx="10187486" cy="4839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649" y="1360674"/>
            <a:ext cx="10704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211D1E"/>
                </a:solidFill>
              </a:rPr>
              <a:t>Harvesting </a:t>
            </a:r>
            <a:r>
              <a:rPr lang="en-US" sz="2200" dirty="0">
                <a:solidFill>
                  <a:srgbClr val="211D1E"/>
                </a:solidFill>
              </a:rPr>
              <a:t>runoff water from a natural catchment such as the slope of a mountain or hill </a:t>
            </a:r>
            <a:endParaRPr lang="de-CH" sz="2200" dirty="0"/>
          </a:p>
        </p:txBody>
      </p:sp>
      <p:sp>
        <p:nvSpPr>
          <p:cNvPr id="6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13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1576" y="1360674"/>
            <a:ext cx="9702816" cy="8556188"/>
          </a:xfrm>
          <a:prstGeom prst="rect">
            <a:avLst/>
          </a:prstGeom>
        </p:spPr>
        <p:txBody>
          <a:bodyPr wrap="square" rIns="108000">
            <a:noAutofit/>
          </a:bodyPr>
          <a:lstStyle/>
          <a:p>
            <a:pPr marL="268288" marR="2303463" lvl="1" indent="-268288" fontAlgn="base">
              <a:spcBef>
                <a:spcPct val="0"/>
              </a:spcBef>
              <a:spcAft>
                <a:spcPts val="600"/>
              </a:spcAft>
            </a:pPr>
            <a:r>
              <a:rPr lang="en-US" sz="1900" b="1" dirty="0" smtClean="0">
                <a:cs typeface="Arial" pitchFamily="34" charset="0"/>
              </a:rPr>
              <a:t>Principles </a:t>
            </a:r>
            <a:r>
              <a:rPr lang="en-US" sz="2000" dirty="0"/>
              <a:t>(see also Table 1</a:t>
            </a:r>
            <a:r>
              <a:rPr lang="en-US" sz="2000" dirty="0" smtClean="0"/>
              <a:t>)</a:t>
            </a:r>
            <a:endParaRPr lang="en-US" sz="1900" b="1" dirty="0" smtClean="0">
              <a:cs typeface="Arial" pitchFamily="34" charset="0"/>
            </a:endParaRPr>
          </a:p>
          <a:p>
            <a:pPr marL="268288" marR="2303463" lvl="1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Runoff </a:t>
            </a:r>
            <a:r>
              <a:rPr lang="en-US" sz="1900" dirty="0" smtClean="0"/>
              <a:t>trapped </a:t>
            </a:r>
            <a:r>
              <a:rPr lang="en-US" sz="1900" dirty="0"/>
              <a:t>from outside </a:t>
            </a:r>
            <a:r>
              <a:rPr lang="en-US" sz="1900" dirty="0" smtClean="0"/>
              <a:t>farm </a:t>
            </a:r>
            <a:r>
              <a:rPr lang="en-US" sz="1900" dirty="0"/>
              <a:t>or field, small watersheds (no control over catchment area)</a:t>
            </a:r>
          </a:p>
          <a:p>
            <a:pPr marL="268288" marR="2303463" lvl="1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Runoff (overland or rill flow) collected from shallow soils or sealed and compacted </a:t>
            </a:r>
            <a:r>
              <a:rPr lang="en-US" sz="1900" dirty="0" smtClean="0"/>
              <a:t>surfaces: </a:t>
            </a:r>
            <a:r>
              <a:rPr lang="en-US" sz="1900" dirty="0" err="1" smtClean="0"/>
              <a:t>i</a:t>
            </a:r>
            <a:r>
              <a:rPr lang="en-US" sz="1900" dirty="0" smtClean="0"/>
              <a:t>) </a:t>
            </a:r>
            <a:r>
              <a:rPr lang="en-US" sz="1900" dirty="0"/>
              <a:t>overland flow directed and spread, </a:t>
            </a:r>
            <a:r>
              <a:rPr lang="en-US" sz="1900" dirty="0" smtClean="0"/>
              <a:t>ii) runoff </a:t>
            </a:r>
            <a:r>
              <a:rPr lang="en-US" sz="1900" dirty="0"/>
              <a:t>collected through barriers and storage facilities 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Water </a:t>
            </a:r>
            <a:r>
              <a:rPr lang="en-US" sz="1900" dirty="0"/>
              <a:t>stored in reservoirs, root zone &amp; </a:t>
            </a:r>
            <a:r>
              <a:rPr lang="en-US" sz="1900" dirty="0" smtClean="0"/>
              <a:t>groundwater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One </a:t>
            </a:r>
            <a:r>
              <a:rPr lang="en-US" sz="1900" dirty="0"/>
              <a:t>system with one catchment </a:t>
            </a:r>
            <a:r>
              <a:rPr lang="en-US" sz="1900" dirty="0" smtClean="0"/>
              <a:t>area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Catchment and application area clearly separate</a:t>
            </a:r>
            <a:endParaRPr lang="en-US" sz="1900" dirty="0"/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Catchment: application area ratio 10:1 </a:t>
            </a:r>
            <a:r>
              <a:rPr lang="en-US" sz="1900" dirty="0" smtClean="0"/>
              <a:t>- 100:1 </a:t>
            </a:r>
            <a:endParaRPr lang="en-US" sz="1900" dirty="0"/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Nutrients from </a:t>
            </a:r>
            <a:r>
              <a:rPr lang="en-US" sz="1900" dirty="0"/>
              <a:t>accumulated sediments and </a:t>
            </a:r>
            <a:r>
              <a:rPr lang="en-US" sz="1900" dirty="0" smtClean="0"/>
              <a:t>animal droppings</a:t>
            </a:r>
            <a:endParaRPr lang="en-US" sz="1900" dirty="0"/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Suitable for annual and perennial crops tolerant </a:t>
            </a:r>
            <a:r>
              <a:rPr lang="en-US" sz="1900" dirty="0" smtClean="0"/>
              <a:t>to </a:t>
            </a:r>
            <a:r>
              <a:rPr lang="en-US" sz="1900" dirty="0"/>
              <a:t>temporary </a:t>
            </a:r>
            <a:endParaRPr lang="en-US" sz="1900" dirty="0" smtClean="0"/>
          </a:p>
          <a:p>
            <a:pPr marL="266700"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/>
              <a:t>waterlogging or </a:t>
            </a:r>
            <a:r>
              <a:rPr lang="en-US" sz="1900" dirty="0"/>
              <a:t>rapidly maturing on residual moisture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Managed </a:t>
            </a:r>
            <a:r>
              <a:rPr lang="en-US" sz="1900" dirty="0"/>
              <a:t>by community or individually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endParaRPr lang="en-US" sz="1900" dirty="0" smtClean="0">
              <a:cs typeface="Arial" pitchFamily="34" charset="0"/>
            </a:endParaRPr>
          </a:p>
          <a:p>
            <a:pPr marL="268288" indent="-268288" fontAlgn="base">
              <a:spcBef>
                <a:spcPct val="0"/>
              </a:spcBef>
              <a:spcAft>
                <a:spcPts val="600"/>
              </a:spcAft>
            </a:pPr>
            <a:r>
              <a:rPr lang="en-US" sz="1900" b="1" dirty="0" smtClean="0">
                <a:cs typeface="Arial" pitchFamily="34" charset="0"/>
              </a:rPr>
              <a:t>Practices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900" dirty="0" err="1" smtClean="0">
                <a:cs typeface="Arial" pitchFamily="34" charset="0"/>
              </a:rPr>
              <a:t>Hillside</a:t>
            </a:r>
            <a:r>
              <a:rPr lang="fr-FR" sz="1900" dirty="0" smtClean="0">
                <a:cs typeface="Arial" pitchFamily="34" charset="0"/>
              </a:rPr>
              <a:t> conduit, large </a:t>
            </a:r>
            <a:r>
              <a:rPr lang="fr-FR" sz="1900" dirty="0" err="1" smtClean="0">
                <a:cs typeface="Arial" pitchFamily="34" charset="0"/>
              </a:rPr>
              <a:t>semi-circular</a:t>
            </a:r>
            <a:r>
              <a:rPr lang="fr-FR" sz="1900" dirty="0" smtClean="0">
                <a:cs typeface="Arial" pitchFamily="34" charset="0"/>
              </a:rPr>
              <a:t> </a:t>
            </a:r>
            <a:r>
              <a:rPr lang="fr-FR" sz="1900" dirty="0" err="1" smtClean="0">
                <a:cs typeface="Arial" pitchFamily="34" charset="0"/>
              </a:rPr>
              <a:t>bunds</a:t>
            </a:r>
            <a:r>
              <a:rPr lang="fr-FR" sz="1900" dirty="0" smtClean="0">
                <a:cs typeface="Arial" pitchFamily="34" charset="0"/>
              </a:rPr>
              <a:t>, road </a:t>
            </a:r>
            <a:r>
              <a:rPr lang="fr-FR" sz="1900" dirty="0" err="1" smtClean="0">
                <a:cs typeface="Arial" pitchFamily="34" charset="0"/>
              </a:rPr>
              <a:t>run</a:t>
            </a:r>
            <a:r>
              <a:rPr lang="fr-FR" sz="1900" dirty="0" smtClean="0">
                <a:cs typeface="Arial" pitchFamily="34" charset="0"/>
              </a:rPr>
              <a:t>-off, </a:t>
            </a:r>
            <a:r>
              <a:rPr lang="fr-FR" sz="1900" dirty="0" err="1" smtClean="0">
                <a:cs typeface="Arial" pitchFamily="34" charset="0"/>
              </a:rPr>
              <a:t>gully</a:t>
            </a:r>
            <a:r>
              <a:rPr lang="fr-FR" sz="1900" dirty="0" smtClean="0">
                <a:cs typeface="Arial" pitchFamily="34" charset="0"/>
              </a:rPr>
              <a:t> </a:t>
            </a:r>
            <a:r>
              <a:rPr lang="fr-FR" sz="1900" dirty="0" err="1" smtClean="0">
                <a:cs typeface="Arial" pitchFamily="34" charset="0"/>
              </a:rPr>
              <a:t>reclamation</a:t>
            </a:r>
            <a:r>
              <a:rPr lang="fr-FR" sz="1900" dirty="0" smtClean="0">
                <a:cs typeface="Arial" pitchFamily="34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900" dirty="0" smtClean="0">
                <a:cs typeface="Arial" pitchFamily="34" charset="0"/>
              </a:rPr>
              <a:t>ponds, pans, </a:t>
            </a:r>
            <a:r>
              <a:rPr lang="fr-FR" sz="1900" dirty="0" err="1" smtClean="0">
                <a:cs typeface="Arial" pitchFamily="34" charset="0"/>
              </a:rPr>
              <a:t>dams</a:t>
            </a:r>
            <a:r>
              <a:rPr lang="fr-FR" sz="1900" dirty="0" smtClean="0">
                <a:cs typeface="Arial" pitchFamily="34" charset="0"/>
              </a:rPr>
              <a:t> (</a:t>
            </a:r>
            <a:r>
              <a:rPr lang="en-US" sz="1900" dirty="0" smtClean="0"/>
              <a:t>surface, sand </a:t>
            </a:r>
            <a:r>
              <a:rPr lang="en-US" sz="1900" dirty="0"/>
              <a:t>and percolation dams </a:t>
            </a:r>
            <a:r>
              <a:rPr lang="en-US" sz="1900" dirty="0" smtClean="0"/>
              <a:t>), wells</a:t>
            </a:r>
            <a:endParaRPr lang="en-US" sz="19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268" y="598250"/>
            <a:ext cx="5073509" cy="514350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2800" b="1" dirty="0" err="1">
                <a:cs typeface="Arial" pitchFamily="34" charset="0"/>
              </a:rPr>
              <a:t>Macrocatchment</a:t>
            </a:r>
            <a:r>
              <a:rPr lang="en-US" sz="2800" b="1" dirty="0">
                <a:cs typeface="Arial" pitchFamily="34" charset="0"/>
              </a:rPr>
              <a:t> WH</a:t>
            </a:r>
            <a:endParaRPr lang="en-US" sz="2800" dirty="0"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53868" y="4167965"/>
            <a:ext cx="3548263" cy="2397325"/>
            <a:chOff x="8643736" y="4441248"/>
            <a:chExt cx="3548263" cy="23973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1414" y="4441248"/>
              <a:ext cx="3530585" cy="238088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643736" y="6623129"/>
              <a:ext cx="19688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Sand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dam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Embu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,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Kenya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. (HP.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Liniger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) </a:t>
              </a:r>
              <a:endParaRPr lang="de-C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69394" y="2164807"/>
            <a:ext cx="3548263" cy="2008588"/>
            <a:chOff x="8661414" y="2449104"/>
            <a:chExt cx="3548263" cy="20085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1414" y="2449104"/>
              <a:ext cx="3530585" cy="19644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859354" y="4242248"/>
              <a:ext cx="23503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Small check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dam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,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Rajastan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India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. (HP. </a:t>
              </a:r>
              <a:r>
                <a:rPr lang="de-CH" sz="800" dirty="0" err="1">
                  <a:solidFill>
                    <a:schemeClr val="bg1"/>
                  </a:solidFill>
                  <a:latin typeface="Frutiger 57Cn"/>
                </a:rPr>
                <a:t>Liniger</a:t>
              </a:r>
              <a:r>
                <a:rPr lang="de-CH" sz="800" dirty="0">
                  <a:solidFill>
                    <a:schemeClr val="bg1"/>
                  </a:solidFill>
                  <a:latin typeface="Frutiger 57Cn"/>
                </a:rPr>
                <a:t>) </a:t>
              </a:r>
              <a:endParaRPr lang="de-CH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461;p12"/>
          <p:cNvCxnSpPr/>
          <p:nvPr/>
        </p:nvCxnSpPr>
        <p:spPr>
          <a:xfrm flipH="1">
            <a:off x="2" y="369233"/>
            <a:ext cx="12191997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TextBox 15"/>
          <p:cNvSpPr txBox="1"/>
          <p:nvPr/>
        </p:nvSpPr>
        <p:spPr>
          <a:xfrm>
            <a:off x="8590030" y="6548846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8664000" y="27155"/>
            <a:ext cx="3553657" cy="2118260"/>
            <a:chOff x="8664000" y="351112"/>
            <a:chExt cx="3553657" cy="21182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0671"/>
            <a:stretch/>
          </p:blipFill>
          <p:spPr>
            <a:xfrm>
              <a:off x="8664000" y="351112"/>
              <a:ext cx="3528000" cy="209799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849701" y="2253928"/>
              <a:ext cx="236795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800" i="1" dirty="0" err="1">
                  <a:solidFill>
                    <a:schemeClr val="bg1"/>
                  </a:solidFill>
                  <a:latin typeface="Frutiger 55 Roman"/>
                </a:rPr>
                <a:t>Kanda</a:t>
              </a:r>
              <a:r>
                <a:rPr lang="de-CH" sz="800" i="1" dirty="0">
                  <a:solidFill>
                    <a:schemeClr val="bg1"/>
                  </a:solidFill>
                  <a:latin typeface="Frutiger 55 Roman"/>
                </a:rPr>
                <a:t> </a:t>
              </a:r>
              <a:r>
                <a:rPr lang="de-CH" sz="800" dirty="0">
                  <a:solidFill>
                    <a:schemeClr val="bg1"/>
                  </a:solidFill>
                  <a:latin typeface="Frutiger 55 Roman"/>
                </a:rPr>
                <a:t>rock </a:t>
              </a:r>
              <a:r>
                <a:rPr lang="de-CH" sz="800" dirty="0" err="1">
                  <a:solidFill>
                    <a:schemeClr val="bg1"/>
                  </a:solidFill>
                  <a:latin typeface="Frutiger 55 Roman"/>
                </a:rPr>
                <a:t>catchment</a:t>
              </a:r>
              <a:r>
                <a:rPr lang="de-CH" sz="800" dirty="0">
                  <a:solidFill>
                    <a:schemeClr val="bg1"/>
                  </a:solidFill>
                  <a:latin typeface="Frutiger 55 Roman"/>
                </a:rPr>
                <a:t>, Afghanistan</a:t>
              </a:r>
              <a:r>
                <a:rPr lang="de-CH" sz="800" dirty="0" smtClean="0">
                  <a:solidFill>
                    <a:schemeClr val="bg1"/>
                  </a:solidFill>
                  <a:latin typeface="Frutiger 55 Roman"/>
                </a:rPr>
                <a:t>., C. Studer </a:t>
              </a:r>
              <a:endParaRPr lang="de-CH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7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462" y="245406"/>
            <a:ext cx="7635635" cy="1450757"/>
          </a:xfrm>
        </p:spPr>
        <p:txBody>
          <a:bodyPr>
            <a:normAutofit/>
          </a:bodyPr>
          <a:lstStyle/>
          <a:p>
            <a:r>
              <a:rPr lang="de-CH" sz="3200" b="1" dirty="0"/>
              <a:t>Case </a:t>
            </a:r>
            <a:r>
              <a:rPr lang="de-CH" sz="3200" b="1" dirty="0" err="1"/>
              <a:t>studies</a:t>
            </a:r>
            <a:r>
              <a:rPr lang="de-CH" sz="3200" b="1" dirty="0"/>
              <a:t> </a:t>
            </a:r>
            <a:r>
              <a:rPr lang="de-CH" sz="3200" b="1" dirty="0" err="1" smtClean="0"/>
              <a:t>macrocatchment</a:t>
            </a:r>
            <a:endParaRPr lang="en-GB" sz="3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19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24" y="1794175"/>
            <a:ext cx="7565910" cy="466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11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28;p37"/>
          <p:cNvSpPr/>
          <p:nvPr/>
        </p:nvSpPr>
        <p:spPr>
          <a:xfrm>
            <a:off x="1182824" y="386934"/>
            <a:ext cx="9815376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CH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What is WOCAT?</a:t>
            </a:r>
            <a:endParaRPr lang="de-CH" sz="3200" dirty="0">
              <a:solidFill>
                <a:schemeClr val="dk1"/>
              </a:solidFill>
              <a:latin typeface="Arial"/>
              <a:ea typeface="Gadugi" panose="020B0502040204020203" pitchFamily="34" charset="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de-CH" sz="3200" b="1" dirty="0" smtClean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39026" y="1139650"/>
            <a:ext cx="422269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Gadugi" panose="020B0502040204020203" pitchFamily="34" charset="0"/>
              </a:rPr>
              <a:t>The </a:t>
            </a:r>
            <a:r>
              <a:rPr lang="en-US" sz="2000" dirty="0">
                <a:latin typeface="Gadugi" panose="020B0502040204020203" pitchFamily="34" charset="0"/>
              </a:rPr>
              <a:t>World Overview of Conservation Approaches and Technologies (WOCAT) is a </a:t>
            </a:r>
            <a:r>
              <a:rPr lang="en-US" sz="2000" b="1" dirty="0">
                <a:latin typeface="Gadugi" panose="020B0502040204020203" pitchFamily="34" charset="0"/>
              </a:rPr>
              <a:t>global Network </a:t>
            </a:r>
            <a:r>
              <a:rPr lang="en-US" sz="2000" b="1" dirty="0" smtClean="0">
                <a:latin typeface="Gadugi" panose="020B0502040204020203" pitchFamily="34" charset="0"/>
              </a:rPr>
              <a:t>established </a:t>
            </a:r>
            <a:r>
              <a:rPr lang="en-US" sz="2000" b="1" dirty="0">
                <a:latin typeface="Gadugi" panose="020B0502040204020203" pitchFamily="34" charset="0"/>
              </a:rPr>
              <a:t>in 1992</a:t>
            </a:r>
            <a:r>
              <a:rPr lang="en-US" sz="2000" dirty="0">
                <a:latin typeface="Gadugi" panose="020B0502040204020203" pitchFamily="34" charset="0"/>
              </a:rPr>
              <a:t>. </a:t>
            </a:r>
            <a:endParaRPr lang="en-US" sz="2000" dirty="0" smtClean="0">
              <a:latin typeface="Gadugi" panose="020B0502040204020203" pitchFamily="34" charset="0"/>
            </a:endParaRPr>
          </a:p>
          <a:p>
            <a:pPr algn="ctr"/>
            <a:endParaRPr lang="en-US" sz="2000" dirty="0">
              <a:latin typeface="Gadugi" panose="020B0502040204020203" pitchFamily="34" charset="0"/>
            </a:endParaRPr>
          </a:p>
          <a:p>
            <a:pPr algn="ctr"/>
            <a:r>
              <a:rPr lang="en-US" sz="2000" dirty="0" smtClean="0">
                <a:latin typeface="Gadugi" panose="020B0502040204020203" pitchFamily="34" charset="0"/>
              </a:rPr>
              <a:t>WOCAT supports the compilation, documentation, evaluation, sharing, dissemination, </a:t>
            </a:r>
            <a:r>
              <a:rPr lang="en-US" sz="2000" dirty="0">
                <a:latin typeface="Gadugi" panose="020B0502040204020203" pitchFamily="34" charset="0"/>
              </a:rPr>
              <a:t>and </a:t>
            </a:r>
            <a:r>
              <a:rPr lang="en-US" sz="2000" dirty="0" smtClean="0">
                <a:latin typeface="Gadugi" panose="020B0502040204020203" pitchFamily="34" charset="0"/>
              </a:rPr>
              <a:t>application of </a:t>
            </a:r>
            <a:r>
              <a:rPr lang="en-US" sz="2000" b="1" dirty="0">
                <a:latin typeface="Gadugi" panose="020B0502040204020203" pitchFamily="34" charset="0"/>
              </a:rPr>
              <a:t>sustainable land management (SLM) </a:t>
            </a:r>
            <a:r>
              <a:rPr lang="en-US" sz="2000" b="1" dirty="0" smtClean="0">
                <a:latin typeface="Gadugi" panose="020B0502040204020203" pitchFamily="34" charset="0"/>
              </a:rPr>
              <a:t>knowledge</a:t>
            </a:r>
            <a:r>
              <a:rPr lang="en-US" sz="2000" dirty="0" smtClean="0">
                <a:latin typeface="Gadugi" panose="020B0502040204020203" pitchFamily="34" charset="0"/>
              </a:rPr>
              <a:t>.</a:t>
            </a:r>
          </a:p>
          <a:p>
            <a:pPr algn="ctr"/>
            <a:endParaRPr lang="en-US" sz="2000" dirty="0">
              <a:latin typeface="Gadugi" panose="020B0502040204020203" pitchFamily="34" charset="0"/>
            </a:endParaRPr>
          </a:p>
          <a:p>
            <a:pPr algn="ctr"/>
            <a:r>
              <a:rPr lang="en-US" sz="2000" dirty="0">
                <a:latin typeface="Gadugi" panose="020B0502040204020203" pitchFamily="34" charset="0"/>
              </a:rPr>
              <a:t>In </a:t>
            </a:r>
            <a:r>
              <a:rPr lang="en-US" sz="2000" dirty="0" smtClean="0">
                <a:latin typeface="Gadugi" panose="020B0502040204020203" pitchFamily="34" charset="0"/>
              </a:rPr>
              <a:t>2014</a:t>
            </a:r>
            <a:r>
              <a:rPr lang="en-US" sz="2000" dirty="0">
                <a:latin typeface="Gadugi" panose="020B0502040204020203" pitchFamily="34" charset="0"/>
              </a:rPr>
              <a:t>, </a:t>
            </a:r>
            <a:r>
              <a:rPr lang="en-US" sz="2000" dirty="0" smtClean="0">
                <a:latin typeface="Gadugi" panose="020B0502040204020203" pitchFamily="34" charset="0"/>
              </a:rPr>
              <a:t>WOCAT was </a:t>
            </a:r>
            <a:r>
              <a:rPr lang="en-US" sz="2000" b="1" dirty="0" smtClean="0">
                <a:latin typeface="Gadugi" panose="020B0502040204020203" pitchFamily="34" charset="0"/>
              </a:rPr>
              <a:t>officially </a:t>
            </a:r>
            <a:r>
              <a:rPr lang="en-US" sz="2000" b="1" dirty="0">
                <a:latin typeface="Gadugi" panose="020B0502040204020203" pitchFamily="34" charset="0"/>
              </a:rPr>
              <a:t>recognized by the UNCCD</a:t>
            </a:r>
            <a:r>
              <a:rPr lang="en-US" sz="2000" dirty="0">
                <a:latin typeface="Gadugi" panose="020B0502040204020203" pitchFamily="34" charset="0"/>
              </a:rPr>
              <a:t> as the primary recommended Global SLM Database for </a:t>
            </a:r>
            <a:r>
              <a:rPr lang="en-US" sz="2000" dirty="0" smtClean="0">
                <a:latin typeface="Gadugi" panose="020B0502040204020203" pitchFamily="34" charset="0"/>
              </a:rPr>
              <a:t>best SLM </a:t>
            </a:r>
            <a:r>
              <a:rPr lang="en-US" sz="2000" dirty="0">
                <a:latin typeface="Gadugi" panose="020B0502040204020203" pitchFamily="34" charset="0"/>
              </a:rPr>
              <a:t>practices.</a:t>
            </a:r>
            <a:endParaRPr lang="es-AR" sz="2000" dirty="0">
              <a:latin typeface="Gadugi" panose="020B0502040204020203" pitchFamily="34" charset="0"/>
            </a:endParaRPr>
          </a:p>
        </p:txBody>
      </p:sp>
      <p:sp>
        <p:nvSpPr>
          <p:cNvPr id="23" name="Google Shape;458;p12"/>
          <p:cNvSpPr/>
          <p:nvPr/>
        </p:nvSpPr>
        <p:spPr>
          <a:xfrm>
            <a:off x="5648181" y="1216152"/>
            <a:ext cx="6430457" cy="498622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5716312" y="2019086"/>
            <a:ext cx="6183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Network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of organizations and </a:t>
            </a:r>
            <a:r>
              <a:rPr lang="en-US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individuals</a:t>
            </a:r>
          </a:p>
          <a:p>
            <a:pPr lvl="0" algn="ctr">
              <a:buClr>
                <a:srgbClr val="000000"/>
              </a:buClr>
              <a:buSzPts val="3200"/>
            </a:pPr>
            <a:endParaRPr lang="en-US" sz="1600" b="1" dirty="0" smtClean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buSzPts val="3200"/>
            </a:pPr>
            <a:r>
              <a:rPr lang="en-US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Consortium Partners </a:t>
            </a:r>
            <a:endParaRPr lang="en-US" sz="2400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9"/>
          <p:cNvSpPr/>
          <p:nvPr/>
        </p:nvSpPr>
        <p:spPr>
          <a:xfrm>
            <a:off x="5826861" y="3609989"/>
            <a:ext cx="6503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en-US" sz="1600" dirty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Consortium Partners</a:t>
            </a:r>
          </a:p>
          <a:p>
            <a:pPr lvl="0" algn="ctr">
              <a:buClr>
                <a:srgbClr val="000000"/>
              </a:buClr>
              <a:buSzPts val="3200"/>
            </a:pPr>
            <a:endParaRPr lang="en-US" sz="2000" b="1" dirty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buSzPts val="3200"/>
            </a:pPr>
            <a:endParaRPr lang="en-US" sz="2000" b="1" dirty="0" smtClean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buSzPts val="3200"/>
            </a:pPr>
            <a:endParaRPr lang="en-US" sz="2000" b="1" dirty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buSzPts val="3200"/>
            </a:pPr>
            <a:endParaRPr lang="en-US" sz="2000" b="1" dirty="0" smtClean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buSzPts val="3200"/>
            </a:pPr>
            <a:endParaRPr lang="en-US" sz="2000" b="1" dirty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buSzPts val="3200"/>
            </a:pPr>
            <a:r>
              <a:rPr lang="en-US" sz="1600" dirty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Funding Partners</a:t>
            </a:r>
          </a:p>
        </p:txBody>
      </p:sp>
      <p:pic>
        <p:nvPicPr>
          <p:cNvPr id="27" name="Picture 10"/>
          <p:cNvPicPr>
            <a:picLocks noChangeAspect="1"/>
          </p:cNvPicPr>
          <p:nvPr/>
        </p:nvPicPr>
        <p:blipFill rotWithShape="1">
          <a:blip r:embed="rId4"/>
          <a:srcRect t="75017" r="43274" b="2609"/>
          <a:stretch/>
        </p:blipFill>
        <p:spPr>
          <a:xfrm>
            <a:off x="7108400" y="5358384"/>
            <a:ext cx="4223162" cy="745228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 rotWithShape="1">
          <a:blip r:embed="rId4"/>
          <a:srcRect l="7479" t="13766" b="39020"/>
          <a:stretch/>
        </p:blipFill>
        <p:spPr>
          <a:xfrm>
            <a:off x="5716312" y="3442158"/>
            <a:ext cx="6301219" cy="14386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003501" y="6409833"/>
            <a:ext cx="2210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dirty="0">
                <a:solidFill>
                  <a:schemeClr val="accent2"/>
                </a:solidFill>
                <a:hlinkClick r:id="rId5"/>
              </a:rPr>
              <a:t>https://</a:t>
            </a:r>
            <a:r>
              <a:rPr lang="es-AR" sz="1600" dirty="0" smtClean="0">
                <a:solidFill>
                  <a:schemeClr val="accent2"/>
                </a:solidFill>
                <a:hlinkClick r:id="rId5"/>
              </a:rPr>
              <a:t>www.wocat.net/</a:t>
            </a:r>
            <a:endParaRPr lang="es-AR" sz="1600" dirty="0">
              <a:solidFill>
                <a:schemeClr val="accent2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99" y="1399682"/>
            <a:ext cx="1862702" cy="50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3457" y="4896719"/>
            <a:ext cx="151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 smtClean="0"/>
              <a:t>Funded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by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2430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16" y="510568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Microcatchments</a:t>
            </a:r>
            <a:endParaRPr lang="en-GB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152116" y="2163346"/>
            <a:ext cx="10110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Collecting </a:t>
            </a:r>
            <a:r>
              <a:rPr lang="en-US" sz="2200" dirty="0"/>
              <a:t>surface </a:t>
            </a:r>
            <a:r>
              <a:rPr lang="en-US" sz="2200" dirty="0" smtClean="0"/>
              <a:t>runoff ( </a:t>
            </a:r>
            <a:r>
              <a:rPr lang="en-US" sz="2200" dirty="0"/>
              <a:t>sheet </a:t>
            </a:r>
            <a:r>
              <a:rPr lang="en-US" sz="2200" dirty="0" smtClean="0"/>
              <a:t>and </a:t>
            </a:r>
            <a:r>
              <a:rPr lang="en-US" sz="2200" dirty="0"/>
              <a:t>sometimes rill flow) from small catchments of short length </a:t>
            </a:r>
            <a:endParaRPr lang="de-CH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16" y="3238599"/>
            <a:ext cx="10747842" cy="2803482"/>
          </a:xfrm>
          <a:prstGeom prst="rect">
            <a:avLst/>
          </a:prstGeom>
        </p:spPr>
      </p:pic>
      <p:sp>
        <p:nvSpPr>
          <p:cNvPr id="6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48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59" y="386899"/>
            <a:ext cx="8229600" cy="850106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2800" b="1" dirty="0" err="1">
                <a:cs typeface="Arial" pitchFamily="34" charset="0"/>
              </a:rPr>
              <a:t>Microcatchment</a:t>
            </a:r>
            <a:r>
              <a:rPr lang="en-US" sz="2800" b="1" dirty="0">
                <a:cs typeface="Arial" pitchFamily="34" charset="0"/>
              </a:rPr>
              <a:t> WH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4" y="7132016"/>
            <a:ext cx="3212792" cy="153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9403" y="1497070"/>
            <a:ext cx="759027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Principles </a:t>
            </a:r>
            <a:r>
              <a:rPr lang="en-US" sz="2000" dirty="0"/>
              <a:t>(see also Table </a:t>
            </a:r>
            <a:r>
              <a:rPr lang="en-US" sz="2000" dirty="0" smtClean="0"/>
              <a:t>1 above)</a:t>
            </a:r>
            <a:endParaRPr lang="en-GB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Localized runoff trapped within </a:t>
            </a:r>
            <a:r>
              <a:rPr lang="en-GB" sz="2000" dirty="0" smtClean="0"/>
              <a:t>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Catchment </a:t>
            </a:r>
            <a:r>
              <a:rPr lang="en-US" sz="2000" dirty="0"/>
              <a:t>area generally bare with sealed, crusted and </a:t>
            </a:r>
            <a:endParaRPr lang="en-US" sz="2000" dirty="0" smtClean="0"/>
          </a:p>
          <a:p>
            <a:pPr marL="266700"/>
            <a:r>
              <a:rPr lang="en-US" sz="2000" dirty="0" smtClean="0"/>
              <a:t>compacted </a:t>
            </a:r>
            <a:r>
              <a:rPr lang="en-US" sz="2000" dirty="0"/>
              <a:t>soils 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Water stored in soil within </a:t>
            </a:r>
            <a:r>
              <a:rPr lang="en-GB" sz="2000" dirty="0" smtClean="0"/>
              <a:t>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Catchment and </a:t>
            </a:r>
            <a:r>
              <a:rPr lang="en-US" sz="2000" dirty="0" smtClean="0"/>
              <a:t>application area </a:t>
            </a:r>
            <a:r>
              <a:rPr lang="en-US" sz="2000" dirty="0"/>
              <a:t>distributed evenly </a:t>
            </a:r>
            <a:r>
              <a:rPr lang="en-US" sz="2000" dirty="0" smtClean="0"/>
              <a:t>over 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System </a:t>
            </a:r>
            <a:r>
              <a:rPr lang="en-US" sz="2000" dirty="0"/>
              <a:t>replicated many </a:t>
            </a:r>
            <a:r>
              <a:rPr lang="en-US" sz="2000" dirty="0" smtClean="0"/>
              <a:t>times with </a:t>
            </a:r>
            <a:r>
              <a:rPr lang="en-US" sz="2000" dirty="0"/>
              <a:t>identical </a:t>
            </a:r>
            <a:r>
              <a:rPr lang="en-US" sz="2000" dirty="0" smtClean="0"/>
              <a:t>designs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Catchment</a:t>
            </a:r>
            <a:r>
              <a:rPr lang="en-US" sz="2000" dirty="0"/>
              <a:t>: </a:t>
            </a:r>
            <a:r>
              <a:rPr lang="en-US" sz="2000" dirty="0" smtClean="0"/>
              <a:t>application/storage </a:t>
            </a:r>
            <a:r>
              <a:rPr lang="en-US" sz="2000" dirty="0"/>
              <a:t>area ratio 1:1: </a:t>
            </a:r>
            <a:r>
              <a:rPr lang="en-US" sz="2000" dirty="0" smtClean="0"/>
              <a:t>10:1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2000" dirty="0" smtClean="0"/>
              <a:t>Needs </a:t>
            </a:r>
            <a:r>
              <a:rPr lang="en-GB" sz="2000" dirty="0" smtClean="0"/>
              <a:t>fertility management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Managed individually or by community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de-CH" sz="2000" b="1" dirty="0"/>
              <a:t>Practices</a:t>
            </a:r>
            <a:endParaRPr lang="en-GB" sz="2000" b="1" dirty="0"/>
          </a:p>
          <a:p>
            <a:r>
              <a:rPr lang="en-GB" sz="2000" dirty="0"/>
              <a:t>Planting pits, </a:t>
            </a:r>
            <a:r>
              <a:rPr lang="en-GB" sz="2000" dirty="0" smtClean="0"/>
              <a:t>micro-basins/trenches (</a:t>
            </a:r>
            <a:r>
              <a:rPr lang="en-GB" sz="2000" dirty="0" err="1" smtClean="0"/>
              <a:t>Vallerani</a:t>
            </a:r>
            <a:r>
              <a:rPr lang="en-GB" sz="2000" dirty="0" smtClean="0"/>
              <a:t>), </a:t>
            </a:r>
            <a:r>
              <a:rPr lang="en-GB" sz="2000" dirty="0"/>
              <a:t>small </a:t>
            </a:r>
            <a:r>
              <a:rPr lang="en-GB" sz="2000" dirty="0" smtClean="0"/>
              <a:t>semi-circular/ triangular bunds</a:t>
            </a:r>
            <a:r>
              <a:rPr lang="en-GB" sz="2000" dirty="0"/>
              <a:t>, </a:t>
            </a:r>
            <a:r>
              <a:rPr lang="en-GB" sz="2000" dirty="0" smtClean="0"/>
              <a:t>eyebrow terraces, vegetative </a:t>
            </a:r>
            <a:r>
              <a:rPr lang="en-GB" sz="2000" dirty="0"/>
              <a:t>strips, contour bunds and ridges, trenches, stone lines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752114" y="2247780"/>
            <a:ext cx="3502315" cy="2184037"/>
            <a:chOff x="8861268" y="2385201"/>
            <a:chExt cx="3392320" cy="22888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1268" y="2385201"/>
              <a:ext cx="3330732" cy="228881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960699" y="4458568"/>
              <a:ext cx="329288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Frutiger 57Cn"/>
                </a:rPr>
                <a:t>Microcatchments</a:t>
              </a:r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 with eyebrow </a:t>
              </a:r>
              <a:r>
                <a:rPr lang="en-US" sz="800" dirty="0" smtClean="0">
                  <a:solidFill>
                    <a:schemeClr val="bg1"/>
                  </a:solidFill>
                  <a:latin typeface="Frutiger 57Cn"/>
                </a:rPr>
                <a:t>terraces, </a:t>
              </a:r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Orissa, India. (HP. </a:t>
              </a:r>
              <a:r>
                <a:rPr lang="en-US" sz="800" dirty="0" err="1">
                  <a:solidFill>
                    <a:schemeClr val="bg1"/>
                  </a:solidFill>
                  <a:latin typeface="Frutiger 57Cn"/>
                </a:rPr>
                <a:t>Liniger</a:t>
              </a:r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) </a:t>
              </a:r>
              <a:endParaRPr lang="de-CH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285413" y="8451865"/>
            <a:ext cx="23230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rgbClr val="FFFFFF"/>
                </a:solidFill>
                <a:latin typeface="Frutiger 57Cn"/>
              </a:rPr>
              <a:t>Demi-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lunes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 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with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 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mulching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, Niger. (HP. 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Liniger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) </a:t>
            </a:r>
            <a:endParaRPr lang="de-CH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/>
          <a:stretch/>
        </p:blipFill>
        <p:spPr bwMode="auto">
          <a:xfrm>
            <a:off x="8737153" y="55776"/>
            <a:ext cx="3455696" cy="214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749292" y="4466350"/>
            <a:ext cx="3565396" cy="2061197"/>
            <a:chOff x="8861268" y="4674012"/>
            <a:chExt cx="3453420" cy="2160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1268" y="4674012"/>
              <a:ext cx="3330732" cy="21600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549187" y="6618646"/>
              <a:ext cx="276550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Down-slope contour bunds in Cape Verde (HP. </a:t>
              </a:r>
              <a:r>
                <a:rPr lang="en-US" sz="800" dirty="0" err="1">
                  <a:solidFill>
                    <a:schemeClr val="bg1"/>
                  </a:solidFill>
                  <a:latin typeface="Frutiger 57Cn"/>
                </a:rPr>
                <a:t>Liniger</a:t>
              </a:r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). </a:t>
              </a:r>
              <a:endParaRPr lang="de-CH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Box 14"/>
          <p:cNvSpPr txBox="1"/>
          <p:nvPr/>
        </p:nvSpPr>
        <p:spPr>
          <a:xfrm>
            <a:off x="8689414" y="6497466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32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0078" y="139574"/>
            <a:ext cx="7199313" cy="1450757"/>
          </a:xfrm>
        </p:spPr>
        <p:txBody>
          <a:bodyPr>
            <a:normAutofit/>
          </a:bodyPr>
          <a:lstStyle/>
          <a:p>
            <a:r>
              <a:rPr lang="de-CH" sz="3200" b="1" dirty="0"/>
              <a:t>Case </a:t>
            </a:r>
            <a:r>
              <a:rPr lang="de-CH" sz="3200" b="1" dirty="0" err="1"/>
              <a:t>studies</a:t>
            </a:r>
            <a:r>
              <a:rPr lang="de-CH" sz="3200" b="1" dirty="0"/>
              <a:t> </a:t>
            </a:r>
            <a:r>
              <a:rPr lang="de-CH" sz="3200" b="1" dirty="0" err="1" smtClean="0"/>
              <a:t>microcatchment</a:t>
            </a:r>
            <a:endParaRPr lang="en-GB" sz="3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22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17" y="1817196"/>
            <a:ext cx="7576992" cy="472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66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4243" y="510568"/>
            <a:ext cx="8229600" cy="850106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3600" b="1" dirty="0">
                <a:cs typeface="Arial" pitchFamily="34" charset="0"/>
              </a:rPr>
              <a:t>Rooftop/Courtyard WH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07" y="1691960"/>
            <a:ext cx="10335014" cy="3849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8000" y="5625742"/>
            <a:ext cx="5057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1D1E"/>
                </a:solidFill>
                <a:latin typeface="Frutiger 55 Roman"/>
              </a:rPr>
              <a:t>The slope and permeability affects the amount of rainwater that can be collected. </a:t>
            </a:r>
            <a:endParaRPr lang="de-CH" dirty="0"/>
          </a:p>
        </p:txBody>
      </p:sp>
      <p:sp>
        <p:nvSpPr>
          <p:cNvPr id="9" name="Rectangle 8"/>
          <p:cNvSpPr/>
          <p:nvPr/>
        </p:nvSpPr>
        <p:spPr>
          <a:xfrm>
            <a:off x="1214243" y="5625742"/>
            <a:ext cx="5100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Volume captured: effective </a:t>
            </a:r>
            <a:r>
              <a:rPr lang="en-US" dirty="0">
                <a:solidFill>
                  <a:srgbClr val="211D1E"/>
                </a:solidFill>
                <a:latin typeface="Frutiger 55 Roman"/>
              </a:rPr>
              <a:t>area of the roof and local annual </a:t>
            </a:r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rainfall. </a:t>
            </a:r>
            <a:r>
              <a:rPr lang="en-US" dirty="0">
                <a:solidFill>
                  <a:srgbClr val="211D1E"/>
                </a:solidFill>
                <a:latin typeface="Frutiger 55 Roman"/>
              </a:rPr>
              <a:t>Between 80 – 85 percent of </a:t>
            </a:r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rain </a:t>
            </a:r>
            <a:r>
              <a:rPr lang="en-US" dirty="0">
                <a:solidFill>
                  <a:srgbClr val="211D1E"/>
                </a:solidFill>
                <a:latin typeface="Frutiger 55 Roman"/>
              </a:rPr>
              <a:t>can be collected and stored </a:t>
            </a:r>
            <a:endParaRPr lang="de-CH" dirty="0"/>
          </a:p>
        </p:txBody>
      </p:sp>
      <p:sp>
        <p:nvSpPr>
          <p:cNvPr id="10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70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166" y="439901"/>
            <a:ext cx="8229600" cy="850106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3200" b="1" dirty="0">
                <a:cs typeface="Arial" pitchFamily="34" charset="0"/>
              </a:rPr>
              <a:t>Rooftop/Courtyard</a:t>
            </a:r>
            <a:r>
              <a:rPr lang="en-US" sz="2800" b="1" dirty="0">
                <a:cs typeface="Arial" pitchFamily="34" charset="0"/>
              </a:rPr>
              <a:t> WH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5166" y="1624102"/>
            <a:ext cx="67325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Principles </a:t>
            </a:r>
            <a:r>
              <a:rPr lang="en-US" sz="2000" dirty="0"/>
              <a:t>(see also Table 1 above)</a:t>
            </a:r>
            <a:endParaRPr lang="en-GB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Runoff </a:t>
            </a:r>
            <a:r>
              <a:rPr lang="en-GB" sz="2000" dirty="0"/>
              <a:t>trapped from </a:t>
            </a:r>
            <a:r>
              <a:rPr lang="en-GB" sz="2000" dirty="0" smtClean="0"/>
              <a:t>household or settlements (roofs or compacted/ paved courtyards)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Sheet flow </a:t>
            </a:r>
            <a:r>
              <a:rPr lang="en-GB" sz="2000" dirty="0" smtClean="0"/>
              <a:t>from rooftops (houses, public buildings, greenhouses, etc. and sealed surfaces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Surface </a:t>
            </a:r>
            <a:r>
              <a:rPr lang="en-GB" sz="2000" dirty="0"/>
              <a:t>and subsurface </a:t>
            </a:r>
            <a:r>
              <a:rPr lang="en-GB" sz="2000" dirty="0" smtClean="0"/>
              <a:t>tanks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One system with one </a:t>
            </a:r>
            <a:r>
              <a:rPr lang="en-GB" sz="2000" dirty="0" smtClean="0"/>
              <a:t>catchment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May </a:t>
            </a:r>
            <a:r>
              <a:rPr lang="en-US" sz="2000" dirty="0"/>
              <a:t>recharge groundwater if an infiltration well is </a:t>
            </a:r>
            <a:r>
              <a:rPr lang="en-US" sz="2000" dirty="0" smtClean="0"/>
              <a:t>built 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Managed individually or by community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de-CH" sz="2000" b="1" dirty="0" smtClean="0"/>
              <a:t>Practices</a:t>
            </a:r>
            <a:endParaRPr lang="en-GB" sz="2000" b="1" dirty="0"/>
          </a:p>
          <a:p>
            <a:pPr>
              <a:spcAft>
                <a:spcPts val="600"/>
              </a:spcAft>
            </a:pPr>
            <a:r>
              <a:rPr lang="en-GB" sz="2000" dirty="0"/>
              <a:t>Roof catchments of different materials (sheets, tiles, organic </a:t>
            </a:r>
            <a:r>
              <a:rPr lang="en-GB" sz="2000" dirty="0" smtClean="0"/>
              <a:t>roofs, plastic), </a:t>
            </a:r>
            <a:r>
              <a:rPr lang="en-GB" sz="2000" dirty="0"/>
              <a:t>courtyard catchments of compacted/ paved surfaces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626710" y="4468630"/>
            <a:ext cx="3565289" cy="2127872"/>
            <a:chOff x="8317522" y="4564167"/>
            <a:chExt cx="3897581" cy="22585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7524" y="4564167"/>
              <a:ext cx="3897579" cy="225859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317522" y="6585764"/>
              <a:ext cx="24689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211D1E"/>
                  </a:solidFill>
                  <a:latin typeface="Frutiger 57Cn"/>
                </a:rPr>
                <a:t>Courtyard water harvesting, Palestine. (N. Harari) </a:t>
              </a:r>
              <a:endParaRPr lang="de-CH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25658" y="55988"/>
            <a:ext cx="3553990" cy="2003167"/>
            <a:chOff x="8317522" y="0"/>
            <a:chExt cx="3885229" cy="21262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9701" b="4443"/>
            <a:stretch/>
          </p:blipFill>
          <p:spPr>
            <a:xfrm>
              <a:off x="8317522" y="0"/>
              <a:ext cx="3885229" cy="21262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697630" y="1884692"/>
              <a:ext cx="131318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800" dirty="0" err="1">
                  <a:solidFill>
                    <a:srgbClr val="211D1E"/>
                  </a:solidFill>
                  <a:latin typeface="Frutiger 55 Roman"/>
                </a:rPr>
                <a:t>Water</a:t>
              </a:r>
              <a:r>
                <a:rPr lang="de-CH" sz="800" dirty="0">
                  <a:solidFill>
                    <a:srgbClr val="211D1E"/>
                  </a:solidFill>
                  <a:latin typeface="Frutiger 55 Roman"/>
                </a:rPr>
                <a:t> tank, Nepal. </a:t>
              </a:r>
              <a:r>
                <a:rPr lang="de-CH" sz="800" dirty="0" smtClean="0">
                  <a:solidFill>
                    <a:srgbClr val="211D1E"/>
                  </a:solidFill>
                  <a:latin typeface="Frutiger 55 Roman"/>
                </a:rPr>
                <a:t>RAIN</a:t>
              </a:r>
              <a:endParaRPr lang="de-CH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626710" y="2106133"/>
            <a:ext cx="3565289" cy="2340610"/>
            <a:chOff x="8317522" y="2107620"/>
            <a:chExt cx="3897581" cy="24844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7523" y="2107620"/>
              <a:ext cx="3897580" cy="24844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17522" y="4335414"/>
              <a:ext cx="23920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Corrugated iron sheets for roofing. (HP. </a:t>
              </a:r>
              <a:r>
                <a:rPr lang="en-US" sz="800" dirty="0" err="1">
                  <a:solidFill>
                    <a:schemeClr val="bg1"/>
                  </a:solidFill>
                  <a:latin typeface="Frutiger 57Cn"/>
                </a:rPr>
                <a:t>Liniger</a:t>
              </a:r>
              <a:r>
                <a:rPr lang="en-US" sz="800" dirty="0">
                  <a:solidFill>
                    <a:schemeClr val="bg1"/>
                  </a:solidFill>
                  <a:latin typeface="Frutiger 57Cn"/>
                </a:rPr>
                <a:t>) </a:t>
              </a:r>
              <a:endParaRPr lang="de-CH" sz="800" dirty="0">
                <a:solidFill>
                  <a:schemeClr val="bg1"/>
                </a:solidFill>
                <a:latin typeface="Frutiger 57Cn"/>
              </a:endParaRPr>
            </a:p>
          </p:txBody>
        </p:sp>
      </p:grpSp>
      <p:sp>
        <p:nvSpPr>
          <p:cNvPr id="14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Box 16"/>
          <p:cNvSpPr txBox="1"/>
          <p:nvPr/>
        </p:nvSpPr>
        <p:spPr>
          <a:xfrm>
            <a:off x="8579581" y="6576589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98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0078" y="245406"/>
            <a:ext cx="7199313" cy="1450757"/>
          </a:xfrm>
        </p:spPr>
        <p:txBody>
          <a:bodyPr>
            <a:normAutofit/>
          </a:bodyPr>
          <a:lstStyle/>
          <a:p>
            <a:r>
              <a:rPr lang="de-CH" sz="3600" b="1" dirty="0" smtClean="0"/>
              <a:t>Case </a:t>
            </a:r>
            <a:r>
              <a:rPr lang="de-CH" sz="3600" b="1" dirty="0" err="1" smtClean="0"/>
              <a:t>studies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rooftop</a:t>
            </a:r>
            <a:r>
              <a:rPr lang="de-CH" sz="3600" b="1" dirty="0" smtClean="0"/>
              <a:t> &amp; </a:t>
            </a:r>
            <a:r>
              <a:rPr lang="de-CH" sz="3600" b="1" dirty="0" err="1" smtClean="0"/>
              <a:t>courtyard</a:t>
            </a:r>
            <a:r>
              <a:rPr lang="de-CH" sz="3600" b="1" dirty="0" smtClean="0"/>
              <a:t> WH</a:t>
            </a:r>
            <a:endParaRPr lang="en-GB" sz="36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25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4" y="1696163"/>
            <a:ext cx="7491176" cy="4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98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230078" y="245406"/>
            <a:ext cx="9345907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WH </a:t>
            </a:r>
            <a:r>
              <a:rPr lang="de-CH" sz="3600" b="1" dirty="0" err="1" smtClean="0"/>
              <a:t>applicability</a:t>
            </a:r>
            <a:endParaRPr lang="en-GB" sz="3600" b="1" dirty="0"/>
          </a:p>
        </p:txBody>
      </p:sp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060" y="1464827"/>
            <a:ext cx="9324975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060" y="2118741"/>
            <a:ext cx="9324975" cy="1285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370" y="4576188"/>
            <a:ext cx="2545870" cy="1390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980" y="6017313"/>
            <a:ext cx="2646872" cy="414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240" y="4576187"/>
            <a:ext cx="2545870" cy="14056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110" y="4582657"/>
            <a:ext cx="2545870" cy="1402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0980" y="4582657"/>
            <a:ext cx="2557027" cy="13934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1337553" y="3313166"/>
            <a:ext cx="9345907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WH </a:t>
            </a:r>
            <a:r>
              <a:rPr lang="de-CH" sz="3600" b="1" dirty="0" err="1" smtClean="0"/>
              <a:t>and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climate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change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adaptation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and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mitigation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021109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5" name="Rectangle 4"/>
          <p:cNvSpPr/>
          <p:nvPr/>
        </p:nvSpPr>
        <p:spPr>
          <a:xfrm>
            <a:off x="1267617" y="1549711"/>
            <a:ext cx="9730583" cy="509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ts val="1200"/>
              </a:spcBef>
            </a:pPr>
            <a:r>
              <a:rPr lang="en-US" sz="2200" dirty="0" smtClean="0">
                <a:solidFill>
                  <a:srgbClr val="211D1E"/>
                </a:solidFill>
              </a:rPr>
              <a:t>Water </a:t>
            </a:r>
            <a:r>
              <a:rPr lang="en-US" sz="2200" dirty="0">
                <a:solidFill>
                  <a:srgbClr val="211D1E"/>
                </a:solidFill>
              </a:rPr>
              <a:t>management </a:t>
            </a:r>
            <a:r>
              <a:rPr lang="en-US" sz="2200" dirty="0" smtClean="0">
                <a:solidFill>
                  <a:srgbClr val="211D1E"/>
                </a:solidFill>
              </a:rPr>
              <a:t>strategies: </a:t>
            </a:r>
          </a:p>
          <a:p>
            <a:pPr marL="457200" indent="-457200" algn="just">
              <a:lnSpc>
                <a:spcPct val="108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rgbClr val="211D1E"/>
                </a:solidFill>
              </a:rPr>
              <a:t>Management </a:t>
            </a:r>
            <a:r>
              <a:rPr lang="en-US" sz="2200" dirty="0">
                <a:solidFill>
                  <a:srgbClr val="211D1E"/>
                </a:solidFill>
              </a:rPr>
              <a:t>of excess water from rainfall or seasonal flooding through controlled drainage and water storage for future </a:t>
            </a:r>
            <a:r>
              <a:rPr lang="en-US" sz="2200" dirty="0" smtClean="0">
                <a:solidFill>
                  <a:srgbClr val="211D1E"/>
                </a:solidFill>
              </a:rPr>
              <a:t>use; </a:t>
            </a:r>
            <a:r>
              <a:rPr lang="en-US" sz="2200" dirty="0">
                <a:solidFill>
                  <a:srgbClr val="211D1E"/>
                </a:solidFill>
              </a:rPr>
              <a:t>suitable </a:t>
            </a:r>
            <a:r>
              <a:rPr lang="en-US" sz="2200" dirty="0" smtClean="0">
                <a:solidFill>
                  <a:srgbClr val="211D1E"/>
                </a:solidFill>
              </a:rPr>
              <a:t>for sub-humid </a:t>
            </a:r>
            <a:r>
              <a:rPr lang="en-US" sz="2200" dirty="0">
                <a:solidFill>
                  <a:srgbClr val="211D1E"/>
                </a:solidFill>
              </a:rPr>
              <a:t>conditions as well as semi-arid and arid conditions (</a:t>
            </a:r>
            <a:r>
              <a:rPr lang="en-US" sz="2200" i="1" dirty="0">
                <a:solidFill>
                  <a:srgbClr val="211D1E"/>
                </a:solidFill>
              </a:rPr>
              <a:t>floodwater harvesting</a:t>
            </a:r>
            <a:r>
              <a:rPr lang="en-US" sz="2200" dirty="0">
                <a:solidFill>
                  <a:srgbClr val="211D1E"/>
                </a:solidFill>
              </a:rPr>
              <a:t>). </a:t>
            </a:r>
          </a:p>
          <a:p>
            <a:pPr marL="457200" indent="-457200" algn="just">
              <a:lnSpc>
                <a:spcPct val="108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rgbClr val="211D1E"/>
                </a:solidFill>
              </a:rPr>
              <a:t>Increasing </a:t>
            </a:r>
            <a:r>
              <a:rPr lang="en-US" sz="2200" dirty="0">
                <a:solidFill>
                  <a:srgbClr val="211D1E"/>
                </a:solidFill>
              </a:rPr>
              <a:t>rainwater </a:t>
            </a:r>
            <a:r>
              <a:rPr lang="en-US" sz="2200" dirty="0" smtClean="0">
                <a:solidFill>
                  <a:srgbClr val="211D1E"/>
                </a:solidFill>
              </a:rPr>
              <a:t>capture </a:t>
            </a:r>
            <a:r>
              <a:rPr lang="en-US" sz="2200" dirty="0">
                <a:solidFill>
                  <a:srgbClr val="211D1E"/>
                </a:solidFill>
              </a:rPr>
              <a:t>and availability, making use of surface runoff; suitable for dry sub-humid to arid conditions (</a:t>
            </a:r>
            <a:r>
              <a:rPr lang="en-US" sz="2200" i="1" dirty="0">
                <a:solidFill>
                  <a:srgbClr val="211D1E"/>
                </a:solidFill>
              </a:rPr>
              <a:t>rainwater harvesting</a:t>
            </a:r>
            <a:r>
              <a:rPr lang="en-US" sz="2200" dirty="0">
                <a:solidFill>
                  <a:srgbClr val="211D1E"/>
                </a:solidFill>
              </a:rPr>
              <a:t>). </a:t>
            </a:r>
          </a:p>
          <a:p>
            <a:pPr marL="457200" indent="-457200" algn="just">
              <a:lnSpc>
                <a:spcPct val="108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200" i="1" dirty="0" smtClean="0">
                <a:solidFill>
                  <a:srgbClr val="211D1E"/>
                </a:solidFill>
              </a:rPr>
              <a:t>In situ </a:t>
            </a:r>
            <a:r>
              <a:rPr lang="en-GB" sz="2200" dirty="0" smtClean="0">
                <a:solidFill>
                  <a:srgbClr val="211D1E"/>
                </a:solidFill>
              </a:rPr>
              <a:t>water conservation: improving direct water infiltration and reducing evaporation; soil and water conservation practices (e.g. conservation agriculture, mulching, composting, terraces); suitable for sub-humid to semi-arid conditions. </a:t>
            </a:r>
          </a:p>
          <a:p>
            <a:pPr marL="457200" indent="-457200" algn="just">
              <a:lnSpc>
                <a:spcPct val="108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rgbClr val="211D1E"/>
                </a:solidFill>
              </a:rPr>
              <a:t>Increasing </a:t>
            </a:r>
            <a:r>
              <a:rPr lang="en-US" sz="2200" i="1" dirty="0">
                <a:solidFill>
                  <a:srgbClr val="211D1E"/>
                </a:solidFill>
              </a:rPr>
              <a:t>water use efficiency </a:t>
            </a:r>
            <a:r>
              <a:rPr lang="en-US" sz="2200" dirty="0">
                <a:solidFill>
                  <a:srgbClr val="211D1E"/>
                </a:solidFill>
              </a:rPr>
              <a:t>(e.g. good agronomic practice, including use of best-suited planting material and fertility management). </a:t>
            </a:r>
            <a:endParaRPr lang="de-CH" sz="2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84652" y="747029"/>
            <a:ext cx="11738437" cy="346075"/>
          </a:xfrm>
        </p:spPr>
        <p:txBody>
          <a:bodyPr>
            <a:noAutofit/>
          </a:bodyPr>
          <a:lstStyle/>
          <a:p>
            <a:r>
              <a:rPr lang="en-US" altLang="de-DE" sz="3600" b="1" dirty="0" smtClean="0"/>
              <a:t>WH part </a:t>
            </a:r>
            <a:r>
              <a:rPr lang="en-US" altLang="de-DE" sz="3600" b="1" dirty="0"/>
              <a:t>of integrated water resource management</a:t>
            </a:r>
            <a:endParaRPr lang="de-CH" altLang="de-DE" sz="3600" b="1" dirty="0"/>
          </a:p>
        </p:txBody>
      </p:sp>
      <p:sp>
        <p:nvSpPr>
          <p:cNvPr id="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65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1302" y="486196"/>
            <a:ext cx="8351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32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“archetypes” </a:t>
            </a:r>
            <a:r>
              <a:rPr lang="en-US" altLang="de-DE" sz="3200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successful </a:t>
            </a:r>
            <a:r>
              <a:rPr lang="en-US" altLang="de-DE" sz="32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harvesting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17251" b="42101"/>
          <a:stretch/>
        </p:blipFill>
        <p:spPr bwMode="auto">
          <a:xfrm>
            <a:off x="8543139" y="1024908"/>
            <a:ext cx="3648861" cy="181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6" y="2837666"/>
            <a:ext cx="8331183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1302" y="1436096"/>
            <a:ext cx="7962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de-DE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Researchers identified 167 examples of successful water harvesting across the world (WOCAT database)</a:t>
            </a:r>
            <a:endParaRPr lang="en-GB" altLang="de-D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de-DE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cases helped define six “archetypes” crucial for successful water harvesting</a:t>
            </a:r>
          </a:p>
          <a:p>
            <a:pPr marL="273050" indent="-273050"/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in the world can we find the same social-ecological conditions as in the     167 case studies?</a:t>
            </a:r>
            <a:endParaRPr lang="en-GB" alt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77641" y="4276993"/>
            <a:ext cx="3134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archetypes cover large portions of Africa, Central America and Asia, and minor representations in South America and Eastern Europe</a:t>
            </a:r>
          </a:p>
        </p:txBody>
      </p:sp>
      <p:cxnSp>
        <p:nvCxnSpPr>
          <p:cNvPr id="13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252" b="4973"/>
          <a:stretch/>
        </p:blipFill>
        <p:spPr>
          <a:xfrm>
            <a:off x="1076388" y="1898006"/>
            <a:ext cx="9116097" cy="44496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6388" y="6440278"/>
            <a:ext cx="11712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12529"/>
                </a:solidFill>
                <a:latin typeface="system-ui"/>
              </a:rPr>
              <a:t>The </a:t>
            </a:r>
            <a:r>
              <a:rPr lang="en-US" sz="2000" dirty="0">
                <a:solidFill>
                  <a:srgbClr val="212529"/>
                </a:solidFill>
                <a:latin typeface="system-ui"/>
              </a:rPr>
              <a:t>WOCAT cases </a:t>
            </a:r>
            <a:r>
              <a:rPr lang="en-US" sz="2000" dirty="0" smtClean="0">
                <a:solidFill>
                  <a:srgbClr val="212529"/>
                </a:solidFill>
                <a:latin typeface="system-ui"/>
              </a:rPr>
              <a:t>show </a:t>
            </a:r>
            <a:r>
              <a:rPr lang="en-US" sz="2000" dirty="0">
                <a:solidFill>
                  <a:srgbClr val="212529"/>
                </a:solidFill>
                <a:latin typeface="system-ui"/>
              </a:rPr>
              <a:t>successful implementation </a:t>
            </a:r>
            <a:r>
              <a:rPr lang="en-US" sz="2000" dirty="0" smtClean="0">
                <a:solidFill>
                  <a:srgbClr val="212529"/>
                </a:solidFill>
                <a:latin typeface="system-ui"/>
              </a:rPr>
              <a:t>at </a:t>
            </a:r>
            <a:r>
              <a:rPr lang="en-US" sz="2000" dirty="0">
                <a:solidFill>
                  <a:srgbClr val="212529"/>
                </a:solidFill>
                <a:latin typeface="system-ui"/>
              </a:rPr>
              <a:t>precise </a:t>
            </a:r>
            <a:r>
              <a:rPr lang="en-US" sz="2000" dirty="0" smtClean="0">
                <a:solidFill>
                  <a:srgbClr val="212529"/>
                </a:solidFill>
                <a:latin typeface="system-ui"/>
              </a:rPr>
              <a:t>locations (geo-referenced) </a:t>
            </a:r>
            <a:r>
              <a:rPr lang="en-US" sz="2000" dirty="0">
                <a:solidFill>
                  <a:srgbClr val="212529"/>
                </a:solidFill>
                <a:latin typeface="system-ui"/>
              </a:rPr>
              <a:t> </a:t>
            </a:r>
            <a:endParaRPr lang="de-CH" sz="2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270" y="422672"/>
            <a:ext cx="7886700" cy="543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err="1" smtClean="0"/>
              <a:t>Water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harvesting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explorer</a:t>
            </a:r>
            <a:endParaRPr lang="en-GB" sz="36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82082" y="1014798"/>
            <a:ext cx="10589071" cy="7775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/>
              <a:t>A decision support </a:t>
            </a:r>
            <a:r>
              <a:rPr lang="en-US" sz="2400" i="1" dirty="0" err="1"/>
              <a:t>webtool</a:t>
            </a:r>
            <a:r>
              <a:rPr lang="en-US" sz="2400" i="1" dirty="0"/>
              <a:t> for small scale water storage intervention planning in the Western Sahel</a:t>
            </a:r>
            <a:r>
              <a:rPr lang="en-US" sz="2400" dirty="0"/>
              <a:t>, available in EN and </a:t>
            </a:r>
            <a:r>
              <a:rPr lang="en-US" sz="2400" dirty="0" smtClean="0"/>
              <a:t>FR</a:t>
            </a:r>
            <a:r>
              <a:rPr lang="de-CH" sz="2400" dirty="0" smtClean="0"/>
              <a:t>; </a:t>
            </a:r>
            <a:r>
              <a:rPr lang="de-CH" sz="2400" dirty="0">
                <a:hlinkClick r:id="rId3"/>
              </a:rPr>
              <a:t>https://sahel.acaciadata.com/ </a:t>
            </a:r>
            <a:endParaRPr lang="de-CH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164968" y="2051872"/>
            <a:ext cx="19240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Intervention </a:t>
            </a:r>
            <a:r>
              <a:rPr lang="de-CH" dirty="0" err="1"/>
              <a:t>inspector</a:t>
            </a:r>
            <a:r>
              <a:rPr lang="de-CH" dirty="0"/>
              <a:t>: </a:t>
            </a:r>
            <a:r>
              <a:rPr lang="de-CH" dirty="0" err="1"/>
              <a:t>click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map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show</a:t>
            </a:r>
            <a:r>
              <a:rPr lang="de-CH" dirty="0"/>
              <a:t> </a:t>
            </a:r>
            <a:r>
              <a:rPr lang="de-CH" dirty="0" err="1" smtClean="0"/>
              <a:t>possible</a:t>
            </a:r>
            <a:r>
              <a:rPr lang="de-CH" dirty="0" smtClean="0"/>
              <a:t> </a:t>
            </a:r>
            <a:r>
              <a:rPr lang="de-CH" dirty="0" err="1" smtClean="0"/>
              <a:t>interventions</a:t>
            </a:r>
            <a:endParaRPr lang="de-CH" dirty="0"/>
          </a:p>
        </p:txBody>
      </p:sp>
      <p:sp>
        <p:nvSpPr>
          <p:cNvPr id="9" name="Oval 8"/>
          <p:cNvSpPr/>
          <p:nvPr/>
        </p:nvSpPr>
        <p:spPr bwMode="auto">
          <a:xfrm>
            <a:off x="9760039" y="1917741"/>
            <a:ext cx="539552" cy="1080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67261" y="3583194"/>
            <a:ext cx="2133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Survey: Assess </a:t>
            </a:r>
            <a:r>
              <a:rPr lang="en-US" dirty="0"/>
              <a:t>the enabling </a:t>
            </a:r>
            <a:r>
              <a:rPr lang="en-US" dirty="0" smtClean="0"/>
              <a:t>conditions </a:t>
            </a:r>
            <a:r>
              <a:rPr lang="en-US" dirty="0"/>
              <a:t>identify possible hindering </a:t>
            </a:r>
            <a:r>
              <a:rPr lang="en-US" dirty="0" smtClean="0"/>
              <a:t>factors</a:t>
            </a:r>
            <a:endParaRPr lang="de-CH" dirty="0"/>
          </a:p>
        </p:txBody>
      </p:sp>
      <p:sp>
        <p:nvSpPr>
          <p:cNvPr id="11" name="Rectangle 10"/>
          <p:cNvSpPr/>
          <p:nvPr/>
        </p:nvSpPr>
        <p:spPr>
          <a:xfrm>
            <a:off x="10167261" y="4837517"/>
            <a:ext cx="2133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Layers: e.g. land cover, average annual precipitation, river network</a:t>
            </a:r>
            <a:endParaRPr lang="de-CH" dirty="0"/>
          </a:p>
        </p:txBody>
      </p:sp>
      <p:sp>
        <p:nvSpPr>
          <p:cNvPr id="12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2" name="Google Shape;462;p12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 l="2639" t="3461" r="16457" b="15769"/>
          <a:stretch/>
        </p:blipFill>
        <p:spPr>
          <a:xfrm>
            <a:off x="2531434" y="1926256"/>
            <a:ext cx="7685590" cy="432893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2"/>
          <p:cNvSpPr txBox="1"/>
          <p:nvPr/>
        </p:nvSpPr>
        <p:spPr>
          <a:xfrm>
            <a:off x="1182824" y="1374299"/>
            <a:ext cx="1088776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to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support 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innovation and decision-making in SLM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 by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  <a:cs typeface="Arial"/>
              <a:sym typeface="Arial"/>
            </a:endParaRPr>
          </a:p>
        </p:txBody>
      </p:sp>
      <p:pic>
        <p:nvPicPr>
          <p:cNvPr id="464" name="Google Shape;464;p12"/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309845" y="1803252"/>
            <a:ext cx="2953530" cy="13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2"/>
          <p:cNvSpPr/>
          <p:nvPr/>
        </p:nvSpPr>
        <p:spPr>
          <a:xfrm>
            <a:off x="7919334" y="4720679"/>
            <a:ext cx="2297690" cy="16081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</a:pPr>
            <a:endParaRPr sz="1400" b="0" i="0" u="none" strike="noStrike" cap="non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12"/>
          <p:cNvPicPr preferRelativeResize="0"/>
          <p:nvPr/>
        </p:nvPicPr>
        <p:blipFill rotWithShape="1">
          <a:blip r:embed="rId5" cstate="print">
            <a:alphaModFix/>
          </a:blip>
          <a:srcRect l="19140" r="13635"/>
          <a:stretch/>
        </p:blipFill>
        <p:spPr>
          <a:xfrm>
            <a:off x="2531434" y="4807991"/>
            <a:ext cx="2693950" cy="152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47238" y="1923359"/>
            <a:ext cx="3161168" cy="1453816"/>
            <a:chOff x="712706" y="4975226"/>
            <a:chExt cx="3161168" cy="1453816"/>
          </a:xfrm>
        </p:grpSpPr>
        <p:pic>
          <p:nvPicPr>
            <p:cNvPr id="468" name="Google Shape;468;p12"/>
            <p:cNvPicPr preferRelativeResize="0"/>
            <p:nvPr/>
          </p:nvPicPr>
          <p:blipFill rotWithShape="1">
            <a:blip r:embed="rId6" cstate="print">
              <a:alphaModFix/>
            </a:blip>
            <a:srcRect l="14087" t="12253" r="61832" b="22637"/>
            <a:stretch/>
          </p:blipFill>
          <p:spPr>
            <a:xfrm>
              <a:off x="2918199" y="5006642"/>
              <a:ext cx="955675" cy="1422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469" name="Google Shape;469;p12"/>
            <p:cNvPicPr preferRelativeResize="0"/>
            <p:nvPr/>
          </p:nvPicPr>
          <p:blipFill rotWithShape="1">
            <a:blip r:embed="rId7" cstate="print">
              <a:alphaModFix/>
            </a:blip>
            <a:srcRect l="8054" t="32205" r="78960" b="45290"/>
            <a:stretch/>
          </p:blipFill>
          <p:spPr>
            <a:xfrm>
              <a:off x="3074437" y="5299286"/>
              <a:ext cx="569913" cy="55721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471" name="Google Shape;471;p12"/>
            <p:cNvPicPr preferRelativeResize="0"/>
            <p:nvPr/>
          </p:nvPicPr>
          <p:blipFill rotWithShape="1">
            <a:blip r:embed="rId8" cstate="print">
              <a:alphaModFix/>
            </a:blip>
            <a:srcRect l="16964" t="15340" r="24684" b="14797"/>
            <a:stretch/>
          </p:blipFill>
          <p:spPr>
            <a:xfrm>
              <a:off x="712706" y="4975226"/>
              <a:ext cx="2159143" cy="14538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sp>
        <p:nvSpPr>
          <p:cNvPr id="25" name="Google Shape;228;p37"/>
          <p:cNvSpPr/>
          <p:nvPr/>
        </p:nvSpPr>
        <p:spPr>
          <a:xfrm>
            <a:off x="1182824" y="466109"/>
            <a:ext cx="9815376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CH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WOCAT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1797" y="3599431"/>
            <a:ext cx="2020203" cy="26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48871" y="0"/>
            <a:ext cx="0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" y="369233"/>
            <a:ext cx="100646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78" y="5154273"/>
            <a:ext cx="3313520" cy="139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7903" y="4784941"/>
            <a:ext cx="25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Supporting partner of: 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0" b="12773"/>
          <a:stretch/>
        </p:blipFill>
        <p:spPr>
          <a:xfrm>
            <a:off x="1048871" y="1285876"/>
            <a:ext cx="11158906" cy="557212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70114" y="509206"/>
            <a:ext cx="8790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Thank you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5792" y="6086474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25" y="6193768"/>
            <a:ext cx="575550" cy="585423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27" y="6435471"/>
            <a:ext cx="1113067" cy="301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891346" y="6367236"/>
            <a:ext cx="11867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sz="9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CH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900" dirty="0" err="1">
                <a:solidFill>
                  <a:schemeClr val="accent1">
                    <a:lumMod val="50000"/>
                  </a:schemeClr>
                </a:solidFill>
              </a:rPr>
              <a:t>Harvesting</a:t>
            </a:r>
            <a:r>
              <a:rPr lang="de-CH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900" dirty="0" smtClean="0">
                <a:solidFill>
                  <a:schemeClr val="accent1">
                    <a:lumMod val="50000"/>
                  </a:schemeClr>
                </a:solidFill>
              </a:rPr>
              <a:t>Lab</a:t>
            </a:r>
          </a:p>
          <a:p>
            <a:pPr algn="ctr"/>
            <a:r>
              <a:rPr lang="de-CH" sz="900" dirty="0" err="1" smtClean="0">
                <a:solidFill>
                  <a:schemeClr val="accent1">
                    <a:lumMod val="50000"/>
                  </a:schemeClr>
                </a:solidFill>
              </a:rPr>
              <a:t>WHLab</a:t>
            </a:r>
            <a:endParaRPr lang="de-CH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599" y="6309866"/>
            <a:ext cx="884626" cy="42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38663" y="1881199"/>
            <a:ext cx="208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Filter </a:t>
            </a:r>
            <a:r>
              <a:rPr lang="de-CH" dirty="0" err="1"/>
              <a:t>for</a:t>
            </a:r>
            <a:r>
              <a:rPr lang="de-CH" dirty="0"/>
              <a:t> Technology </a:t>
            </a:r>
            <a:r>
              <a:rPr lang="de-CH" dirty="0" err="1"/>
              <a:t>group</a:t>
            </a:r>
            <a:r>
              <a:rPr lang="de-CH" dirty="0"/>
              <a:t>: 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harvesting</a:t>
            </a:r>
            <a:endParaRPr lang="de-CH" dirty="0"/>
          </a:p>
        </p:txBody>
      </p:sp>
      <p:sp>
        <p:nvSpPr>
          <p:cNvPr id="7" name="TextBox 6"/>
          <p:cNvSpPr txBox="1"/>
          <p:nvPr/>
        </p:nvSpPr>
        <p:spPr>
          <a:xfrm>
            <a:off x="597032" y="6271279"/>
            <a:ext cx="1185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b="1" dirty="0">
                <a:sym typeface="Wingdings" panose="05000000000000000000" pitchFamily="2" charset="2"/>
              </a:rPr>
              <a:t>Information/</a:t>
            </a:r>
            <a:r>
              <a:rPr lang="de-CH" b="1" dirty="0" err="1">
                <a:sym typeface="Wingdings" panose="05000000000000000000" pitchFamily="2" charset="2"/>
              </a:rPr>
              <a:t>data</a:t>
            </a:r>
            <a:r>
              <a:rPr lang="de-CH" b="1" dirty="0">
                <a:sym typeface="Wingdings" panose="05000000000000000000" pitchFamily="2" charset="2"/>
              </a:rPr>
              <a:t> </a:t>
            </a:r>
            <a:r>
              <a:rPr lang="de-CH" b="1" dirty="0" err="1">
                <a:sym typeface="Wingdings" panose="05000000000000000000" pitchFamily="2" charset="2"/>
              </a:rPr>
              <a:t>used</a:t>
            </a:r>
            <a:r>
              <a:rPr lang="de-CH" b="1" dirty="0">
                <a:sym typeface="Wingdings" panose="05000000000000000000" pitchFamily="2" charset="2"/>
              </a:rPr>
              <a:t> </a:t>
            </a:r>
            <a:r>
              <a:rPr lang="de-CH" b="1" dirty="0" err="1">
                <a:sym typeface="Wingdings" panose="05000000000000000000" pitchFamily="2" charset="2"/>
              </a:rPr>
              <a:t>for</a:t>
            </a:r>
            <a:r>
              <a:rPr lang="de-CH" dirty="0">
                <a:sym typeface="Wingdings" panose="05000000000000000000" pitchFamily="2" charset="2"/>
              </a:rPr>
              <a:t>: </a:t>
            </a:r>
            <a:r>
              <a:rPr lang="de-CH" dirty="0" err="1">
                <a:sym typeface="Wingdings" panose="05000000000000000000" pitchFamily="2" charset="2"/>
              </a:rPr>
              <a:t>synthesis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products</a:t>
            </a:r>
            <a:r>
              <a:rPr lang="de-CH" dirty="0">
                <a:sym typeface="Wingdings" panose="05000000000000000000" pitchFamily="2" charset="2"/>
              </a:rPr>
              <a:t> e.g. WH </a:t>
            </a:r>
            <a:r>
              <a:rPr lang="de-CH" dirty="0" err="1">
                <a:sym typeface="Wingdings" panose="05000000000000000000" pitchFamily="2" charset="2"/>
              </a:rPr>
              <a:t>guideline</a:t>
            </a:r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 			   </a:t>
            </a:r>
            <a:r>
              <a:rPr lang="de-CH" dirty="0" err="1">
                <a:sym typeface="Wingdings" panose="05000000000000000000" pitchFamily="2" charset="2"/>
              </a:rPr>
              <a:t>linked</a:t>
            </a:r>
            <a:r>
              <a:rPr lang="de-CH" dirty="0">
                <a:sym typeface="Wingdings" panose="05000000000000000000" pitchFamily="2" charset="2"/>
              </a:rPr>
              <a:t> &amp; </a:t>
            </a:r>
            <a:r>
              <a:rPr lang="de-CH" dirty="0" err="1">
                <a:sym typeface="Wingdings" panose="05000000000000000000" pitchFamily="2" charset="2"/>
              </a:rPr>
              <a:t>integrated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into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other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platforms</a:t>
            </a:r>
            <a:r>
              <a:rPr lang="de-CH" dirty="0">
                <a:sym typeface="Wingdings" panose="05000000000000000000" pitchFamily="2" charset="2"/>
              </a:rPr>
              <a:t> &amp; </a:t>
            </a:r>
            <a:r>
              <a:rPr lang="de-CH" dirty="0" err="1">
                <a:sym typeface="Wingdings" panose="05000000000000000000" pitchFamily="2" charset="2"/>
              </a:rPr>
              <a:t>tools</a:t>
            </a:r>
            <a:r>
              <a:rPr lang="de-CH" dirty="0">
                <a:sym typeface="Wingdings" panose="05000000000000000000" pitchFamily="2" charset="2"/>
              </a:rPr>
              <a:t> e.g. WH </a:t>
            </a:r>
            <a:r>
              <a:rPr lang="de-CH" dirty="0" err="1" smtClean="0">
                <a:sym typeface="Wingdings" panose="05000000000000000000" pitchFamily="2" charset="2"/>
              </a:rPr>
              <a:t>explorer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17" y="324074"/>
            <a:ext cx="7067550" cy="99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27288" y="960564"/>
            <a:ext cx="3022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000" dirty="0"/>
              <a:t>https://explorer.wocat.net/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2" t="7275" r="3092" b="7222"/>
          <a:stretch/>
        </p:blipFill>
        <p:spPr>
          <a:xfrm>
            <a:off x="208973" y="1487814"/>
            <a:ext cx="9501423" cy="472385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-1" y="1714637"/>
            <a:ext cx="1587719" cy="6570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Arial" charset="0"/>
            </a:endParaRPr>
          </a:p>
        </p:txBody>
      </p:sp>
      <p:sp>
        <p:nvSpPr>
          <p:cNvPr id="10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9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995894" y="1192147"/>
            <a:ext cx="6904065" cy="864096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sz="3600" b="1" dirty="0" smtClean="0">
                <a:cs typeface="Arial" charset="0"/>
              </a:rPr>
              <a:t>Water Harvesting (WH) </a:t>
            </a:r>
            <a:r>
              <a:rPr lang="en-CH" sz="3600" b="1" dirty="0" smtClean="0">
                <a:cs typeface="Arial" charset="0"/>
              </a:rPr>
              <a:t>–</a:t>
            </a:r>
            <a:r>
              <a:rPr lang="en-GB" sz="3600" b="1" dirty="0" smtClean="0">
                <a:cs typeface="Arial" charset="0"/>
              </a:rPr>
              <a:t> </a:t>
            </a:r>
            <a:br>
              <a:rPr lang="en-GB" sz="3600" b="1" dirty="0" smtClean="0">
                <a:cs typeface="Arial" charset="0"/>
              </a:rPr>
            </a:br>
            <a:r>
              <a:rPr lang="en-GB" sz="3600" b="1" dirty="0" smtClean="0">
                <a:cs typeface="Arial" charset="0"/>
              </a:rPr>
              <a:t>Guidelines to Good Practice</a:t>
            </a:r>
            <a:endParaRPr lang="de-CH" sz="3600" b="1" dirty="0" smtClean="0">
              <a:cs typeface="Arial" charset="0"/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5062506" y="3849392"/>
            <a:ext cx="7065693" cy="18574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</a:pPr>
            <a:r>
              <a:rPr lang="en-US" b="1" dirty="0" smtClean="0">
                <a:solidFill>
                  <a:srgbClr val="333333"/>
                </a:solidFill>
              </a:rPr>
              <a:t>Note: </a:t>
            </a:r>
            <a:r>
              <a:rPr lang="en-US" dirty="0" smtClean="0">
                <a:solidFill>
                  <a:srgbClr val="333333"/>
                </a:solidFill>
              </a:rPr>
              <a:t>the following presentation is based on the publication:</a:t>
            </a:r>
          </a:p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</a:pPr>
            <a:r>
              <a:rPr lang="de-CH" sz="1600" dirty="0" err="1"/>
              <a:t>Mekdaschi</a:t>
            </a:r>
            <a:r>
              <a:rPr lang="de-CH" sz="1600" dirty="0"/>
              <a:t> Studer, R. </a:t>
            </a:r>
            <a:r>
              <a:rPr lang="de-CH" sz="1600" dirty="0" err="1"/>
              <a:t>and</a:t>
            </a:r>
            <a:r>
              <a:rPr lang="de-CH" sz="1600" dirty="0"/>
              <a:t> Liniger, H. 2013. </a:t>
            </a:r>
            <a:r>
              <a:rPr lang="en-GB" sz="1600" dirty="0"/>
              <a:t>Water Harvesting: Guidelines to Good Practice. Centre for Development and Environment (CDE), Bern; Rainwater Harvesting Implementation Network (RAIN), Amsterdam; </a:t>
            </a:r>
            <a:r>
              <a:rPr lang="en-GB" sz="1600" dirty="0" err="1"/>
              <a:t>MetaMeta</a:t>
            </a:r>
            <a:r>
              <a:rPr lang="en-GB" sz="1600" dirty="0"/>
              <a:t>, </a:t>
            </a:r>
            <a:r>
              <a:rPr lang="en-GB" sz="1600" dirty="0" err="1"/>
              <a:t>Wageningen</a:t>
            </a:r>
            <a:r>
              <a:rPr lang="en-GB" sz="1600" dirty="0"/>
              <a:t>; The International Fund for Agricultural Development (IFAD), Rome. </a:t>
            </a:r>
            <a:r>
              <a:rPr lang="en-GB" sz="1600" u="sng" dirty="0">
                <a:hlinkClick r:id="rId2"/>
              </a:rPr>
              <a:t>https://www.wocat.net/library/media/25</a:t>
            </a:r>
            <a:r>
              <a:rPr lang="en-GB" sz="1600" u="sng" dirty="0" smtClean="0">
                <a:hlinkClick r:id="rId2"/>
              </a:rPr>
              <a:t>/</a:t>
            </a:r>
            <a:endParaRPr lang="en-GB" sz="1600" u="sng" dirty="0" smtClean="0"/>
          </a:p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</a:pPr>
            <a:r>
              <a:rPr lang="en-GB" sz="1600" i="1" dirty="0" smtClean="0">
                <a:solidFill>
                  <a:srgbClr val="333333"/>
                </a:solidFill>
              </a:rPr>
              <a:t>Also available in French: La </a:t>
            </a:r>
            <a:r>
              <a:rPr lang="en-GB" sz="1600" i="1" dirty="0" err="1" smtClean="0">
                <a:solidFill>
                  <a:srgbClr val="333333"/>
                </a:solidFill>
              </a:rPr>
              <a:t>collecte</a:t>
            </a:r>
            <a:r>
              <a:rPr lang="en-GB" sz="1600" i="1" dirty="0" smtClean="0">
                <a:solidFill>
                  <a:srgbClr val="333333"/>
                </a:solidFill>
              </a:rPr>
              <a:t> de </a:t>
            </a:r>
            <a:r>
              <a:rPr lang="en-GB" sz="1600" i="1" dirty="0" err="1" smtClean="0">
                <a:solidFill>
                  <a:srgbClr val="333333"/>
                </a:solidFill>
              </a:rPr>
              <a:t>l’eau</a:t>
            </a:r>
            <a:r>
              <a:rPr lang="en-GB" sz="1600" i="1" dirty="0">
                <a:solidFill>
                  <a:srgbClr val="333333"/>
                </a:solidFill>
              </a:rPr>
              <a:t> </a:t>
            </a:r>
            <a:r>
              <a:rPr lang="en-GB" sz="1600" i="1" dirty="0" smtClean="0">
                <a:solidFill>
                  <a:srgbClr val="333333"/>
                </a:solidFill>
              </a:rPr>
              <a:t>- Directive pour de bonne </a:t>
            </a:r>
            <a:r>
              <a:rPr lang="en-GB" sz="1600" i="1" dirty="0" err="1" smtClean="0">
                <a:solidFill>
                  <a:srgbClr val="333333"/>
                </a:solidFill>
              </a:rPr>
              <a:t>practiques</a:t>
            </a:r>
            <a:endParaRPr lang="en-US" sz="1600" i="1" dirty="0" smtClean="0">
              <a:solidFill>
                <a:srgbClr val="333333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66523" y="518355"/>
            <a:ext cx="7094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Knowledge products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8" y="457774"/>
            <a:ext cx="752475" cy="73342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72" y="5893325"/>
            <a:ext cx="1033779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76" y="5675724"/>
            <a:ext cx="568325" cy="6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507" y="5690338"/>
            <a:ext cx="865188" cy="58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39" y="5831667"/>
            <a:ext cx="1223962" cy="3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64" y="5831053"/>
            <a:ext cx="576262" cy="40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45" y="5767243"/>
            <a:ext cx="1081087" cy="5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9903" r="26268" b="4106"/>
          <a:stretch>
            <a:fillRect/>
          </a:stretch>
        </p:blipFill>
        <p:spPr bwMode="auto">
          <a:xfrm>
            <a:off x="1109634" y="1380878"/>
            <a:ext cx="3529296" cy="490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062506" y="2143804"/>
            <a:ext cx="5813404" cy="15819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GB" sz="2200" dirty="0">
                <a:solidFill>
                  <a:srgbClr val="333333"/>
                </a:solidFill>
              </a:rPr>
              <a:t>concepts behind water harvesting 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GB" sz="2200" dirty="0">
                <a:solidFill>
                  <a:srgbClr val="333333"/>
                </a:solidFill>
              </a:rPr>
              <a:t>harmonised classification system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US" sz="2200" dirty="0">
                <a:solidFill>
                  <a:srgbClr val="333333"/>
                </a:solidFill>
              </a:rPr>
              <a:t>overview of 4 w</a:t>
            </a:r>
            <a:r>
              <a:rPr lang="en-US" sz="2200" dirty="0" smtClean="0">
                <a:solidFill>
                  <a:srgbClr val="333333"/>
                </a:solidFill>
              </a:rPr>
              <a:t>ater </a:t>
            </a:r>
            <a:r>
              <a:rPr lang="en-US" sz="2200" dirty="0">
                <a:solidFill>
                  <a:srgbClr val="333333"/>
                </a:solidFill>
              </a:rPr>
              <a:t>h</a:t>
            </a:r>
            <a:r>
              <a:rPr lang="en-US" sz="2200" dirty="0" smtClean="0">
                <a:solidFill>
                  <a:srgbClr val="333333"/>
                </a:solidFill>
              </a:rPr>
              <a:t>arvesting </a:t>
            </a:r>
            <a:r>
              <a:rPr lang="en-US" sz="2200" dirty="0">
                <a:solidFill>
                  <a:srgbClr val="333333"/>
                </a:solidFill>
              </a:rPr>
              <a:t>groups 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US" sz="2200" dirty="0">
                <a:solidFill>
                  <a:srgbClr val="333333"/>
                </a:solidFill>
              </a:rPr>
              <a:t>selection of good practices </a:t>
            </a:r>
            <a:r>
              <a:rPr lang="en-US" sz="2200" dirty="0" smtClean="0">
                <a:solidFill>
                  <a:srgbClr val="333333"/>
                </a:solidFill>
              </a:rPr>
              <a:t>(WOCAT </a:t>
            </a:r>
            <a:r>
              <a:rPr lang="en-US" sz="2200" dirty="0">
                <a:solidFill>
                  <a:srgbClr val="333333"/>
                </a:solidFill>
              </a:rPr>
              <a:t>format)</a:t>
            </a:r>
          </a:p>
        </p:txBody>
      </p:sp>
    </p:spTree>
    <p:extLst>
      <p:ext uri="{BB962C8B-B14F-4D97-AF65-F5344CB8AC3E}">
        <p14:creationId xmlns:p14="http://schemas.microsoft.com/office/powerpoint/2010/main" val="4280744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375" y="3434045"/>
            <a:ext cx="2364930" cy="1625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5775"/>
          <a:stretch/>
        </p:blipFill>
        <p:spPr>
          <a:xfrm>
            <a:off x="9759545" y="5057165"/>
            <a:ext cx="2374760" cy="1664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782" t="13551" r="34209" b="38305"/>
          <a:stretch/>
        </p:blipFill>
        <p:spPr>
          <a:xfrm>
            <a:off x="9769375" y="1807795"/>
            <a:ext cx="2364930" cy="1626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45075" y="1655594"/>
            <a:ext cx="82439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11D1E"/>
                </a:solidFill>
              </a:rPr>
              <a:t>Arid, </a:t>
            </a:r>
            <a:r>
              <a:rPr lang="en-US" sz="2400" dirty="0">
                <a:solidFill>
                  <a:srgbClr val="211D1E"/>
                </a:solidFill>
              </a:rPr>
              <a:t>semi-arid, sub-humid and even in humid </a:t>
            </a:r>
            <a:r>
              <a:rPr lang="en-US" sz="2400" dirty="0" smtClean="0">
                <a:solidFill>
                  <a:srgbClr val="211D1E"/>
                </a:solidFill>
              </a:rPr>
              <a:t>regions: </a:t>
            </a:r>
          </a:p>
          <a:p>
            <a:endParaRPr lang="en-US" sz="2400" dirty="0" smtClean="0">
              <a:solidFill>
                <a:srgbClr val="211D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11D1E"/>
                </a:solidFill>
              </a:rPr>
              <a:t>Water for production: </a:t>
            </a:r>
            <a:r>
              <a:rPr lang="en-US" sz="2400" dirty="0">
                <a:solidFill>
                  <a:srgbClr val="211D1E"/>
                </a:solidFill>
              </a:rPr>
              <a:t>rainfall </a:t>
            </a:r>
            <a:r>
              <a:rPr lang="en-US" sz="2400" dirty="0" smtClean="0">
                <a:solidFill>
                  <a:srgbClr val="211D1E"/>
                </a:solidFill>
              </a:rPr>
              <a:t>less </a:t>
            </a:r>
            <a:r>
              <a:rPr lang="en-US" sz="2400" dirty="0">
                <a:solidFill>
                  <a:srgbClr val="211D1E"/>
                </a:solidFill>
              </a:rPr>
              <a:t>than crop water </a:t>
            </a:r>
            <a:r>
              <a:rPr lang="en-US" sz="2400" dirty="0" smtClean="0">
                <a:solidFill>
                  <a:srgbClr val="211D1E"/>
                </a:solidFill>
              </a:rPr>
              <a:t>requirements;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11D1E"/>
                </a:solidFill>
              </a:rPr>
              <a:t>Actual yields less than the potential;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11D1E"/>
                </a:solidFill>
              </a:rPr>
              <a:t>Highly </a:t>
            </a:r>
            <a:r>
              <a:rPr lang="en-US" sz="2400" dirty="0">
                <a:solidFill>
                  <a:srgbClr val="211D1E"/>
                </a:solidFill>
              </a:rPr>
              <a:t>variable rainfall, long dry seasons, </a:t>
            </a:r>
            <a:r>
              <a:rPr lang="en-US" sz="2400" dirty="0" smtClean="0">
                <a:solidFill>
                  <a:srgbClr val="211D1E"/>
                </a:solidFill>
              </a:rPr>
              <a:t>recurrent </a:t>
            </a:r>
            <a:r>
              <a:rPr lang="en-US" sz="2400" dirty="0">
                <a:solidFill>
                  <a:srgbClr val="211D1E"/>
                </a:solidFill>
              </a:rPr>
              <a:t>droughts, as well as </a:t>
            </a:r>
            <a:r>
              <a:rPr lang="en-US" sz="2400" dirty="0" smtClean="0">
                <a:solidFill>
                  <a:srgbClr val="211D1E"/>
                </a:solidFill>
              </a:rPr>
              <a:t>floods - exacerbated by CC;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11D1E"/>
                </a:solidFill>
              </a:rPr>
              <a:t>Impact </a:t>
            </a:r>
            <a:r>
              <a:rPr lang="en-US" sz="2400" dirty="0">
                <a:solidFill>
                  <a:srgbClr val="211D1E"/>
                </a:solidFill>
              </a:rPr>
              <a:t>of variable rainfall </a:t>
            </a:r>
            <a:r>
              <a:rPr lang="en-US" sz="2400" dirty="0" smtClean="0">
                <a:solidFill>
                  <a:srgbClr val="211D1E"/>
                </a:solidFill>
              </a:rPr>
              <a:t>strongly </a:t>
            </a:r>
            <a:r>
              <a:rPr lang="en-US" sz="2400" dirty="0">
                <a:solidFill>
                  <a:srgbClr val="211D1E"/>
                </a:solidFill>
              </a:rPr>
              <a:t>affected by the nature of the </a:t>
            </a:r>
            <a:r>
              <a:rPr lang="en-US" sz="2400" dirty="0" smtClean="0">
                <a:solidFill>
                  <a:srgbClr val="211D1E"/>
                </a:solidFill>
              </a:rPr>
              <a:t>soil and the stage </a:t>
            </a:r>
            <a:r>
              <a:rPr lang="en-US" sz="2400" dirty="0">
                <a:solidFill>
                  <a:srgbClr val="211D1E"/>
                </a:solidFill>
              </a:rPr>
              <a:t>of </a:t>
            </a:r>
            <a:r>
              <a:rPr lang="en-US" sz="2400" dirty="0" smtClean="0">
                <a:solidFill>
                  <a:srgbClr val="211D1E"/>
                </a:solidFill>
              </a:rPr>
              <a:t>the growing period;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11D1E"/>
                </a:solidFill>
              </a:rPr>
              <a:t>Water management, water losses;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11D1E"/>
                </a:solidFill>
              </a:rPr>
              <a:t>L</a:t>
            </a:r>
            <a:r>
              <a:rPr lang="en-US" sz="2400" dirty="0" smtClean="0"/>
              <a:t>and </a:t>
            </a:r>
            <a:r>
              <a:rPr lang="en-US" sz="2400" dirty="0"/>
              <a:t>degradation </a:t>
            </a:r>
            <a:r>
              <a:rPr lang="en-US" sz="2400" dirty="0" smtClean="0"/>
              <a:t>due to soil </a:t>
            </a:r>
            <a:r>
              <a:rPr lang="en-US" sz="2400" dirty="0"/>
              <a:t>erosion by wind and </a:t>
            </a:r>
            <a:r>
              <a:rPr lang="en-US" sz="2400" dirty="0" smtClean="0"/>
              <a:t>water;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Poor </a:t>
            </a:r>
            <a:r>
              <a:rPr lang="en-US" sz="2400" dirty="0"/>
              <a:t>management of soil fertility contributes to low rainwater use </a:t>
            </a:r>
            <a:r>
              <a:rPr lang="en-US" sz="2400" dirty="0" smtClean="0"/>
              <a:t>efficiency.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45499" y="738466"/>
            <a:ext cx="7878642" cy="346075"/>
          </a:xfrm>
        </p:spPr>
        <p:txBody>
          <a:bodyPr>
            <a:noAutofit/>
          </a:bodyPr>
          <a:lstStyle/>
          <a:p>
            <a:pPr algn="l" eaLnBrk="1" hangingPunct="1"/>
            <a:r>
              <a:rPr lang="de-CH" altLang="de-DE" sz="3600" b="1" dirty="0" err="1" smtClean="0"/>
              <a:t>Rainfed</a:t>
            </a:r>
            <a:r>
              <a:rPr lang="de-CH" altLang="de-DE" sz="3600" b="1" dirty="0" smtClean="0"/>
              <a:t> </a:t>
            </a:r>
            <a:r>
              <a:rPr lang="de-CH" altLang="de-DE" sz="3600" b="1" dirty="0" err="1" smtClean="0"/>
              <a:t>farming</a:t>
            </a:r>
            <a:r>
              <a:rPr lang="de-CH" altLang="de-DE" sz="3600" b="1" dirty="0" smtClean="0"/>
              <a:t>: </a:t>
            </a:r>
            <a:r>
              <a:rPr lang="de-CH" altLang="de-DE" sz="3600" b="1" dirty="0" err="1" smtClean="0"/>
              <a:t>Challenges</a:t>
            </a:r>
            <a:endParaRPr lang="de-CH" altLang="de-DE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545" y="184674"/>
            <a:ext cx="2364930" cy="1647020"/>
          </a:xfrm>
          <a:prstGeom prst="rect">
            <a:avLst/>
          </a:prstGeom>
        </p:spPr>
      </p:pic>
      <p:sp>
        <p:nvSpPr>
          <p:cNvPr id="9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746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6296" y="1431501"/>
            <a:ext cx="5703662" cy="403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Rainfall losses can </a:t>
            </a:r>
            <a:r>
              <a:rPr lang="en-US" sz="2400" dirty="0">
                <a:solidFill>
                  <a:schemeClr val="tx1"/>
                </a:solidFill>
              </a:rPr>
              <a:t>be transformed </a:t>
            </a:r>
            <a:r>
              <a:rPr lang="en-US" sz="2400" dirty="0" smtClean="0">
                <a:solidFill>
                  <a:schemeClr val="tx1"/>
                </a:solidFill>
              </a:rPr>
              <a:t>into: 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productive </a:t>
            </a:r>
            <a:r>
              <a:rPr lang="en-US" sz="2400" dirty="0">
                <a:solidFill>
                  <a:schemeClr val="tx1"/>
                </a:solidFill>
              </a:rPr>
              <a:t>“green water</a:t>
            </a:r>
            <a:r>
              <a:rPr lang="en-US" sz="2400" dirty="0" smtClean="0">
                <a:solidFill>
                  <a:schemeClr val="tx1"/>
                </a:solidFill>
              </a:rPr>
              <a:t>”:</a:t>
            </a:r>
          </a:p>
          <a:p>
            <a:pPr lvl="2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runoff </a:t>
            </a:r>
            <a:r>
              <a:rPr lang="en-US" sz="2400" dirty="0">
                <a:solidFill>
                  <a:schemeClr val="tx1"/>
                </a:solidFill>
              </a:rPr>
              <a:t>feeds water harvesting systems that store water directly in the soil </a:t>
            </a:r>
            <a:r>
              <a:rPr lang="en-US" sz="2400" dirty="0" smtClean="0">
                <a:solidFill>
                  <a:schemeClr val="tx1"/>
                </a:solidFill>
              </a:rPr>
              <a:t>profile 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400" dirty="0">
                <a:solidFill>
                  <a:schemeClr val="tx1"/>
                </a:solidFill>
              </a:rPr>
              <a:t>soil water directly used by transpiration for plant </a:t>
            </a:r>
            <a:r>
              <a:rPr lang="en-US" sz="2400" dirty="0" smtClean="0">
                <a:solidFill>
                  <a:schemeClr val="tx1"/>
                </a:solidFill>
              </a:rPr>
              <a:t>growth</a:t>
            </a:r>
          </a:p>
          <a:p>
            <a:pPr marL="914400" lvl="2" indent="0">
              <a:buClr>
                <a:schemeClr val="tx1"/>
              </a:buClr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useful “blue water”: </a:t>
            </a:r>
          </a:p>
          <a:p>
            <a:pPr lvl="2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400" dirty="0">
                <a:solidFill>
                  <a:schemeClr val="tx1"/>
                </a:solidFill>
              </a:rPr>
              <a:t>water collected in water bodies and thus made available for irrigation. </a:t>
            </a:r>
          </a:p>
          <a:p>
            <a:pPr lvl="2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400" dirty="0">
                <a:solidFill>
                  <a:schemeClr val="tx1"/>
                </a:solidFill>
              </a:rPr>
              <a:t>increased groundwater </a:t>
            </a:r>
            <a:r>
              <a:rPr lang="en-US" sz="2400" dirty="0" smtClean="0">
                <a:solidFill>
                  <a:schemeClr val="tx1"/>
                </a:solidFill>
              </a:rPr>
              <a:t>availability</a:t>
            </a:r>
            <a:endParaRPr lang="de-CH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1" y="1426631"/>
            <a:ext cx="4885600" cy="534148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5508" y="701599"/>
            <a:ext cx="3146942" cy="346075"/>
          </a:xfrm>
        </p:spPr>
        <p:txBody>
          <a:bodyPr>
            <a:noAutofit/>
          </a:bodyPr>
          <a:lstStyle/>
          <a:p>
            <a:pPr algn="l" eaLnBrk="1" hangingPunct="1"/>
            <a:r>
              <a:rPr lang="de-CH" altLang="de-DE" sz="3600" b="1" dirty="0" err="1" smtClean="0"/>
              <a:t>Water</a:t>
            </a:r>
            <a:r>
              <a:rPr lang="de-CH" altLang="de-DE" sz="3600" b="1" dirty="0" smtClean="0"/>
              <a:t> </a:t>
            </a:r>
            <a:r>
              <a:rPr lang="de-CH" altLang="de-DE" sz="3600" b="1" dirty="0" err="1" smtClean="0"/>
              <a:t>losses</a:t>
            </a:r>
            <a:endParaRPr lang="de-CH" altLang="de-DE" sz="3600" b="1" dirty="0"/>
          </a:p>
        </p:txBody>
      </p:sp>
      <p:sp>
        <p:nvSpPr>
          <p:cNvPr id="6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61;p12"/>
          <p:cNvCxnSpPr/>
          <p:nvPr/>
        </p:nvCxnSpPr>
        <p:spPr>
          <a:xfrm rot="10800000">
            <a:off x="-1" y="428996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8943" y="6567442"/>
            <a:ext cx="301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70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317635" y="662868"/>
            <a:ext cx="5032098" cy="346075"/>
          </a:xfrm>
        </p:spPr>
        <p:txBody>
          <a:bodyPr>
            <a:noAutofit/>
          </a:bodyPr>
          <a:lstStyle/>
          <a:p>
            <a:pPr algn="l" eaLnBrk="1" hangingPunct="1"/>
            <a:r>
              <a:rPr lang="de-CH" altLang="de-DE" sz="3600" b="1" dirty="0"/>
              <a:t>Rainwater </a:t>
            </a:r>
            <a:r>
              <a:rPr lang="de-CH" altLang="de-DE" sz="3600" b="1" dirty="0" err="1" smtClean="0"/>
              <a:t>harvesting</a:t>
            </a:r>
            <a:endParaRPr lang="de-CH" altLang="de-DE" sz="3600" b="1" dirty="0"/>
          </a:p>
        </p:txBody>
      </p:sp>
      <p:pic>
        <p:nvPicPr>
          <p:cNvPr id="205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35" y="1302578"/>
            <a:ext cx="627707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04138" y="4414830"/>
            <a:ext cx="6265174" cy="1200329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East Africa and Southeast Asia are hotspots for water harvesting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i="1" dirty="0" smtClean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estimate that the adoption of water harvesting in these cropland areas can increase crop production up to 60–100% in Uganda, Burundi, Tanzania and India” (</a:t>
            </a:r>
            <a:r>
              <a:rPr lang="en-US" i="1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Piemontese</a:t>
            </a:r>
            <a:r>
              <a:rPr lang="en-US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</a:t>
            </a:r>
            <a: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  <a:t>, 2020)</a:t>
            </a:r>
            <a:r>
              <a:rPr lang="en-US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CH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7635" y="2344093"/>
            <a:ext cx="6251677" cy="203132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time to scale-up the ‘good practices’ of water harvesting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…, after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decades of almost exclusive focus on mastering fresh water flows in rivers and lakes through investments in irrigation </a:t>
            </a:r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Water harvesting offers under-exploited opportunities for the predominantly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rainfed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farming systems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the drylands in the developing world (IFAD, SDC 2013 preface WH publication)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049" y="1285195"/>
            <a:ext cx="4272951" cy="55603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04138" y="5654571"/>
            <a:ext cx="6251677" cy="1200329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increasing demand for Rainwater Harvesting in the regions of United States is expected to drive the market for more advanced Rainwater Harvesting.  (Rainwater Harvesting Market Report 2020-2025).</a:t>
            </a:r>
            <a: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  <a:t> https://www.marketwatch.com</a:t>
            </a:r>
            <a:r>
              <a:rPr lang="de-CH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de-CH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-460148" y="6086474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7748" y="6238874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376464" y="6074055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14765" y="904525"/>
            <a:ext cx="7774871" cy="346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de-DE" sz="3600" b="1" dirty="0" smtClean="0"/>
              <a:t>Rainwater </a:t>
            </a:r>
            <a:r>
              <a:rPr lang="de-CH" altLang="de-DE" sz="3600" b="1" dirty="0" err="1" smtClean="0"/>
              <a:t>harvesting</a:t>
            </a:r>
            <a:r>
              <a:rPr lang="de-CH" altLang="de-DE" sz="3600" b="1" dirty="0" smtClean="0"/>
              <a:t>: Definition </a:t>
            </a:r>
            <a:r>
              <a:rPr lang="de-CH" altLang="de-DE" sz="3600" b="1" dirty="0" err="1" smtClean="0"/>
              <a:t>and</a:t>
            </a:r>
            <a:r>
              <a:rPr lang="de-CH" altLang="de-DE" sz="3600" b="1" dirty="0" smtClean="0"/>
              <a:t> </a:t>
            </a:r>
            <a:r>
              <a:rPr lang="de-CH" altLang="de-DE" sz="3600" b="1" dirty="0" err="1" smtClean="0"/>
              <a:t>Aim</a:t>
            </a:r>
            <a:endParaRPr lang="de-CH" altLang="de-DE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561" t="15790" r="21891" b="28879"/>
          <a:stretch/>
        </p:blipFill>
        <p:spPr>
          <a:xfrm>
            <a:off x="14003055" y="1589173"/>
            <a:ext cx="2528703" cy="1586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364" t="14160" r="9371" b="29197"/>
          <a:stretch/>
        </p:blipFill>
        <p:spPr>
          <a:xfrm>
            <a:off x="13993343" y="4896802"/>
            <a:ext cx="2528704" cy="1542938"/>
          </a:xfrm>
          <a:prstGeom prst="rect">
            <a:avLst/>
          </a:prstGeom>
        </p:spPr>
      </p:pic>
      <p:pic>
        <p:nvPicPr>
          <p:cNvPr id="11" name="Picture 2" descr="C:\Users\nicole.harari\Desktop\Images WOCAT Strategy\FAO Kagera\12945513963_790f76b4b5_o FAO Julianus Thom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/>
          <a:stretch>
            <a:fillRect/>
          </a:stretch>
        </p:blipFill>
        <p:spPr bwMode="auto">
          <a:xfrm>
            <a:off x="13993343" y="3181457"/>
            <a:ext cx="2521261" cy="171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5015" b="7735"/>
          <a:stretch/>
        </p:blipFill>
        <p:spPr>
          <a:xfrm>
            <a:off x="13993343" y="-78854"/>
            <a:ext cx="2528704" cy="1654714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622" y="1360505"/>
            <a:ext cx="7354779" cy="13424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77622" y="2728712"/>
            <a:ext cx="80441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211D1E"/>
                </a:solidFill>
              </a:rPr>
              <a:t>Aim: </a:t>
            </a:r>
            <a:r>
              <a:rPr lang="en-US" sz="2200" dirty="0" smtClean="0">
                <a:solidFill>
                  <a:srgbClr val="211D1E"/>
                </a:solidFill>
              </a:rPr>
              <a:t>to </a:t>
            </a:r>
            <a:r>
              <a:rPr lang="en-US" sz="2200" dirty="0">
                <a:solidFill>
                  <a:srgbClr val="211D1E"/>
                </a:solidFill>
              </a:rPr>
              <a:t>collect </a:t>
            </a:r>
            <a:r>
              <a:rPr lang="en-US" sz="2200" dirty="0" smtClean="0">
                <a:solidFill>
                  <a:srgbClr val="211D1E"/>
                </a:solidFill>
              </a:rPr>
              <a:t>water from </a:t>
            </a:r>
            <a:r>
              <a:rPr lang="en-US" sz="2200" dirty="0">
                <a:solidFill>
                  <a:srgbClr val="211D1E"/>
                </a:solidFill>
              </a:rPr>
              <a:t>areas of surplus or where it is not used, store it and make it available, where and when there is water shortage</a:t>
            </a:r>
            <a:r>
              <a:rPr lang="en-US" sz="2200" dirty="0" smtClean="0">
                <a:solidFill>
                  <a:srgbClr val="211D1E"/>
                </a:solidFill>
              </a:rPr>
              <a:t>.</a:t>
            </a:r>
          </a:p>
          <a:p>
            <a:r>
              <a:rPr lang="en-US" sz="2200" dirty="0" smtClean="0">
                <a:solidFill>
                  <a:srgbClr val="211D1E"/>
                </a:solidFill>
              </a:rPr>
              <a:t> Increase water </a:t>
            </a:r>
            <a:r>
              <a:rPr lang="en-US" sz="2200" dirty="0">
                <a:solidFill>
                  <a:srgbClr val="211D1E"/>
                </a:solidFill>
              </a:rPr>
              <a:t>availability by either </a:t>
            </a:r>
            <a:endParaRPr lang="en-US" sz="2200" dirty="0" smtClean="0">
              <a:solidFill>
                <a:srgbClr val="211D1E"/>
              </a:solidFill>
            </a:endParaRPr>
          </a:p>
          <a:p>
            <a:pPr marL="342900" indent="-342900">
              <a:buAutoNum type="alphaLcParenBoth"/>
            </a:pPr>
            <a:r>
              <a:rPr lang="en-US" sz="2200" dirty="0" smtClean="0">
                <a:solidFill>
                  <a:srgbClr val="211D1E"/>
                </a:solidFill>
              </a:rPr>
              <a:t>impeding </a:t>
            </a:r>
            <a:r>
              <a:rPr lang="en-US" sz="2200" dirty="0">
                <a:solidFill>
                  <a:srgbClr val="211D1E"/>
                </a:solidFill>
              </a:rPr>
              <a:t>and </a:t>
            </a:r>
            <a:r>
              <a:rPr lang="en-US" sz="2200" b="1" dirty="0">
                <a:solidFill>
                  <a:srgbClr val="211D1E"/>
                </a:solidFill>
              </a:rPr>
              <a:t>trapping surface runoff</a:t>
            </a:r>
            <a:r>
              <a:rPr lang="en-US" sz="2200" dirty="0">
                <a:solidFill>
                  <a:srgbClr val="211D1E"/>
                </a:solidFill>
              </a:rPr>
              <a:t>, and </a:t>
            </a:r>
            <a:endParaRPr lang="en-US" sz="2200" dirty="0" smtClean="0">
              <a:solidFill>
                <a:srgbClr val="211D1E"/>
              </a:solidFill>
            </a:endParaRPr>
          </a:p>
          <a:p>
            <a:pPr marL="342900" indent="-342900">
              <a:buAutoNum type="alphaLcParenBoth"/>
            </a:pPr>
            <a:r>
              <a:rPr lang="en-US" sz="2200" dirty="0" err="1" smtClean="0">
                <a:solidFill>
                  <a:srgbClr val="211D1E"/>
                </a:solidFill>
              </a:rPr>
              <a:t>maximising</a:t>
            </a:r>
            <a:r>
              <a:rPr lang="en-US" sz="2200" dirty="0" smtClean="0">
                <a:solidFill>
                  <a:srgbClr val="211D1E"/>
                </a:solidFill>
              </a:rPr>
              <a:t> </a:t>
            </a:r>
            <a:r>
              <a:rPr lang="en-US" sz="2200" dirty="0">
                <a:solidFill>
                  <a:srgbClr val="211D1E"/>
                </a:solidFill>
              </a:rPr>
              <a:t>water runoff </a:t>
            </a:r>
            <a:r>
              <a:rPr lang="en-US" sz="2200" b="1" dirty="0">
                <a:solidFill>
                  <a:srgbClr val="211D1E"/>
                </a:solidFill>
              </a:rPr>
              <a:t>storage</a:t>
            </a:r>
            <a:r>
              <a:rPr lang="en-US" sz="2200" dirty="0">
                <a:solidFill>
                  <a:srgbClr val="211D1E"/>
                </a:solidFill>
              </a:rPr>
              <a:t> or </a:t>
            </a:r>
            <a:endParaRPr lang="en-US" sz="2200" dirty="0" smtClean="0">
              <a:solidFill>
                <a:srgbClr val="211D1E"/>
              </a:solidFill>
            </a:endParaRPr>
          </a:p>
          <a:p>
            <a:pPr marL="342900" indent="-342900">
              <a:buAutoNum type="alphaLcParenBoth"/>
            </a:pPr>
            <a:r>
              <a:rPr lang="en-US" sz="2200" dirty="0" smtClean="0">
                <a:solidFill>
                  <a:srgbClr val="211D1E"/>
                </a:solidFill>
              </a:rPr>
              <a:t>trapping </a:t>
            </a:r>
            <a:r>
              <a:rPr lang="en-US" sz="2200" dirty="0">
                <a:solidFill>
                  <a:srgbClr val="211D1E"/>
                </a:solidFill>
              </a:rPr>
              <a:t>and </a:t>
            </a:r>
            <a:r>
              <a:rPr lang="en-US" sz="2200" b="1" dirty="0">
                <a:solidFill>
                  <a:srgbClr val="211D1E"/>
                </a:solidFill>
              </a:rPr>
              <a:t>harvesting sub-surface </a:t>
            </a:r>
            <a:r>
              <a:rPr lang="en-US" sz="2200" dirty="0" smtClean="0">
                <a:solidFill>
                  <a:srgbClr val="211D1E"/>
                </a:solidFill>
              </a:rPr>
              <a:t>water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dirty="0" smtClean="0"/>
              <a:t>deliberately reallocating </a:t>
            </a:r>
            <a:r>
              <a:rPr lang="en-US" sz="2200" dirty="0"/>
              <a:t>water resource within a landscape, and over time </a:t>
            </a: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dirty="0" smtClean="0"/>
              <a:t>great potential when combined with </a:t>
            </a:r>
            <a:r>
              <a:rPr lang="en-US" sz="2200" i="1" dirty="0"/>
              <a:t>in situ </a:t>
            </a:r>
            <a:r>
              <a:rPr lang="en-US" sz="2200" dirty="0"/>
              <a:t>water management </a:t>
            </a:r>
            <a:r>
              <a:rPr lang="en-US" sz="2200" dirty="0" smtClean="0"/>
              <a:t>(keep RW in place) as </a:t>
            </a:r>
            <a:r>
              <a:rPr lang="en-US" sz="2200" dirty="0"/>
              <a:t>well as improved </a:t>
            </a:r>
            <a:r>
              <a:rPr lang="en-US" sz="2200" dirty="0" smtClean="0"/>
              <a:t>soil and water conservation measures </a:t>
            </a:r>
            <a:endParaRPr lang="de-CH" sz="2200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5"/>
          <a:stretch/>
        </p:blipFill>
        <p:spPr>
          <a:xfrm>
            <a:off x="13054682" y="2229850"/>
            <a:ext cx="3393043" cy="1918545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02" y="0"/>
            <a:ext cx="2593707" cy="166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"/>
          <a:stretch/>
        </p:blipFill>
        <p:spPr bwMode="auto">
          <a:xfrm>
            <a:off x="9613519" y="1660098"/>
            <a:ext cx="2607712" cy="17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673" y="3250289"/>
            <a:ext cx="2593707" cy="16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673" y="4916514"/>
            <a:ext cx="2593707" cy="16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Box 19"/>
          <p:cNvSpPr txBox="1"/>
          <p:nvPr/>
        </p:nvSpPr>
        <p:spPr>
          <a:xfrm>
            <a:off x="9130552" y="6575919"/>
            <a:ext cx="3061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Mekdaschi</a:t>
            </a:r>
            <a:r>
              <a:rPr lang="en-US" sz="1400" dirty="0" smtClean="0"/>
              <a:t> </a:t>
            </a:r>
            <a:r>
              <a:rPr lang="en-US" sz="1400" dirty="0" err="1" smtClean="0"/>
              <a:t>Studer</a:t>
            </a:r>
            <a:r>
              <a:rPr lang="en-US" sz="1400" dirty="0" smtClean="0"/>
              <a:t>, Liniger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62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2115</Words>
  <Application>Microsoft Office PowerPoint</Application>
  <PresentationFormat>Widescreen</PresentationFormat>
  <Paragraphs>257</Paragraphs>
  <Slides>30</Slides>
  <Notes>9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Arimo</vt:lpstr>
      <vt:lpstr>Calibri</vt:lpstr>
      <vt:lpstr>Calibri Light</vt:lpstr>
      <vt:lpstr>Frutiger 55 Roman</vt:lpstr>
      <vt:lpstr>Frutiger 57Cn</vt:lpstr>
      <vt:lpstr>Gadugi</vt:lpstr>
      <vt:lpstr>Symbol</vt:lpstr>
      <vt:lpstr>system-ui</vt:lpstr>
      <vt:lpstr>Titillium Web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Water Harvesting (WH) –  Guidelines to Good Practice</vt:lpstr>
      <vt:lpstr>Rainfed farming: Challenges</vt:lpstr>
      <vt:lpstr>Water losses</vt:lpstr>
      <vt:lpstr>Rainwater harvesting</vt:lpstr>
      <vt:lpstr>PowerPoint Presentation</vt:lpstr>
      <vt:lpstr>Benefits and Constraints of WH</vt:lpstr>
      <vt:lpstr>Principles of WH</vt:lpstr>
      <vt:lpstr>PowerPoint Presentation</vt:lpstr>
      <vt:lpstr>PowerPoint Presentation</vt:lpstr>
      <vt:lpstr>Floodwater harvesting</vt:lpstr>
      <vt:lpstr>Floodwater harvesting</vt:lpstr>
      <vt:lpstr>Case studies floodwater</vt:lpstr>
      <vt:lpstr>Macrocatchment cross-section</vt:lpstr>
      <vt:lpstr>Macrocatchment WH</vt:lpstr>
      <vt:lpstr>Case studies macrocatchment</vt:lpstr>
      <vt:lpstr>Microcatchments</vt:lpstr>
      <vt:lpstr>Microcatchment WH</vt:lpstr>
      <vt:lpstr>Case studies microcatchment</vt:lpstr>
      <vt:lpstr>Rooftop/Courtyard WH</vt:lpstr>
      <vt:lpstr>Rooftop/Courtyard WH</vt:lpstr>
      <vt:lpstr>Case studies rooftop &amp; courtyard WH</vt:lpstr>
      <vt:lpstr>PowerPoint Presentation</vt:lpstr>
      <vt:lpstr>WH part of integrated water resource management</vt:lpstr>
      <vt:lpstr>PowerPoint Presentation</vt:lpstr>
      <vt:lpstr>PowerPoint Presentation</vt:lpstr>
      <vt:lpstr>PowerPoint Presentation</vt:lpstr>
    </vt:vector>
  </TitlesOfParts>
  <Company>CDE - University of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Harari</dc:creator>
  <cp:lastModifiedBy>Rima Mekdaschi</cp:lastModifiedBy>
  <cp:revision>57</cp:revision>
  <dcterms:created xsi:type="dcterms:W3CDTF">2021-11-15T11:13:14Z</dcterms:created>
  <dcterms:modified xsi:type="dcterms:W3CDTF">2022-06-06T22:06:45Z</dcterms:modified>
</cp:coreProperties>
</file>