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9" r:id="rId2"/>
    <p:sldId id="309" r:id="rId3"/>
    <p:sldId id="316" r:id="rId4"/>
    <p:sldId id="314" r:id="rId5"/>
    <p:sldId id="318" r:id="rId6"/>
    <p:sldId id="319" r:id="rId7"/>
    <p:sldId id="320" r:id="rId8"/>
    <p:sldId id="321" r:id="rId9"/>
    <p:sldId id="322" r:id="rId10"/>
    <p:sldId id="324" r:id="rId11"/>
    <p:sldId id="325" r:id="rId12"/>
    <p:sldId id="326" r:id="rId13"/>
    <p:sldId id="329" r:id="rId14"/>
    <p:sldId id="330" r:id="rId15"/>
    <p:sldId id="331" r:id="rId16"/>
    <p:sldId id="33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390C1-9DBC-41B9-B5EE-948ECA840F6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6A2BC-6237-40E7-8D2B-4CFDF6C3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2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7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03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46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6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9C796-2390-40CE-A7FF-FA7A8A01AA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8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9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0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4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5"/>
          <a:stretch/>
        </p:blipFill>
        <p:spPr>
          <a:xfrm>
            <a:off x="0" y="-7766"/>
            <a:ext cx="12192000" cy="6893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65670" y="5824582"/>
            <a:ext cx="1535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244" y="853620"/>
            <a:ext cx="111999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tillium Web"/>
              </a:rPr>
              <a:t>International online course on “Water </a:t>
            </a:r>
            <a:r>
              <a:rPr lang="en-US" sz="3200" b="1" dirty="0">
                <a:solidFill>
                  <a:schemeClr val="bg1"/>
                </a:solidFill>
                <a:latin typeface="Titillium Web"/>
              </a:rPr>
              <a:t>Harvesting for Sustainable Crop Production under Climate Change</a:t>
            </a:r>
            <a:r>
              <a:rPr lang="en-US" sz="3200" b="1" dirty="0" smtClean="0">
                <a:solidFill>
                  <a:schemeClr val="bg1"/>
                </a:solidFill>
                <a:latin typeface="Titillium Web"/>
              </a:rPr>
              <a:t>”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itillium Web"/>
              </a:rPr>
              <a:t>Introduction Part 2</a:t>
            </a:r>
          </a:p>
          <a:p>
            <a:pPr algn="ctr"/>
            <a:endParaRPr lang="en-US" sz="2800" b="1" i="0" dirty="0">
              <a:solidFill>
                <a:schemeClr val="bg1"/>
              </a:solidFill>
              <a:effectLst/>
              <a:latin typeface="Titillium Web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Rima Mekdaschi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Studer</a:t>
            </a:r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 and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Hanspeter</a:t>
            </a:r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Liniger</a:t>
            </a:r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8" y="5688779"/>
            <a:ext cx="898025" cy="91342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38" y="6110397"/>
            <a:ext cx="1736705" cy="469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28840" y="6084006"/>
            <a:ext cx="1718986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sz="13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CH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300" dirty="0" err="1">
                <a:solidFill>
                  <a:schemeClr val="accent1">
                    <a:lumMod val="50000"/>
                  </a:schemeClr>
                </a:solidFill>
              </a:rPr>
              <a:t>Harvesting</a:t>
            </a:r>
            <a:r>
              <a:rPr lang="de-CH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300" dirty="0" smtClean="0">
                <a:solidFill>
                  <a:schemeClr val="accent1">
                    <a:lumMod val="50000"/>
                  </a:schemeClr>
                </a:solidFill>
              </a:rPr>
              <a:t>Lab</a:t>
            </a:r>
          </a:p>
          <a:p>
            <a:pPr algn="ctr"/>
            <a:r>
              <a:rPr lang="de-CH" sz="1300" dirty="0" err="1" smtClean="0">
                <a:solidFill>
                  <a:schemeClr val="accent1">
                    <a:lumMod val="50000"/>
                  </a:schemeClr>
                </a:solidFill>
              </a:rPr>
              <a:t>WHLab</a:t>
            </a:r>
            <a:endParaRPr lang="de-CH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550" y="5914036"/>
            <a:ext cx="1380272" cy="6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462" y="245406"/>
            <a:ext cx="7635635" cy="1450757"/>
          </a:xfrm>
        </p:spPr>
        <p:txBody>
          <a:bodyPr>
            <a:normAutofit/>
          </a:bodyPr>
          <a:lstStyle/>
          <a:p>
            <a:r>
              <a:rPr lang="de-CH" sz="3200" b="1" dirty="0"/>
              <a:t>Case </a:t>
            </a:r>
            <a:r>
              <a:rPr lang="de-CH" sz="3200" b="1" dirty="0" err="1"/>
              <a:t>studies</a:t>
            </a:r>
            <a:r>
              <a:rPr lang="de-CH" sz="3200" b="1" dirty="0"/>
              <a:t> </a:t>
            </a:r>
            <a:r>
              <a:rPr lang="de-CH" sz="3200" b="1" dirty="0" err="1" smtClean="0"/>
              <a:t>macrocatchment</a:t>
            </a:r>
            <a:endParaRPr lang="en-GB" sz="3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10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24" y="1794175"/>
            <a:ext cx="7565910" cy="466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2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16" y="510568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Microcatchments</a:t>
            </a:r>
            <a:endParaRPr lang="en-GB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152116" y="2163346"/>
            <a:ext cx="10110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Collecting </a:t>
            </a:r>
            <a:r>
              <a:rPr lang="en-US" sz="2200" dirty="0"/>
              <a:t>surface </a:t>
            </a:r>
            <a:r>
              <a:rPr lang="en-US" sz="2200" dirty="0" smtClean="0"/>
              <a:t>runoff ( </a:t>
            </a:r>
            <a:r>
              <a:rPr lang="en-US" sz="2200" dirty="0"/>
              <a:t>sheet </a:t>
            </a:r>
            <a:r>
              <a:rPr lang="en-US" sz="2200" dirty="0" smtClean="0"/>
              <a:t>and </a:t>
            </a:r>
            <a:r>
              <a:rPr lang="en-US" sz="2200" dirty="0"/>
              <a:t>sometimes rill flow) from small catchments of short length </a:t>
            </a:r>
            <a:endParaRPr lang="de-CH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16" y="3238599"/>
            <a:ext cx="10747842" cy="2803482"/>
          </a:xfrm>
          <a:prstGeom prst="rect">
            <a:avLst/>
          </a:prstGeom>
        </p:spPr>
      </p:pic>
      <p:sp>
        <p:nvSpPr>
          <p:cNvPr id="6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59" y="386899"/>
            <a:ext cx="8229600" cy="850106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2800" b="1" dirty="0" err="1">
                <a:cs typeface="Arial" pitchFamily="34" charset="0"/>
              </a:rPr>
              <a:t>Microcatchment</a:t>
            </a:r>
            <a:r>
              <a:rPr lang="en-US" sz="2800" b="1" dirty="0">
                <a:cs typeface="Arial" pitchFamily="34" charset="0"/>
              </a:rPr>
              <a:t> WH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4" y="7132016"/>
            <a:ext cx="3212792" cy="153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9403" y="1497070"/>
            <a:ext cx="759027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/>
              <a:t>Principles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Localized runoff trapped within </a:t>
            </a:r>
            <a:r>
              <a:rPr lang="en-GB" sz="2000" dirty="0" smtClean="0"/>
              <a:t>field</a:t>
            </a:r>
            <a:endParaRPr lang="en-GB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Catchment </a:t>
            </a:r>
            <a:r>
              <a:rPr lang="en-US" sz="2000" dirty="0"/>
              <a:t>area generally bare with sealed, crusted and </a:t>
            </a:r>
            <a:endParaRPr lang="en-US" sz="2000" dirty="0" smtClean="0"/>
          </a:p>
          <a:p>
            <a:pPr marL="266700"/>
            <a:r>
              <a:rPr lang="en-US" sz="2000" dirty="0" smtClean="0"/>
              <a:t>compacted </a:t>
            </a:r>
            <a:r>
              <a:rPr lang="en-US" sz="2000" dirty="0"/>
              <a:t>soils 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Water stored in soil within </a:t>
            </a:r>
            <a:r>
              <a:rPr lang="en-GB" sz="2000" dirty="0" smtClean="0"/>
              <a:t>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Catchment and </a:t>
            </a:r>
            <a:r>
              <a:rPr lang="en-US" sz="2000" dirty="0" smtClean="0"/>
              <a:t>application area </a:t>
            </a:r>
            <a:r>
              <a:rPr lang="en-US" sz="2000" dirty="0"/>
              <a:t>distributed evenly </a:t>
            </a:r>
            <a:r>
              <a:rPr lang="en-US" sz="2000" dirty="0" smtClean="0"/>
              <a:t>over 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System </a:t>
            </a:r>
            <a:r>
              <a:rPr lang="en-US" sz="2000" dirty="0"/>
              <a:t>replicated many </a:t>
            </a:r>
            <a:r>
              <a:rPr lang="en-US" sz="2000" dirty="0" smtClean="0"/>
              <a:t>times with </a:t>
            </a:r>
            <a:r>
              <a:rPr lang="en-US" sz="2000" dirty="0"/>
              <a:t>identical </a:t>
            </a:r>
            <a:r>
              <a:rPr lang="en-US" sz="2000" dirty="0" smtClean="0"/>
              <a:t>designs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Catchment</a:t>
            </a:r>
            <a:r>
              <a:rPr lang="en-US" sz="2000" dirty="0"/>
              <a:t>: </a:t>
            </a:r>
            <a:r>
              <a:rPr lang="en-US" sz="2000" dirty="0" smtClean="0"/>
              <a:t>application/storage </a:t>
            </a:r>
            <a:r>
              <a:rPr lang="en-US" sz="2000" dirty="0"/>
              <a:t>area ratio 1:1: </a:t>
            </a:r>
            <a:r>
              <a:rPr lang="en-US" sz="2000" dirty="0" smtClean="0"/>
              <a:t>10:1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2000" dirty="0" smtClean="0"/>
              <a:t>Needs </a:t>
            </a:r>
            <a:r>
              <a:rPr lang="de-CH" sz="2000" dirty="0" err="1"/>
              <a:t>fertility</a:t>
            </a:r>
            <a:r>
              <a:rPr lang="de-CH" sz="2000" dirty="0"/>
              <a:t> </a:t>
            </a:r>
            <a:r>
              <a:rPr lang="de-CH" sz="2000" dirty="0" err="1" smtClean="0"/>
              <a:t>management</a:t>
            </a:r>
            <a:r>
              <a:rPr lang="de-CH" sz="2000" dirty="0" smtClean="0"/>
              <a:t> 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Managed individually or by community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de-CH" sz="2000" b="1" dirty="0"/>
              <a:t>Practices</a:t>
            </a:r>
            <a:endParaRPr lang="en-GB" sz="2000" b="1" dirty="0"/>
          </a:p>
          <a:p>
            <a:r>
              <a:rPr lang="en-GB" sz="2000" dirty="0"/>
              <a:t>Planting pits, </a:t>
            </a:r>
            <a:r>
              <a:rPr lang="en-GB" sz="2000" dirty="0" smtClean="0"/>
              <a:t>micro-basins/trenches (</a:t>
            </a:r>
            <a:r>
              <a:rPr lang="en-GB" sz="2000" dirty="0" err="1" smtClean="0"/>
              <a:t>Vallerani</a:t>
            </a:r>
            <a:r>
              <a:rPr lang="en-GB" sz="2000" dirty="0" smtClean="0"/>
              <a:t>), </a:t>
            </a:r>
            <a:r>
              <a:rPr lang="en-GB" sz="2000" dirty="0"/>
              <a:t>small </a:t>
            </a:r>
            <a:r>
              <a:rPr lang="en-GB" sz="2000" dirty="0" smtClean="0"/>
              <a:t>semi-circular/ triangular bunds</a:t>
            </a:r>
            <a:r>
              <a:rPr lang="en-GB" sz="2000" dirty="0"/>
              <a:t>, </a:t>
            </a:r>
            <a:r>
              <a:rPr lang="en-GB" sz="2000" dirty="0" smtClean="0"/>
              <a:t>eyebrow terraces, vegetative </a:t>
            </a:r>
            <a:r>
              <a:rPr lang="en-GB" sz="2000" dirty="0"/>
              <a:t>strips, contour bunds and ridges, trenches, stone 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268" y="2385201"/>
            <a:ext cx="3330732" cy="2288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0699" y="4458568"/>
            <a:ext cx="32928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Frutiger 57Cn"/>
              </a:rPr>
              <a:t>Microcatchments</a:t>
            </a:r>
            <a:r>
              <a:rPr lang="en-US" sz="800" dirty="0">
                <a:solidFill>
                  <a:schemeClr val="bg1"/>
                </a:solidFill>
                <a:latin typeface="Frutiger 57Cn"/>
              </a:rPr>
              <a:t> with eyebrow </a:t>
            </a:r>
            <a:r>
              <a:rPr lang="en-US" sz="800" dirty="0" smtClean="0">
                <a:solidFill>
                  <a:schemeClr val="bg1"/>
                </a:solidFill>
                <a:latin typeface="Frutiger 57Cn"/>
              </a:rPr>
              <a:t>terraces, </a:t>
            </a:r>
            <a:r>
              <a:rPr lang="en-US" sz="800" dirty="0">
                <a:solidFill>
                  <a:schemeClr val="bg1"/>
                </a:solidFill>
                <a:latin typeface="Frutiger 57Cn"/>
              </a:rPr>
              <a:t>Orissa, India. (HP. </a:t>
            </a:r>
            <a:r>
              <a:rPr lang="en-US" sz="800" dirty="0" err="1">
                <a:solidFill>
                  <a:schemeClr val="bg1"/>
                </a:solidFill>
                <a:latin typeface="Frutiger 57Cn"/>
              </a:rPr>
              <a:t>Liniger</a:t>
            </a:r>
            <a:r>
              <a:rPr lang="en-US" sz="800" dirty="0">
                <a:solidFill>
                  <a:schemeClr val="bg1"/>
                </a:solidFill>
                <a:latin typeface="Frutiger 57Cn"/>
              </a:rPr>
              <a:t>) 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5413" y="8451865"/>
            <a:ext cx="23230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rgbClr val="FFFFFF"/>
                </a:solidFill>
                <a:latin typeface="Frutiger 57Cn"/>
              </a:rPr>
              <a:t>Demi-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lunes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 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with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 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mulching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, Niger. (HP. </a:t>
            </a:r>
            <a:r>
              <a:rPr lang="de-CH" sz="800" dirty="0" err="1">
                <a:solidFill>
                  <a:srgbClr val="FFFFFF"/>
                </a:solidFill>
                <a:latin typeface="Frutiger 57Cn"/>
              </a:rPr>
              <a:t>Liniger</a:t>
            </a:r>
            <a:r>
              <a:rPr lang="de-CH" sz="800" dirty="0">
                <a:solidFill>
                  <a:srgbClr val="FFFFFF"/>
                </a:solidFill>
                <a:latin typeface="Frutiger 57Cn"/>
              </a:rPr>
              <a:t>) </a:t>
            </a:r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268" y="4674012"/>
            <a:ext cx="3330732" cy="21600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/>
          <a:stretch/>
        </p:blipFill>
        <p:spPr bwMode="auto">
          <a:xfrm>
            <a:off x="8861268" y="-12151"/>
            <a:ext cx="3347165" cy="217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549187" y="6618646"/>
            <a:ext cx="27655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rutiger 57Cn"/>
              </a:rPr>
              <a:t>Down-slope contour bunds in Cape Verde (HP. </a:t>
            </a:r>
            <a:r>
              <a:rPr lang="en-US" sz="800" dirty="0" err="1">
                <a:solidFill>
                  <a:schemeClr val="bg1"/>
                </a:solidFill>
                <a:latin typeface="Frutiger 57Cn"/>
              </a:rPr>
              <a:t>Liniger</a:t>
            </a:r>
            <a:r>
              <a:rPr lang="en-US" sz="800" dirty="0">
                <a:solidFill>
                  <a:schemeClr val="bg1"/>
                </a:solidFill>
                <a:latin typeface="Frutiger 57Cn"/>
              </a:rPr>
              <a:t>). 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532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0078" y="139574"/>
            <a:ext cx="7199313" cy="1450757"/>
          </a:xfrm>
        </p:spPr>
        <p:txBody>
          <a:bodyPr>
            <a:normAutofit/>
          </a:bodyPr>
          <a:lstStyle/>
          <a:p>
            <a:r>
              <a:rPr lang="de-CH" sz="3200" b="1" dirty="0"/>
              <a:t>Case </a:t>
            </a:r>
            <a:r>
              <a:rPr lang="de-CH" sz="3200" b="1" dirty="0" err="1"/>
              <a:t>studies</a:t>
            </a:r>
            <a:r>
              <a:rPr lang="de-CH" sz="3200" b="1" dirty="0"/>
              <a:t> </a:t>
            </a:r>
            <a:r>
              <a:rPr lang="de-CH" sz="3200" b="1" dirty="0" err="1" smtClean="0"/>
              <a:t>microcatchment</a:t>
            </a:r>
            <a:endParaRPr lang="en-GB" sz="3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13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17" y="1817196"/>
            <a:ext cx="7576992" cy="472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62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4243" y="510568"/>
            <a:ext cx="8229600" cy="850106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3600" b="1" dirty="0">
                <a:cs typeface="Arial" pitchFamily="34" charset="0"/>
              </a:rPr>
              <a:t>Rooftop/Courtyard WH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07" y="1691960"/>
            <a:ext cx="10335014" cy="3849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8000" y="5625742"/>
            <a:ext cx="5057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1D1E"/>
                </a:solidFill>
                <a:latin typeface="Frutiger 55 Roman"/>
              </a:rPr>
              <a:t>The slope and permeability affects the amount of rainwater that can be collected. </a:t>
            </a:r>
            <a:endParaRPr lang="de-CH" dirty="0"/>
          </a:p>
        </p:txBody>
      </p:sp>
      <p:sp>
        <p:nvSpPr>
          <p:cNvPr id="9" name="Rectangle 8"/>
          <p:cNvSpPr/>
          <p:nvPr/>
        </p:nvSpPr>
        <p:spPr>
          <a:xfrm>
            <a:off x="1214243" y="5625742"/>
            <a:ext cx="5100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Volume captured: effective </a:t>
            </a:r>
            <a:r>
              <a:rPr lang="en-US" dirty="0">
                <a:solidFill>
                  <a:srgbClr val="211D1E"/>
                </a:solidFill>
                <a:latin typeface="Frutiger 55 Roman"/>
              </a:rPr>
              <a:t>area of the roof and local annual </a:t>
            </a:r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rainfall. </a:t>
            </a:r>
            <a:r>
              <a:rPr lang="en-US" dirty="0">
                <a:solidFill>
                  <a:srgbClr val="211D1E"/>
                </a:solidFill>
                <a:latin typeface="Frutiger 55 Roman"/>
              </a:rPr>
              <a:t>Between 80 – 85 percent of </a:t>
            </a:r>
            <a:r>
              <a:rPr lang="en-US" dirty="0" smtClean="0">
                <a:solidFill>
                  <a:srgbClr val="211D1E"/>
                </a:solidFill>
                <a:latin typeface="Frutiger 55 Roman"/>
              </a:rPr>
              <a:t>rain </a:t>
            </a:r>
            <a:r>
              <a:rPr lang="en-US" dirty="0">
                <a:solidFill>
                  <a:srgbClr val="211D1E"/>
                </a:solidFill>
                <a:latin typeface="Frutiger 55 Roman"/>
              </a:rPr>
              <a:t>can be collected and stored </a:t>
            </a:r>
            <a:endParaRPr lang="de-CH" dirty="0"/>
          </a:p>
        </p:txBody>
      </p:sp>
      <p:sp>
        <p:nvSpPr>
          <p:cNvPr id="10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166" y="439901"/>
            <a:ext cx="8229600" cy="850106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3200" b="1" dirty="0">
                <a:cs typeface="Arial" pitchFamily="34" charset="0"/>
              </a:rPr>
              <a:t>Rooftop/Courtyard</a:t>
            </a:r>
            <a:r>
              <a:rPr lang="en-US" sz="2800" b="1" dirty="0">
                <a:cs typeface="Arial" pitchFamily="34" charset="0"/>
              </a:rPr>
              <a:t> WH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5166" y="1624102"/>
            <a:ext cx="67325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/>
              <a:t>Principles: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Runoff trapped from </a:t>
            </a:r>
            <a:r>
              <a:rPr lang="en-GB" sz="2000" dirty="0" smtClean="0"/>
              <a:t>household or settlements </a:t>
            </a:r>
            <a:r>
              <a:rPr lang="en-GB" sz="2000" dirty="0" smtClean="0"/>
              <a:t>(roofs or compacted/ paved courtyards)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Sheet flow </a:t>
            </a:r>
            <a:r>
              <a:rPr lang="en-GB" sz="2000" dirty="0" smtClean="0"/>
              <a:t>from rooftops (houses, public buildings, greenhouses, etc. and sealed surfaces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Surface </a:t>
            </a:r>
            <a:r>
              <a:rPr lang="en-GB" sz="2000" dirty="0"/>
              <a:t>and subsurface </a:t>
            </a:r>
            <a:r>
              <a:rPr lang="en-GB" sz="2000" dirty="0" smtClean="0"/>
              <a:t>tanks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One system with one </a:t>
            </a:r>
            <a:r>
              <a:rPr lang="en-GB" sz="2000" dirty="0" smtClean="0"/>
              <a:t>catchment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May </a:t>
            </a:r>
            <a:r>
              <a:rPr lang="en-US" sz="2000" dirty="0"/>
              <a:t>recharge groundwater if an infiltration well is </a:t>
            </a:r>
            <a:r>
              <a:rPr lang="en-US" sz="2000" dirty="0" smtClean="0"/>
              <a:t>built 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Managed individually or by community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de-CH" sz="2000" b="1" dirty="0"/>
              <a:t>Practices:</a:t>
            </a:r>
            <a:endParaRPr lang="en-GB" sz="2000" b="1" dirty="0"/>
          </a:p>
          <a:p>
            <a:pPr>
              <a:spcAft>
                <a:spcPts val="600"/>
              </a:spcAft>
            </a:pPr>
            <a:r>
              <a:rPr lang="en-GB" sz="2000" dirty="0"/>
              <a:t>Roof catchments of different materials (sheets, tiles, organic </a:t>
            </a:r>
            <a:r>
              <a:rPr lang="en-GB" sz="2000" dirty="0" smtClean="0"/>
              <a:t>roofs, plastic), </a:t>
            </a:r>
            <a:r>
              <a:rPr lang="en-GB" sz="2000" dirty="0"/>
              <a:t>courtyard catchments of compacted/ paved surfaces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006" y="239980"/>
            <a:ext cx="3711441" cy="18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523" y="2107620"/>
            <a:ext cx="3897580" cy="2484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524" y="4564167"/>
            <a:ext cx="3897579" cy="22585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17522" y="6585764"/>
            <a:ext cx="24689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211D1E"/>
                </a:solidFill>
                <a:latin typeface="Frutiger 57Cn"/>
              </a:rPr>
              <a:t>Courtyard water harvesting, Palestine. (N. Harari) </a:t>
            </a:r>
            <a:endParaRPr lang="de-CH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9701" b="4443"/>
          <a:stretch/>
        </p:blipFill>
        <p:spPr>
          <a:xfrm>
            <a:off x="8317522" y="0"/>
            <a:ext cx="3885229" cy="2126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97630" y="1884692"/>
            <a:ext cx="13131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 err="1">
                <a:solidFill>
                  <a:srgbClr val="211D1E"/>
                </a:solidFill>
                <a:latin typeface="Frutiger 55 Roman"/>
              </a:rPr>
              <a:t>Water</a:t>
            </a:r>
            <a:r>
              <a:rPr lang="de-CH" sz="800" dirty="0">
                <a:solidFill>
                  <a:srgbClr val="211D1E"/>
                </a:solidFill>
                <a:latin typeface="Frutiger 55 Roman"/>
              </a:rPr>
              <a:t> tank, Nepal. </a:t>
            </a:r>
            <a:r>
              <a:rPr lang="de-CH" sz="800" dirty="0" smtClean="0">
                <a:solidFill>
                  <a:srgbClr val="211D1E"/>
                </a:solidFill>
                <a:latin typeface="Frutiger 55 Roman"/>
              </a:rPr>
              <a:t>RAIN</a:t>
            </a:r>
            <a:endParaRPr lang="de-CH" dirty="0"/>
          </a:p>
        </p:txBody>
      </p:sp>
      <p:sp>
        <p:nvSpPr>
          <p:cNvPr id="13" name="TextBox 12"/>
          <p:cNvSpPr txBox="1"/>
          <p:nvPr/>
        </p:nvSpPr>
        <p:spPr>
          <a:xfrm>
            <a:off x="8317522" y="4335414"/>
            <a:ext cx="23920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rutiger 57Cn"/>
              </a:rPr>
              <a:t>Corrugated iron sheets for roofing. (HP. </a:t>
            </a:r>
            <a:r>
              <a:rPr lang="en-US" sz="800" dirty="0" err="1">
                <a:solidFill>
                  <a:schemeClr val="bg1"/>
                </a:solidFill>
                <a:latin typeface="Frutiger 57Cn"/>
              </a:rPr>
              <a:t>Liniger</a:t>
            </a:r>
            <a:r>
              <a:rPr lang="en-US" sz="800" dirty="0">
                <a:solidFill>
                  <a:schemeClr val="bg1"/>
                </a:solidFill>
                <a:latin typeface="Frutiger 57Cn"/>
              </a:rPr>
              <a:t>) </a:t>
            </a:r>
            <a:endParaRPr lang="de-CH" sz="800" dirty="0">
              <a:solidFill>
                <a:schemeClr val="bg1"/>
              </a:solidFill>
              <a:latin typeface="Frutiger 57Cn"/>
            </a:endParaRPr>
          </a:p>
        </p:txBody>
      </p:sp>
      <p:sp>
        <p:nvSpPr>
          <p:cNvPr id="14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398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0078" y="245406"/>
            <a:ext cx="7199313" cy="1450757"/>
          </a:xfrm>
        </p:spPr>
        <p:txBody>
          <a:bodyPr>
            <a:normAutofit/>
          </a:bodyPr>
          <a:lstStyle/>
          <a:p>
            <a:r>
              <a:rPr lang="de-CH" sz="3600" b="1" dirty="0" smtClean="0"/>
              <a:t>Case </a:t>
            </a:r>
            <a:r>
              <a:rPr lang="de-CH" sz="3600" b="1" dirty="0" err="1" smtClean="0"/>
              <a:t>studies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rooftop</a:t>
            </a:r>
            <a:r>
              <a:rPr lang="de-CH" sz="3600" b="1" dirty="0" smtClean="0"/>
              <a:t> </a:t>
            </a:r>
            <a:r>
              <a:rPr lang="de-CH" sz="3600" b="1" dirty="0" smtClean="0"/>
              <a:t>&amp; </a:t>
            </a:r>
            <a:r>
              <a:rPr lang="de-CH" sz="3600" b="1" dirty="0" err="1" smtClean="0"/>
              <a:t>courtyard</a:t>
            </a:r>
            <a:r>
              <a:rPr lang="de-CH" sz="3600" b="1" dirty="0" smtClean="0"/>
              <a:t> WH</a:t>
            </a:r>
            <a:endParaRPr lang="en-GB" sz="36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16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4" y="1696163"/>
            <a:ext cx="7491176" cy="4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4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48871" y="0"/>
            <a:ext cx="0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" y="369233"/>
            <a:ext cx="100646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78" y="5154273"/>
            <a:ext cx="3313520" cy="139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7903" y="4784941"/>
            <a:ext cx="25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Supporting partner of: 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0" b="12773"/>
          <a:stretch/>
        </p:blipFill>
        <p:spPr>
          <a:xfrm>
            <a:off x="1048871" y="1285876"/>
            <a:ext cx="11158906" cy="557212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70114" y="509206"/>
            <a:ext cx="8790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Thank you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5792" y="6086474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25" y="6193768"/>
            <a:ext cx="575550" cy="585423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27" y="6435471"/>
            <a:ext cx="1113067" cy="301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891346" y="6367236"/>
            <a:ext cx="11867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sz="9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CH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900" dirty="0" err="1">
                <a:solidFill>
                  <a:schemeClr val="accent1">
                    <a:lumMod val="50000"/>
                  </a:schemeClr>
                </a:solidFill>
              </a:rPr>
              <a:t>Harvesting</a:t>
            </a:r>
            <a:r>
              <a:rPr lang="de-CH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900" dirty="0" smtClean="0">
                <a:solidFill>
                  <a:schemeClr val="accent1">
                    <a:lumMod val="50000"/>
                  </a:schemeClr>
                </a:solidFill>
              </a:rPr>
              <a:t>Lab</a:t>
            </a:r>
          </a:p>
          <a:p>
            <a:pPr algn="ctr"/>
            <a:r>
              <a:rPr lang="de-CH" sz="900" dirty="0" err="1" smtClean="0">
                <a:solidFill>
                  <a:schemeClr val="accent1">
                    <a:lumMod val="50000"/>
                  </a:schemeClr>
                </a:solidFill>
              </a:rPr>
              <a:t>WHLab</a:t>
            </a:r>
            <a:endParaRPr lang="de-CH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599" y="6309866"/>
            <a:ext cx="884626" cy="42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95265" y="2152343"/>
            <a:ext cx="5446598" cy="864096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sz="3600" b="1" dirty="0" smtClean="0">
                <a:cs typeface="Arial" charset="0"/>
              </a:rPr>
              <a:t>Water Harvesting (WH) - Guidelines to Good Practice</a:t>
            </a:r>
            <a:endParaRPr lang="de-CH" sz="3600" b="1" dirty="0" smtClean="0">
              <a:cs typeface="Arial" charset="0"/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5595265" y="3171292"/>
            <a:ext cx="4752528" cy="19035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GB" sz="2200" dirty="0">
                <a:solidFill>
                  <a:srgbClr val="333333"/>
                </a:solidFill>
              </a:rPr>
              <a:t>concepts behind water harvesting 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GB" sz="2200" dirty="0">
                <a:solidFill>
                  <a:srgbClr val="333333"/>
                </a:solidFill>
              </a:rPr>
              <a:t>harmonised classification system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US" sz="2200" dirty="0">
                <a:solidFill>
                  <a:srgbClr val="333333"/>
                </a:solidFill>
              </a:rPr>
              <a:t>overview of 4 WH groups 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US" sz="2200" dirty="0">
                <a:solidFill>
                  <a:srgbClr val="333333"/>
                </a:solidFill>
              </a:rPr>
              <a:t>selection of good practices </a:t>
            </a:r>
            <a:r>
              <a:rPr lang="en-US" sz="2200" dirty="0" smtClean="0">
                <a:solidFill>
                  <a:srgbClr val="333333"/>
                </a:solidFill>
              </a:rPr>
              <a:t>(standardized WOCAT </a:t>
            </a:r>
            <a:r>
              <a:rPr lang="en-US" sz="2200" dirty="0">
                <a:solidFill>
                  <a:srgbClr val="333333"/>
                </a:solidFill>
              </a:rPr>
              <a:t>format)</a:t>
            </a: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66523" y="518355"/>
            <a:ext cx="7094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Knowledge products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48" y="457774"/>
            <a:ext cx="752475" cy="73342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72" y="5893325"/>
            <a:ext cx="1033779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76" y="5675724"/>
            <a:ext cx="568325" cy="6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507" y="5690338"/>
            <a:ext cx="865188" cy="58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39" y="5831667"/>
            <a:ext cx="1223962" cy="3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64" y="5831053"/>
            <a:ext cx="576262" cy="40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45" y="5767243"/>
            <a:ext cx="1081087" cy="5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9903" r="26268" b="4106"/>
          <a:stretch>
            <a:fillRect/>
          </a:stretch>
        </p:blipFill>
        <p:spPr bwMode="auto">
          <a:xfrm>
            <a:off x="1109634" y="1380878"/>
            <a:ext cx="3529296" cy="490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744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2388" y="245406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Major technologies 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79" y="0"/>
            <a:ext cx="10058400" cy="835317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Benefits</a:t>
            </a:r>
            <a:r>
              <a:rPr lang="de-CH" sz="3600" b="1" dirty="0" smtClean="0"/>
              <a:t> and </a:t>
            </a:r>
            <a:r>
              <a:rPr lang="de-CH" sz="3600" b="1" dirty="0" err="1" smtClean="0"/>
              <a:t>Constraints</a:t>
            </a:r>
            <a:r>
              <a:rPr lang="de-CH" sz="3600" b="1" dirty="0" smtClean="0"/>
              <a:t> of WH</a:t>
            </a:r>
            <a:endParaRPr lang="de-CH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318579" y="944880"/>
          <a:ext cx="11558016" cy="5913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87135">
                  <a:extLst>
                    <a:ext uri="{9D8B030D-6E8A-4147-A177-3AD203B41FA5}">
                      <a16:colId xmlns:a16="http://schemas.microsoft.com/office/drawing/2014/main" val="2724361543"/>
                    </a:ext>
                  </a:extLst>
                </a:gridCol>
                <a:gridCol w="6070881">
                  <a:extLst>
                    <a:ext uri="{9D8B030D-6E8A-4147-A177-3AD203B41FA5}">
                      <a16:colId xmlns:a16="http://schemas.microsoft.com/office/drawing/2014/main" val="1857426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Pros 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Cons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44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noProof="0" dirty="0" smtClean="0"/>
                        <a:t>Offers under-exploited opportunities for </a:t>
                      </a:r>
                      <a:r>
                        <a:rPr lang="en-GB" sz="2000" noProof="0" dirty="0" err="1" smtClean="0"/>
                        <a:t>rainfed</a:t>
                      </a:r>
                      <a:r>
                        <a:rPr lang="en-GB" sz="2000" noProof="0" dirty="0" smtClean="0"/>
                        <a:t> farming systems of the drylands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Depends on amount and</a:t>
                      </a:r>
                      <a:r>
                        <a:rPr lang="en-GB" sz="2000" baseline="0" noProof="0" dirty="0" smtClean="0"/>
                        <a:t> variability of rainfall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28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Buffering water variability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Difficult to ensure sufficient</a:t>
                      </a:r>
                      <a:r>
                        <a:rPr lang="en-GB" sz="2000" baseline="0" noProof="0" dirty="0" smtClean="0"/>
                        <a:t> quantity of water needed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44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Overcoming dry spells and coping</a:t>
                      </a:r>
                      <a:r>
                        <a:rPr lang="en-GB" sz="2000" baseline="0" noProof="0" dirty="0" smtClean="0"/>
                        <a:t> with extreme events (flooding, soil erosion, siltation)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May take up productive land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7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Harvesting nutrients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Hig</a:t>
                      </a:r>
                      <a:r>
                        <a:rPr lang="en-GB" sz="2000" baseline="0" noProof="0" dirty="0" smtClean="0"/>
                        <a:t>h investment costs and labour requirements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8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Reducing production risks</a:t>
                      </a:r>
                      <a:r>
                        <a:rPr lang="en-GB" sz="2000" baseline="0" noProof="0" dirty="0" smtClean="0"/>
                        <a:t> and increasing resilience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Upstream rainwater</a:t>
                      </a:r>
                      <a:r>
                        <a:rPr lang="en-US" baseline="0" dirty="0" smtClean="0"/>
                        <a:t> harvesting</a:t>
                      </a:r>
                      <a:r>
                        <a:rPr lang="en-US" dirty="0" smtClean="0"/>
                        <a:t> may affect downstream water availability and use 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405045"/>
                  </a:ext>
                </a:extLst>
              </a:tr>
              <a:tr h="285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noProof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Increasing food production and security</a:t>
                      </a:r>
                      <a:endParaRPr lang="de-CH" sz="2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Shared catchments and infrastructure may create rights issues (upstream</a:t>
                      </a:r>
                      <a:r>
                        <a:rPr lang="en-GB" sz="2000" baseline="0" noProof="0" dirty="0" smtClean="0"/>
                        <a:t>-downstream, farmers and herders)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413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Improving</a:t>
                      </a:r>
                      <a:r>
                        <a:rPr lang="en-GB" sz="2000" baseline="0" noProof="0" dirty="0" smtClean="0"/>
                        <a:t> </a:t>
                      </a:r>
                      <a:r>
                        <a:rPr lang="en-GB" sz="2000" noProof="0" dirty="0" smtClean="0"/>
                        <a:t>access</a:t>
                      </a:r>
                      <a:r>
                        <a:rPr lang="en-GB" sz="2000" baseline="0" noProof="0" dirty="0" smtClean="0"/>
                        <a:t> to clean and safe domestic water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Long –term</a:t>
                      </a:r>
                      <a:r>
                        <a:rPr lang="en-GB" sz="2000" baseline="0" noProof="0" dirty="0" smtClean="0"/>
                        <a:t> institutional support may be necessary</a:t>
                      </a:r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9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Improving</a:t>
                      </a:r>
                      <a:r>
                        <a:rPr lang="en-GB" sz="2000" baseline="0" noProof="0" dirty="0" smtClean="0"/>
                        <a:t> water availability for livestock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944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Reducing women’s work load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771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Possibility</a:t>
                      </a:r>
                      <a:r>
                        <a:rPr lang="en-GB" sz="2000" baseline="0" noProof="0" dirty="0" smtClean="0"/>
                        <a:t> of growing higher-value crops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6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Providing alternative to full irrigation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14801"/>
                  </a:ext>
                </a:extLst>
              </a:tr>
            </a:tbl>
          </a:graphicData>
        </a:graphic>
      </p:graphicFrame>
      <p:cxnSp>
        <p:nvCxnSpPr>
          <p:cNvPr id="8" name="Google Shape;461;p12"/>
          <p:cNvCxnSpPr/>
          <p:nvPr/>
        </p:nvCxnSpPr>
        <p:spPr>
          <a:xfrm rot="10800000">
            <a:off x="0" y="661306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580" y="493060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/>
              <a:t>Floodwater</a:t>
            </a:r>
            <a:r>
              <a:rPr lang="de-CH" sz="3600" b="1" dirty="0"/>
              <a:t> </a:t>
            </a:r>
            <a:r>
              <a:rPr lang="de-CH" sz="3600" b="1" dirty="0" err="1" smtClean="0"/>
              <a:t>harvesting</a:t>
            </a:r>
            <a:endParaRPr lang="en-GB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710980" y="1948141"/>
            <a:ext cx="23874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Floodwater</a:t>
            </a:r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diversion</a:t>
            </a:r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/ off-</a:t>
            </a:r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streambed</a:t>
            </a:r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 smtClean="0">
                <a:solidFill>
                  <a:srgbClr val="211D1E"/>
                </a:solidFill>
                <a:latin typeface="Frutiger 55 Roman"/>
              </a:rPr>
              <a:t>system</a:t>
            </a:r>
            <a:endParaRPr lang="de-CH" b="1" dirty="0">
              <a:solidFill>
                <a:srgbClr val="211D1E"/>
              </a:solidFill>
              <a:latin typeface="Frutiger 55 Roman"/>
            </a:endParaRPr>
          </a:p>
          <a:p>
            <a:r>
              <a:rPr lang="de-CH" b="1" dirty="0" smtClean="0">
                <a:solidFill>
                  <a:srgbClr val="211D1E"/>
                </a:solidFill>
                <a:latin typeface="Frutiger 55 Roman"/>
              </a:rPr>
              <a:t> </a:t>
            </a:r>
          </a:p>
          <a:p>
            <a:r>
              <a:rPr lang="en-US" dirty="0"/>
              <a:t>channel water either floods over the </a:t>
            </a:r>
            <a:r>
              <a:rPr lang="en-US" dirty="0" smtClean="0"/>
              <a:t>river/ </a:t>
            </a:r>
            <a:r>
              <a:rPr lang="en-US" dirty="0"/>
              <a:t>channel bank</a:t>
            </a:r>
          </a:p>
          <a:p>
            <a:r>
              <a:rPr lang="en-US" dirty="0"/>
              <a:t>onto adjacent plains </a:t>
            </a:r>
            <a:r>
              <a:rPr lang="en-US" dirty="0" smtClean="0"/>
              <a:t>-</a:t>
            </a:r>
            <a:r>
              <a:rPr lang="en-US" b="1" dirty="0" smtClean="0"/>
              <a:t>wild flooding </a:t>
            </a:r>
          </a:p>
          <a:p>
            <a:r>
              <a:rPr lang="en-US" dirty="0" smtClean="0"/>
              <a:t>or </a:t>
            </a:r>
            <a:r>
              <a:rPr lang="en-US" dirty="0"/>
              <a:t>is forced to leave</a:t>
            </a:r>
          </a:p>
          <a:p>
            <a:r>
              <a:rPr lang="en-US" dirty="0"/>
              <a:t>its natural course and conveyed to nearby </a:t>
            </a:r>
            <a:r>
              <a:rPr lang="en-US" dirty="0" smtClean="0"/>
              <a:t>fields </a:t>
            </a:r>
            <a:endParaRPr lang="en-US" dirty="0" smtClean="0"/>
          </a:p>
          <a:p>
            <a:r>
              <a:rPr lang="en-US" b="1" dirty="0" smtClean="0"/>
              <a:t>spate irrigation</a:t>
            </a:r>
            <a:endParaRPr lang="de-CH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71" y="1712345"/>
            <a:ext cx="3662110" cy="4454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471" y="1712345"/>
            <a:ext cx="4955553" cy="28870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01943" y="4764404"/>
            <a:ext cx="4852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Floodwater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harvesting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within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r>
              <a:rPr lang="de-CH" b="1" dirty="0" err="1">
                <a:solidFill>
                  <a:srgbClr val="211D1E"/>
                </a:solidFill>
                <a:latin typeface="Frutiger 55 Roman"/>
              </a:rPr>
              <a:t>streambed</a:t>
            </a:r>
            <a:r>
              <a:rPr lang="de-CH" b="1" dirty="0">
                <a:solidFill>
                  <a:srgbClr val="211D1E"/>
                </a:solidFill>
                <a:latin typeface="Frutiger 55 Roman"/>
              </a:rPr>
              <a:t> </a:t>
            </a:r>
            <a:endParaRPr lang="de-CH" b="1" dirty="0" smtClean="0">
              <a:solidFill>
                <a:srgbClr val="211D1E"/>
              </a:solidFill>
              <a:latin typeface="Frutiger 55 Roman"/>
            </a:endParaRPr>
          </a:p>
          <a:p>
            <a:endParaRPr lang="de-CH" b="1" dirty="0" smtClean="0">
              <a:solidFill>
                <a:srgbClr val="211D1E"/>
              </a:solidFill>
              <a:latin typeface="Frutiger 55 Roman"/>
            </a:endParaRPr>
          </a:p>
          <a:p>
            <a:r>
              <a:rPr lang="en-US" dirty="0"/>
              <a:t>water flow is dammed and as a result, is ponded within the streambed. The water is forced to infiltrate and the accumulated soil water is used for </a:t>
            </a:r>
            <a:r>
              <a:rPr lang="en-US" dirty="0" smtClean="0"/>
              <a:t>agriculture </a:t>
            </a:r>
            <a:endParaRPr lang="de-CH" dirty="0"/>
          </a:p>
        </p:txBody>
      </p:sp>
      <p:sp>
        <p:nvSpPr>
          <p:cNvPr id="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718" y="469647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/>
              <a:t>Floodwater</a:t>
            </a:r>
            <a:r>
              <a:rPr lang="de-CH" sz="3600" b="1" dirty="0"/>
              <a:t> </a:t>
            </a:r>
            <a:r>
              <a:rPr lang="de-CH" sz="3600" b="1" dirty="0" err="1" smtClean="0"/>
              <a:t>harvesting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02717" y="1319753"/>
            <a:ext cx="7519451" cy="574003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100" b="1" dirty="0"/>
              <a:t>Principles: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/>
              <a:t>Floodwater captured from outside farm or field, large </a:t>
            </a:r>
            <a:r>
              <a:rPr lang="en-US" sz="2100" dirty="0" smtClean="0"/>
              <a:t>watersheds (no control over catchment area</a:t>
            </a:r>
            <a:r>
              <a:rPr lang="en-US" sz="21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Water</a:t>
            </a:r>
            <a:r>
              <a:rPr lang="en-US" sz="2100" dirty="0" smtClean="0"/>
              <a:t>/ runoff stored in soil or groundwater</a:t>
            </a:r>
            <a:endParaRPr lang="en-GB" sz="2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One </a:t>
            </a:r>
            <a:r>
              <a:rPr lang="en-US" sz="2100" dirty="0"/>
              <a:t>system with </a:t>
            </a:r>
            <a:r>
              <a:rPr lang="en-US" sz="2100" dirty="0" smtClean="0"/>
              <a:t>one </a:t>
            </a:r>
            <a:r>
              <a:rPr lang="en-US" sz="2100" dirty="0"/>
              <a:t>catchment </a:t>
            </a:r>
            <a:r>
              <a:rPr lang="en-US" sz="2100" dirty="0" smtClean="0"/>
              <a:t>area (</a:t>
            </a:r>
            <a:r>
              <a:rPr lang="de-CH" sz="2100" dirty="0" smtClean="0"/>
              <a:t>large </a:t>
            </a:r>
            <a:r>
              <a:rPr lang="de-CH" sz="2100" dirty="0" err="1"/>
              <a:t>distant</a:t>
            </a:r>
            <a:r>
              <a:rPr lang="de-CH" sz="2100" dirty="0"/>
              <a:t> </a:t>
            </a:r>
            <a:r>
              <a:rPr lang="de-CH" sz="2100" dirty="0" err="1" smtClean="0"/>
              <a:t>catchment</a:t>
            </a:r>
            <a:r>
              <a:rPr lang="de-CH" sz="21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/>
              <a:t>Distinction between hilly catchment zone and cultivated fields in plain</a:t>
            </a:r>
            <a:endParaRPr lang="en-GB" sz="2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Catchment</a:t>
            </a:r>
            <a:r>
              <a:rPr lang="en-US" sz="2100" dirty="0"/>
              <a:t>: application area ratio 100:1 – 10,000:1 </a:t>
            </a:r>
            <a:endParaRPr lang="en-US" sz="2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 smtClean="0"/>
              <a:t>Often </a:t>
            </a:r>
            <a:r>
              <a:rPr lang="en-US" sz="2100" dirty="0"/>
              <a:t>‘self-fertilizing’ through sediment </a:t>
            </a:r>
            <a:r>
              <a:rPr lang="en-US" sz="2100" dirty="0" smtClean="0"/>
              <a:t>build-up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2100" dirty="0" smtClean="0"/>
              <a:t>(Traditional</a:t>
            </a:r>
            <a:r>
              <a:rPr lang="de-CH" sz="2100" dirty="0"/>
              <a:t>) </a:t>
            </a:r>
            <a:r>
              <a:rPr lang="de-CH" sz="2100" dirty="0" err="1"/>
              <a:t>engineering</a:t>
            </a:r>
            <a:r>
              <a:rPr lang="de-CH" sz="2100" dirty="0"/>
              <a:t> </a:t>
            </a:r>
            <a:r>
              <a:rPr lang="de-CH" sz="2100" dirty="0" err="1"/>
              <a:t>skills</a:t>
            </a:r>
            <a:r>
              <a:rPr lang="de-CH" sz="2100" dirty="0"/>
              <a:t> </a:t>
            </a:r>
            <a:r>
              <a:rPr lang="de-CH" sz="2100" dirty="0" err="1" smtClean="0"/>
              <a:t>needed</a:t>
            </a:r>
            <a:r>
              <a:rPr lang="de-CH" sz="2100" dirty="0" smtClean="0"/>
              <a:t> </a:t>
            </a:r>
            <a:endParaRPr lang="en-GB" sz="2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100" dirty="0"/>
              <a:t>Integrated watershed management (local authority &amp; large communities</a:t>
            </a:r>
            <a:r>
              <a:rPr lang="en-US" sz="21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2100" dirty="0" err="1" smtClean="0"/>
              <a:t>Defined</a:t>
            </a:r>
            <a:r>
              <a:rPr lang="de-CH" sz="2100" dirty="0" smtClean="0"/>
              <a:t> </a:t>
            </a:r>
            <a:r>
              <a:rPr lang="de-CH" sz="2100" dirty="0" err="1"/>
              <a:t>water</a:t>
            </a:r>
            <a:r>
              <a:rPr lang="de-CH" sz="2100" dirty="0"/>
              <a:t> </a:t>
            </a:r>
            <a:r>
              <a:rPr lang="de-CH" sz="2100" dirty="0" err="1"/>
              <a:t>usage</a:t>
            </a:r>
            <a:r>
              <a:rPr lang="de-CH" sz="2100" dirty="0"/>
              <a:t> </a:t>
            </a:r>
            <a:r>
              <a:rPr lang="de-CH" sz="2100" dirty="0" err="1" smtClean="0"/>
              <a:t>rules</a:t>
            </a:r>
            <a:r>
              <a:rPr lang="de-CH" sz="2100" dirty="0" smtClean="0"/>
              <a:t> </a:t>
            </a:r>
            <a:endParaRPr lang="en-US" sz="2100" dirty="0"/>
          </a:p>
          <a:p>
            <a:pPr marL="285750" indent="-285750">
              <a:buFont typeface="Arial" pitchFamily="34" charset="0"/>
              <a:buChar char="•"/>
            </a:pP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2100" b="1" dirty="0"/>
              <a:t>Practices:</a:t>
            </a:r>
            <a:endParaRPr lang="en-GB" sz="2100" b="1" dirty="0"/>
          </a:p>
          <a:p>
            <a:pPr lvl="0"/>
            <a:r>
              <a:rPr lang="en-US" sz="2100" dirty="0"/>
              <a:t>Flood recession farming, spate irrigation, water spreading </a:t>
            </a:r>
            <a:r>
              <a:rPr lang="en-US" sz="2100" dirty="0" smtClean="0"/>
              <a:t>weirs/ bunds, </a:t>
            </a:r>
            <a:r>
              <a:rPr lang="en-US" sz="2100" dirty="0"/>
              <a:t>‘warping’ </a:t>
            </a:r>
            <a:r>
              <a:rPr lang="en-US" sz="2100" dirty="0" smtClean="0"/>
              <a:t>dams, </a:t>
            </a:r>
            <a:r>
              <a:rPr lang="en-US" sz="2100" i="1" dirty="0" err="1" smtClean="0"/>
              <a:t>jessour</a:t>
            </a:r>
            <a:r>
              <a:rPr lang="en-US" sz="2100" dirty="0" smtClean="0"/>
              <a:t>, </a:t>
            </a:r>
            <a:r>
              <a:rPr lang="en-US" sz="2100" i="1" dirty="0" err="1" smtClean="0"/>
              <a:t>tabia</a:t>
            </a:r>
            <a:r>
              <a:rPr lang="en-US" sz="2100" dirty="0" smtClean="0"/>
              <a:t> and rock dams</a:t>
            </a:r>
            <a:endParaRPr lang="en-GB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87" y="2353910"/>
            <a:ext cx="3570793" cy="2270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2856"/>
          <a:stretch/>
        </p:blipFill>
        <p:spPr>
          <a:xfrm>
            <a:off x="8610666" y="-20480"/>
            <a:ext cx="3581334" cy="2367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24222"/>
          <a:stretch/>
        </p:blipFill>
        <p:spPr>
          <a:xfrm>
            <a:off x="8621087" y="4591870"/>
            <a:ext cx="3570792" cy="2266130"/>
          </a:xfrm>
          <a:prstGeom prst="rect">
            <a:avLst/>
          </a:prstGeom>
        </p:spPr>
      </p:pic>
      <p:sp>
        <p:nvSpPr>
          <p:cNvPr id="7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64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7648" y="738466"/>
            <a:ext cx="3070707" cy="1450757"/>
          </a:xfrm>
        </p:spPr>
        <p:txBody>
          <a:bodyPr>
            <a:normAutofit/>
          </a:bodyPr>
          <a:lstStyle/>
          <a:p>
            <a:r>
              <a:rPr lang="de-CH" sz="2400" b="1" dirty="0"/>
              <a:t>Case </a:t>
            </a:r>
            <a:r>
              <a:rPr lang="de-CH" sz="2400" b="1" dirty="0" err="1"/>
              <a:t>studies</a:t>
            </a:r>
            <a:r>
              <a:rPr lang="de-CH" sz="2400" b="1" dirty="0"/>
              <a:t> </a:t>
            </a:r>
            <a:r>
              <a:rPr lang="de-CH" sz="2400" b="1" dirty="0" err="1"/>
              <a:t>floodwater</a:t>
            </a:r>
            <a:endParaRPr lang="en-GB" sz="2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7</a:t>
            </a:fld>
            <a:endParaRPr lang="de-CH" sz="1400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17" y="66675"/>
            <a:ext cx="7595231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6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45" y="439900"/>
            <a:ext cx="8229600" cy="850106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Macrocatchment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cross-section</a:t>
            </a:r>
            <a:endParaRPr lang="en-GB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649" y="1843231"/>
            <a:ext cx="10187486" cy="4839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649" y="1360674"/>
            <a:ext cx="10704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211D1E"/>
                </a:solidFill>
              </a:rPr>
              <a:t>Harvesting </a:t>
            </a:r>
            <a:r>
              <a:rPr lang="en-US" sz="2200" dirty="0">
                <a:solidFill>
                  <a:srgbClr val="211D1E"/>
                </a:solidFill>
              </a:rPr>
              <a:t>runoff water from a natural catchment such as the slope of a mountain or hill </a:t>
            </a:r>
            <a:endParaRPr lang="de-CH" sz="2200" dirty="0"/>
          </a:p>
        </p:txBody>
      </p:sp>
      <p:sp>
        <p:nvSpPr>
          <p:cNvPr id="6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268" y="598250"/>
            <a:ext cx="5073509" cy="514350"/>
          </a:xfrm>
        </p:spPr>
        <p:txBody>
          <a:bodyPr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en-US" sz="2800" b="1" dirty="0" err="1">
                <a:cs typeface="Arial" pitchFamily="34" charset="0"/>
              </a:rPr>
              <a:t>Macrocatchment</a:t>
            </a:r>
            <a:r>
              <a:rPr lang="en-US" sz="2800" b="1" dirty="0">
                <a:cs typeface="Arial" pitchFamily="34" charset="0"/>
              </a:rPr>
              <a:t> WH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71"/>
          <a:stretch/>
        </p:blipFill>
        <p:spPr>
          <a:xfrm>
            <a:off x="8664000" y="398137"/>
            <a:ext cx="3528000" cy="2097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414" y="4457692"/>
            <a:ext cx="3530585" cy="23808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43736" y="6623129"/>
            <a:ext cx="1968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chemeClr val="bg1"/>
                </a:solidFill>
                <a:latin typeface="Frutiger 57Cn"/>
              </a:rPr>
              <a:t>Sand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dam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Embu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,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Kenya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. (HP.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Liniger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) 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414" y="2496129"/>
            <a:ext cx="3530585" cy="19644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859354" y="4242248"/>
            <a:ext cx="23503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chemeClr val="bg1"/>
                </a:solidFill>
                <a:latin typeface="Frutiger 57Cn"/>
              </a:rPr>
              <a:t>Small check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dam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,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Rajastan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India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. (HP. </a:t>
            </a:r>
            <a:r>
              <a:rPr lang="de-CH" sz="800" dirty="0" err="1">
                <a:solidFill>
                  <a:schemeClr val="bg1"/>
                </a:solidFill>
                <a:latin typeface="Frutiger 57Cn"/>
              </a:rPr>
              <a:t>Liniger</a:t>
            </a:r>
            <a:r>
              <a:rPr lang="de-CH" sz="800" dirty="0">
                <a:solidFill>
                  <a:schemeClr val="bg1"/>
                </a:solidFill>
                <a:latin typeface="Frutiger 57Cn"/>
              </a:rPr>
              <a:t>) 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49701" y="2253928"/>
            <a:ext cx="23679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i="1" dirty="0" err="1">
                <a:solidFill>
                  <a:schemeClr val="bg1"/>
                </a:solidFill>
                <a:latin typeface="Frutiger 55 Roman"/>
              </a:rPr>
              <a:t>Kanda</a:t>
            </a:r>
            <a:r>
              <a:rPr lang="de-CH" sz="800" i="1" dirty="0">
                <a:solidFill>
                  <a:schemeClr val="bg1"/>
                </a:solidFill>
                <a:latin typeface="Frutiger 55 Roman"/>
              </a:rPr>
              <a:t> </a:t>
            </a:r>
            <a:r>
              <a:rPr lang="de-CH" sz="800" dirty="0">
                <a:solidFill>
                  <a:schemeClr val="bg1"/>
                </a:solidFill>
                <a:latin typeface="Frutiger 55 Roman"/>
              </a:rPr>
              <a:t>rock </a:t>
            </a:r>
            <a:r>
              <a:rPr lang="de-CH" sz="800" dirty="0" err="1">
                <a:solidFill>
                  <a:schemeClr val="bg1"/>
                </a:solidFill>
                <a:latin typeface="Frutiger 55 Roman"/>
              </a:rPr>
              <a:t>catchment</a:t>
            </a:r>
            <a:r>
              <a:rPr lang="de-CH" sz="800" dirty="0">
                <a:solidFill>
                  <a:schemeClr val="bg1"/>
                </a:solidFill>
                <a:latin typeface="Frutiger 55 Roman"/>
              </a:rPr>
              <a:t>, Afghanistan</a:t>
            </a:r>
            <a:r>
              <a:rPr lang="de-CH" sz="800" dirty="0" smtClean="0">
                <a:solidFill>
                  <a:schemeClr val="bg1"/>
                </a:solidFill>
                <a:latin typeface="Frutiger 55 Roman"/>
              </a:rPr>
              <a:t>., C. Studer 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1576" y="1360674"/>
            <a:ext cx="9702816" cy="8556188"/>
          </a:xfrm>
          <a:prstGeom prst="rect">
            <a:avLst/>
          </a:prstGeom>
        </p:spPr>
        <p:txBody>
          <a:bodyPr wrap="square" rIns="108000">
            <a:noAutofit/>
          </a:bodyPr>
          <a:lstStyle/>
          <a:p>
            <a:pPr marL="268288" marR="2303463" lvl="1" indent="-268288" fontAlgn="base">
              <a:spcBef>
                <a:spcPct val="0"/>
              </a:spcBef>
              <a:spcAft>
                <a:spcPts val="600"/>
              </a:spcAft>
            </a:pPr>
            <a:r>
              <a:rPr lang="en-US" sz="1900" b="1" dirty="0" smtClean="0">
                <a:cs typeface="Arial" pitchFamily="34" charset="0"/>
              </a:rPr>
              <a:t>Principles:</a:t>
            </a:r>
          </a:p>
          <a:p>
            <a:pPr marL="268288" marR="2303463" lvl="1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Runoff </a:t>
            </a:r>
            <a:r>
              <a:rPr lang="en-US" sz="1900" dirty="0" smtClean="0"/>
              <a:t>trapped </a:t>
            </a:r>
            <a:r>
              <a:rPr lang="en-US" sz="1900" dirty="0"/>
              <a:t>from outside </a:t>
            </a:r>
            <a:r>
              <a:rPr lang="en-US" sz="1900" dirty="0" smtClean="0"/>
              <a:t>farm </a:t>
            </a:r>
            <a:r>
              <a:rPr lang="en-US" sz="1900" dirty="0"/>
              <a:t>or field, small watersheds (no control over catchment area)</a:t>
            </a:r>
          </a:p>
          <a:p>
            <a:pPr marL="268288" marR="2303463" lvl="1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Runoff </a:t>
            </a:r>
            <a:r>
              <a:rPr lang="en-US" sz="1900" dirty="0"/>
              <a:t>(overland or rill flow) collected </a:t>
            </a:r>
            <a:r>
              <a:rPr lang="en-US" sz="1900" dirty="0"/>
              <a:t>from shallow soils or sealed and compacted </a:t>
            </a:r>
            <a:r>
              <a:rPr lang="en-US" sz="1900" dirty="0" smtClean="0"/>
              <a:t>surfaces: </a:t>
            </a:r>
            <a:r>
              <a:rPr lang="en-US" sz="1900" dirty="0" err="1" smtClean="0"/>
              <a:t>i</a:t>
            </a:r>
            <a:r>
              <a:rPr lang="en-US" sz="1900" dirty="0" smtClean="0"/>
              <a:t>) </a:t>
            </a:r>
            <a:r>
              <a:rPr lang="en-US" sz="1900" dirty="0"/>
              <a:t>overland flow directed and spread, </a:t>
            </a:r>
            <a:r>
              <a:rPr lang="en-US" sz="1900" dirty="0" smtClean="0"/>
              <a:t>ii) runoff </a:t>
            </a:r>
            <a:r>
              <a:rPr lang="en-US" sz="1900" dirty="0"/>
              <a:t>collected through barriers and storage facilities 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Water </a:t>
            </a:r>
            <a:r>
              <a:rPr lang="en-US" sz="1900" dirty="0"/>
              <a:t>stored in reservoirs, root zone &amp; groundwater </a:t>
            </a:r>
            <a:r>
              <a:rPr lang="en-US" sz="1900" dirty="0" smtClean="0"/>
              <a:t>recharge 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One </a:t>
            </a:r>
            <a:r>
              <a:rPr lang="en-US" sz="1900" dirty="0"/>
              <a:t>system with one catchment </a:t>
            </a:r>
            <a:r>
              <a:rPr lang="en-US" sz="1900" dirty="0" smtClean="0"/>
              <a:t>area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Catchment and application area clearly separate</a:t>
            </a:r>
            <a:endParaRPr lang="en-US" sz="1900" dirty="0"/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Catchment: application area ratio 10:1 </a:t>
            </a:r>
            <a:r>
              <a:rPr lang="en-US" sz="1900" dirty="0" smtClean="0"/>
              <a:t>100:1 </a:t>
            </a:r>
            <a:endParaRPr lang="en-US" sz="1900" dirty="0"/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Nutrients </a:t>
            </a:r>
            <a:r>
              <a:rPr lang="en-US" sz="1900" dirty="0" smtClean="0"/>
              <a:t>from </a:t>
            </a:r>
            <a:r>
              <a:rPr lang="en-US" sz="1900" dirty="0"/>
              <a:t>accumulated sediments and </a:t>
            </a:r>
            <a:r>
              <a:rPr lang="en-US" sz="1900" dirty="0" smtClean="0"/>
              <a:t>animal droppings</a:t>
            </a:r>
            <a:endParaRPr lang="en-US" sz="1900" dirty="0"/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/>
              <a:t>Suitable for annual and perennial crops tolerant of temporary </a:t>
            </a:r>
            <a:endParaRPr lang="en-US" sz="1900" dirty="0" smtClean="0"/>
          </a:p>
          <a:p>
            <a:pPr marL="266700"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/>
              <a:t>waterlogging or </a:t>
            </a:r>
            <a:r>
              <a:rPr lang="en-US" sz="1900" dirty="0"/>
              <a:t>rapidly maturing on residual moisture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900" dirty="0" smtClean="0"/>
              <a:t>Managed </a:t>
            </a:r>
            <a:r>
              <a:rPr lang="en-US" sz="1900" dirty="0"/>
              <a:t>by community or individually</a:t>
            </a:r>
          </a:p>
          <a:p>
            <a:pPr marL="268288" indent="-268288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endParaRPr lang="en-US" sz="1900" dirty="0" smtClean="0">
              <a:cs typeface="Arial" pitchFamily="34" charset="0"/>
            </a:endParaRPr>
          </a:p>
          <a:p>
            <a:pPr marL="268288" indent="-268288" fontAlgn="base">
              <a:spcBef>
                <a:spcPct val="0"/>
              </a:spcBef>
              <a:spcAft>
                <a:spcPts val="600"/>
              </a:spcAft>
            </a:pPr>
            <a:r>
              <a:rPr lang="en-US" sz="1900" b="1" dirty="0" smtClean="0">
                <a:cs typeface="Arial" pitchFamily="34" charset="0"/>
              </a:rPr>
              <a:t>Practices: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900" dirty="0" err="1" smtClean="0">
                <a:cs typeface="Arial" pitchFamily="34" charset="0"/>
              </a:rPr>
              <a:t>Hillside</a:t>
            </a:r>
            <a:r>
              <a:rPr lang="fr-FR" sz="1900" dirty="0" smtClean="0">
                <a:cs typeface="Arial" pitchFamily="34" charset="0"/>
              </a:rPr>
              <a:t> conduit, large </a:t>
            </a:r>
            <a:r>
              <a:rPr lang="fr-FR" sz="1900" dirty="0" err="1" smtClean="0">
                <a:cs typeface="Arial" pitchFamily="34" charset="0"/>
              </a:rPr>
              <a:t>semi-circular</a:t>
            </a:r>
            <a:r>
              <a:rPr lang="fr-FR" sz="1900" dirty="0" smtClean="0">
                <a:cs typeface="Arial" pitchFamily="34" charset="0"/>
              </a:rPr>
              <a:t> </a:t>
            </a:r>
            <a:r>
              <a:rPr lang="fr-FR" sz="1900" dirty="0" err="1" smtClean="0">
                <a:cs typeface="Arial" pitchFamily="34" charset="0"/>
              </a:rPr>
              <a:t>bunds</a:t>
            </a:r>
            <a:r>
              <a:rPr lang="fr-FR" sz="1900" dirty="0" smtClean="0">
                <a:cs typeface="Arial" pitchFamily="34" charset="0"/>
              </a:rPr>
              <a:t>, road </a:t>
            </a:r>
            <a:r>
              <a:rPr lang="fr-FR" sz="1900" dirty="0" err="1" smtClean="0">
                <a:cs typeface="Arial" pitchFamily="34" charset="0"/>
              </a:rPr>
              <a:t>run</a:t>
            </a:r>
            <a:r>
              <a:rPr lang="fr-FR" sz="1900" dirty="0" smtClean="0">
                <a:cs typeface="Arial" pitchFamily="34" charset="0"/>
              </a:rPr>
              <a:t>-off, </a:t>
            </a:r>
            <a:r>
              <a:rPr lang="fr-FR" sz="1900" dirty="0" err="1" smtClean="0">
                <a:cs typeface="Arial" pitchFamily="34" charset="0"/>
              </a:rPr>
              <a:t>gully</a:t>
            </a:r>
            <a:r>
              <a:rPr lang="fr-FR" sz="1900" dirty="0" smtClean="0">
                <a:cs typeface="Arial" pitchFamily="34" charset="0"/>
              </a:rPr>
              <a:t> </a:t>
            </a:r>
            <a:r>
              <a:rPr lang="fr-FR" sz="1900" dirty="0" err="1" smtClean="0">
                <a:cs typeface="Arial" pitchFamily="34" charset="0"/>
              </a:rPr>
              <a:t>reclamation</a:t>
            </a:r>
            <a:r>
              <a:rPr lang="fr-FR" sz="1900" dirty="0" smtClean="0">
                <a:cs typeface="Arial" pitchFamily="34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900" dirty="0" smtClean="0">
                <a:cs typeface="Arial" pitchFamily="34" charset="0"/>
              </a:rPr>
              <a:t>ponds, pans, </a:t>
            </a:r>
            <a:r>
              <a:rPr lang="fr-FR" sz="1900" dirty="0" err="1" smtClean="0">
                <a:cs typeface="Arial" pitchFamily="34" charset="0"/>
              </a:rPr>
              <a:t>dams</a:t>
            </a:r>
            <a:r>
              <a:rPr lang="fr-FR" sz="1900" dirty="0" smtClean="0">
                <a:cs typeface="Arial" pitchFamily="34" charset="0"/>
              </a:rPr>
              <a:t> (</a:t>
            </a:r>
            <a:r>
              <a:rPr lang="en-US" sz="1900" dirty="0" smtClean="0"/>
              <a:t>surface, sand </a:t>
            </a:r>
            <a:r>
              <a:rPr lang="en-US" sz="1900" dirty="0"/>
              <a:t>and percolation dams </a:t>
            </a:r>
            <a:r>
              <a:rPr lang="en-US" sz="1900" dirty="0" smtClean="0"/>
              <a:t>), wells</a:t>
            </a:r>
            <a:endParaRPr lang="en-US" sz="1900" dirty="0">
              <a:cs typeface="Arial" pitchFamily="34" charset="0"/>
            </a:endParaRPr>
          </a:p>
        </p:txBody>
      </p:sp>
      <p:sp>
        <p:nvSpPr>
          <p:cNvPr id="10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461;p12"/>
          <p:cNvCxnSpPr/>
          <p:nvPr/>
        </p:nvCxnSpPr>
        <p:spPr>
          <a:xfrm flipH="1">
            <a:off x="2" y="369233"/>
            <a:ext cx="12191997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297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Office PowerPoint</Application>
  <PresentationFormat>Widescreen</PresentationFormat>
  <Paragraphs>137</Paragraphs>
  <Slides>17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Frutiger 55 Roman</vt:lpstr>
      <vt:lpstr>Frutiger 57Cn</vt:lpstr>
      <vt:lpstr>Gadugi</vt:lpstr>
      <vt:lpstr>Symbol</vt:lpstr>
      <vt:lpstr>Titillium Web</vt:lpstr>
      <vt:lpstr>Office Theme</vt:lpstr>
      <vt:lpstr>PowerPoint Presentation</vt:lpstr>
      <vt:lpstr>Water Harvesting (WH) - Guidelines to Good Practice</vt:lpstr>
      <vt:lpstr>PowerPoint Presentation</vt:lpstr>
      <vt:lpstr>Benefits and Constraints of WH</vt:lpstr>
      <vt:lpstr>Floodwater harvesting</vt:lpstr>
      <vt:lpstr>Floodwater harvesting</vt:lpstr>
      <vt:lpstr>Case studies floodwater</vt:lpstr>
      <vt:lpstr>Macrocatchment cross-section</vt:lpstr>
      <vt:lpstr>Macrocatchment WH</vt:lpstr>
      <vt:lpstr>Case studies macrocatchment</vt:lpstr>
      <vt:lpstr>Microcatchments</vt:lpstr>
      <vt:lpstr>Microcatchment WH</vt:lpstr>
      <vt:lpstr>Case studies microcatchment</vt:lpstr>
      <vt:lpstr>Rooftop/Courtyard WH</vt:lpstr>
      <vt:lpstr>Rooftop/Courtyard WH</vt:lpstr>
      <vt:lpstr>Case studies rooftop &amp; courtyard WH</vt:lpstr>
      <vt:lpstr>PowerPoint Presentation</vt:lpstr>
    </vt:vector>
  </TitlesOfParts>
  <Company>CDE - University of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Harari</dc:creator>
  <cp:lastModifiedBy>Rima Mekdaschi</cp:lastModifiedBy>
  <cp:revision>42</cp:revision>
  <dcterms:created xsi:type="dcterms:W3CDTF">2021-11-15T11:13:14Z</dcterms:created>
  <dcterms:modified xsi:type="dcterms:W3CDTF">2022-06-06T13:31:41Z</dcterms:modified>
</cp:coreProperties>
</file>