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39" r:id="rId2"/>
    <p:sldId id="309" r:id="rId3"/>
    <p:sldId id="346" r:id="rId4"/>
    <p:sldId id="343" r:id="rId5"/>
    <p:sldId id="316" r:id="rId6"/>
    <p:sldId id="344" r:id="rId7"/>
    <p:sldId id="341" r:id="rId8"/>
    <p:sldId id="340" r:id="rId9"/>
    <p:sldId id="348" r:id="rId10"/>
    <p:sldId id="347" r:id="rId11"/>
    <p:sldId id="345" r:id="rId12"/>
    <p:sldId id="27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2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2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390C1-9DBC-41B9-B5EE-948ECA840F67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6A2BC-6237-40E7-8D2B-4CFDF6C3A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029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C80F1-B2B0-4A6B-8DA0-062DECB5630B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DD4D-563A-4EA4-975B-0DAF428D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83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C80F1-B2B0-4A6B-8DA0-062DECB5630B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DD4D-563A-4EA4-975B-0DAF428D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79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C80F1-B2B0-4A6B-8DA0-062DECB5630B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DD4D-563A-4EA4-975B-0DAF428D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74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C80F1-B2B0-4A6B-8DA0-062DECB5630B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DD4D-563A-4EA4-975B-0DAF428D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42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C80F1-B2B0-4A6B-8DA0-062DECB5630B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DD4D-563A-4EA4-975B-0DAF428D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74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C80F1-B2B0-4A6B-8DA0-062DECB5630B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DD4D-563A-4EA4-975B-0DAF428D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90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C80F1-B2B0-4A6B-8DA0-062DECB5630B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DD4D-563A-4EA4-975B-0DAF428D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0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C80F1-B2B0-4A6B-8DA0-062DECB5630B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DD4D-563A-4EA4-975B-0DAF428D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00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C80F1-B2B0-4A6B-8DA0-062DECB5630B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DD4D-563A-4EA4-975B-0DAF428D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03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C80F1-B2B0-4A6B-8DA0-062DECB5630B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DD4D-563A-4EA4-975B-0DAF428D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09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C80F1-B2B0-4A6B-8DA0-062DECB5630B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DD4D-563A-4EA4-975B-0DAF428D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49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C80F1-B2B0-4A6B-8DA0-062DECB5630B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8DD4D-563A-4EA4-975B-0DAF428D6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67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5"/>
          <a:stretch/>
        </p:blipFill>
        <p:spPr>
          <a:xfrm>
            <a:off x="0" y="-7766"/>
            <a:ext cx="12192000" cy="68937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565670" y="5824582"/>
            <a:ext cx="15355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Photo: Hanspeter Liniger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9244" y="853620"/>
            <a:ext cx="1119993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tillium Web"/>
              </a:rPr>
              <a:t>International online course on “Water </a:t>
            </a:r>
            <a:r>
              <a:rPr lang="en-US" sz="3200" b="1" dirty="0">
                <a:solidFill>
                  <a:schemeClr val="bg1"/>
                </a:solidFill>
                <a:latin typeface="Titillium Web"/>
              </a:rPr>
              <a:t>Harvesting for Sustainable Crop Production under Climate Change</a:t>
            </a:r>
            <a:r>
              <a:rPr lang="en-US" sz="3200" b="1" dirty="0" smtClean="0">
                <a:solidFill>
                  <a:schemeClr val="bg1"/>
                </a:solidFill>
                <a:latin typeface="Titillium Web"/>
              </a:rPr>
              <a:t>”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Titillium Web"/>
              </a:rPr>
              <a:t>Introduction Part 3</a:t>
            </a:r>
          </a:p>
          <a:p>
            <a:pPr algn="ctr"/>
            <a:endParaRPr lang="en-US" sz="2800" b="1" i="0" dirty="0">
              <a:solidFill>
                <a:schemeClr val="bg1"/>
              </a:solidFill>
              <a:effectLst/>
              <a:latin typeface="Titillium Web"/>
            </a:endParaRPr>
          </a:p>
          <a:p>
            <a:pPr algn="ctr"/>
            <a:endParaRPr lang="en-US" sz="2800" b="1" dirty="0" smtClean="0">
              <a:solidFill>
                <a:schemeClr val="bg1"/>
              </a:solidFill>
              <a:latin typeface="Titillium Web"/>
            </a:endParaRPr>
          </a:p>
          <a:p>
            <a:pPr algn="ctr"/>
            <a:endParaRPr lang="en-US" sz="2800" b="1" dirty="0" smtClean="0">
              <a:solidFill>
                <a:schemeClr val="bg1"/>
              </a:solidFill>
              <a:latin typeface="Titillium Web"/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tillium Web"/>
              </a:rPr>
              <a:t>Rima Mekdaschi </a:t>
            </a:r>
            <a:r>
              <a:rPr lang="en-US" sz="2800" b="1" dirty="0" err="1" smtClean="0">
                <a:solidFill>
                  <a:schemeClr val="bg1"/>
                </a:solidFill>
                <a:latin typeface="Titillium Web"/>
              </a:rPr>
              <a:t>Studer</a:t>
            </a:r>
            <a:r>
              <a:rPr lang="en-US" sz="2800" b="1" dirty="0" smtClean="0">
                <a:solidFill>
                  <a:schemeClr val="bg1"/>
                </a:solidFill>
                <a:latin typeface="Titillium Web"/>
              </a:rPr>
              <a:t> and </a:t>
            </a:r>
            <a:r>
              <a:rPr lang="en-US" sz="2800" b="1" dirty="0" err="1" smtClean="0">
                <a:solidFill>
                  <a:schemeClr val="bg1"/>
                </a:solidFill>
                <a:latin typeface="Titillium Web"/>
              </a:rPr>
              <a:t>Hanspeter</a:t>
            </a:r>
            <a:r>
              <a:rPr lang="en-US" sz="2800" b="1" dirty="0" smtClean="0">
                <a:solidFill>
                  <a:schemeClr val="bg1"/>
                </a:solidFill>
                <a:latin typeface="Titillium Web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tillium Web"/>
              </a:rPr>
              <a:t>Liniger</a:t>
            </a:r>
            <a:endParaRPr lang="en-US" sz="2800" b="1" dirty="0" smtClean="0">
              <a:solidFill>
                <a:schemeClr val="bg1"/>
              </a:solidFill>
              <a:latin typeface="Titillium Web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08" y="5688779"/>
            <a:ext cx="898025" cy="913429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838" y="6110397"/>
            <a:ext cx="1736705" cy="4697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428840" y="6084006"/>
            <a:ext cx="1718986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de-CH" sz="1300" dirty="0" err="1">
                <a:solidFill>
                  <a:schemeClr val="accent1">
                    <a:lumMod val="50000"/>
                  </a:schemeClr>
                </a:solidFill>
              </a:rPr>
              <a:t>Water</a:t>
            </a:r>
            <a:r>
              <a:rPr lang="de-CH" sz="13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CH" sz="1300" dirty="0" err="1">
                <a:solidFill>
                  <a:schemeClr val="accent1">
                    <a:lumMod val="50000"/>
                  </a:schemeClr>
                </a:solidFill>
              </a:rPr>
              <a:t>Harvesting</a:t>
            </a:r>
            <a:r>
              <a:rPr lang="de-CH" sz="13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CH" sz="1300" dirty="0" smtClean="0">
                <a:solidFill>
                  <a:schemeClr val="accent1">
                    <a:lumMod val="50000"/>
                  </a:schemeClr>
                </a:solidFill>
              </a:rPr>
              <a:t>Lab</a:t>
            </a:r>
          </a:p>
          <a:p>
            <a:pPr algn="ctr"/>
            <a:r>
              <a:rPr lang="de-CH" sz="1300" dirty="0" err="1" smtClean="0">
                <a:solidFill>
                  <a:schemeClr val="accent1">
                    <a:lumMod val="50000"/>
                  </a:schemeClr>
                </a:solidFill>
              </a:rPr>
              <a:t>WHLab</a:t>
            </a:r>
            <a:endParaRPr lang="de-CH" sz="13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9550" y="5914036"/>
            <a:ext cx="1380272" cy="66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9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CH" altLang="de-DE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52388" y="245406"/>
            <a:ext cx="7886083" cy="7620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tx1"/>
                </a:solidFill>
                <a:cs typeface="Arial" pitchFamily="34" charset="0"/>
              </a:rPr>
              <a:t>Project planning key elements</a:t>
            </a:r>
            <a:endParaRPr lang="de-CH" sz="3600" b="1" dirty="0">
              <a:solidFill>
                <a:schemeClr val="tx1"/>
              </a:solidFill>
            </a:endParaRPr>
          </a:p>
        </p:txBody>
      </p:sp>
      <p:sp>
        <p:nvSpPr>
          <p:cNvPr id="8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941" y="1468940"/>
            <a:ext cx="10364500" cy="471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8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CH" altLang="de-DE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40083" y="528185"/>
            <a:ext cx="7886083" cy="7620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tx1"/>
                </a:solidFill>
                <a:cs typeface="Arial" pitchFamily="34" charset="0"/>
              </a:rPr>
              <a:t>Up-scaling</a:t>
            </a:r>
            <a:endParaRPr lang="de-CH" sz="3600" b="1" dirty="0">
              <a:solidFill>
                <a:schemeClr val="tx1"/>
              </a:solidFill>
            </a:endParaRPr>
          </a:p>
        </p:txBody>
      </p:sp>
      <p:sp>
        <p:nvSpPr>
          <p:cNvPr id="8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11030" y="2392153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 smtClean="0"/>
              <a:t>Institutional</a:t>
            </a:r>
            <a:r>
              <a:rPr lang="de-CH" dirty="0" smtClean="0"/>
              <a:t>, </a:t>
            </a:r>
            <a:r>
              <a:rPr lang="de-CH" dirty="0" err="1" smtClean="0"/>
              <a:t>policy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legal </a:t>
            </a:r>
            <a:r>
              <a:rPr lang="de-CH" dirty="0" err="1" smtClean="0"/>
              <a:t>frameworks</a:t>
            </a:r>
            <a:endParaRPr lang="de-CH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 smtClean="0"/>
              <a:t>Local</a:t>
            </a:r>
            <a:r>
              <a:rPr lang="de-CH" dirty="0" smtClean="0"/>
              <a:t> </a:t>
            </a:r>
            <a:r>
              <a:rPr lang="de-CH" dirty="0" err="1" smtClean="0"/>
              <a:t>participaton</a:t>
            </a:r>
            <a:endParaRPr lang="de-CH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/>
              <a:t>Collaboration</a:t>
            </a:r>
            <a:r>
              <a:rPr lang="de-CH" dirty="0"/>
              <a:t> </a:t>
            </a:r>
            <a:r>
              <a:rPr lang="de-CH" dirty="0" err="1"/>
              <a:t>and</a:t>
            </a:r>
            <a:r>
              <a:rPr lang="de-CH" dirty="0"/>
              <a:t> </a:t>
            </a:r>
            <a:r>
              <a:rPr lang="de-CH" dirty="0" err="1"/>
              <a:t>partnerships</a:t>
            </a:r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 smtClean="0"/>
              <a:t>Capacity</a:t>
            </a:r>
            <a:r>
              <a:rPr lang="de-CH" dirty="0" smtClean="0"/>
              <a:t> </a:t>
            </a:r>
            <a:r>
              <a:rPr lang="de-CH" dirty="0" err="1"/>
              <a:t>building</a:t>
            </a:r>
            <a:r>
              <a:rPr lang="de-CH" dirty="0"/>
              <a:t> </a:t>
            </a:r>
            <a:r>
              <a:rPr lang="de-CH" dirty="0" err="1"/>
              <a:t>and</a:t>
            </a:r>
            <a:r>
              <a:rPr lang="de-CH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 smtClean="0"/>
              <a:t>Strenthening</a:t>
            </a:r>
            <a:r>
              <a:rPr lang="de-CH" dirty="0" smtClean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instutional</a:t>
            </a:r>
            <a:r>
              <a:rPr lang="de-CH" dirty="0"/>
              <a:t> </a:t>
            </a:r>
            <a:r>
              <a:rPr lang="de-CH" dirty="0" err="1" smtClean="0"/>
              <a:t>capacities</a:t>
            </a:r>
            <a:endParaRPr lang="de-CH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smtClean="0"/>
              <a:t>Monitoring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evaluation</a:t>
            </a:r>
            <a:endParaRPr lang="de-CH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smtClean="0"/>
              <a:t>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smtClean="0"/>
              <a:t>Multi-</a:t>
            </a:r>
            <a:r>
              <a:rPr lang="de-CH" dirty="0" err="1" smtClean="0"/>
              <a:t>stakeholder</a:t>
            </a:r>
            <a:r>
              <a:rPr lang="de-CH" dirty="0" smtClean="0"/>
              <a:t> </a:t>
            </a:r>
            <a:r>
              <a:rPr lang="de-CH" dirty="0" err="1" smtClean="0"/>
              <a:t>negotiation</a:t>
            </a:r>
            <a:r>
              <a:rPr lang="de-CH" dirty="0" smtClean="0"/>
              <a:t> </a:t>
            </a:r>
            <a:r>
              <a:rPr lang="de-CH" dirty="0" err="1" smtClean="0"/>
              <a:t>approach</a:t>
            </a:r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smtClean="0"/>
              <a:t>Regional </a:t>
            </a:r>
            <a:r>
              <a:rPr lang="de-CH" dirty="0" err="1"/>
              <a:t>planning</a:t>
            </a:r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 smtClean="0"/>
          </a:p>
        </p:txBody>
      </p:sp>
    </p:spTree>
    <p:extLst>
      <p:ext uri="{BB962C8B-B14F-4D97-AF65-F5344CB8AC3E}">
        <p14:creationId xmlns:p14="http://schemas.microsoft.com/office/powerpoint/2010/main" val="180832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048871" y="0"/>
            <a:ext cx="0" cy="68580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" y="369233"/>
            <a:ext cx="1006466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2678" y="5154273"/>
            <a:ext cx="3313520" cy="1390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07903" y="4784941"/>
            <a:ext cx="2527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Supporting partner of: </a:t>
            </a:r>
            <a:endParaRPr lang="en-US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0" b="12773"/>
          <a:stretch/>
        </p:blipFill>
        <p:spPr>
          <a:xfrm>
            <a:off x="1048871" y="1285876"/>
            <a:ext cx="11158906" cy="5572124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170114" y="509206"/>
            <a:ext cx="87907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3200" b="1" dirty="0" smtClean="0"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Thank you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695792" y="6086474"/>
            <a:ext cx="1327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Photo: Hanspeter Liniger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Content Placeholder 7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625" y="6193768"/>
            <a:ext cx="575550" cy="585423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727" y="6435471"/>
            <a:ext cx="1113067" cy="30109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891346" y="6367236"/>
            <a:ext cx="118670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de-CH" sz="900" dirty="0" err="1">
                <a:solidFill>
                  <a:schemeClr val="accent1">
                    <a:lumMod val="50000"/>
                  </a:schemeClr>
                </a:solidFill>
              </a:rPr>
              <a:t>Water</a:t>
            </a:r>
            <a:r>
              <a:rPr lang="de-CH" sz="9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CH" sz="900" dirty="0" err="1">
                <a:solidFill>
                  <a:schemeClr val="accent1">
                    <a:lumMod val="50000"/>
                  </a:schemeClr>
                </a:solidFill>
              </a:rPr>
              <a:t>Harvesting</a:t>
            </a:r>
            <a:r>
              <a:rPr lang="de-CH" sz="9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CH" sz="900" dirty="0" smtClean="0">
                <a:solidFill>
                  <a:schemeClr val="accent1">
                    <a:lumMod val="50000"/>
                  </a:schemeClr>
                </a:solidFill>
              </a:rPr>
              <a:t>Lab</a:t>
            </a:r>
          </a:p>
          <a:p>
            <a:pPr algn="ctr"/>
            <a:r>
              <a:rPr lang="de-CH" sz="900" dirty="0" err="1" smtClean="0">
                <a:solidFill>
                  <a:schemeClr val="accent1">
                    <a:lumMod val="50000"/>
                  </a:schemeClr>
                </a:solidFill>
              </a:rPr>
              <a:t>WHLab</a:t>
            </a:r>
            <a:endParaRPr lang="de-CH" sz="9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00599" y="6309866"/>
            <a:ext cx="884626" cy="42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5595265" y="2152343"/>
            <a:ext cx="5446598" cy="864096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GB" sz="3600" b="1" dirty="0" smtClean="0">
                <a:cs typeface="Arial" charset="0"/>
              </a:rPr>
              <a:t>Water Harvesting (WH) - Guidelines to Good Practice</a:t>
            </a:r>
            <a:endParaRPr lang="de-CH" sz="3600" b="1" dirty="0" smtClean="0">
              <a:cs typeface="Arial" charset="0"/>
            </a:endParaRPr>
          </a:p>
        </p:txBody>
      </p:sp>
      <p:sp>
        <p:nvSpPr>
          <p:cNvPr id="98319" name="Text Box 15"/>
          <p:cNvSpPr txBox="1">
            <a:spLocks noChangeArrowheads="1"/>
          </p:cNvSpPr>
          <p:nvPr/>
        </p:nvSpPr>
        <p:spPr bwMode="auto">
          <a:xfrm>
            <a:off x="5595265" y="3171292"/>
            <a:ext cx="4752528" cy="190359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19100" indent="-419100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Arial" charset="0"/>
              <a:buChar char="&gt;"/>
            </a:pPr>
            <a:r>
              <a:rPr lang="en-GB" sz="2200" dirty="0">
                <a:solidFill>
                  <a:srgbClr val="333333"/>
                </a:solidFill>
              </a:rPr>
              <a:t>concepts behind water harvesting </a:t>
            </a:r>
          </a:p>
          <a:p>
            <a:pPr marL="419100" indent="-419100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Arial" charset="0"/>
              <a:buChar char="&gt;"/>
            </a:pPr>
            <a:r>
              <a:rPr lang="en-GB" sz="2200" dirty="0">
                <a:solidFill>
                  <a:srgbClr val="333333"/>
                </a:solidFill>
              </a:rPr>
              <a:t>harmonised classification system</a:t>
            </a:r>
          </a:p>
          <a:p>
            <a:pPr marL="419100" indent="-419100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Arial" charset="0"/>
              <a:buChar char="&gt;"/>
            </a:pPr>
            <a:r>
              <a:rPr lang="en-US" sz="2200" dirty="0">
                <a:solidFill>
                  <a:srgbClr val="333333"/>
                </a:solidFill>
              </a:rPr>
              <a:t>overview of 4 WH groups </a:t>
            </a:r>
          </a:p>
          <a:p>
            <a:pPr marL="419100" indent="-419100" fontAlgn="base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Arial" charset="0"/>
              <a:buChar char="&gt;"/>
            </a:pPr>
            <a:r>
              <a:rPr lang="en-US" sz="2200" dirty="0">
                <a:solidFill>
                  <a:srgbClr val="333333"/>
                </a:solidFill>
              </a:rPr>
              <a:t>selection of good practices </a:t>
            </a:r>
            <a:r>
              <a:rPr lang="en-US" sz="2200" dirty="0" smtClean="0">
                <a:solidFill>
                  <a:srgbClr val="333333"/>
                </a:solidFill>
              </a:rPr>
              <a:t>(standardized WOCAT </a:t>
            </a:r>
            <a:r>
              <a:rPr lang="en-US" sz="2200" dirty="0">
                <a:solidFill>
                  <a:srgbClr val="333333"/>
                </a:solidFill>
              </a:rPr>
              <a:t>format)</a:t>
            </a:r>
          </a:p>
        </p:txBody>
      </p:sp>
      <p:sp>
        <p:nvSpPr>
          <p:cNvPr id="8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866523" y="518355"/>
            <a:ext cx="70945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3200" b="1" dirty="0" smtClean="0"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Knowledge products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048" y="457774"/>
            <a:ext cx="752475" cy="733425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72" y="5893325"/>
            <a:ext cx="1033779" cy="34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76" y="5675724"/>
            <a:ext cx="568325" cy="61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0507" y="5690338"/>
            <a:ext cx="865188" cy="58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139" y="5831667"/>
            <a:ext cx="1223962" cy="39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64" y="5831053"/>
            <a:ext cx="576262" cy="405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545" y="5767243"/>
            <a:ext cx="1081087" cy="523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9" t="9903" r="26268" b="4106"/>
          <a:stretch>
            <a:fillRect/>
          </a:stretch>
        </p:blipFill>
        <p:spPr bwMode="auto">
          <a:xfrm>
            <a:off x="1109634" y="1380878"/>
            <a:ext cx="3529296" cy="490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07448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59542" y="583113"/>
            <a:ext cx="8165807" cy="563680"/>
          </a:xfrm>
          <a:prstGeom prst="rect">
            <a:avLst/>
          </a:prstGeom>
          <a:extLst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altLang="en-US" sz="3600" b="1" spc="-50" dirty="0" smtClean="0">
                <a:latin typeface="+mj-lt"/>
                <a:ea typeface="+mj-ea"/>
                <a:cs typeface="Arial" pitchFamily="34" charset="0"/>
              </a:rPr>
              <a:t>‘Physical’ suitability of WH</a:t>
            </a:r>
            <a:endParaRPr lang="en-US" altLang="en-US" sz="3600" b="1" spc="-5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5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600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321"/>
          <a:stretch/>
        </p:blipFill>
        <p:spPr>
          <a:xfrm>
            <a:off x="2803670" y="1357062"/>
            <a:ext cx="8082857" cy="657225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259542" y="583113"/>
            <a:ext cx="8165807" cy="563680"/>
          </a:xfrm>
          <a:prstGeom prst="rect">
            <a:avLst/>
          </a:prstGeom>
          <a:extLst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altLang="en-US" sz="3600" b="1" spc="-50" dirty="0" smtClean="0">
                <a:latin typeface="+mj-lt"/>
                <a:ea typeface="+mj-ea"/>
                <a:cs typeface="Arial" pitchFamily="34" charset="0"/>
              </a:rPr>
              <a:t>‘Socio-economic’ suitability of WH</a:t>
            </a:r>
            <a:endParaRPr lang="en-US" altLang="en-US" sz="3600" b="1" spc="-5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6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502" y="2014287"/>
            <a:ext cx="9344025" cy="2143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077" y="4086225"/>
            <a:ext cx="931545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2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CH" altLang="de-DE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28546" y="453244"/>
            <a:ext cx="7886083" cy="7620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tx1"/>
                </a:solidFill>
                <a:cs typeface="Arial" pitchFamily="34" charset="0"/>
              </a:rPr>
              <a:t>Adoption and upscaling</a:t>
            </a:r>
            <a:endParaRPr lang="de-CH" sz="3600" b="1" dirty="0">
              <a:solidFill>
                <a:schemeClr val="tx1"/>
              </a:solidFill>
            </a:endParaRPr>
          </a:p>
        </p:txBody>
      </p:sp>
      <p:sp>
        <p:nvSpPr>
          <p:cNvPr id="8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546" y="2013818"/>
            <a:ext cx="4800600" cy="4124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061443"/>
            <a:ext cx="470535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5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CH" altLang="de-DE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86894" y="424856"/>
            <a:ext cx="7886083" cy="7620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tx1"/>
                </a:solidFill>
                <a:cs typeface="Arial" pitchFamily="34" charset="0"/>
              </a:rPr>
              <a:t>Adoption</a:t>
            </a:r>
            <a:endParaRPr lang="de-CH" sz="3600" b="1" dirty="0">
              <a:solidFill>
                <a:schemeClr val="tx1"/>
              </a:solidFill>
            </a:endParaRPr>
          </a:p>
        </p:txBody>
      </p:sp>
      <p:sp>
        <p:nvSpPr>
          <p:cNvPr id="8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461;p12"/>
          <p:cNvCxnSpPr/>
          <p:nvPr/>
        </p:nvCxnSpPr>
        <p:spPr>
          <a:xfrm flipH="1">
            <a:off x="2" y="353844"/>
            <a:ext cx="12191998" cy="15389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TextBox 1"/>
          <p:cNvSpPr txBox="1"/>
          <p:nvPr/>
        </p:nvSpPr>
        <p:spPr>
          <a:xfrm>
            <a:off x="1186894" y="1821800"/>
            <a:ext cx="749640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err="1"/>
              <a:t>Securing</a:t>
            </a:r>
            <a:r>
              <a:rPr lang="de-CH" sz="2000" dirty="0"/>
              <a:t> an </a:t>
            </a:r>
            <a:r>
              <a:rPr lang="de-CH" sz="2000" dirty="0" err="1"/>
              <a:t>enabling</a:t>
            </a:r>
            <a:r>
              <a:rPr lang="de-CH" sz="2000" dirty="0"/>
              <a:t> </a:t>
            </a:r>
            <a:r>
              <a:rPr lang="de-CH" sz="2000" dirty="0" err="1"/>
              <a:t>environment</a:t>
            </a:r>
            <a:endParaRPr lang="de-CH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smtClean="0"/>
              <a:t>Profitable </a:t>
            </a:r>
            <a:r>
              <a:rPr lang="de-CH" sz="2000" dirty="0" err="1" smtClean="0"/>
              <a:t>for</a:t>
            </a:r>
            <a:r>
              <a:rPr lang="de-CH" sz="2000" dirty="0" smtClean="0"/>
              <a:t> </a:t>
            </a:r>
            <a:r>
              <a:rPr lang="de-CH" sz="2000" dirty="0" err="1" smtClean="0"/>
              <a:t>users</a:t>
            </a:r>
            <a:r>
              <a:rPr lang="de-CH" sz="2000" dirty="0" smtClean="0"/>
              <a:t> </a:t>
            </a:r>
            <a:r>
              <a:rPr lang="de-CH" sz="2000" dirty="0" err="1" smtClean="0"/>
              <a:t>and</a:t>
            </a:r>
            <a:r>
              <a:rPr lang="de-CH" sz="2000" dirty="0" smtClean="0"/>
              <a:t> </a:t>
            </a:r>
            <a:r>
              <a:rPr lang="de-CH" sz="2000" dirty="0" err="1" smtClean="0"/>
              <a:t>local</a:t>
            </a:r>
            <a:r>
              <a:rPr lang="de-CH" sz="2000" dirty="0" smtClean="0"/>
              <a:t> </a:t>
            </a:r>
            <a:r>
              <a:rPr lang="de-CH" sz="2000" dirty="0" err="1" smtClean="0"/>
              <a:t>community</a:t>
            </a:r>
            <a:endParaRPr lang="de-CH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smtClean="0"/>
              <a:t>Simple </a:t>
            </a:r>
            <a:r>
              <a:rPr lang="de-CH" sz="2000" dirty="0" err="1" smtClean="0"/>
              <a:t>and</a:t>
            </a:r>
            <a:r>
              <a:rPr lang="de-CH" sz="2000" dirty="0" smtClean="0"/>
              <a:t> </a:t>
            </a:r>
            <a:r>
              <a:rPr lang="de-CH" sz="2000" dirty="0" err="1" smtClean="0"/>
              <a:t>inexpensive</a:t>
            </a:r>
            <a:r>
              <a:rPr lang="de-CH" sz="2000" dirty="0" smtClean="0"/>
              <a:t> </a:t>
            </a:r>
            <a:r>
              <a:rPr lang="de-CH" sz="2000" dirty="0" err="1" smtClean="0"/>
              <a:t>as</a:t>
            </a:r>
            <a:r>
              <a:rPr lang="de-CH" sz="2000" dirty="0" smtClean="0"/>
              <a:t> </a:t>
            </a:r>
            <a:r>
              <a:rPr lang="de-CH" sz="2000" dirty="0" err="1" smtClean="0"/>
              <a:t>much</a:t>
            </a:r>
            <a:r>
              <a:rPr lang="de-CH" sz="2000" dirty="0" smtClean="0"/>
              <a:t> </a:t>
            </a:r>
            <a:r>
              <a:rPr lang="de-CH" sz="2000" dirty="0" err="1" smtClean="0"/>
              <a:t>as</a:t>
            </a:r>
            <a:r>
              <a:rPr lang="de-CH" sz="2000" dirty="0" smtClean="0"/>
              <a:t> </a:t>
            </a:r>
            <a:r>
              <a:rPr lang="de-CH" sz="2000" dirty="0" err="1" smtClean="0"/>
              <a:t>possible</a:t>
            </a:r>
            <a:r>
              <a:rPr lang="de-CH" sz="2000" dirty="0" smtClean="0"/>
              <a:t> (</a:t>
            </a:r>
            <a:r>
              <a:rPr lang="de-CH" sz="2000" dirty="0" err="1" smtClean="0"/>
              <a:t>cost</a:t>
            </a:r>
            <a:r>
              <a:rPr lang="de-CH" sz="2000" dirty="0" smtClean="0"/>
              <a:t>-efficiency)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err="1" smtClean="0"/>
              <a:t>Easily</a:t>
            </a:r>
            <a:r>
              <a:rPr lang="de-CH" sz="2000" dirty="0" smtClean="0"/>
              <a:t> </a:t>
            </a:r>
            <a:r>
              <a:rPr lang="de-CH" sz="2000" dirty="0" err="1" smtClean="0"/>
              <a:t>manageable</a:t>
            </a:r>
            <a:endParaRPr lang="de-CH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smtClean="0"/>
              <a:t>Secure </a:t>
            </a:r>
            <a:r>
              <a:rPr lang="de-CH" sz="2000" dirty="0" err="1" smtClean="0"/>
              <a:t>land</a:t>
            </a:r>
            <a:r>
              <a:rPr lang="de-CH" sz="2000" dirty="0" smtClean="0"/>
              <a:t> </a:t>
            </a:r>
            <a:r>
              <a:rPr lang="de-CH" sz="2000" dirty="0" err="1" smtClean="0"/>
              <a:t>and</a:t>
            </a:r>
            <a:r>
              <a:rPr lang="de-CH" sz="2000" dirty="0" smtClean="0"/>
              <a:t> </a:t>
            </a:r>
            <a:r>
              <a:rPr lang="de-CH" sz="2000" dirty="0" err="1" smtClean="0"/>
              <a:t>water</a:t>
            </a:r>
            <a:r>
              <a:rPr lang="de-CH" sz="2000" dirty="0" smtClean="0"/>
              <a:t> </a:t>
            </a:r>
            <a:r>
              <a:rPr lang="de-CH" sz="2000" dirty="0" err="1" smtClean="0"/>
              <a:t>rights</a:t>
            </a:r>
            <a:r>
              <a:rPr lang="de-CH" sz="2000" dirty="0" smtClean="0"/>
              <a:t> </a:t>
            </a:r>
            <a:r>
              <a:rPr lang="de-CH" sz="2000" dirty="0" err="1" smtClean="0"/>
              <a:t>and</a:t>
            </a:r>
            <a:r>
              <a:rPr lang="de-CH" sz="2000" dirty="0" smtClean="0"/>
              <a:t> </a:t>
            </a:r>
            <a:r>
              <a:rPr lang="de-CH" sz="2000" dirty="0" err="1" smtClean="0"/>
              <a:t>access</a:t>
            </a:r>
            <a:r>
              <a:rPr lang="de-CH" sz="2000" dirty="0" smtClean="0"/>
              <a:t> </a:t>
            </a:r>
            <a:r>
              <a:rPr lang="de-CH" sz="2000" dirty="0" err="1" smtClean="0"/>
              <a:t>to</a:t>
            </a:r>
            <a:r>
              <a:rPr lang="de-CH" sz="2000" dirty="0" smtClean="0"/>
              <a:t> </a:t>
            </a:r>
            <a:r>
              <a:rPr lang="de-CH" sz="2000" dirty="0" err="1" smtClean="0"/>
              <a:t>market</a:t>
            </a:r>
            <a:endParaRPr lang="de-CH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smtClean="0"/>
              <a:t>Rapid </a:t>
            </a:r>
            <a:r>
              <a:rPr lang="de-CH" sz="2000" dirty="0" err="1" smtClean="0"/>
              <a:t>and</a:t>
            </a:r>
            <a:r>
              <a:rPr lang="de-CH" sz="2000" dirty="0" smtClean="0"/>
              <a:t> </a:t>
            </a:r>
            <a:r>
              <a:rPr lang="de-CH" sz="2000" dirty="0" err="1" smtClean="0"/>
              <a:t>sustained</a:t>
            </a:r>
            <a:r>
              <a:rPr lang="de-CH" sz="2000" dirty="0"/>
              <a:t> </a:t>
            </a:r>
            <a:r>
              <a:rPr lang="de-CH" sz="2000" dirty="0" err="1" smtClean="0"/>
              <a:t>payback</a:t>
            </a:r>
            <a:r>
              <a:rPr lang="de-CH" sz="2000" dirty="0" smtClean="0"/>
              <a:t> (e.g. </a:t>
            </a:r>
            <a:r>
              <a:rPr lang="de-CH" sz="2000" dirty="0" err="1" smtClean="0"/>
              <a:t>yield</a:t>
            </a:r>
            <a:r>
              <a:rPr lang="de-CH" sz="2000" dirty="0" smtClean="0"/>
              <a:t> </a:t>
            </a:r>
            <a:r>
              <a:rPr lang="de-CH" sz="2000" dirty="0" err="1" smtClean="0"/>
              <a:t>increase</a:t>
            </a:r>
            <a:r>
              <a:rPr lang="de-CH" sz="2000" dirty="0" smtClean="0"/>
              <a:t>, </a:t>
            </a:r>
            <a:r>
              <a:rPr lang="de-CH" sz="2000" dirty="0" err="1" smtClean="0"/>
              <a:t>tenure</a:t>
            </a:r>
            <a:r>
              <a:rPr lang="de-CH" sz="2000" dirty="0" smtClean="0"/>
              <a:t> </a:t>
            </a:r>
            <a:r>
              <a:rPr lang="de-CH" sz="2000" dirty="0" err="1" smtClean="0"/>
              <a:t>rights</a:t>
            </a:r>
            <a:r>
              <a:rPr lang="de-CH" sz="20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err="1" smtClean="0"/>
              <a:t>Participation</a:t>
            </a:r>
            <a:r>
              <a:rPr lang="de-CH" sz="2000" dirty="0" smtClean="0"/>
              <a:t> </a:t>
            </a:r>
            <a:r>
              <a:rPr lang="de-CH" sz="2000" dirty="0" err="1" smtClean="0"/>
              <a:t>of</a:t>
            </a:r>
            <a:r>
              <a:rPr lang="de-CH" sz="2000" dirty="0" smtClean="0"/>
              <a:t> </a:t>
            </a:r>
            <a:r>
              <a:rPr lang="de-CH" sz="2000" dirty="0" err="1" smtClean="0"/>
              <a:t>resource</a:t>
            </a:r>
            <a:r>
              <a:rPr lang="de-CH" sz="2000" dirty="0" smtClean="0"/>
              <a:t> </a:t>
            </a:r>
            <a:r>
              <a:rPr lang="de-CH" sz="2000" dirty="0" err="1" smtClean="0"/>
              <a:t>users</a:t>
            </a:r>
            <a:r>
              <a:rPr lang="de-CH" sz="2000" dirty="0" smtClean="0"/>
              <a:t> at all </a:t>
            </a:r>
            <a:r>
              <a:rPr lang="de-CH" sz="2000" dirty="0" err="1" smtClean="0"/>
              <a:t>stages</a:t>
            </a:r>
            <a:endParaRPr lang="de-CH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smtClean="0"/>
              <a:t>Gender sensitive </a:t>
            </a:r>
            <a:r>
              <a:rPr lang="de-CH" sz="2000" dirty="0" err="1" smtClean="0"/>
              <a:t>and</a:t>
            </a:r>
            <a:r>
              <a:rPr lang="de-CH" sz="2000" dirty="0" smtClean="0"/>
              <a:t> inclusive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smtClean="0"/>
              <a:t>Skills </a:t>
            </a:r>
            <a:r>
              <a:rPr lang="de-CH" sz="2000" dirty="0" err="1" smtClean="0"/>
              <a:t>and</a:t>
            </a:r>
            <a:r>
              <a:rPr lang="de-CH" sz="2000" dirty="0" smtClean="0"/>
              <a:t> </a:t>
            </a:r>
            <a:r>
              <a:rPr lang="de-CH" sz="2000" dirty="0" err="1" smtClean="0"/>
              <a:t>experience</a:t>
            </a:r>
            <a:r>
              <a:rPr lang="de-CH" sz="2000" dirty="0" smtClean="0"/>
              <a:t> </a:t>
            </a:r>
            <a:r>
              <a:rPr lang="de-CH" sz="2000" dirty="0" err="1" smtClean="0"/>
              <a:t>to</a:t>
            </a:r>
            <a:r>
              <a:rPr lang="de-CH" sz="2000" dirty="0" smtClean="0"/>
              <a:t> </a:t>
            </a:r>
            <a:r>
              <a:rPr lang="de-CH" sz="2000" dirty="0" err="1" smtClean="0"/>
              <a:t>adapt</a:t>
            </a:r>
            <a:r>
              <a:rPr lang="de-CH" sz="2000" dirty="0" smtClean="0"/>
              <a:t> </a:t>
            </a:r>
            <a:r>
              <a:rPr lang="de-CH" sz="2000" dirty="0" err="1" smtClean="0"/>
              <a:t>and</a:t>
            </a:r>
            <a:r>
              <a:rPr lang="de-CH" sz="2000" dirty="0" smtClean="0"/>
              <a:t> </a:t>
            </a:r>
            <a:r>
              <a:rPr lang="de-CH" sz="2000" dirty="0" err="1" smtClean="0"/>
              <a:t>fine</a:t>
            </a:r>
            <a:r>
              <a:rPr lang="de-CH" sz="2000" dirty="0" smtClean="0"/>
              <a:t>-tune </a:t>
            </a:r>
            <a:r>
              <a:rPr lang="de-CH" sz="2000" dirty="0" err="1" smtClean="0"/>
              <a:t>to</a:t>
            </a:r>
            <a:r>
              <a:rPr lang="de-CH" sz="2000" dirty="0" smtClean="0"/>
              <a:t> </a:t>
            </a:r>
            <a:r>
              <a:rPr lang="de-CH" sz="2000" dirty="0" err="1" smtClean="0"/>
              <a:t>the</a:t>
            </a:r>
            <a:r>
              <a:rPr lang="de-CH" sz="2000" dirty="0" smtClean="0"/>
              <a:t> </a:t>
            </a:r>
            <a:r>
              <a:rPr lang="de-CH" sz="2000" dirty="0" err="1" smtClean="0"/>
              <a:t>local</a:t>
            </a:r>
            <a:r>
              <a:rPr lang="de-CH" sz="2000" dirty="0" smtClean="0"/>
              <a:t> </a:t>
            </a:r>
            <a:r>
              <a:rPr lang="de-CH" sz="2000" dirty="0" err="1" smtClean="0"/>
              <a:t>natural</a:t>
            </a:r>
            <a:r>
              <a:rPr lang="de-CH" sz="2000" dirty="0" smtClean="0"/>
              <a:t>, </a:t>
            </a:r>
            <a:r>
              <a:rPr lang="de-CH" sz="2000" dirty="0" err="1" smtClean="0"/>
              <a:t>socio-economic</a:t>
            </a:r>
            <a:r>
              <a:rPr lang="de-CH" sz="2000" dirty="0" smtClean="0"/>
              <a:t> </a:t>
            </a:r>
            <a:r>
              <a:rPr lang="de-CH" sz="2000" dirty="0" err="1" smtClean="0"/>
              <a:t>and</a:t>
            </a:r>
            <a:r>
              <a:rPr lang="de-CH" sz="2000" dirty="0" smtClean="0"/>
              <a:t> </a:t>
            </a:r>
            <a:r>
              <a:rPr lang="de-CH" sz="2000" dirty="0" err="1" smtClean="0"/>
              <a:t>cultural</a:t>
            </a:r>
            <a:r>
              <a:rPr lang="de-CH" sz="2000" dirty="0" smtClean="0"/>
              <a:t> </a:t>
            </a:r>
            <a:r>
              <a:rPr lang="de-CH" sz="2000" dirty="0" err="1" smtClean="0"/>
              <a:t>environment</a:t>
            </a:r>
            <a:endParaRPr lang="de-CH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smtClean="0"/>
              <a:t>Awareness </a:t>
            </a:r>
            <a:r>
              <a:rPr lang="de-CH" sz="2000" dirty="0" err="1" smtClean="0"/>
              <a:t>raising</a:t>
            </a:r>
            <a:r>
              <a:rPr lang="de-CH" sz="2000" dirty="0" smtClean="0"/>
              <a:t>, </a:t>
            </a:r>
            <a:r>
              <a:rPr lang="de-CH" sz="2000" dirty="0" err="1" smtClean="0"/>
              <a:t>promotion</a:t>
            </a:r>
            <a:r>
              <a:rPr lang="de-CH" sz="2000" dirty="0" smtClean="0"/>
              <a:t> </a:t>
            </a:r>
            <a:r>
              <a:rPr lang="de-CH" sz="2000" dirty="0" err="1" smtClean="0"/>
              <a:t>and</a:t>
            </a:r>
            <a:r>
              <a:rPr lang="de-CH" sz="2000" dirty="0" smtClean="0"/>
              <a:t> </a:t>
            </a:r>
            <a:r>
              <a:rPr lang="de-CH" sz="2000" dirty="0" err="1" smtClean="0"/>
              <a:t>training</a:t>
            </a:r>
            <a:endParaRPr lang="de-CH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smtClean="0"/>
              <a:t>Change </a:t>
            </a:r>
            <a:r>
              <a:rPr lang="de-CH" sz="2000" dirty="0" err="1" smtClean="0"/>
              <a:t>from</a:t>
            </a:r>
            <a:r>
              <a:rPr lang="de-CH" sz="2000" dirty="0"/>
              <a:t> </a:t>
            </a:r>
            <a:r>
              <a:rPr lang="de-CH" sz="2000" dirty="0" err="1" smtClean="0"/>
              <a:t>subsistence</a:t>
            </a:r>
            <a:r>
              <a:rPr lang="de-CH" sz="2000" dirty="0" smtClean="0"/>
              <a:t> </a:t>
            </a:r>
            <a:r>
              <a:rPr lang="de-CH" sz="2000" dirty="0" err="1" smtClean="0"/>
              <a:t>farming</a:t>
            </a:r>
            <a:r>
              <a:rPr lang="de-CH" sz="2000" dirty="0" smtClean="0"/>
              <a:t> </a:t>
            </a:r>
            <a:r>
              <a:rPr lang="de-CH" sz="2000" dirty="0" err="1" smtClean="0"/>
              <a:t>to</a:t>
            </a:r>
            <a:r>
              <a:rPr lang="de-CH" sz="2000" dirty="0" smtClean="0"/>
              <a:t> </a:t>
            </a:r>
            <a:r>
              <a:rPr lang="de-CH" sz="2000" dirty="0" err="1" smtClean="0"/>
              <a:t>more</a:t>
            </a:r>
            <a:r>
              <a:rPr lang="de-CH" sz="2000" dirty="0" smtClean="0"/>
              <a:t> </a:t>
            </a:r>
            <a:r>
              <a:rPr lang="de-CH" sz="2000" dirty="0" err="1" smtClean="0"/>
              <a:t>market-oriented</a:t>
            </a:r>
            <a:r>
              <a:rPr lang="de-CH" sz="2000" dirty="0" smtClean="0"/>
              <a:t> </a:t>
            </a:r>
            <a:r>
              <a:rPr lang="de-CH" sz="2000" dirty="0" err="1" smtClean="0"/>
              <a:t>production</a:t>
            </a:r>
            <a:r>
              <a:rPr lang="de-CH" sz="2000" dirty="0" smtClean="0"/>
              <a:t> (</a:t>
            </a:r>
            <a:r>
              <a:rPr lang="de-CH" sz="2000" dirty="0" err="1" smtClean="0"/>
              <a:t>higher</a:t>
            </a:r>
            <a:r>
              <a:rPr lang="de-CH" sz="2000" dirty="0" smtClean="0"/>
              <a:t> </a:t>
            </a:r>
            <a:r>
              <a:rPr lang="de-CH" sz="2000" dirty="0" err="1" smtClean="0"/>
              <a:t>value</a:t>
            </a:r>
            <a:r>
              <a:rPr lang="de-CH" sz="2000" dirty="0" smtClean="0"/>
              <a:t> </a:t>
            </a:r>
            <a:r>
              <a:rPr lang="de-CH" sz="2000" dirty="0" err="1" smtClean="0"/>
              <a:t>crops</a:t>
            </a:r>
            <a:r>
              <a:rPr lang="de-CH" sz="20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err="1" smtClean="0"/>
              <a:t>Produce</a:t>
            </a:r>
            <a:r>
              <a:rPr lang="de-CH" sz="2000" dirty="0" smtClean="0"/>
              <a:t> </a:t>
            </a:r>
            <a:r>
              <a:rPr lang="de-CH" sz="2000" dirty="0" err="1" smtClean="0"/>
              <a:t>value</a:t>
            </a:r>
            <a:r>
              <a:rPr lang="de-CH" sz="2000" dirty="0" smtClean="0"/>
              <a:t> </a:t>
            </a:r>
            <a:r>
              <a:rPr lang="de-CH" sz="2000" dirty="0" err="1" smtClean="0"/>
              <a:t>added</a:t>
            </a:r>
            <a:r>
              <a:rPr lang="de-CH" sz="2000" dirty="0" smtClean="0"/>
              <a:t> </a:t>
            </a:r>
            <a:r>
              <a:rPr lang="de-CH" sz="2000" dirty="0" err="1" smtClean="0"/>
              <a:t>products</a:t>
            </a:r>
            <a:r>
              <a:rPr lang="de-CH" sz="2000" dirty="0" smtClean="0"/>
              <a:t> (</a:t>
            </a:r>
            <a:r>
              <a:rPr lang="de-CH" sz="2000" dirty="0" err="1" smtClean="0"/>
              <a:t>processing</a:t>
            </a:r>
            <a:r>
              <a:rPr lang="de-CH" sz="20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17843" b="29689"/>
          <a:stretch/>
        </p:blipFill>
        <p:spPr>
          <a:xfrm>
            <a:off x="8512614" y="2466155"/>
            <a:ext cx="3628988" cy="23147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t="24203"/>
          <a:stretch/>
        </p:blipFill>
        <p:spPr>
          <a:xfrm>
            <a:off x="8512613" y="404442"/>
            <a:ext cx="3628988" cy="206171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621339" y="2222138"/>
            <a:ext cx="31588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Ministerio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US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Ambiente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Agua y </a:t>
            </a:r>
            <a:r>
              <a:rPr lang="en-US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Transición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Ecológica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Ecuador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9"/>
          <a:stretch/>
        </p:blipFill>
        <p:spPr>
          <a:xfrm>
            <a:off x="8512613" y="4775554"/>
            <a:ext cx="3636415" cy="206705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496121" y="6642556"/>
            <a:ext cx="20617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Royal 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Agriculture Cambodia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56381" y="4568147"/>
            <a:ext cx="9300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Benjamin </a:t>
            </a:r>
            <a:r>
              <a:rPr lang="en-US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Gräub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73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CH" altLang="de-DE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38652" y="461640"/>
            <a:ext cx="7886083" cy="7620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tx1"/>
                </a:solidFill>
                <a:cs typeface="Arial" pitchFamily="34" charset="0"/>
              </a:rPr>
              <a:t>Approaches</a:t>
            </a:r>
            <a:endParaRPr lang="de-CH" sz="3600" b="1" dirty="0">
              <a:solidFill>
                <a:schemeClr val="tx1"/>
              </a:solidFill>
            </a:endParaRPr>
          </a:p>
        </p:txBody>
      </p:sp>
      <p:sp>
        <p:nvSpPr>
          <p:cNvPr id="8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59047" y="3012967"/>
            <a:ext cx="925448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smtClean="0"/>
              <a:t>Extension, </a:t>
            </a:r>
            <a:r>
              <a:rPr lang="de-CH" sz="2000" dirty="0" err="1" smtClean="0"/>
              <a:t>advisory</a:t>
            </a:r>
            <a:r>
              <a:rPr lang="de-CH" sz="2000" dirty="0" smtClean="0"/>
              <a:t> </a:t>
            </a:r>
            <a:r>
              <a:rPr lang="de-CH" sz="2000" dirty="0" err="1" smtClean="0"/>
              <a:t>services</a:t>
            </a:r>
            <a:r>
              <a:rPr lang="de-CH" sz="2000" dirty="0" smtClean="0"/>
              <a:t> </a:t>
            </a:r>
            <a:r>
              <a:rPr lang="de-CH" sz="2000" dirty="0" err="1" smtClean="0"/>
              <a:t>and</a:t>
            </a:r>
            <a:r>
              <a:rPr lang="de-CH" sz="2000" dirty="0" smtClean="0"/>
              <a:t> </a:t>
            </a:r>
            <a:r>
              <a:rPr lang="de-CH" sz="2000" dirty="0" err="1" smtClean="0"/>
              <a:t>training</a:t>
            </a:r>
            <a:endParaRPr lang="de-CH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smtClean="0"/>
              <a:t>Learning </a:t>
            </a:r>
            <a:r>
              <a:rPr lang="de-CH" sz="2000" dirty="0" err="1" smtClean="0"/>
              <a:t>for</a:t>
            </a:r>
            <a:r>
              <a:rPr lang="de-CH" sz="2000" dirty="0" smtClean="0"/>
              <a:t> </a:t>
            </a:r>
            <a:r>
              <a:rPr lang="de-CH" sz="2000" dirty="0" err="1" smtClean="0"/>
              <a:t>sustainabililty</a:t>
            </a:r>
            <a:r>
              <a:rPr lang="de-CH" sz="2000" dirty="0" smtClean="0"/>
              <a:t> (</a:t>
            </a:r>
            <a:r>
              <a:rPr lang="de-CH" sz="2000" dirty="0" err="1" smtClean="0"/>
              <a:t>Lfor</a:t>
            </a:r>
            <a:r>
              <a:rPr lang="de-CH" sz="2000" dirty="0" smtClean="0"/>
              <a:t> 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err="1" smtClean="0"/>
              <a:t>Promoting</a:t>
            </a:r>
            <a:r>
              <a:rPr lang="de-CH" sz="2000" dirty="0" smtClean="0"/>
              <a:t> </a:t>
            </a:r>
            <a:r>
              <a:rPr lang="de-CH" sz="2000" dirty="0" err="1" smtClean="0"/>
              <a:t>frarmer</a:t>
            </a:r>
            <a:r>
              <a:rPr lang="de-CH" sz="2000" dirty="0" smtClean="0"/>
              <a:t> </a:t>
            </a:r>
            <a:r>
              <a:rPr lang="de-CH" sz="2000" dirty="0" err="1" smtClean="0"/>
              <a:t>innovation</a:t>
            </a:r>
            <a:r>
              <a:rPr lang="de-CH" sz="2000" dirty="0" smtClean="0"/>
              <a:t> (PFI)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smtClean="0"/>
              <a:t>Farmer Field Schools (FFS)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err="1" smtClean="0"/>
              <a:t>Water</a:t>
            </a:r>
            <a:r>
              <a:rPr lang="de-CH" sz="2000" dirty="0" smtClean="0"/>
              <a:t> </a:t>
            </a:r>
            <a:r>
              <a:rPr lang="de-CH" sz="2000" dirty="0" err="1" smtClean="0"/>
              <a:t>user</a:t>
            </a:r>
            <a:r>
              <a:rPr lang="de-CH" sz="2000" dirty="0" smtClean="0"/>
              <a:t> </a:t>
            </a:r>
            <a:r>
              <a:rPr lang="de-CH" sz="2000" dirty="0" err="1" smtClean="0"/>
              <a:t>associations</a:t>
            </a:r>
            <a:r>
              <a:rPr lang="de-CH" sz="2000" dirty="0" smtClean="0"/>
              <a:t> / </a:t>
            </a:r>
            <a:r>
              <a:rPr lang="de-CH" sz="2000" dirty="0" err="1" smtClean="0"/>
              <a:t>groups</a:t>
            </a:r>
            <a:endParaRPr lang="de-CH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err="1" smtClean="0"/>
              <a:t>Participatory</a:t>
            </a:r>
            <a:r>
              <a:rPr lang="de-CH" sz="2000" dirty="0" smtClean="0"/>
              <a:t> </a:t>
            </a:r>
            <a:r>
              <a:rPr lang="de-CH" sz="2000" dirty="0" err="1" smtClean="0"/>
              <a:t>land</a:t>
            </a:r>
            <a:r>
              <a:rPr lang="de-CH" sz="2000" dirty="0" smtClean="0"/>
              <a:t> </a:t>
            </a:r>
            <a:r>
              <a:rPr lang="de-CH" sz="2000" dirty="0" err="1" smtClean="0"/>
              <a:t>use</a:t>
            </a:r>
            <a:r>
              <a:rPr lang="de-CH" sz="2000" dirty="0" smtClean="0"/>
              <a:t> </a:t>
            </a:r>
            <a:r>
              <a:rPr lang="de-CH" sz="2000" dirty="0" err="1" smtClean="0"/>
              <a:t>planning</a:t>
            </a:r>
            <a:r>
              <a:rPr lang="de-CH" sz="2000" dirty="0" smtClean="0"/>
              <a:t> (PLUP)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smtClean="0"/>
              <a:t>Integrated </a:t>
            </a:r>
            <a:r>
              <a:rPr lang="de-CH" sz="2000" dirty="0" err="1" smtClean="0"/>
              <a:t>watershed</a:t>
            </a:r>
            <a:r>
              <a:rPr lang="de-CH" sz="2000" dirty="0" smtClean="0"/>
              <a:t> </a:t>
            </a:r>
            <a:r>
              <a:rPr lang="de-CH" sz="2000" dirty="0" err="1" smtClean="0"/>
              <a:t>management</a:t>
            </a:r>
            <a:r>
              <a:rPr lang="de-CH" sz="2000" dirty="0" smtClean="0"/>
              <a:t> (IWM)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smtClean="0"/>
              <a:t>Multiple-</a:t>
            </a:r>
            <a:r>
              <a:rPr lang="de-CH" sz="2000" dirty="0" err="1" smtClean="0"/>
              <a:t>use</a:t>
            </a:r>
            <a:r>
              <a:rPr lang="de-CH" sz="2000" dirty="0" smtClean="0"/>
              <a:t> </a:t>
            </a:r>
            <a:r>
              <a:rPr lang="de-CH" sz="2000" dirty="0" err="1" smtClean="0"/>
              <a:t>water</a:t>
            </a:r>
            <a:r>
              <a:rPr lang="de-CH" sz="2000" dirty="0" smtClean="0"/>
              <a:t> </a:t>
            </a:r>
            <a:r>
              <a:rPr lang="de-CH" sz="2000" dirty="0" err="1" smtClean="0"/>
              <a:t>services</a:t>
            </a:r>
            <a:r>
              <a:rPr lang="de-CH" sz="2000" dirty="0" smtClean="0"/>
              <a:t> (MUS)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 smtClean="0"/>
              <a:t>Payment </a:t>
            </a:r>
            <a:r>
              <a:rPr lang="de-CH" sz="2000" dirty="0" err="1" smtClean="0"/>
              <a:t>for</a:t>
            </a:r>
            <a:r>
              <a:rPr lang="de-CH" sz="2000" dirty="0" smtClean="0"/>
              <a:t> 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8692450" y="6318616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800" dirty="0" smtClean="0"/>
              <a:t>Mekdaschi Studer </a:t>
            </a:r>
            <a:r>
              <a:rPr lang="de-CH" sz="800" dirty="0" err="1" smtClean="0"/>
              <a:t>and</a:t>
            </a:r>
            <a:r>
              <a:rPr lang="de-CH" sz="800" dirty="0" smtClean="0"/>
              <a:t> </a:t>
            </a:r>
            <a:r>
              <a:rPr lang="de-CH" sz="800" dirty="0" err="1" smtClean="0"/>
              <a:t>Liniger</a:t>
            </a:r>
            <a:r>
              <a:rPr lang="de-CH" sz="800" dirty="0" smtClean="0"/>
              <a:t>. 2013. </a:t>
            </a:r>
            <a:r>
              <a:rPr lang="de-CH" sz="800" dirty="0" err="1" smtClean="0"/>
              <a:t>Water</a:t>
            </a:r>
            <a:r>
              <a:rPr lang="de-CH" sz="800" dirty="0" smtClean="0"/>
              <a:t> </a:t>
            </a:r>
            <a:r>
              <a:rPr lang="de-CH" sz="800" dirty="0" err="1" smtClean="0"/>
              <a:t>harvesting</a:t>
            </a:r>
            <a:r>
              <a:rPr lang="de-CH" sz="800" dirty="0" smtClean="0"/>
              <a:t> – </a:t>
            </a:r>
            <a:r>
              <a:rPr lang="de-CH" sz="800" dirty="0" err="1" smtClean="0"/>
              <a:t>gidelines</a:t>
            </a:r>
            <a:r>
              <a:rPr lang="de-CH" sz="800" dirty="0" smtClean="0"/>
              <a:t> </a:t>
            </a:r>
            <a:r>
              <a:rPr lang="de-CH" sz="800" dirty="0" err="1" smtClean="0"/>
              <a:t>to</a:t>
            </a:r>
            <a:r>
              <a:rPr lang="de-CH" sz="800" dirty="0" smtClean="0"/>
              <a:t> </a:t>
            </a:r>
            <a:r>
              <a:rPr lang="de-CH" sz="800" dirty="0" err="1" smtClean="0"/>
              <a:t>good</a:t>
            </a:r>
            <a:r>
              <a:rPr lang="de-CH" sz="800" dirty="0" smtClean="0"/>
              <a:t> </a:t>
            </a:r>
            <a:r>
              <a:rPr lang="de-CH" sz="800" dirty="0" err="1" smtClean="0"/>
              <a:t>practice</a:t>
            </a:r>
            <a:endParaRPr lang="de-CH" sz="800" dirty="0" smtClean="0"/>
          </a:p>
          <a:p>
            <a:r>
              <a:rPr lang="de-CH" sz="800" dirty="0" err="1" smtClean="0"/>
              <a:t>Liniger</a:t>
            </a:r>
            <a:r>
              <a:rPr lang="de-CH" sz="800" dirty="0" smtClean="0"/>
              <a:t> et al. 2011. SLM in </a:t>
            </a:r>
            <a:r>
              <a:rPr lang="de-CH" sz="800" dirty="0" err="1" smtClean="0"/>
              <a:t>practice</a:t>
            </a:r>
            <a:r>
              <a:rPr lang="de-CH" sz="800" dirty="0" smtClean="0"/>
              <a:t> – </a:t>
            </a:r>
            <a:r>
              <a:rPr lang="de-CH" sz="800" dirty="0" err="1" smtClean="0"/>
              <a:t>guidelines</a:t>
            </a:r>
            <a:r>
              <a:rPr lang="de-CH" sz="800" dirty="0" smtClean="0"/>
              <a:t> </a:t>
            </a:r>
            <a:r>
              <a:rPr lang="de-CH" sz="800" dirty="0" err="1" smtClean="0"/>
              <a:t>and</a:t>
            </a:r>
            <a:r>
              <a:rPr lang="de-CH" sz="800" dirty="0" smtClean="0"/>
              <a:t> </a:t>
            </a:r>
            <a:r>
              <a:rPr lang="de-CH" sz="800" dirty="0" err="1" smtClean="0"/>
              <a:t>best</a:t>
            </a:r>
            <a:r>
              <a:rPr lang="de-CH" sz="800" dirty="0" smtClean="0"/>
              <a:t> </a:t>
            </a:r>
            <a:r>
              <a:rPr lang="de-CH" sz="800" dirty="0" err="1" smtClean="0"/>
              <a:t>practices</a:t>
            </a:r>
            <a:r>
              <a:rPr lang="de-CH" sz="800" dirty="0" smtClean="0"/>
              <a:t> </a:t>
            </a:r>
            <a:r>
              <a:rPr lang="de-CH" sz="800" dirty="0" err="1" smtClean="0"/>
              <a:t>for</a:t>
            </a:r>
            <a:r>
              <a:rPr lang="de-CH" sz="800" dirty="0" smtClean="0"/>
              <a:t> SSA</a:t>
            </a:r>
            <a:endParaRPr lang="de-CH" sz="800" dirty="0"/>
          </a:p>
        </p:txBody>
      </p:sp>
      <p:sp>
        <p:nvSpPr>
          <p:cNvPr id="5" name="TextBox 4"/>
          <p:cNvSpPr txBox="1"/>
          <p:nvPr/>
        </p:nvSpPr>
        <p:spPr>
          <a:xfrm>
            <a:off x="1171678" y="1577644"/>
            <a:ext cx="9800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dirty="0" err="1" smtClean="0"/>
              <a:t>Ways</a:t>
            </a:r>
            <a:r>
              <a:rPr lang="de-CH" sz="2000" dirty="0" smtClean="0"/>
              <a:t> </a:t>
            </a:r>
            <a:r>
              <a:rPr lang="de-CH" sz="2000" dirty="0" err="1" smtClean="0"/>
              <a:t>and</a:t>
            </a:r>
            <a:r>
              <a:rPr lang="de-CH" sz="2000" dirty="0" smtClean="0"/>
              <a:t> </a:t>
            </a:r>
            <a:r>
              <a:rPr lang="de-CH" sz="2000" dirty="0" err="1" smtClean="0"/>
              <a:t>means</a:t>
            </a:r>
            <a:r>
              <a:rPr lang="de-CH" sz="2000" dirty="0" smtClean="0"/>
              <a:t> </a:t>
            </a:r>
            <a:r>
              <a:rPr lang="de-CH" sz="2000" dirty="0" err="1" smtClean="0"/>
              <a:t>of</a:t>
            </a:r>
            <a:r>
              <a:rPr lang="de-CH" sz="2000" dirty="0" smtClean="0"/>
              <a:t> </a:t>
            </a:r>
            <a:r>
              <a:rPr lang="de-CH" sz="2000" dirty="0" err="1" smtClean="0"/>
              <a:t>support</a:t>
            </a:r>
            <a:r>
              <a:rPr lang="de-CH" sz="2000" dirty="0" smtClean="0"/>
              <a:t> </a:t>
            </a:r>
            <a:r>
              <a:rPr lang="de-CH" sz="2000" dirty="0" err="1" smtClean="0"/>
              <a:t>to</a:t>
            </a:r>
            <a:r>
              <a:rPr lang="de-CH" sz="2000" dirty="0" smtClean="0"/>
              <a:t> </a:t>
            </a:r>
            <a:r>
              <a:rPr lang="de-CH" sz="2000" dirty="0" err="1" smtClean="0"/>
              <a:t>apply</a:t>
            </a:r>
            <a:r>
              <a:rPr lang="de-CH" sz="2000" dirty="0" smtClean="0"/>
              <a:t> SLM on </a:t>
            </a:r>
            <a:r>
              <a:rPr lang="de-CH" sz="2000" dirty="0" err="1" smtClean="0"/>
              <a:t>the</a:t>
            </a:r>
            <a:r>
              <a:rPr lang="de-CH" sz="2000" dirty="0" smtClean="0"/>
              <a:t> </a:t>
            </a:r>
            <a:r>
              <a:rPr lang="de-CH" sz="2000" dirty="0" err="1" smtClean="0"/>
              <a:t>ground</a:t>
            </a:r>
            <a:r>
              <a:rPr lang="de-CH" sz="2000" dirty="0" smtClean="0"/>
              <a:t>, </a:t>
            </a:r>
            <a:r>
              <a:rPr lang="de-CH" sz="2000" dirty="0" err="1" smtClean="0"/>
              <a:t>of</a:t>
            </a:r>
            <a:r>
              <a:rPr lang="de-CH" sz="2000" dirty="0" smtClean="0"/>
              <a:t> </a:t>
            </a:r>
            <a:r>
              <a:rPr lang="de-CH" sz="2000" dirty="0" err="1" smtClean="0"/>
              <a:t>providing</a:t>
            </a:r>
            <a:r>
              <a:rPr lang="de-CH" sz="2000" dirty="0" smtClean="0"/>
              <a:t> </a:t>
            </a:r>
            <a:r>
              <a:rPr lang="de-CH" sz="2000" dirty="0" err="1" smtClean="0"/>
              <a:t>enabling</a:t>
            </a:r>
            <a:r>
              <a:rPr lang="de-CH" sz="2000" dirty="0" smtClean="0"/>
              <a:t> </a:t>
            </a:r>
            <a:r>
              <a:rPr lang="de-CH" sz="2000" dirty="0" err="1" smtClean="0"/>
              <a:t>environment</a:t>
            </a:r>
            <a:r>
              <a:rPr lang="de-CH" sz="2000" dirty="0" smtClean="0"/>
              <a:t> </a:t>
            </a:r>
            <a:endParaRPr lang="de-CH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238652" y="2485146"/>
            <a:ext cx="5064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dirty="0" err="1" smtClean="0"/>
              <a:t>Approaches</a:t>
            </a:r>
            <a:r>
              <a:rPr lang="de-CH" sz="2000" dirty="0" smtClean="0"/>
              <a:t> </a:t>
            </a:r>
            <a:r>
              <a:rPr lang="de-CH" sz="2000" dirty="0" err="1" smtClean="0"/>
              <a:t>for</a:t>
            </a:r>
            <a:r>
              <a:rPr lang="de-CH" sz="2000" dirty="0" smtClean="0"/>
              <a:t> </a:t>
            </a:r>
            <a:r>
              <a:rPr lang="de-CH" sz="2000" dirty="0" err="1" smtClean="0"/>
              <a:t>adoption</a:t>
            </a:r>
            <a:r>
              <a:rPr lang="de-CH" sz="2000" dirty="0" smtClean="0"/>
              <a:t> </a:t>
            </a:r>
            <a:r>
              <a:rPr lang="de-CH" sz="2000" dirty="0" err="1" smtClean="0"/>
              <a:t>of</a:t>
            </a:r>
            <a:r>
              <a:rPr lang="de-CH" sz="2000" dirty="0" smtClean="0"/>
              <a:t> WH </a:t>
            </a:r>
            <a:r>
              <a:rPr lang="de-CH" sz="2000" dirty="0" err="1" smtClean="0"/>
              <a:t>good</a:t>
            </a:r>
            <a:r>
              <a:rPr lang="de-CH" sz="2000" dirty="0" smtClean="0"/>
              <a:t> </a:t>
            </a:r>
            <a:r>
              <a:rPr lang="de-CH" sz="2000" dirty="0" err="1" smtClean="0"/>
              <a:t>practices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251849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CH" altLang="de-DE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52388" y="245406"/>
            <a:ext cx="7886083" cy="7620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tx1"/>
                </a:solidFill>
                <a:cs typeface="Arial" pitchFamily="34" charset="0"/>
              </a:rPr>
              <a:t>Planning</a:t>
            </a:r>
            <a:endParaRPr lang="de-CH" sz="3600" b="1" dirty="0">
              <a:solidFill>
                <a:schemeClr val="tx1"/>
              </a:solidFill>
            </a:endParaRPr>
          </a:p>
        </p:txBody>
      </p:sp>
      <p:sp>
        <p:nvSpPr>
          <p:cNvPr id="8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220" y="1009650"/>
            <a:ext cx="4838700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3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CH" altLang="de-DE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52388" y="245406"/>
            <a:ext cx="7886083" cy="7620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tx1"/>
                </a:solidFill>
                <a:cs typeface="Arial" pitchFamily="34" charset="0"/>
              </a:rPr>
              <a:t>Project planning key elements</a:t>
            </a:r>
            <a:endParaRPr lang="de-CH" sz="3600" b="1" dirty="0">
              <a:solidFill>
                <a:schemeClr val="tx1"/>
              </a:solidFill>
            </a:endParaRPr>
          </a:p>
        </p:txBody>
      </p:sp>
      <p:sp>
        <p:nvSpPr>
          <p:cNvPr id="8" name="Google Shape;458;p12"/>
          <p:cNvSpPr/>
          <p:nvPr/>
        </p:nvSpPr>
        <p:spPr>
          <a:xfrm>
            <a:off x="0" y="369233"/>
            <a:ext cx="1048871" cy="991441"/>
          </a:xfrm>
          <a:prstGeom prst="rect">
            <a:avLst/>
          </a:prstGeom>
          <a:solidFill>
            <a:srgbClr val="E286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Google Shape;460;p12"/>
          <p:cNvCxnSpPr/>
          <p:nvPr/>
        </p:nvCxnSpPr>
        <p:spPr>
          <a:xfrm>
            <a:off x="104887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461;p12"/>
          <p:cNvCxnSpPr/>
          <p:nvPr/>
        </p:nvCxnSpPr>
        <p:spPr>
          <a:xfrm rot="10800000">
            <a:off x="2" y="369233"/>
            <a:ext cx="109981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107" y="245406"/>
            <a:ext cx="1572851" cy="4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3452" b="27961"/>
          <a:stretch/>
        </p:blipFill>
        <p:spPr>
          <a:xfrm>
            <a:off x="1252537" y="1447936"/>
            <a:ext cx="11012506" cy="476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6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352</Words>
  <Application>Microsoft Office PowerPoint</Application>
  <PresentationFormat>Widescreen</PresentationFormat>
  <Paragraphs>67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Gadugi</vt:lpstr>
      <vt:lpstr>Titillium Web</vt:lpstr>
      <vt:lpstr>Office Theme</vt:lpstr>
      <vt:lpstr>PowerPoint Presentation</vt:lpstr>
      <vt:lpstr>Water Harvesting (WH) - Guidelines to Good 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CDE - University of Bern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Harari</dc:creator>
  <cp:lastModifiedBy>Rima Mekdaschi</cp:lastModifiedBy>
  <cp:revision>51</cp:revision>
  <dcterms:created xsi:type="dcterms:W3CDTF">2021-11-15T11:13:14Z</dcterms:created>
  <dcterms:modified xsi:type="dcterms:W3CDTF">2022-06-06T15:10:40Z</dcterms:modified>
</cp:coreProperties>
</file>