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773" r:id="rId2"/>
  </p:sldMasterIdLst>
  <p:notesMasterIdLst>
    <p:notesMasterId r:id="rId26"/>
  </p:notesMasterIdLst>
  <p:sldIdLst>
    <p:sldId id="256" r:id="rId3"/>
    <p:sldId id="1287" r:id="rId4"/>
    <p:sldId id="258" r:id="rId5"/>
    <p:sldId id="307" r:id="rId6"/>
    <p:sldId id="3443" r:id="rId7"/>
    <p:sldId id="1608" r:id="rId8"/>
    <p:sldId id="1625" r:id="rId9"/>
    <p:sldId id="1626" r:id="rId10"/>
    <p:sldId id="259" r:id="rId11"/>
    <p:sldId id="1613" r:id="rId12"/>
    <p:sldId id="1617" r:id="rId13"/>
    <p:sldId id="3463" r:id="rId14"/>
    <p:sldId id="1618" r:id="rId15"/>
    <p:sldId id="263" r:id="rId16"/>
    <p:sldId id="264" r:id="rId17"/>
    <p:sldId id="3436" r:id="rId18"/>
    <p:sldId id="275" r:id="rId19"/>
    <p:sldId id="1627" r:id="rId20"/>
    <p:sldId id="1619" r:id="rId21"/>
    <p:sldId id="1622" r:id="rId22"/>
    <p:sldId id="1623" r:id="rId23"/>
    <p:sldId id="1624" r:id="rId24"/>
    <p:sldId id="266" r:id="rId2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Arial Nova" panose="020B0504020202020204" pitchFamily="34" charset="0"/>
      <p:regular r:id="rId31"/>
      <p:bold r:id="rId32"/>
      <p:italic r:id="rId33"/>
      <p:boldItalic r:id="rId34"/>
    </p:embeddedFont>
    <p:embeddedFont>
      <p:font typeface="Franklin Gothic Medium" panose="020B0603020102020204" pitchFamily="34" charset="0"/>
      <p:regular r:id="rId35"/>
      <p:italic r:id="rId36"/>
    </p:embeddedFont>
    <p:embeddedFont>
      <p:font typeface="IBM Plex Sans" panose="020B0503050203000203" pitchFamily="34" charset="0"/>
      <p:regular r:id="rId37"/>
      <p:bold r:id="rId38"/>
      <p:italic r:id="rId39"/>
      <p:boldItalic r:id="rId40"/>
    </p:embeddedFont>
    <p:embeddedFont>
      <p:font typeface="Josefin Sans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C080685-FA8C-492F-9E87-C5756217D871}">
          <p14:sldIdLst>
            <p14:sldId id="256"/>
            <p14:sldId id="1287"/>
            <p14:sldId id="258"/>
            <p14:sldId id="307"/>
            <p14:sldId id="3443"/>
            <p14:sldId id="1608"/>
            <p14:sldId id="1625"/>
            <p14:sldId id="1626"/>
            <p14:sldId id="259"/>
            <p14:sldId id="1613"/>
            <p14:sldId id="1617"/>
            <p14:sldId id="3463"/>
            <p14:sldId id="1618"/>
            <p14:sldId id="263"/>
            <p14:sldId id="264"/>
            <p14:sldId id="3436"/>
            <p14:sldId id="275"/>
            <p14:sldId id="1627"/>
            <p14:sldId id="1619"/>
            <p14:sldId id="1622"/>
            <p14:sldId id="1623"/>
            <p14:sldId id="1624"/>
            <p14:sldId id="266"/>
          </p14:sldIdLst>
        </p14:section>
        <p14:section name="Sección sin título" id="{EC8933E5-61AD-4487-8345-EC8567D4574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FF"/>
    <a:srgbClr val="FFFFCC"/>
    <a:srgbClr val="FF9933"/>
    <a:srgbClr val="FFC000"/>
    <a:srgbClr val="FFCC00"/>
    <a:srgbClr val="30E845"/>
    <a:srgbClr val="B7B7B7"/>
    <a:srgbClr val="5B9BD5"/>
    <a:srgbClr val="EED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2E28E8-B671-4ABC-82B7-2A31E441C936}">
  <a:tblStyle styleId="{7C2E28E8-B671-4ABC-82B7-2A31E441C9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6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758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9a3160b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9a3160b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94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9a3160b7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9a3160b7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/>
              <a:t>https://www.unccd.int/sites/default/files/documents/2021-09/UNCCD_GPG_SDG-Indicator-15.3.1_version2_2021.pdf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2886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62573748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62573748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69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540b6adc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540b6adc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915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B75EF14-CDB3-9F4B-E8A2-C06722A0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9:notes">
            <a:extLst>
              <a:ext uri="{FF2B5EF4-FFF2-40B4-BE49-F238E27FC236}">
                <a16:creationId xmlns:a16="http://schemas.microsoft.com/office/drawing/2014/main" id="{E699300B-EA3E-4EC6-CFE9-1EAF9A7C87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9:notes">
            <a:extLst>
              <a:ext uri="{FF2B5EF4-FFF2-40B4-BE49-F238E27FC236}">
                <a16:creationId xmlns:a16="http://schemas.microsoft.com/office/drawing/2014/main" id="{2BFD9EC8-C092-D97F-AB5E-908CD68DE7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308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243DB6DF-2C8C-A369-26E3-61F07525B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0:notes">
            <a:extLst>
              <a:ext uri="{FF2B5EF4-FFF2-40B4-BE49-F238E27FC236}">
                <a16:creationId xmlns:a16="http://schemas.microsoft.com/office/drawing/2014/main" id="{8E396932-FE13-3B29-DF90-0FF0CF9F94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0:notes">
            <a:extLst>
              <a:ext uri="{FF2B5EF4-FFF2-40B4-BE49-F238E27FC236}">
                <a16:creationId xmlns:a16="http://schemas.microsoft.com/office/drawing/2014/main" id="{46679030-F459-365C-4EEB-37CB60404D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3475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9a3160b7d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9a3160b7d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99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28900" y="1372538"/>
            <a:ext cx="5687700" cy="12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latin typeface="Franklin Gothic Medium" panose="020B06030201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19600" y="2670050"/>
            <a:ext cx="3904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712600" y="550325"/>
            <a:ext cx="7718400" cy="405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233300" y="3463525"/>
            <a:ext cx="26793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 dirty="0"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1"/>
          </p:nvPr>
        </p:nvSpPr>
        <p:spPr>
          <a:xfrm>
            <a:off x="1570325" y="1612229"/>
            <a:ext cx="60075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58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093200" y="1471188"/>
            <a:ext cx="2953500" cy="13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>
            <a:off x="3093150" y="2721313"/>
            <a:ext cx="29535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7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369600" y="445025"/>
            <a:ext cx="432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3369600" y="20228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2"/>
          </p:nvPr>
        </p:nvSpPr>
        <p:spPr>
          <a:xfrm>
            <a:off x="3369600" y="23170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3"/>
          </p:nvPr>
        </p:nvSpPr>
        <p:spPr>
          <a:xfrm>
            <a:off x="6026100" y="20228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4"/>
          </p:nvPr>
        </p:nvSpPr>
        <p:spPr>
          <a:xfrm>
            <a:off x="6026100" y="23170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5"/>
          </p:nvPr>
        </p:nvSpPr>
        <p:spPr>
          <a:xfrm>
            <a:off x="3369600" y="33529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6"/>
          </p:nvPr>
        </p:nvSpPr>
        <p:spPr>
          <a:xfrm>
            <a:off x="3369600" y="36471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7"/>
          </p:nvPr>
        </p:nvSpPr>
        <p:spPr>
          <a:xfrm>
            <a:off x="6026100" y="33529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8"/>
          </p:nvPr>
        </p:nvSpPr>
        <p:spPr>
          <a:xfrm>
            <a:off x="6026100" y="36471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2" name="Google Shape;142;p23"/>
          <p:cNvSpPr/>
          <p:nvPr/>
        </p:nvSpPr>
        <p:spPr>
          <a:xfrm>
            <a:off x="0" y="4604100"/>
            <a:ext cx="9144000" cy="53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21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713100" y="1945500"/>
            <a:ext cx="29079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20"/>
          <p:cNvSpPr/>
          <p:nvPr/>
        </p:nvSpPr>
        <p:spPr>
          <a:xfrm>
            <a:off x="0" y="4599425"/>
            <a:ext cx="9144000" cy="5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93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4205100" y="0"/>
            <a:ext cx="4938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5437150" y="463200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7131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latin typeface="Franklin Gothic Medium" panose="020B06030201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2" hasCustomPrompt="1"/>
          </p:nvPr>
        </p:nvSpPr>
        <p:spPr>
          <a:xfrm>
            <a:off x="4617350" y="798550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dirty="0"/>
              <a:t>xx%</a:t>
            </a: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3"/>
          </p:nvPr>
        </p:nvSpPr>
        <p:spPr>
          <a:xfrm>
            <a:off x="5437150" y="817700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17350" y="1839042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dirty="0"/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4617350" y="288073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dirty="0"/>
              <a:t>xx%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 idx="6" hasCustomPrompt="1"/>
          </p:nvPr>
        </p:nvSpPr>
        <p:spPr>
          <a:xfrm>
            <a:off x="4617350" y="39224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dirty="0"/>
              <a:t>xx%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7"/>
          </p:nvPr>
        </p:nvSpPr>
        <p:spPr>
          <a:xfrm>
            <a:off x="5437150" y="1503692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8"/>
          </p:nvPr>
        </p:nvSpPr>
        <p:spPr>
          <a:xfrm>
            <a:off x="5437150" y="1860292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9"/>
          </p:nvPr>
        </p:nvSpPr>
        <p:spPr>
          <a:xfrm>
            <a:off x="5437150" y="254538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13"/>
          </p:nvPr>
        </p:nvSpPr>
        <p:spPr>
          <a:xfrm>
            <a:off x="5437150" y="2901983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4"/>
          </p:nvPr>
        </p:nvSpPr>
        <p:spPr>
          <a:xfrm>
            <a:off x="5437150" y="3587075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15"/>
          </p:nvPr>
        </p:nvSpPr>
        <p:spPr>
          <a:xfrm>
            <a:off x="5437150" y="3943675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83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3BB2-1FF9-40A8-A009-015DE507B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E0FA9-5134-4E4C-83B8-812CE1293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ACE1F-4CFE-4B72-9537-79B1B9969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60B37-B457-4BED-BC49-13FC491C29D3}" type="datetimeFigureOut">
              <a:rPr lang="en-US" smtClean="0"/>
              <a:t>04-03-2024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FEE57-E076-4D6F-8DA4-1B3ED16B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207D3-0792-4718-8AFD-E41B7005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094-9FC1-4B4A-BD07-22B058CB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67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0A02-04A3-44BB-9601-DAFBD750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D8EBB-59F8-4AE8-9CEE-DEB7D949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60B37-B457-4BED-BC49-13FC491C29D3}" type="datetimeFigureOut">
              <a:rPr lang="en-US" smtClean="0"/>
              <a:t>04-03-2024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43181-B732-4C0B-905B-B2DA1EAF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C0547-5453-4EF6-8244-E2C0A7F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094-9FC1-4B4A-BD07-22B058CB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1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1323-79B1-4586-8BD9-B0248481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696E-74EF-4542-98A0-A26EA3503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1E66A-DD71-4E50-BA18-66809602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60B37-B457-4BED-BC49-13FC491C29D3}" type="datetimeFigureOut">
              <a:rPr lang="en-US" smtClean="0"/>
              <a:t>04-03-2024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10A7E-8CB9-48B8-92E5-F3D29A0B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511-F826-4777-A0B7-D739BBD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094-9FC1-4B4A-BD07-22B058CB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4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latin typeface="Franklin Gothic Medium" panose="020B06030201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1224005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777305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3"/>
          </p:nvPr>
        </p:nvSpPr>
        <p:spPr>
          <a:xfrm>
            <a:off x="5798694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4"/>
          </p:nvPr>
        </p:nvSpPr>
        <p:spPr>
          <a:xfrm>
            <a:off x="5349294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093200" y="1471188"/>
            <a:ext cx="2953500" cy="13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>
            <a:off x="3093150" y="2721313"/>
            <a:ext cx="29535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2387525"/>
            <a:ext cx="9144000" cy="275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74300" y="674008"/>
            <a:ext cx="34473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>
            <a:off x="71310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2"/>
          </p:nvPr>
        </p:nvSpPr>
        <p:spPr>
          <a:xfrm>
            <a:off x="71310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3"/>
          </p:nvPr>
        </p:nvSpPr>
        <p:spPr>
          <a:xfrm>
            <a:off x="336765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4"/>
          </p:nvPr>
        </p:nvSpPr>
        <p:spPr>
          <a:xfrm>
            <a:off x="336765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5"/>
          </p:nvPr>
        </p:nvSpPr>
        <p:spPr>
          <a:xfrm>
            <a:off x="602220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6"/>
          </p:nvPr>
        </p:nvSpPr>
        <p:spPr>
          <a:xfrm>
            <a:off x="602220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9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333500" y="911750"/>
            <a:ext cx="3238500" cy="23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3" name="Google Shape;13;p3"/>
          <p:cNvSpPr/>
          <p:nvPr/>
        </p:nvSpPr>
        <p:spPr>
          <a:xfrm>
            <a:off x="0" y="3495675"/>
            <a:ext cx="9144000" cy="1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646425" y="302150"/>
            <a:ext cx="7407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 b="1">
                <a:solidFill>
                  <a:schemeClr val="accent4"/>
                </a:solidFill>
                <a:latin typeface="Franklin Gothic Medium" panose="020B06030201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dirty="0"/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333500" y="3987075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28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latin typeface="Franklin Gothic Medium" panose="020B06030201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1224005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777305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3"/>
          </p:nvPr>
        </p:nvSpPr>
        <p:spPr>
          <a:xfrm>
            <a:off x="5798694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4"/>
          </p:nvPr>
        </p:nvSpPr>
        <p:spPr>
          <a:xfrm>
            <a:off x="5349294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89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14100" y="2567700"/>
            <a:ext cx="2176200" cy="16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grpSp>
        <p:nvGrpSpPr>
          <p:cNvPr id="68" name="Google Shape;68;p13"/>
          <p:cNvGrpSpPr/>
          <p:nvPr/>
        </p:nvGrpSpPr>
        <p:grpSpPr>
          <a:xfrm>
            <a:off x="7030359" y="539400"/>
            <a:ext cx="1400539" cy="574338"/>
            <a:chOff x="8151125" y="325850"/>
            <a:chExt cx="1041525" cy="427113"/>
          </a:xfrm>
        </p:grpSpPr>
        <p:sp>
          <p:nvSpPr>
            <p:cNvPr id="69" name="Google Shape;69;p13"/>
            <p:cNvSpPr/>
            <p:nvPr/>
          </p:nvSpPr>
          <p:spPr>
            <a:xfrm>
              <a:off x="8151125" y="325850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8151125" y="511563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8151125" y="697288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40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8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1" r:id="rId3"/>
    <p:sldLayoutId id="2147483665" r:id="rId4"/>
    <p:sldLayoutId id="214748379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471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3" r:id="rId8"/>
    <p:sldLayoutId id="2147483797" r:id="rId9"/>
    <p:sldLayoutId id="2147483798" r:id="rId10"/>
    <p:sldLayoutId id="2147483799" r:id="rId11"/>
    <p:sldLayoutId id="21474838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4.pn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31"/>
          <p:cNvGrpSpPr/>
          <p:nvPr/>
        </p:nvGrpSpPr>
        <p:grpSpPr>
          <a:xfrm>
            <a:off x="1436429" y="1179343"/>
            <a:ext cx="6201500" cy="2596325"/>
            <a:chOff x="1471250" y="1265551"/>
            <a:chExt cx="6201500" cy="2090415"/>
          </a:xfrm>
        </p:grpSpPr>
        <p:sp>
          <p:nvSpPr>
            <p:cNvPr id="175" name="Google Shape;175;p31"/>
            <p:cNvSpPr/>
            <p:nvPr/>
          </p:nvSpPr>
          <p:spPr>
            <a:xfrm>
              <a:off x="1471250" y="2863966"/>
              <a:ext cx="6200400" cy="49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1"/>
            <p:cNvSpPr/>
            <p:nvPr/>
          </p:nvSpPr>
          <p:spPr>
            <a:xfrm>
              <a:off x="1472350" y="1265551"/>
              <a:ext cx="6200400" cy="161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31"/>
          <p:cNvSpPr txBox="1">
            <a:spLocks noGrp="1"/>
          </p:cNvSpPr>
          <p:nvPr>
            <p:ph type="ctrTitle"/>
          </p:nvPr>
        </p:nvSpPr>
        <p:spPr>
          <a:xfrm>
            <a:off x="1576183" y="2093453"/>
            <a:ext cx="5990533" cy="8752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sz="2200" b="1" dirty="0"/>
              <a:t>Cambios de Cobertura y uso de la tierra (CCUT), método y objetivos del día</a:t>
            </a:r>
            <a:endParaRPr lang="es-ES" sz="2200" b="1" dirty="0">
              <a:solidFill>
                <a:schemeClr val="dk2"/>
              </a:solidFill>
            </a:endParaRPr>
          </a:p>
        </p:txBody>
      </p:sp>
      <p:sp>
        <p:nvSpPr>
          <p:cNvPr id="178" name="Google Shape;178;p31"/>
          <p:cNvSpPr txBox="1">
            <a:spLocks noGrp="1"/>
          </p:cNvSpPr>
          <p:nvPr>
            <p:ph type="subTitle" idx="1"/>
          </p:nvPr>
        </p:nvSpPr>
        <p:spPr>
          <a:xfrm>
            <a:off x="1576183" y="3292232"/>
            <a:ext cx="3167678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ea typeface="Josefin Sans"/>
                <a:cs typeface="Josefin Sans"/>
              </a:rPr>
              <a:t>Quito, 4 de Marzo 2024 </a:t>
            </a:r>
            <a:endParaRPr lang="es-AR" sz="1200" dirty="0">
              <a:latin typeface="Franklin Gothic Medium" panose="020B0603020102020204" pitchFamily="34" charset="0"/>
              <a:ea typeface="Josefin Sans"/>
              <a:cs typeface="Josefin Sans"/>
              <a:sym typeface="Josefi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A92339-FFB0-4048-9F01-AB744F6E79B4}"/>
              </a:ext>
            </a:extLst>
          </p:cNvPr>
          <p:cNvSpPr txBox="1"/>
          <p:nvPr/>
        </p:nvSpPr>
        <p:spPr>
          <a:xfrm>
            <a:off x="4865335" y="3298296"/>
            <a:ext cx="2701381" cy="430887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none" rtlCol="0">
            <a:spAutoFit/>
          </a:bodyPr>
          <a:lstStyle/>
          <a:p>
            <a:r>
              <a:rPr lang="es-ES" sz="1100" dirty="0"/>
              <a:t>Cesar Luis Garcia  - Experto en NDT</a:t>
            </a:r>
          </a:p>
          <a:p>
            <a:r>
              <a:rPr lang="es-ES" sz="1100" dirty="0"/>
              <a:t>Ingrid </a:t>
            </a:r>
            <a:r>
              <a:rPr lang="es-ES" sz="1100" dirty="0" err="1"/>
              <a:t>Teich</a:t>
            </a:r>
            <a:r>
              <a:rPr lang="es-ES" sz="1100" dirty="0"/>
              <a:t> – </a:t>
            </a:r>
            <a:r>
              <a:rPr lang="en-US" sz="1100" dirty="0"/>
              <a:t>Senior Research Scientist</a:t>
            </a:r>
          </a:p>
        </p:txBody>
      </p:sp>
      <p:pic>
        <p:nvPicPr>
          <p:cNvPr id="4" name="Picture 3" descr="A red triangle with black text&#10;&#10;Description automatically generated">
            <a:extLst>
              <a:ext uri="{FF2B5EF4-FFF2-40B4-BE49-F238E27FC236}">
                <a16:creationId xmlns:a16="http://schemas.microsoft.com/office/drawing/2014/main" id="{633E1B6C-AB52-C8BD-90CE-73649BBBF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81" y="158115"/>
            <a:ext cx="3869690" cy="61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1850965860" descr="A colorful letters with leaves and plants on it&#10;&#10;Description automatically generated with medium confidence">
            <a:extLst>
              <a:ext uri="{FF2B5EF4-FFF2-40B4-BE49-F238E27FC236}">
                <a16:creationId xmlns:a16="http://schemas.microsoft.com/office/drawing/2014/main" id="{921E52C1-7D70-6D94-E78F-703E520AB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71" y="0"/>
            <a:ext cx="1318260" cy="963295"/>
          </a:xfrm>
          <a:prstGeom prst="rect">
            <a:avLst/>
          </a:prstGeom>
          <a:solidFill>
            <a:srgbClr val="FDFBEB"/>
          </a:solidFill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60B1A8-023E-D82C-7E2C-77131150313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5"/>
          <a:stretch/>
        </p:blipFill>
        <p:spPr bwMode="auto">
          <a:xfrm>
            <a:off x="5517397" y="4311876"/>
            <a:ext cx="2150568" cy="550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05EA4C-1032-02A2-1D5D-CC37B66E3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88" y="4050471"/>
            <a:ext cx="1214377" cy="1048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39F9D-7675-9754-347B-4B215FD6E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79" y="4032223"/>
            <a:ext cx="896600" cy="1048024"/>
          </a:xfrm>
          <a:prstGeom prst="rect">
            <a:avLst/>
          </a:prstGeom>
          <a:solidFill>
            <a:srgbClr val="FDFBEB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BE7DD3-292E-E4E8-AAD9-E51C58CF3E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" y="4050471"/>
            <a:ext cx="990187" cy="969610"/>
          </a:xfrm>
          <a:prstGeom prst="rect">
            <a:avLst/>
          </a:prstGeom>
          <a:solidFill>
            <a:srgbClr val="FDFBEB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2BD187-1B87-D46D-3F83-9EA852422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3877" y="4089883"/>
            <a:ext cx="883404" cy="954965"/>
          </a:xfrm>
          <a:prstGeom prst="rect">
            <a:avLst/>
          </a:prstGeom>
        </p:spPr>
      </p:pic>
      <p:sp>
        <p:nvSpPr>
          <p:cNvPr id="23" name="Google Shape;179;p31">
            <a:extLst>
              <a:ext uri="{FF2B5EF4-FFF2-40B4-BE49-F238E27FC236}">
                <a16:creationId xmlns:a16="http://schemas.microsoft.com/office/drawing/2014/main" id="{8731A4EE-E022-4DE0-9BAA-4C3326C3AA0A}"/>
              </a:ext>
            </a:extLst>
          </p:cNvPr>
          <p:cNvSpPr txBox="1">
            <a:spLocks/>
          </p:cNvSpPr>
          <p:nvPr/>
        </p:nvSpPr>
        <p:spPr>
          <a:xfrm>
            <a:off x="1685902" y="1234723"/>
            <a:ext cx="5763769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IBM Plex Sans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BM Plex Sans"/>
                <a:sym typeface="IBM Plex Sans"/>
              </a:rPr>
              <a:t>Desarrollo de capacidades para la estimación y monitoreo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IBM Plex Sans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BM Plex Sans"/>
                <a:sym typeface="IBM Plex Sans"/>
              </a:rPr>
              <a:t>de indicadores NDT principales del ODS 15.3.1 y el Objetivo Estratégico 1 de 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IBM Plex Sans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BM Plex Sans"/>
                <a:sym typeface="IBM Plex Sans"/>
              </a:rPr>
              <a:t>CNULD adaptados al contexto de Ecuador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Franklin Gothic Medium" panose="020B0603020102020204" pitchFamily="34" charset="0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248703"/>
            <a:ext cx="3072714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Mapeo de bosques:</a:t>
            </a:r>
            <a:br>
              <a:rPr lang="es-ES" dirty="0"/>
            </a:br>
            <a:br>
              <a:rPr lang="es-ES" dirty="0"/>
            </a:br>
            <a:r>
              <a:rPr lang="es-ES" dirty="0"/>
              <a:t>Comparación de 7 mapas diferentes</a:t>
            </a:r>
            <a:endParaRPr lang="es-A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3B6E7-96E1-431D-B498-FAF8FC79A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9" y="2636109"/>
            <a:ext cx="2092518" cy="1517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E2614-458C-4F60-A06F-895D30704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777" y="0"/>
            <a:ext cx="5734683" cy="506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0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>
            <a:spLocks noGrp="1"/>
          </p:cNvSpPr>
          <p:nvPr>
            <p:ph type="title" idx="2"/>
          </p:nvPr>
        </p:nvSpPr>
        <p:spPr>
          <a:xfrm>
            <a:off x="890265" y="305560"/>
            <a:ext cx="844884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AR" dirty="0">
                <a:solidFill>
                  <a:srgbClr val="323F4F"/>
                </a:solidFill>
              </a:rPr>
              <a:t>Elegir el mejor dato de cobertura</a:t>
            </a:r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975" y="305180"/>
            <a:ext cx="755970" cy="7559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6" name="Google Shape;236;p14"/>
          <p:cNvGraphicFramePr/>
          <p:nvPr>
            <p:extLst>
              <p:ext uri="{D42A27DB-BD31-4B8C-83A1-F6EECF244321}">
                <p14:modId xmlns:p14="http://schemas.microsoft.com/office/powerpoint/2010/main" val="2179991611"/>
              </p:ext>
            </p:extLst>
          </p:nvPr>
        </p:nvGraphicFramePr>
        <p:xfrm>
          <a:off x="472541" y="1586740"/>
          <a:ext cx="4389025" cy="312300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Data</a:t>
                      </a:r>
                      <a:endParaRPr sz="1400" b="1" u="none" strike="noStrike" cap="none" dirty="0"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66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Panama</a:t>
                      </a:r>
                      <a:endParaRPr sz="1400" b="1" u="none" strike="noStrike" cap="none"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National data – 2000, 2012, 2020</a:t>
                      </a:r>
                      <a:endParaRPr sz="1400" u="none" strike="noStrike" cap="none" dirty="0"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80008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Colombia</a:t>
                      </a:r>
                      <a:endParaRPr sz="1400" b="1" u="none" strike="noStrike" cap="none"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National data -2001, 2012, 2019</a:t>
                      </a:r>
                      <a:endParaRPr sz="1400" u="none" strike="noStrike" cap="none" dirty="0"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66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Ecuador</a:t>
                      </a:r>
                      <a:endParaRPr sz="1400" b="1" u="none" strike="noStrike" cap="none"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National data - 2000, 2014, 2018</a:t>
                      </a:r>
                      <a:endParaRPr sz="1400" u="none" strike="noStrike" cap="none" dirty="0"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9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206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Bosnia and Herzegovina</a:t>
                      </a:r>
                      <a:endParaRPr sz="1400" b="1" u="none" strike="noStrike" cap="none">
                        <a:solidFill>
                          <a:srgbClr val="002060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Default (ESA CCI) reclassified</a:t>
                      </a:r>
                      <a:endParaRPr sz="1400" u="none" strike="noStrike" cap="none" dirty="0"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Turkey</a:t>
                      </a:r>
                      <a:endParaRPr sz="1400" b="1" u="none" strike="noStrike" cap="none"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Regional data (CORINE) – 2000, 2012, 2018</a:t>
                      </a:r>
                      <a:endParaRPr sz="1400" u="none" strike="noStrike" cap="none"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C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Bhutan</a:t>
                      </a:r>
                      <a:endParaRPr sz="1400" b="1" u="none" strike="noStrike" cap="none"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Default (ESA CCI) reclassified</a:t>
                      </a:r>
                      <a:endParaRPr sz="1400" u="none" strike="noStrike" cap="none" dirty="0"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7" name="Google Shape;237;p14"/>
          <p:cNvSpPr txBox="1"/>
          <p:nvPr/>
        </p:nvSpPr>
        <p:spPr>
          <a:xfrm>
            <a:off x="5016843" y="3634195"/>
            <a:ext cx="390362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378"/>
            <a:r>
              <a:rPr lang="es-ES" sz="1200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El uso de datos predeterminados se puede mejorar mediante un análisis y una reclasificación más profundos. </a:t>
            </a:r>
            <a:r>
              <a:rPr lang="es-ES" sz="1200" dirty="0" err="1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BiH</a:t>
            </a:r>
            <a:r>
              <a:rPr lang="es-ES" sz="1200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, por ejemplo, identificó los matorrales como una categoría separada. Se trata de un ecosistema mediterráneo importante y particular que también es un punto crítico de degradación.</a:t>
            </a:r>
            <a:endParaRPr sz="1200" dirty="0"/>
          </a:p>
        </p:txBody>
      </p:sp>
      <p:pic>
        <p:nvPicPr>
          <p:cNvPr id="238" name="Google Shape;23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2923" y="1509305"/>
            <a:ext cx="3718560" cy="212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C537B8-8C42-41AD-BE83-E2983291C98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90265" y="305560"/>
            <a:ext cx="8448840" cy="759000"/>
          </a:xfrm>
        </p:spPr>
        <p:txBody>
          <a:bodyPr/>
          <a:lstStyle/>
          <a:p>
            <a:r>
              <a:rPr lang="es-ES" sz="2800"/>
              <a:t>Mejores datos disponibles sobre la cobertura del suelo</a:t>
            </a:r>
            <a:endParaRPr lang="fr-CI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86E3F-7150-4686-84F9-966C1027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35" y="305180"/>
            <a:ext cx="755970" cy="75597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D248AA7C-551A-405D-8A46-BE9573830C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42224-172C-4FFE-AD97-97AE2D92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1150"/>
            <a:ext cx="9144000" cy="38401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B8BD03-65B4-4BE9-ADB0-5E38E7495469}"/>
              </a:ext>
            </a:extLst>
          </p:cNvPr>
          <p:cNvSpPr/>
          <p:nvPr/>
        </p:nvSpPr>
        <p:spPr>
          <a:xfrm>
            <a:off x="5402237" y="4747385"/>
            <a:ext cx="3419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I" dirty="0">
                <a:solidFill>
                  <a:schemeClr val="bg1">
                    <a:lumMod val="65000"/>
                  </a:schemeClr>
                </a:solidFill>
              </a:rPr>
              <a:t>https://www.wocat.net/en/ldn/wocatapps/</a:t>
            </a:r>
          </a:p>
        </p:txBody>
      </p:sp>
    </p:spTree>
    <p:extLst>
      <p:ext uri="{BB962C8B-B14F-4D97-AF65-F5344CB8AC3E}">
        <p14:creationId xmlns:p14="http://schemas.microsoft.com/office/powerpoint/2010/main" val="273054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8C582-ACE7-8178-231F-8B2F3D460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789A0-D5CD-5801-CD2D-8D981F0E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23" y="806000"/>
            <a:ext cx="5494462" cy="42155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EF0849-FC2D-18F8-0915-C22D897A037D}"/>
              </a:ext>
            </a:extLst>
          </p:cNvPr>
          <p:cNvSpPr txBox="1">
            <a:spLocks/>
          </p:cNvSpPr>
          <p:nvPr/>
        </p:nvSpPr>
        <p:spPr>
          <a:xfrm>
            <a:off x="156210" y="136750"/>
            <a:ext cx="8831580" cy="80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defTabSz="914378">
              <a:buClr>
                <a:srgbClr val="44546A"/>
              </a:buClr>
            </a:pPr>
            <a:r>
              <a:rPr lang="es-AR" sz="3200" dirty="0">
                <a:solidFill>
                  <a:srgbClr val="44546A"/>
                </a:solidFill>
              </a:rPr>
              <a:t>DEFAULT DATA: reclasificación alternativa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877CC-5B5B-8497-1F06-AEF005591492}"/>
              </a:ext>
            </a:extLst>
          </p:cNvPr>
          <p:cNvSpPr txBox="1"/>
          <p:nvPr/>
        </p:nvSpPr>
        <p:spPr>
          <a:xfrm rot="2413847">
            <a:off x="6707964" y="1625399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rgbClr val="7030A0"/>
                </a:solidFill>
              </a:rPr>
              <a:t>Experiencias de otros países</a:t>
            </a:r>
          </a:p>
        </p:txBody>
      </p:sp>
    </p:spTree>
    <p:extLst>
      <p:ext uri="{BB962C8B-B14F-4D97-AF65-F5344CB8AC3E}">
        <p14:creationId xmlns:p14="http://schemas.microsoft.com/office/powerpoint/2010/main" val="368231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32280-11A5-8E41-0591-E48253C8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2C133F-E7A4-54EB-9E3A-7374025BD11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3" cy="5143500"/>
        </p:xfrm>
        <a:graphic>
          <a:graphicData uri="http://schemas.openxmlformats.org/drawingml/2006/table">
            <a:tbl>
              <a:tblPr/>
              <a:tblGrid>
                <a:gridCol w="505262">
                  <a:extLst>
                    <a:ext uri="{9D8B030D-6E8A-4147-A177-3AD203B41FA5}">
                      <a16:colId xmlns:a16="http://schemas.microsoft.com/office/drawing/2014/main" val="3604946279"/>
                    </a:ext>
                  </a:extLst>
                </a:gridCol>
                <a:gridCol w="2871364">
                  <a:extLst>
                    <a:ext uri="{9D8B030D-6E8A-4147-A177-3AD203B41FA5}">
                      <a16:colId xmlns:a16="http://schemas.microsoft.com/office/drawing/2014/main" val="3655838875"/>
                    </a:ext>
                  </a:extLst>
                </a:gridCol>
                <a:gridCol w="1035170">
                  <a:extLst>
                    <a:ext uri="{9D8B030D-6E8A-4147-A177-3AD203B41FA5}">
                      <a16:colId xmlns:a16="http://schemas.microsoft.com/office/drawing/2014/main" val="3799024899"/>
                    </a:ext>
                  </a:extLst>
                </a:gridCol>
                <a:gridCol w="825671">
                  <a:extLst>
                    <a:ext uri="{9D8B030D-6E8A-4147-A177-3AD203B41FA5}">
                      <a16:colId xmlns:a16="http://schemas.microsoft.com/office/drawing/2014/main" val="4129094178"/>
                    </a:ext>
                  </a:extLst>
                </a:gridCol>
                <a:gridCol w="1330934">
                  <a:extLst>
                    <a:ext uri="{9D8B030D-6E8A-4147-A177-3AD203B41FA5}">
                      <a16:colId xmlns:a16="http://schemas.microsoft.com/office/drawing/2014/main" val="4080763266"/>
                    </a:ext>
                  </a:extLst>
                </a:gridCol>
                <a:gridCol w="1873165">
                  <a:extLst>
                    <a:ext uri="{9D8B030D-6E8A-4147-A177-3AD203B41FA5}">
                      <a16:colId xmlns:a16="http://schemas.microsoft.com/office/drawing/2014/main" val="3154989082"/>
                    </a:ext>
                  </a:extLst>
                </a:gridCol>
                <a:gridCol w="702437">
                  <a:extLst>
                    <a:ext uri="{9D8B030D-6E8A-4147-A177-3AD203B41FA5}">
                      <a16:colId xmlns:a16="http://schemas.microsoft.com/office/drawing/2014/main" val="48515791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RULEID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NIVEL3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1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2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3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4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Consenso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31387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1.1.1. Tejido urbano continuo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7291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1.1.2. Tejido urbano discontinuo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56778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1.2.1. Zonas industriales o comerciales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6142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1.2.2. Red vial, ferroviaria y terrenos asociados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17722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1.2.3. Zonas portuarias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68578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1.2.4. Aeropuertos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3152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1.2.5. Obras hidraulicas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19471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1.3.1. Zonas de extraccion minera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58427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1.3.2. Zona de disposicion de residuos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2589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1.4.1. Zonas verdes urbanas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Espacio Verde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9415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1.4.2. Instalaciones recreativas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Artificial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25722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2.1.1. Otros cultivos transitorios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77802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2.1.2. Cereales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29186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2.1.3. Oleaginosas y leguminosas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74964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2.1.4. Hortalizas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5447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2.1.5. Tuberculos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99581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2.2.1. Cultivos permanentes herbaceos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05912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2.2.2. Cultivos permanentes arbustivos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de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de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 AA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Plantaciones Agroforestales y Silvopastoriles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Agroforesteria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25719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2.2.3. Cultivos permanentes arboreos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de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de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 AA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Plantaciones Agroforestales y Silvopastoriles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Agroforesteria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01647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2.2.4. Cultivos agroforestales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con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de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 AA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Plantaciones Agroforestales y Silvopastoriles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Agroforesteria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96257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2.2.5. Cultivos confinados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Invernaderos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16769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2.3.1. Pastos limpios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6918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2.3.2. Pastos arbolados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 Arbolados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Plantaciones Agroforestales y Silvopastoriles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Agroforesteria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23527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2.3.3. Pastos enmalezados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84676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2.4.1. Mosaico de cultivos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18065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2.4.2. Mosaico de pastos y cultivos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 y 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Mosaico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572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2.4.3. Mosaico de cultivos, pastos y espacios naturales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con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Mosaico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Mosaico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8625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2.4.4. Mosaico de pastos con espacios naturales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Pastos con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 y Espacios naturales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Mosaico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2052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2.4.5. Mosaico de cultivos con espacios naturales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con Arboles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y Espacios naturales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Pastizales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Mosaico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49095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CC43CA-77A1-71C5-2BDD-02AA1C00497A}"/>
              </a:ext>
            </a:extLst>
          </p:cNvPr>
          <p:cNvSpPr txBox="1"/>
          <p:nvPr/>
        </p:nvSpPr>
        <p:spPr>
          <a:xfrm rot="2413847">
            <a:off x="931431" y="1387426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rgbClr val="7030A0"/>
                </a:solidFill>
              </a:rPr>
              <a:t>Experiencias de otros países</a:t>
            </a:r>
          </a:p>
        </p:txBody>
      </p:sp>
    </p:spTree>
    <p:extLst>
      <p:ext uri="{BB962C8B-B14F-4D97-AF65-F5344CB8AC3E}">
        <p14:creationId xmlns:p14="http://schemas.microsoft.com/office/powerpoint/2010/main" val="258906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01ABE-5F4F-26FB-C835-B59397DDD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986468A-3BA2-F1E4-541D-9E1C6117ED55}"/>
              </a:ext>
            </a:extLst>
          </p:cNvPr>
          <p:cNvGraphicFramePr>
            <a:graphicFrameLocks noGrp="1"/>
          </p:cNvGraphicFramePr>
          <p:nvPr/>
        </p:nvGraphicFramePr>
        <p:xfrm>
          <a:off x="0" y="722854"/>
          <a:ext cx="9144002" cy="3966259"/>
        </p:xfrm>
        <a:graphic>
          <a:graphicData uri="http://schemas.openxmlformats.org/drawingml/2006/table">
            <a:tbl>
              <a:tblPr/>
              <a:tblGrid>
                <a:gridCol w="505262">
                  <a:extLst>
                    <a:ext uri="{9D8B030D-6E8A-4147-A177-3AD203B41FA5}">
                      <a16:colId xmlns:a16="http://schemas.microsoft.com/office/drawing/2014/main" val="1449499043"/>
                    </a:ext>
                  </a:extLst>
                </a:gridCol>
                <a:gridCol w="2871365">
                  <a:extLst>
                    <a:ext uri="{9D8B030D-6E8A-4147-A177-3AD203B41FA5}">
                      <a16:colId xmlns:a16="http://schemas.microsoft.com/office/drawing/2014/main" val="1124857879"/>
                    </a:ext>
                  </a:extLst>
                </a:gridCol>
                <a:gridCol w="1035170">
                  <a:extLst>
                    <a:ext uri="{9D8B030D-6E8A-4147-A177-3AD203B41FA5}">
                      <a16:colId xmlns:a16="http://schemas.microsoft.com/office/drawing/2014/main" val="444221592"/>
                    </a:ext>
                  </a:extLst>
                </a:gridCol>
                <a:gridCol w="825671">
                  <a:extLst>
                    <a:ext uri="{9D8B030D-6E8A-4147-A177-3AD203B41FA5}">
                      <a16:colId xmlns:a16="http://schemas.microsoft.com/office/drawing/2014/main" val="2950707355"/>
                    </a:ext>
                  </a:extLst>
                </a:gridCol>
                <a:gridCol w="1330933">
                  <a:extLst>
                    <a:ext uri="{9D8B030D-6E8A-4147-A177-3AD203B41FA5}">
                      <a16:colId xmlns:a16="http://schemas.microsoft.com/office/drawing/2014/main" val="1030757723"/>
                    </a:ext>
                  </a:extLst>
                </a:gridCol>
                <a:gridCol w="1873164">
                  <a:extLst>
                    <a:ext uri="{9D8B030D-6E8A-4147-A177-3AD203B41FA5}">
                      <a16:colId xmlns:a16="http://schemas.microsoft.com/office/drawing/2014/main" val="2522563778"/>
                    </a:ext>
                  </a:extLst>
                </a:gridCol>
                <a:gridCol w="702437">
                  <a:extLst>
                    <a:ext uri="{9D8B030D-6E8A-4147-A177-3AD203B41FA5}">
                      <a16:colId xmlns:a16="http://schemas.microsoft.com/office/drawing/2014/main" val="480360001"/>
                    </a:ext>
                  </a:extLst>
                </a:gridCol>
              </a:tblGrid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3.1.1. Bosque denso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Bosque/arbustal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571807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3.1.2. Bosque abierto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Bosque/arbustal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377836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3.1.3. Bosque fragmentado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Bosque/arbustal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515693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3.1.4. Bosque de galeria y ripario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Bosque/arbustal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026102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3.1.5. Plantacion forestal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de arboles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Cultivos de arboles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 AA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Plantaciones Agroforestales y Silvopastoriles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Agroforesteria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601362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3.2.1. Herbazal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Herbazal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Herbazal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Herbazal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Herbazal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Herbazal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45808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3.2.2. Arbustal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Bosque/arbustal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731015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3.2.3. Vegetacion secundaria o en transicion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Bosque/arbustal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Arbustal/bosque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Arbustal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Bosque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27618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3.3.1. Zonas arenosas naturales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ZN 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298707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3.3.2. Afloramientos rocosos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ZN 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74779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3.3.3. Tierras desnudas y degradadas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Area Degradada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333666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3.3.4. Zonas quemadas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Areas Carbonizadas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Area Degradada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Zonas Quemadas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Pastos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89028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3.3.5. Zonas glaciares y nivales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Nival 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ZN 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Nival 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Nival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13612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4.1.1. Zonas Pantanosas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966562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4.1.2. Turberas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37081"/>
                  </a:ext>
                </a:extLst>
              </a:tr>
              <a:tr h="2135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4.1.3. Vegetacion acuatica sobre cuerpos de agua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157826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4.2.1. Pantanos costeros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129382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4.2.2. Salitral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Suelo/Sin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ZN 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Suelo/Sin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69696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4.2.3. Sedimentos expuestos en bajamar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Suelo/Sin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ZN 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Suelo/Sin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 Cobertura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21017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5.1.1. Rios (50 m)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347660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5.1.2. Lagunas, lagos y cienagas naturales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52554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5.1.3. Canales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9893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5.1.4. Cuerpos de agua artificiales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623993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5.2.1. Lagunas costeras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Humedales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064823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5.2.2. Mares y oceanos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Mares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309549"/>
                  </a:ext>
                </a:extLst>
              </a:tr>
              <a:tr h="15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5.2.3. Estanques para acuicultura marina</a:t>
                      </a:r>
                    </a:p>
                  </a:txBody>
                  <a:tcPr marL="5457" marR="5457" marT="5457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Estanques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Agua</a:t>
                      </a:r>
                    </a:p>
                  </a:txBody>
                  <a:tcPr marL="5457" marR="5457" marT="5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0970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584A300-3D99-4117-67A2-8E5C5BDD5488}"/>
              </a:ext>
            </a:extLst>
          </p:cNvPr>
          <p:cNvGraphicFramePr>
            <a:graphicFrameLocks noGrp="1"/>
          </p:cNvGraphicFramePr>
          <p:nvPr/>
        </p:nvGraphicFramePr>
        <p:xfrm>
          <a:off x="0" y="551405"/>
          <a:ext cx="9144003" cy="171450"/>
        </p:xfrm>
        <a:graphic>
          <a:graphicData uri="http://schemas.openxmlformats.org/drawingml/2006/table">
            <a:tbl>
              <a:tblPr/>
              <a:tblGrid>
                <a:gridCol w="505262">
                  <a:extLst>
                    <a:ext uri="{9D8B030D-6E8A-4147-A177-3AD203B41FA5}">
                      <a16:colId xmlns:a16="http://schemas.microsoft.com/office/drawing/2014/main" val="373927120"/>
                    </a:ext>
                  </a:extLst>
                </a:gridCol>
                <a:gridCol w="2871364">
                  <a:extLst>
                    <a:ext uri="{9D8B030D-6E8A-4147-A177-3AD203B41FA5}">
                      <a16:colId xmlns:a16="http://schemas.microsoft.com/office/drawing/2014/main" val="1689545300"/>
                    </a:ext>
                  </a:extLst>
                </a:gridCol>
                <a:gridCol w="1035170">
                  <a:extLst>
                    <a:ext uri="{9D8B030D-6E8A-4147-A177-3AD203B41FA5}">
                      <a16:colId xmlns:a16="http://schemas.microsoft.com/office/drawing/2014/main" val="215264114"/>
                    </a:ext>
                  </a:extLst>
                </a:gridCol>
                <a:gridCol w="825671">
                  <a:extLst>
                    <a:ext uri="{9D8B030D-6E8A-4147-A177-3AD203B41FA5}">
                      <a16:colId xmlns:a16="http://schemas.microsoft.com/office/drawing/2014/main" val="2027899418"/>
                    </a:ext>
                  </a:extLst>
                </a:gridCol>
                <a:gridCol w="1330934">
                  <a:extLst>
                    <a:ext uri="{9D8B030D-6E8A-4147-A177-3AD203B41FA5}">
                      <a16:colId xmlns:a16="http://schemas.microsoft.com/office/drawing/2014/main" val="2121470857"/>
                    </a:ext>
                  </a:extLst>
                </a:gridCol>
                <a:gridCol w="1873165">
                  <a:extLst>
                    <a:ext uri="{9D8B030D-6E8A-4147-A177-3AD203B41FA5}">
                      <a16:colId xmlns:a16="http://schemas.microsoft.com/office/drawing/2014/main" val="2496031141"/>
                    </a:ext>
                  </a:extLst>
                </a:gridCol>
                <a:gridCol w="702437">
                  <a:extLst>
                    <a:ext uri="{9D8B030D-6E8A-4147-A177-3AD203B41FA5}">
                      <a16:colId xmlns:a16="http://schemas.microsoft.com/office/drawing/2014/main" val="1970999622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RULEID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NIVEL3</a:t>
                      </a:r>
                    </a:p>
                  </a:txBody>
                  <a:tcPr marL="4730" marR="4730" marT="473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1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2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3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Grupo 4</a:t>
                      </a: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Consenso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30" marR="4730" marT="4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05916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E52DFC7-CE5B-47F9-39C0-8FEEDFC270FA}"/>
              </a:ext>
            </a:extLst>
          </p:cNvPr>
          <p:cNvSpPr txBox="1"/>
          <p:nvPr/>
        </p:nvSpPr>
        <p:spPr>
          <a:xfrm rot="2413847">
            <a:off x="931431" y="1387426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rgbClr val="7030A0"/>
                </a:solidFill>
              </a:rPr>
              <a:t>Experiencias de otros países</a:t>
            </a:r>
          </a:p>
        </p:txBody>
      </p:sp>
    </p:spTree>
    <p:extLst>
      <p:ext uri="{BB962C8B-B14F-4D97-AF65-F5344CB8AC3E}">
        <p14:creationId xmlns:p14="http://schemas.microsoft.com/office/powerpoint/2010/main" val="241431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AA090764-D7B3-0F40-D3AA-41C16EC36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">
            <a:extLst>
              <a:ext uri="{FF2B5EF4-FFF2-40B4-BE49-F238E27FC236}">
                <a16:creationId xmlns:a16="http://schemas.microsoft.com/office/drawing/2014/main" id="{8E352117-DCA8-2E02-CAD1-48E8CD46983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309365" y="215026"/>
            <a:ext cx="844884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s-AR"/>
              <a:t>Matriz de transición</a:t>
            </a:r>
          </a:p>
        </p:txBody>
      </p:sp>
      <p:sp>
        <p:nvSpPr>
          <p:cNvPr id="304" name="Google Shape;304;p19">
            <a:extLst>
              <a:ext uri="{FF2B5EF4-FFF2-40B4-BE49-F238E27FC236}">
                <a16:creationId xmlns:a16="http://schemas.microsoft.com/office/drawing/2014/main" id="{719509F8-A534-3559-6A68-7872676E730E}"/>
              </a:ext>
            </a:extLst>
          </p:cNvPr>
          <p:cNvSpPr txBox="1"/>
          <p:nvPr/>
        </p:nvSpPr>
        <p:spPr>
          <a:xfrm>
            <a:off x="314676" y="1118382"/>
            <a:ext cx="7886700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/>
            <a:r>
              <a:rPr lang="es-ES" sz="1050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El trabajo y las discusiones se realizaron en grupos, y luego se necesita un paso final para integrar los resultados, establecer intercambios de opinión y lograr una solución de consenso.</a:t>
            </a:r>
          </a:p>
          <a:p>
            <a:pPr defTabSz="914378"/>
            <a:endParaRPr lang="es-ES" sz="1050" dirty="0">
              <a:solidFill>
                <a:srgbClr val="44546A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05" name="Google Shape;305;p19">
            <a:extLst>
              <a:ext uri="{FF2B5EF4-FFF2-40B4-BE49-F238E27FC236}">
                <a16:creationId xmlns:a16="http://schemas.microsoft.com/office/drawing/2014/main" id="{0702D877-942F-D954-8653-91C5351F882C}"/>
              </a:ext>
            </a:extLst>
          </p:cNvPr>
          <p:cNvSpPr txBox="1"/>
          <p:nvPr/>
        </p:nvSpPr>
        <p:spPr>
          <a:xfrm>
            <a:off x="1918778" y="4810553"/>
            <a:ext cx="183912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/>
            <a:r>
              <a:rPr lang="en-US" sz="1100" dirty="0" err="1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Resultados</a:t>
            </a:r>
            <a:r>
              <a:rPr lang="en-US" sz="1100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1100" dirty="0" err="1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en</a:t>
            </a:r>
            <a:r>
              <a:rPr lang="en-US" sz="1100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 Colombia</a:t>
            </a:r>
            <a:endParaRPr sz="1100" dirty="0">
              <a:solidFill>
                <a:srgbClr val="44546A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08" name="Google Shape;308;p19">
            <a:extLst>
              <a:ext uri="{FF2B5EF4-FFF2-40B4-BE49-F238E27FC236}">
                <a16:creationId xmlns:a16="http://schemas.microsoft.com/office/drawing/2014/main" id="{3DDDD08E-EE95-C5FB-DC05-876F44F213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700" y="2024743"/>
            <a:ext cx="2940891" cy="143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9">
            <a:extLst>
              <a:ext uri="{FF2B5EF4-FFF2-40B4-BE49-F238E27FC236}">
                <a16:creationId xmlns:a16="http://schemas.microsoft.com/office/drawing/2014/main" id="{89B4C5EE-084C-81FE-21FA-3C1D8B863D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53" y="2506534"/>
            <a:ext cx="2808375" cy="137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>
            <a:extLst>
              <a:ext uri="{FF2B5EF4-FFF2-40B4-BE49-F238E27FC236}">
                <a16:creationId xmlns:a16="http://schemas.microsoft.com/office/drawing/2014/main" id="{055E4A75-2E8D-7E4A-43F4-671A624660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8214" y="2853849"/>
            <a:ext cx="2940892" cy="14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>
            <a:extLst>
              <a:ext uri="{FF2B5EF4-FFF2-40B4-BE49-F238E27FC236}">
                <a16:creationId xmlns:a16="http://schemas.microsoft.com/office/drawing/2014/main" id="{CE03A6B7-6FCA-BF17-C455-8AC4F06A44B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8976" y="3248237"/>
            <a:ext cx="2940892" cy="143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45373B-B874-1F7F-16C0-DE76ACB89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867" y="2043031"/>
            <a:ext cx="4754133" cy="200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78FD3-747A-EE43-F51A-A6568A708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3786" y="4203262"/>
            <a:ext cx="3182861" cy="28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88E8F6-BEA3-83D4-6C83-5E3A9BB7FA9C}"/>
              </a:ext>
            </a:extLst>
          </p:cNvPr>
          <p:cNvSpPr txBox="1"/>
          <p:nvPr/>
        </p:nvSpPr>
        <p:spPr>
          <a:xfrm rot="2413847">
            <a:off x="6853601" y="1034426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rgbClr val="7030A0"/>
                </a:solidFill>
              </a:rPr>
              <a:t>Experiencias de otros países</a:t>
            </a:r>
          </a:p>
        </p:txBody>
      </p:sp>
    </p:spTree>
    <p:extLst>
      <p:ext uri="{BB962C8B-B14F-4D97-AF65-F5344CB8AC3E}">
        <p14:creationId xmlns:p14="http://schemas.microsoft.com/office/powerpoint/2010/main" val="338395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>
          <a:extLst>
            <a:ext uri="{FF2B5EF4-FFF2-40B4-BE49-F238E27FC236}">
              <a16:creationId xmlns:a16="http://schemas.microsoft.com/office/drawing/2014/main" id="{09038FB3-DE9C-61CC-85E1-7CF991027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">
            <a:extLst>
              <a:ext uri="{FF2B5EF4-FFF2-40B4-BE49-F238E27FC236}">
                <a16:creationId xmlns:a16="http://schemas.microsoft.com/office/drawing/2014/main" id="{727624B0-49D2-7E4C-A0FB-C2D3E1395C28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309365" y="336800"/>
            <a:ext cx="844884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s-AR" dirty="0"/>
              <a:t>Validación</a:t>
            </a:r>
          </a:p>
        </p:txBody>
      </p:sp>
      <p:sp>
        <p:nvSpPr>
          <p:cNvPr id="318" name="Google Shape;318;p20">
            <a:extLst>
              <a:ext uri="{FF2B5EF4-FFF2-40B4-BE49-F238E27FC236}">
                <a16:creationId xmlns:a16="http://schemas.microsoft.com/office/drawing/2014/main" id="{CC75533E-958C-42D1-A749-E88D1C48560B}"/>
              </a:ext>
            </a:extLst>
          </p:cNvPr>
          <p:cNvSpPr txBox="1"/>
          <p:nvPr/>
        </p:nvSpPr>
        <p:spPr>
          <a:xfrm>
            <a:off x="428913" y="1103922"/>
            <a:ext cx="550692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/>
            <a:r>
              <a:rPr lang="es-ES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En Turquía se realizó una salida de campo para validar el mapa de transiciones y las diferentes posibilidades de reclasificación de datos CORINE. El LDN DSS fue utilizado durante la salida de campo.</a:t>
            </a:r>
          </a:p>
          <a:p>
            <a:pPr defTabSz="914378"/>
            <a:r>
              <a:rPr lang="es-ES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Se necesita más tiempo para esto.</a:t>
            </a:r>
            <a:endParaRPr dirty="0"/>
          </a:p>
        </p:txBody>
      </p:sp>
      <p:sp>
        <p:nvSpPr>
          <p:cNvPr id="319" name="Google Shape;319;p20">
            <a:extLst>
              <a:ext uri="{FF2B5EF4-FFF2-40B4-BE49-F238E27FC236}">
                <a16:creationId xmlns:a16="http://schemas.microsoft.com/office/drawing/2014/main" id="{9D2A4283-D222-4FFD-A76B-7096645CC1D2}"/>
              </a:ext>
            </a:extLst>
          </p:cNvPr>
          <p:cNvSpPr txBox="1"/>
          <p:nvPr/>
        </p:nvSpPr>
        <p:spPr>
          <a:xfrm>
            <a:off x="766664" y="4827256"/>
            <a:ext cx="871508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/>
            <a:r>
              <a:rPr lang="es-ES" sz="1100" dirty="0">
                <a:solidFill>
                  <a:srgbClr val="44546A"/>
                </a:solidFill>
                <a:latin typeface="Josefin Sans"/>
                <a:ea typeface="Josefin Sans"/>
                <a:cs typeface="Josefin Sans"/>
                <a:sym typeface="Josefin Sans"/>
              </a:rPr>
              <a:t>Transición de la cobertura terrestre en el sitio 28, donde se observó una transición de pastizales a humedales</a:t>
            </a:r>
            <a:endParaRPr sz="1100" dirty="0">
              <a:solidFill>
                <a:srgbClr val="44546A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21" name="Google Shape;321;p20">
            <a:extLst>
              <a:ext uri="{FF2B5EF4-FFF2-40B4-BE49-F238E27FC236}">
                <a16:creationId xmlns:a16="http://schemas.microsoft.com/office/drawing/2014/main" id="{51512D72-A3DA-01AE-C13B-1784D87A45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192" y="2682829"/>
            <a:ext cx="3065821" cy="13976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2" name="Google Shape;322;p20">
            <a:extLst>
              <a:ext uri="{FF2B5EF4-FFF2-40B4-BE49-F238E27FC236}">
                <a16:creationId xmlns:a16="http://schemas.microsoft.com/office/drawing/2014/main" id="{84FB0946-D173-196B-0325-47A1EB0812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2405" y="1936636"/>
            <a:ext cx="5380404" cy="2815284"/>
          </a:xfrm>
          <a:prstGeom prst="rect">
            <a:avLst/>
          </a:prstGeom>
          <a:solidFill>
            <a:srgbClr val="D2BEB0"/>
          </a:solidFill>
          <a:ln>
            <a:noFill/>
          </a:ln>
        </p:spPr>
      </p:pic>
      <p:pic>
        <p:nvPicPr>
          <p:cNvPr id="323" name="Google Shape;323;p20">
            <a:extLst>
              <a:ext uri="{FF2B5EF4-FFF2-40B4-BE49-F238E27FC236}">
                <a16:creationId xmlns:a16="http://schemas.microsoft.com/office/drawing/2014/main" id="{4EC052D9-2E9C-6900-250B-584EB0DB81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3955" b="51767"/>
          <a:stretch/>
        </p:blipFill>
        <p:spPr>
          <a:xfrm>
            <a:off x="6954183" y="75190"/>
            <a:ext cx="1760904" cy="18009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9F190-572D-D8EE-33E8-05C2AF11F0CF}"/>
              </a:ext>
            </a:extLst>
          </p:cNvPr>
          <p:cNvSpPr txBox="1"/>
          <p:nvPr/>
        </p:nvSpPr>
        <p:spPr>
          <a:xfrm rot="2413847">
            <a:off x="4208743" y="771791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rgbClr val="7030A0"/>
                </a:solidFill>
              </a:rPr>
              <a:t>Experiencias de otros países</a:t>
            </a:r>
          </a:p>
        </p:txBody>
      </p:sp>
    </p:spTree>
    <p:extLst>
      <p:ext uri="{BB962C8B-B14F-4D97-AF65-F5344CB8AC3E}">
        <p14:creationId xmlns:p14="http://schemas.microsoft.com/office/powerpoint/2010/main" val="3226442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2B375-DE78-6FC6-49CE-B979B59C6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64013C-28A2-C784-5541-A311AE68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1" y="681826"/>
            <a:ext cx="2590840" cy="371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1FB42AB-80EB-F15A-1189-726702E69E0D}"/>
              </a:ext>
            </a:extLst>
          </p:cNvPr>
          <p:cNvSpPr/>
          <p:nvPr/>
        </p:nvSpPr>
        <p:spPr>
          <a:xfrm>
            <a:off x="6407524" y="1371600"/>
            <a:ext cx="336176" cy="147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641248-1A1D-9C11-DE60-341AC9874232}"/>
              </a:ext>
            </a:extLst>
          </p:cNvPr>
          <p:cNvSpPr/>
          <p:nvPr/>
        </p:nvSpPr>
        <p:spPr>
          <a:xfrm>
            <a:off x="6239436" y="3036794"/>
            <a:ext cx="336176" cy="147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483C74-A5CC-65C2-B8DC-7165E399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56" y="428625"/>
            <a:ext cx="5975409" cy="43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96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7E987-3EAD-525F-68B6-83D7D8C4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34;p14">
            <a:extLst>
              <a:ext uri="{FF2B5EF4-FFF2-40B4-BE49-F238E27FC236}">
                <a16:creationId xmlns:a16="http://schemas.microsoft.com/office/drawing/2014/main" id="{5E4D0212-F275-6A1D-FA41-38576A3EB170}"/>
              </a:ext>
            </a:extLst>
          </p:cNvPr>
          <p:cNvSpPr txBox="1">
            <a:spLocks/>
          </p:cNvSpPr>
          <p:nvPr/>
        </p:nvSpPr>
        <p:spPr>
          <a:xfrm>
            <a:off x="347580" y="140668"/>
            <a:ext cx="844884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r>
              <a:rPr lang="es-AR" sz="2800" dirty="0">
                <a:solidFill>
                  <a:srgbClr val="323F4F"/>
                </a:solidFill>
              </a:rPr>
              <a:t>El mejor dato de cobertura es el Nacional</a:t>
            </a:r>
          </a:p>
        </p:txBody>
      </p:sp>
      <p:sp>
        <p:nvSpPr>
          <p:cNvPr id="9" name="Google Shape;234;p14">
            <a:extLst>
              <a:ext uri="{FF2B5EF4-FFF2-40B4-BE49-F238E27FC236}">
                <a16:creationId xmlns:a16="http://schemas.microsoft.com/office/drawing/2014/main" id="{D80B6B96-D839-C8E1-7469-9624CC4D29EF}"/>
              </a:ext>
            </a:extLst>
          </p:cNvPr>
          <p:cNvSpPr txBox="1">
            <a:spLocks/>
          </p:cNvSpPr>
          <p:nvPr/>
        </p:nvSpPr>
        <p:spPr>
          <a:xfrm>
            <a:off x="952334" y="4372419"/>
            <a:ext cx="844884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r>
              <a:rPr lang="es-AR" sz="1800" b="1" dirty="0">
                <a:solidFill>
                  <a:srgbClr val="4472C4"/>
                </a:solidFill>
              </a:rPr>
              <a:t>Solo hay que ver como presentarlo y procesarlo….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5D4BB-3180-E4C3-2E2B-BDBEE3E8D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598"/>
            <a:ext cx="9144000" cy="36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7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/>
          </p:nvPr>
        </p:nvSpPr>
        <p:spPr>
          <a:xfrm>
            <a:off x="623418" y="738881"/>
            <a:ext cx="33513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AR" dirty="0"/>
              <a:t>ODS 15.3.1</a:t>
            </a:r>
            <a:br>
              <a:rPr lang="es-AR" dirty="0"/>
            </a:br>
            <a:r>
              <a:rPr lang="es-AR" sz="2000" dirty="0"/>
              <a:t>PROPORCIÓN DE TIERRA DEGRADADA</a:t>
            </a:r>
            <a:endParaRPr sz="2000" dirty="0"/>
          </a:p>
        </p:txBody>
      </p:sp>
      <p:sp>
        <p:nvSpPr>
          <p:cNvPr id="267" name="Google Shape;267;p39"/>
          <p:cNvSpPr txBox="1">
            <a:spLocks noGrp="1"/>
          </p:cNvSpPr>
          <p:nvPr>
            <p:ph type="subTitle" idx="1"/>
          </p:nvPr>
        </p:nvSpPr>
        <p:spPr>
          <a:xfrm>
            <a:off x="674075" y="3182364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TENDENCIAS EN LA COBERTURA</a:t>
            </a:r>
            <a:endParaRPr dirty="0"/>
          </a:p>
        </p:txBody>
      </p:sp>
      <p:sp>
        <p:nvSpPr>
          <p:cNvPr id="269" name="Google Shape;269;p39"/>
          <p:cNvSpPr txBox="1">
            <a:spLocks noGrp="1"/>
          </p:cNvSpPr>
          <p:nvPr>
            <p:ph type="subTitle" idx="3"/>
          </p:nvPr>
        </p:nvSpPr>
        <p:spPr>
          <a:xfrm>
            <a:off x="3053865" y="3190765"/>
            <a:ext cx="298235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TENDENCIAS EN LA PRODUCTIVIDAD</a:t>
            </a:r>
            <a:endParaRPr dirty="0"/>
          </a:p>
        </p:txBody>
      </p:sp>
      <p:sp>
        <p:nvSpPr>
          <p:cNvPr id="271" name="Google Shape;271;p39"/>
          <p:cNvSpPr txBox="1">
            <a:spLocks noGrp="1"/>
          </p:cNvSpPr>
          <p:nvPr>
            <p:ph type="subTitle" idx="5"/>
          </p:nvPr>
        </p:nvSpPr>
        <p:spPr>
          <a:xfrm>
            <a:off x="6036214" y="3190765"/>
            <a:ext cx="2627339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TENDENCIAS EN LOS STOCKS DE CARBONO</a:t>
            </a:r>
            <a:endParaRPr dirty="0"/>
          </a:p>
        </p:txBody>
      </p:sp>
      <p:cxnSp>
        <p:nvCxnSpPr>
          <p:cNvPr id="273" name="Google Shape;273;p39"/>
          <p:cNvCxnSpPr/>
          <p:nvPr/>
        </p:nvCxnSpPr>
        <p:spPr>
          <a:xfrm>
            <a:off x="1768050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9"/>
          <p:cNvCxnSpPr/>
          <p:nvPr/>
        </p:nvCxnSpPr>
        <p:spPr>
          <a:xfrm>
            <a:off x="4424550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39"/>
          <p:cNvCxnSpPr/>
          <p:nvPr/>
        </p:nvCxnSpPr>
        <p:spPr>
          <a:xfrm>
            <a:off x="7077150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6" name="Google Shape;276;p39"/>
          <p:cNvGrpSpPr/>
          <p:nvPr/>
        </p:nvGrpSpPr>
        <p:grpSpPr>
          <a:xfrm>
            <a:off x="1695548" y="510000"/>
            <a:ext cx="1207041" cy="1551898"/>
            <a:chOff x="6247450" y="511800"/>
            <a:chExt cx="1221084" cy="1551898"/>
          </a:xfrm>
        </p:grpSpPr>
        <p:sp>
          <p:nvSpPr>
            <p:cNvPr id="277" name="Google Shape;277;p39"/>
            <p:cNvSpPr/>
            <p:nvPr/>
          </p:nvSpPr>
          <p:spPr>
            <a:xfrm>
              <a:off x="6247450" y="1998425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78" name="Google Shape;278;p39"/>
            <p:cNvSpPr/>
            <p:nvPr/>
          </p:nvSpPr>
          <p:spPr>
            <a:xfrm>
              <a:off x="6247450" y="511800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2" y="130298"/>
            <a:ext cx="1457246" cy="21983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17" y="339741"/>
            <a:ext cx="1409025" cy="181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314108" y="3875246"/>
            <a:ext cx="8732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sz="1800" i="1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“</a:t>
            </a:r>
            <a:r>
              <a:rPr lang="es-ES" sz="1800" i="1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Si bien es difícil que un solo indicador capture completamente el estado o la condición de la tierra, los </a:t>
            </a:r>
            <a:r>
              <a:rPr lang="es-ES" sz="1800" b="1" i="1" dirty="0" err="1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sub-indicadores</a:t>
            </a:r>
            <a:r>
              <a:rPr lang="es-ES" sz="1800" i="1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 son </a:t>
            </a:r>
            <a:r>
              <a:rPr lang="es-ES" sz="1800" b="1" i="1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sustitutos</a:t>
            </a:r>
            <a:r>
              <a:rPr lang="es-ES" sz="1800" i="1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 para monitorear las variables esenciales que reflejan la capacidad de la tierra para brindar servicios ecosistémicos.</a:t>
            </a:r>
            <a:r>
              <a:rPr lang="en-US" sz="1800" i="1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” </a:t>
            </a:r>
            <a:r>
              <a:rPr lang="en-US" sz="1800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Sims et al. 2021</a:t>
            </a:r>
            <a:endParaRPr lang="es-AR" sz="1800" dirty="0">
              <a:solidFill>
                <a:srgbClr val="44546A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6982F3-C813-C8F0-438C-047DC7BD744A}"/>
              </a:ext>
            </a:extLst>
          </p:cNvPr>
          <p:cNvSpPr/>
          <p:nvPr/>
        </p:nvSpPr>
        <p:spPr>
          <a:xfrm>
            <a:off x="818147" y="2722574"/>
            <a:ext cx="2186310" cy="1017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93557-6528-3C5C-31AE-7ABDC6930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7C880-7E18-FEFA-FAEF-B7CEBA7B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578"/>
            <a:ext cx="9144000" cy="166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CC19D-DC2D-6379-1D7A-94773125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7931"/>
            <a:ext cx="9144000" cy="1536076"/>
          </a:xfrm>
          <a:prstGeom prst="rect">
            <a:avLst/>
          </a:prstGeom>
        </p:spPr>
      </p:pic>
      <p:sp>
        <p:nvSpPr>
          <p:cNvPr id="6" name="Google Shape;234;p14">
            <a:extLst>
              <a:ext uri="{FF2B5EF4-FFF2-40B4-BE49-F238E27FC236}">
                <a16:creationId xmlns:a16="http://schemas.microsoft.com/office/drawing/2014/main" id="{3E15FDAC-3D70-EA3D-BAE9-53827ECE535B}"/>
              </a:ext>
            </a:extLst>
          </p:cNvPr>
          <p:cNvSpPr txBox="1">
            <a:spLocks/>
          </p:cNvSpPr>
          <p:nvPr/>
        </p:nvSpPr>
        <p:spPr>
          <a:xfrm>
            <a:off x="347580" y="140668"/>
            <a:ext cx="844884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r>
              <a:rPr lang="es-AR" sz="2800" dirty="0">
                <a:solidFill>
                  <a:srgbClr val="323F4F"/>
                </a:solidFill>
              </a:rPr>
              <a:t>Matrices de transición para mapa de Degradación</a:t>
            </a:r>
          </a:p>
        </p:txBody>
      </p:sp>
      <p:sp>
        <p:nvSpPr>
          <p:cNvPr id="7" name="Google Shape;234;p14">
            <a:extLst>
              <a:ext uri="{FF2B5EF4-FFF2-40B4-BE49-F238E27FC236}">
                <a16:creationId xmlns:a16="http://schemas.microsoft.com/office/drawing/2014/main" id="{A4E207C4-C3FC-6D94-7405-DA83B4EF365B}"/>
              </a:ext>
            </a:extLst>
          </p:cNvPr>
          <p:cNvSpPr txBox="1">
            <a:spLocks/>
          </p:cNvSpPr>
          <p:nvPr/>
        </p:nvSpPr>
        <p:spPr>
          <a:xfrm>
            <a:off x="1070146" y="4502722"/>
            <a:ext cx="844884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r>
              <a:rPr lang="es-AR" b="1" dirty="0">
                <a:solidFill>
                  <a:srgbClr val="4472C4"/>
                </a:solidFill>
              </a:rPr>
              <a:t>Una vez de definidas las categorías hay que trabajar en definir matrices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AE6C43-FE2B-1F45-8A8A-30C2D8534E47}"/>
              </a:ext>
            </a:extLst>
          </p:cNvPr>
          <p:cNvCxnSpPr>
            <a:cxnSpLocks/>
          </p:cNvCxnSpPr>
          <p:nvPr/>
        </p:nvCxnSpPr>
        <p:spPr>
          <a:xfrm flipV="1">
            <a:off x="4493419" y="2886075"/>
            <a:ext cx="342900" cy="5572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B755C8-F6F6-1ED6-FD39-941F14B601D1}"/>
              </a:ext>
            </a:extLst>
          </p:cNvPr>
          <p:cNvSpPr txBox="1"/>
          <p:nvPr/>
        </p:nvSpPr>
        <p:spPr>
          <a:xfrm>
            <a:off x="4836319" y="2673606"/>
            <a:ext cx="4105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transiciones</a:t>
            </a:r>
            <a:r>
              <a:rPr lang="en-US" dirty="0"/>
              <a:t> son </a:t>
            </a:r>
            <a:r>
              <a:rPr lang="en-US" dirty="0" err="1"/>
              <a:t>iguales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pais</a:t>
            </a:r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285866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670DDE-19C8-49F5-834D-F7B5BF7BD358}"/>
              </a:ext>
            </a:extLst>
          </p:cNvPr>
          <p:cNvSpPr txBox="1"/>
          <p:nvPr/>
        </p:nvSpPr>
        <p:spPr>
          <a:xfrm>
            <a:off x="232348" y="218075"/>
            <a:ext cx="8784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https://wocatapps.users.earthengine.app/view/ldn-ecuador-lct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5967A-715E-CCB1-A5A3-99FC31B9B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6" y="951504"/>
            <a:ext cx="9144000" cy="419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65DAD-1177-4AC8-8942-7C68E44F5577}"/>
              </a:ext>
            </a:extLst>
          </p:cNvPr>
          <p:cNvSpPr txBox="1"/>
          <p:nvPr/>
        </p:nvSpPr>
        <p:spPr>
          <a:xfrm>
            <a:off x="385714" y="841593"/>
            <a:ext cx="83725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Act</a:t>
            </a:r>
            <a:r>
              <a:rPr lang="es-AR" dirty="0"/>
              <a:t> 1 Principales Procesos de Degradación por cambio de Cobertura</a:t>
            </a:r>
          </a:p>
          <a:p>
            <a:endParaRPr lang="es-AR" dirty="0"/>
          </a:p>
          <a:p>
            <a:r>
              <a:rPr lang="es-AR" dirty="0" err="1"/>
              <a:t>Act</a:t>
            </a:r>
            <a:r>
              <a:rPr lang="es-AR" dirty="0"/>
              <a:t> 2 Definir la Leyenda para monitorear degradación por cambio de cobertura</a:t>
            </a:r>
          </a:p>
          <a:p>
            <a:endParaRPr lang="es-AR" dirty="0"/>
          </a:p>
          <a:p>
            <a:r>
              <a:rPr lang="es-AR" dirty="0" err="1"/>
              <a:t>Act</a:t>
            </a:r>
            <a:r>
              <a:rPr lang="es-AR" dirty="0"/>
              <a:t> 3 Establecer una Matriz de transición para evaluar los cambios y construir el indicador</a:t>
            </a:r>
          </a:p>
          <a:p>
            <a:endParaRPr lang="es-AR" dirty="0"/>
          </a:p>
          <a:p>
            <a:r>
              <a:rPr lang="es-AR" dirty="0" err="1"/>
              <a:t>Act</a:t>
            </a:r>
            <a:r>
              <a:rPr lang="es-AR" dirty="0"/>
              <a:t> 4 Obtener el indicador con la metodología consensuadas e identificar Falsos Positivos y Negativos</a:t>
            </a:r>
          </a:p>
          <a:p>
            <a:endParaRPr lang="es-A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45C6F-6207-48CE-ACF5-10D45E11EEB2}"/>
              </a:ext>
            </a:extLst>
          </p:cNvPr>
          <p:cNvSpPr txBox="1"/>
          <p:nvPr/>
        </p:nvSpPr>
        <p:spPr>
          <a:xfrm>
            <a:off x="1825093" y="255805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800" b="1" dirty="0"/>
              <a:t>Próximos pasos con el indicador de Cobertura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80508-E0A5-9C1A-A9BE-4B124BA6BAE6}"/>
              </a:ext>
            </a:extLst>
          </p:cNvPr>
          <p:cNvSpPr txBox="1"/>
          <p:nvPr/>
        </p:nvSpPr>
        <p:spPr>
          <a:xfrm>
            <a:off x="1323190" y="2873931"/>
            <a:ext cx="661751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Pero antes de </a:t>
            </a:r>
            <a:r>
              <a:rPr lang="en-US" dirty="0" err="1"/>
              <a:t>empezar</a:t>
            </a:r>
            <a:r>
              <a:rPr lang="en-US" dirty="0"/>
              <a:t> </a:t>
            </a:r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conocer</a:t>
            </a:r>
            <a:r>
              <a:rPr lang="en-US" dirty="0"/>
              <a:t> </a:t>
            </a:r>
            <a:r>
              <a:rPr lang="en-US" dirty="0" err="1"/>
              <a:t>mejor</a:t>
            </a:r>
            <a:r>
              <a:rPr lang="en-US" dirty="0"/>
              <a:t> la Fuente de </a:t>
            </a:r>
            <a:r>
              <a:rPr lang="en-US" dirty="0" err="1"/>
              <a:t>datos</a:t>
            </a:r>
            <a:r>
              <a:rPr lang="en-US" dirty="0"/>
              <a:t> que temenos:</a:t>
            </a:r>
          </a:p>
          <a:p>
            <a:endParaRPr lang="en-US" dirty="0"/>
          </a:p>
          <a:p>
            <a:pPr algn="ctr"/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Presentacion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>
                <a:latin typeface="Calibri" panose="020F0502020204030204" pitchFamily="34" charset="0"/>
                <a:ea typeface="Calibri" panose="020F0502020204030204" pitchFamily="34" charset="0"/>
              </a:rPr>
              <a:t>Ximena Herrera - MAATE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/>
              <a:t>y </a:t>
            </a:r>
            <a:r>
              <a:rPr lang="en-US" dirty="0" err="1"/>
              <a:t>evaluar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es </a:t>
            </a:r>
            <a:r>
              <a:rPr lang="en-US" dirty="0" err="1"/>
              <a:t>necesario</a:t>
            </a:r>
            <a:r>
              <a:rPr lang="en-US" dirty="0"/>
              <a:t> 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zonas 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unidad</a:t>
            </a:r>
            <a:r>
              <a:rPr lang="en-US" dirty="0"/>
              <a:t> a </a:t>
            </a:r>
            <a:r>
              <a:rPr lang="en-US" dirty="0" err="1"/>
              <a:t>escala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:</a:t>
            </a:r>
          </a:p>
          <a:p>
            <a:endParaRPr lang="en-US" dirty="0"/>
          </a:p>
          <a:p>
            <a:pPr algn="ctr"/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Presentacion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Eric </a:t>
            </a:r>
            <a:r>
              <a:rPr lang="es-EC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Metzler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Proyecto NDT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7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41"/>
          <p:cNvGrpSpPr/>
          <p:nvPr/>
        </p:nvGrpSpPr>
        <p:grpSpPr>
          <a:xfrm>
            <a:off x="6207383" y="3285530"/>
            <a:ext cx="2581925" cy="1627625"/>
            <a:chOff x="713100" y="2374800"/>
            <a:chExt cx="2581925" cy="2224625"/>
          </a:xfrm>
        </p:grpSpPr>
        <p:sp>
          <p:nvSpPr>
            <p:cNvPr id="306" name="Google Shape;306;p41"/>
            <p:cNvSpPr/>
            <p:nvPr/>
          </p:nvSpPr>
          <p:spPr>
            <a:xfrm>
              <a:off x="713100" y="2374800"/>
              <a:ext cx="2581800" cy="222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1"/>
            <p:cNvSpPr/>
            <p:nvPr/>
          </p:nvSpPr>
          <p:spPr>
            <a:xfrm>
              <a:off x="713225" y="4328825"/>
              <a:ext cx="2581800" cy="270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xfrm>
            <a:off x="6613046" y="3617848"/>
            <a:ext cx="2176200" cy="16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MUCHAS GRACIAS !!!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D892F-916F-412B-BD9A-4B2D21F1C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13" y="67670"/>
            <a:ext cx="990187" cy="969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A1A7D-7647-4B13-AF7F-C3F77506D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00" y="67670"/>
            <a:ext cx="896600" cy="1048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ACE4-F2F2-443C-89A0-58F7FE7D125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5"/>
          <a:stretch/>
        </p:blipFill>
        <p:spPr bwMode="auto">
          <a:xfrm>
            <a:off x="4631380" y="230345"/>
            <a:ext cx="2853743" cy="717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66D31-E5A1-4B96-AC03-B5DC46180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5" y="67670"/>
            <a:ext cx="896600" cy="1075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E032D-1696-4E4E-AFB6-45D41F01E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04" y="67670"/>
            <a:ext cx="1221750" cy="10543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520603" y="1560244"/>
            <a:ext cx="2963504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3600" b="1" dirty="0"/>
              <a:t>TENDENCIAS EN LA COBERTURA DE LA TIERRA</a:t>
            </a:r>
          </a:p>
        </p:txBody>
      </p:sp>
      <p:sp>
        <p:nvSpPr>
          <p:cNvPr id="198" name="Google Shape;198;p33"/>
          <p:cNvSpPr/>
          <p:nvPr/>
        </p:nvSpPr>
        <p:spPr>
          <a:xfrm>
            <a:off x="4313245" y="630850"/>
            <a:ext cx="754800" cy="75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dk2"/>
              </a:solidFill>
            </a:endParaRPr>
          </a:p>
        </p:txBody>
      </p:sp>
      <p:sp>
        <p:nvSpPr>
          <p:cNvPr id="199" name="Google Shape;199;p33"/>
          <p:cNvSpPr/>
          <p:nvPr/>
        </p:nvSpPr>
        <p:spPr>
          <a:xfrm>
            <a:off x="4313245" y="1672542"/>
            <a:ext cx="754800" cy="75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dk2"/>
              </a:solidFill>
            </a:endParaRPr>
          </a:p>
        </p:txBody>
      </p:sp>
      <p:sp>
        <p:nvSpPr>
          <p:cNvPr id="200" name="Google Shape;200;p33"/>
          <p:cNvSpPr/>
          <p:nvPr/>
        </p:nvSpPr>
        <p:spPr>
          <a:xfrm>
            <a:off x="4313245" y="2714233"/>
            <a:ext cx="754800" cy="75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dk2"/>
              </a:solidFill>
            </a:endParaRPr>
          </a:p>
        </p:txBody>
      </p:sp>
      <p:sp>
        <p:nvSpPr>
          <p:cNvPr id="201" name="Google Shape;201;p33"/>
          <p:cNvSpPr/>
          <p:nvPr/>
        </p:nvSpPr>
        <p:spPr>
          <a:xfrm>
            <a:off x="4313245" y="3755925"/>
            <a:ext cx="754800" cy="75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dk2"/>
              </a:solidFill>
            </a:endParaRPr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1"/>
          </p:nvPr>
        </p:nvSpPr>
        <p:spPr>
          <a:xfrm>
            <a:off x="5119909" y="539400"/>
            <a:ext cx="4025371" cy="5221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s-ES" sz="1600" dirty="0"/>
              <a:t>ELIJA LOS MEJORES DATOS DISPONIBLES</a:t>
            </a:r>
            <a:endParaRPr sz="1600"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386820" y="798550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subTitle" idx="3"/>
          </p:nvPr>
        </p:nvSpPr>
        <p:spPr>
          <a:xfrm>
            <a:off x="5119910" y="893900"/>
            <a:ext cx="3886797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AR" dirty="0"/>
              <a:t>ESA, </a:t>
            </a:r>
            <a:r>
              <a:rPr lang="es-AR" dirty="0" err="1"/>
              <a:t>Copernicus</a:t>
            </a:r>
            <a:r>
              <a:rPr lang="es-AR" dirty="0"/>
              <a:t>, CORINE…Nacionales</a:t>
            </a:r>
            <a:endParaRPr dirty="0"/>
          </a:p>
        </p:txBody>
      </p:sp>
      <p:sp>
        <p:nvSpPr>
          <p:cNvPr id="205" name="Google Shape;205;p33"/>
          <p:cNvSpPr txBox="1">
            <a:spLocks noGrp="1"/>
          </p:cNvSpPr>
          <p:nvPr>
            <p:ph type="title" idx="4"/>
          </p:nvPr>
        </p:nvSpPr>
        <p:spPr>
          <a:xfrm>
            <a:off x="4386820" y="1839042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5"/>
          </p:nvPr>
        </p:nvSpPr>
        <p:spPr>
          <a:xfrm>
            <a:off x="4386820" y="288073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207" name="Google Shape;207;p33"/>
          <p:cNvSpPr txBox="1">
            <a:spLocks noGrp="1"/>
          </p:cNvSpPr>
          <p:nvPr>
            <p:ph type="title" idx="6"/>
          </p:nvPr>
        </p:nvSpPr>
        <p:spPr>
          <a:xfrm>
            <a:off x="4386820" y="39224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208" name="Google Shape;208;p33"/>
          <p:cNvSpPr txBox="1">
            <a:spLocks noGrp="1"/>
          </p:cNvSpPr>
          <p:nvPr>
            <p:ph type="subTitle" idx="7"/>
          </p:nvPr>
        </p:nvSpPr>
        <p:spPr>
          <a:xfrm>
            <a:off x="5119910" y="1503692"/>
            <a:ext cx="3582657" cy="523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sz="1600" dirty="0"/>
              <a:t>SELECCIONA UNA LEYENDA</a:t>
            </a:r>
            <a:endParaRPr sz="1600" dirty="0"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8"/>
          </p:nvPr>
        </p:nvSpPr>
        <p:spPr>
          <a:xfrm>
            <a:off x="5119910" y="1860292"/>
            <a:ext cx="3724545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S" dirty="0"/>
              <a:t>Que permite el seguimiento de procesos clave de degradación</a:t>
            </a:r>
            <a:endParaRPr dirty="0"/>
          </a:p>
        </p:txBody>
      </p:sp>
      <p:sp>
        <p:nvSpPr>
          <p:cNvPr id="210" name="Google Shape;210;p33"/>
          <p:cNvSpPr txBox="1">
            <a:spLocks noGrp="1"/>
          </p:cNvSpPr>
          <p:nvPr>
            <p:ph type="subTitle" idx="9"/>
          </p:nvPr>
        </p:nvSpPr>
        <p:spPr>
          <a:xfrm>
            <a:off x="5119910" y="2526333"/>
            <a:ext cx="2362797" cy="5233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sz="1600" dirty="0"/>
              <a:t>MATRIZ DE TRANSICIÓN</a:t>
            </a:r>
            <a:endParaRPr sz="1600" dirty="0"/>
          </a:p>
        </p:txBody>
      </p:sp>
      <p:sp>
        <p:nvSpPr>
          <p:cNvPr id="211" name="Google Shape;211;p33"/>
          <p:cNvSpPr txBox="1">
            <a:spLocks noGrp="1"/>
          </p:cNvSpPr>
          <p:nvPr>
            <p:ph type="subTitle" idx="13"/>
          </p:nvPr>
        </p:nvSpPr>
        <p:spPr>
          <a:xfrm>
            <a:off x="5119910" y="2901983"/>
            <a:ext cx="3886797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S" dirty="0"/>
              <a:t>Los cambios conducen a la degradación, la mejora o son neutrales</a:t>
            </a:r>
            <a:endParaRPr dirty="0"/>
          </a:p>
        </p:txBody>
      </p:sp>
      <p:sp>
        <p:nvSpPr>
          <p:cNvPr id="212" name="Google Shape;212;p33"/>
          <p:cNvSpPr txBox="1">
            <a:spLocks noGrp="1"/>
          </p:cNvSpPr>
          <p:nvPr>
            <p:ph type="subTitle" idx="14"/>
          </p:nvPr>
        </p:nvSpPr>
        <p:spPr>
          <a:xfrm>
            <a:off x="5119910" y="3663275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sz="1600" dirty="0"/>
              <a:t>VALIDAR</a:t>
            </a:r>
            <a:endParaRPr sz="1600" dirty="0"/>
          </a:p>
        </p:txBody>
      </p:sp>
      <p:sp>
        <p:nvSpPr>
          <p:cNvPr id="213" name="Google Shape;213;p33"/>
          <p:cNvSpPr txBox="1">
            <a:spLocks noGrp="1"/>
          </p:cNvSpPr>
          <p:nvPr>
            <p:ph type="subTitle" idx="15"/>
          </p:nvPr>
        </p:nvSpPr>
        <p:spPr>
          <a:xfrm>
            <a:off x="5119911" y="3943675"/>
            <a:ext cx="3582656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S" dirty="0"/>
              <a:t>Validación de campo, estimaciones de área ajustada por error</a:t>
            </a:r>
            <a:endParaRPr dirty="0"/>
          </a:p>
        </p:txBody>
      </p:sp>
      <p:sp>
        <p:nvSpPr>
          <p:cNvPr id="214" name="Google Shape;214;p33"/>
          <p:cNvSpPr/>
          <p:nvPr/>
        </p:nvSpPr>
        <p:spPr>
          <a:xfrm>
            <a:off x="809501" y="3384285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EBE6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../_images/lc_flow.PNG">
            <a:extLst>
              <a:ext uri="{FF2B5EF4-FFF2-40B4-BE49-F238E27FC236}">
                <a16:creationId xmlns:a16="http://schemas.microsoft.com/office/drawing/2014/main" id="{A0EB5233-5722-43FB-9278-3328C156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0" y="741114"/>
            <a:ext cx="9157431" cy="36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281648" y="37871"/>
            <a:ext cx="8401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2C3938"/>
                </a:solidFill>
                <a:latin typeface="Arial Nova" panose="020B0504020202020204" pitchFamily="34" charset="0"/>
                <a:sym typeface="Oswald"/>
              </a:rPr>
              <a:t>Tendencias en la Cobertura de la Tierra</a:t>
            </a:r>
            <a:endParaRPr lang="es-AR" sz="1200" dirty="0"/>
          </a:p>
        </p:txBody>
      </p:sp>
      <p:pic>
        <p:nvPicPr>
          <p:cNvPr id="7" name="Imagen 30">
            <a:extLst>
              <a:ext uri="{FF2B5EF4-FFF2-40B4-BE49-F238E27FC236}">
                <a16:creationId xmlns:a16="http://schemas.microsoft.com/office/drawing/2014/main" id="{4CE31D9F-4124-46DC-8456-D8354B988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95" t="13334" r="4056" b="17917"/>
          <a:stretch/>
        </p:blipFill>
        <p:spPr>
          <a:xfrm>
            <a:off x="5460877" y="2163354"/>
            <a:ext cx="1381124" cy="61588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4A1209B6-4C07-4E32-9986-E5AD2270C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23" y="4479799"/>
            <a:ext cx="1813891" cy="62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75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0124-F05A-EE39-7A6A-9F587000B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A361A-63B6-85B7-3DA4-08D0425B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7" y="432313"/>
            <a:ext cx="4657186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La leyenda: ¿tierra forestal o “área cubierta de árboles”?</a:t>
            </a:r>
            <a:br>
              <a:rPr lang="es-AR" dirty="0"/>
            </a:b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52D08E-5203-5890-A20F-5B3EF80F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8" r="4474"/>
          <a:stretch/>
        </p:blipFill>
        <p:spPr>
          <a:xfrm>
            <a:off x="5238750" y="2599206"/>
            <a:ext cx="3905251" cy="146664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3C0FA8-D7E5-5CF8-84FA-88FECA4033E3}"/>
              </a:ext>
            </a:extLst>
          </p:cNvPr>
          <p:cNvSpPr/>
          <p:nvPr/>
        </p:nvSpPr>
        <p:spPr>
          <a:xfrm>
            <a:off x="68944" y="112304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8"/>
            <a:r>
              <a:rPr lang="es-AR" sz="2000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Bosques plantados </a:t>
            </a:r>
          </a:p>
          <a:p>
            <a:pPr algn="ctr" defTabSz="914378"/>
            <a:r>
              <a:rPr lang="es-AR" sz="2000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Bosques naturales </a:t>
            </a:r>
          </a:p>
          <a:p>
            <a:pPr algn="ctr" defTabSz="914378"/>
            <a:r>
              <a:rPr lang="es-AR" sz="2000" dirty="0">
                <a:solidFill>
                  <a:srgbClr val="44546A"/>
                </a:solidFill>
                <a:latin typeface="IBM Plex Sans"/>
                <a:ea typeface="IBM Plex Sans"/>
                <a:cs typeface="IBM Plex Sans"/>
                <a:sym typeface="IBM Plex Sans"/>
              </a:rPr>
              <a:t>Matorrales/rastrojo?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DC7D58-2019-3B75-8516-3C2DC9093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06" y="193681"/>
            <a:ext cx="3905250" cy="25971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5109C7-CBF1-4AF1-8AE4-7753A395A574}"/>
              </a:ext>
            </a:extLst>
          </p:cNvPr>
          <p:cNvPicPr/>
          <p:nvPr/>
        </p:nvPicPr>
        <p:blipFill rotWithShape="1">
          <a:blip r:embed="rId4"/>
          <a:srcRect l="2216" r="3481"/>
          <a:stretch/>
        </p:blipFill>
        <p:spPr>
          <a:xfrm>
            <a:off x="87437" y="2571751"/>
            <a:ext cx="5082369" cy="2361488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70C455-23C5-8799-9817-EF692DA9D2C3}"/>
              </a:ext>
            </a:extLst>
          </p:cNvPr>
          <p:cNvSpPr/>
          <p:nvPr/>
        </p:nvSpPr>
        <p:spPr>
          <a:xfrm>
            <a:off x="999674" y="3461000"/>
            <a:ext cx="660399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s-A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772AF-2377-43CC-23A8-2E062BA1B266}"/>
              </a:ext>
            </a:extLst>
          </p:cNvPr>
          <p:cNvSpPr txBox="1"/>
          <p:nvPr/>
        </p:nvSpPr>
        <p:spPr>
          <a:xfrm>
            <a:off x="4820101" y="4488154"/>
            <a:ext cx="36701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/>
            <a:r>
              <a:rPr lang="en-US" sz="2400" dirty="0" err="1">
                <a:solidFill>
                  <a:srgbClr val="C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Matriz</a:t>
            </a:r>
            <a:r>
              <a:rPr lang="en-US" sz="2400" dirty="0">
                <a:solidFill>
                  <a:srgbClr val="C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de </a:t>
            </a:r>
            <a:r>
              <a:rPr lang="en-US" sz="2400" dirty="0" err="1">
                <a:solidFill>
                  <a:srgbClr val="C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transición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Elipse 7">
            <a:extLst>
              <a:ext uri="{FF2B5EF4-FFF2-40B4-BE49-F238E27FC236}">
                <a16:creationId xmlns:a16="http://schemas.microsoft.com/office/drawing/2014/main" id="{C4B751B2-8C73-3943-3ECA-C04C34B884FA}"/>
              </a:ext>
            </a:extLst>
          </p:cNvPr>
          <p:cNvSpPr/>
          <p:nvPr/>
        </p:nvSpPr>
        <p:spPr>
          <a:xfrm>
            <a:off x="2342353" y="3446061"/>
            <a:ext cx="660399" cy="3048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s-A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Elipse 7">
            <a:extLst>
              <a:ext uri="{FF2B5EF4-FFF2-40B4-BE49-F238E27FC236}">
                <a16:creationId xmlns:a16="http://schemas.microsoft.com/office/drawing/2014/main" id="{6E5D39B3-799F-AE41-2AAC-6C893EABD494}"/>
              </a:ext>
            </a:extLst>
          </p:cNvPr>
          <p:cNvSpPr/>
          <p:nvPr/>
        </p:nvSpPr>
        <p:spPr>
          <a:xfrm>
            <a:off x="1758152" y="3682123"/>
            <a:ext cx="660399" cy="3048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s-A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B5DDF3-38F1-FA97-C9D5-0C4523F6EF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51119" r="10599" b="15805"/>
          <a:stretch/>
        </p:blipFill>
        <p:spPr>
          <a:xfrm>
            <a:off x="267967" y="2449889"/>
            <a:ext cx="1232767" cy="407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A34F25-A219-FCA5-50F4-2F9E3BC61543}"/>
              </a:ext>
            </a:extLst>
          </p:cNvPr>
          <p:cNvSpPr txBox="1"/>
          <p:nvPr/>
        </p:nvSpPr>
        <p:spPr>
          <a:xfrm>
            <a:off x="5169806" y="2880416"/>
            <a:ext cx="39052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1200" dirty="0"/>
              <a:t>Las trampas de la plantación de arboles muestran porque necesitamos soluciones climáticas naturales centradas en personas</a:t>
            </a:r>
          </a:p>
        </p:txBody>
      </p:sp>
    </p:spTree>
    <p:extLst>
      <p:ext uri="{BB962C8B-B14F-4D97-AF65-F5344CB8AC3E}">
        <p14:creationId xmlns:p14="http://schemas.microsoft.com/office/powerpoint/2010/main" val="19654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02" y="2985388"/>
            <a:ext cx="8173839" cy="199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102" y="997236"/>
            <a:ext cx="8541360" cy="17595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153060" y="297120"/>
            <a:ext cx="30174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ECUADOR</a:t>
            </a:r>
            <a:endParaRPr/>
          </a:p>
        </p:txBody>
      </p:sp>
      <p:sp>
        <p:nvSpPr>
          <p:cNvPr id="133" name="Google Shape;133;p6"/>
          <p:cNvSpPr txBox="1"/>
          <p:nvPr/>
        </p:nvSpPr>
        <p:spPr>
          <a:xfrm rot="927925">
            <a:off x="7058367" y="1492977"/>
            <a:ext cx="21213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189" indent="-330192" algn="ctr">
              <a:buClr>
                <a:schemeClr val="dk2"/>
              </a:buClr>
              <a:buSzPts val="1600"/>
            </a:pPr>
            <a:r>
              <a:rPr lang="en-US" sz="1800" b="1">
                <a:solidFill>
                  <a:srgbClr val="FFC000"/>
                </a:solidFill>
                <a:latin typeface="Josefin Sans"/>
                <a:ea typeface="Josefin Sans"/>
                <a:cs typeface="Josefin Sans"/>
                <a:sym typeface="Josefin Sans"/>
              </a:rPr>
              <a:t>Default</a:t>
            </a:r>
            <a:endParaRPr sz="1800" b="1">
              <a:solidFill>
                <a:srgbClr val="FFC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34" name="Google Shape;134;p6"/>
          <p:cNvSpPr txBox="1"/>
          <p:nvPr/>
        </p:nvSpPr>
        <p:spPr>
          <a:xfrm rot="927925">
            <a:off x="6707847" y="4485785"/>
            <a:ext cx="21213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189" indent="-330192" algn="ctr">
              <a:buClr>
                <a:schemeClr val="dk2"/>
              </a:buClr>
              <a:buSzPts val="1600"/>
            </a:pPr>
            <a:r>
              <a:rPr lang="en-US" sz="1800" b="1">
                <a:solidFill>
                  <a:srgbClr val="00B050"/>
                </a:solidFill>
                <a:latin typeface="Josefin Sans"/>
                <a:ea typeface="Josefin Sans"/>
                <a:cs typeface="Josefin Sans"/>
                <a:sym typeface="Josefin Sans"/>
              </a:rPr>
              <a:t>Reported</a:t>
            </a:r>
            <a:endParaRPr sz="1800" b="1">
              <a:solidFill>
                <a:srgbClr val="00B05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35" name="Google Shape;135;p6" descr="Ecuador Bandera Nacional - Gráficos vectoriales gratis en Pixabay - Pixab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4107" y="97293"/>
            <a:ext cx="1668780" cy="8343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Google Shape;266;p39">
            <a:extLst>
              <a:ext uri="{FF2B5EF4-FFF2-40B4-BE49-F238E27FC236}">
                <a16:creationId xmlns:a16="http://schemas.microsoft.com/office/drawing/2014/main" id="{34A3CBB0-137A-692B-CE24-86CEAC48A92A}"/>
              </a:ext>
            </a:extLst>
          </p:cNvPr>
          <p:cNvSpPr txBox="1">
            <a:spLocks/>
          </p:cNvSpPr>
          <p:nvPr/>
        </p:nvSpPr>
        <p:spPr>
          <a:xfrm>
            <a:off x="2896350" y="0"/>
            <a:ext cx="3351300" cy="12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chemeClr val="dk2"/>
                </a:solidFill>
                <a:latin typeface="Franklin Gothic Medium" panose="020B0603020102020204" pitchFamily="34" charset="0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000"/>
              <a:t>ODS 15.3.1</a:t>
            </a:r>
            <a:br>
              <a:rPr lang="es-ES" sz="2000"/>
            </a:br>
            <a:r>
              <a:rPr lang="es-ES" sz="1800"/>
              <a:t>PROPORCIÓN DE TIERRA DEGRADADA</a:t>
            </a:r>
            <a:endParaRPr lang="es-E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A62D2F-1BEA-C2DA-AA52-695770F67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309" y="681826"/>
            <a:ext cx="5883150" cy="3779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52593-4BFE-56E2-9F22-1EF7A6C7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1" y="681826"/>
            <a:ext cx="2590840" cy="371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480B8D3-CAFC-AE2B-7C06-E864626C9F8F}"/>
              </a:ext>
            </a:extLst>
          </p:cNvPr>
          <p:cNvSpPr/>
          <p:nvPr/>
        </p:nvSpPr>
        <p:spPr>
          <a:xfrm>
            <a:off x="6407524" y="1371600"/>
            <a:ext cx="336176" cy="147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C72D59-3C32-C348-0A1D-F04A990DBAD8}"/>
              </a:ext>
            </a:extLst>
          </p:cNvPr>
          <p:cNvSpPr/>
          <p:nvPr/>
        </p:nvSpPr>
        <p:spPr>
          <a:xfrm>
            <a:off x="6239436" y="3036794"/>
            <a:ext cx="336176" cy="147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1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772A2-1C73-4E38-8E33-1E06F8590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9" y="831253"/>
            <a:ext cx="8911796" cy="753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0BFEE3-04DD-4900-AD99-02A991C71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2280" cy="76353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C24433D-DE36-4011-A0D2-8E47EBAC2127}"/>
              </a:ext>
            </a:extLst>
          </p:cNvPr>
          <p:cNvSpPr/>
          <p:nvPr/>
        </p:nvSpPr>
        <p:spPr>
          <a:xfrm>
            <a:off x="125360" y="14750"/>
            <a:ext cx="545690" cy="3244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140C2D-6D12-4C8D-9D38-0A74B8082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86" y="1652182"/>
            <a:ext cx="8474988" cy="27020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62828A5-8C0C-41C6-AB25-F0B5A8809D98}"/>
              </a:ext>
            </a:extLst>
          </p:cNvPr>
          <p:cNvSpPr/>
          <p:nvPr/>
        </p:nvSpPr>
        <p:spPr>
          <a:xfrm>
            <a:off x="324398" y="1652182"/>
            <a:ext cx="925463" cy="3244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561431-A670-4086-BFCA-421035A56E02}"/>
              </a:ext>
            </a:extLst>
          </p:cNvPr>
          <p:cNvSpPr/>
          <p:nvPr/>
        </p:nvSpPr>
        <p:spPr>
          <a:xfrm>
            <a:off x="125360" y="884903"/>
            <a:ext cx="4616247" cy="27284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7E3FE-F7B7-4B8D-B478-406D22E39A39}"/>
              </a:ext>
            </a:extLst>
          </p:cNvPr>
          <p:cNvSpPr/>
          <p:nvPr/>
        </p:nvSpPr>
        <p:spPr>
          <a:xfrm>
            <a:off x="321907" y="3857381"/>
            <a:ext cx="713792" cy="4968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52543-D9CB-4AE0-89EE-470DA248C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012" y="3653364"/>
            <a:ext cx="1474994" cy="178551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44072B-30A6-40C7-9FDF-BE4FEBF749A5}"/>
              </a:ext>
            </a:extLst>
          </p:cNvPr>
          <p:cNvCxnSpPr>
            <a:cxnSpLocks/>
          </p:cNvCxnSpPr>
          <p:nvPr/>
        </p:nvCxnSpPr>
        <p:spPr>
          <a:xfrm flipV="1">
            <a:off x="2142907" y="4502198"/>
            <a:ext cx="837618" cy="837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7810CC-1900-41E4-837E-B56935392135}"/>
              </a:ext>
            </a:extLst>
          </p:cNvPr>
          <p:cNvCxnSpPr>
            <a:cxnSpLocks/>
          </p:cNvCxnSpPr>
          <p:nvPr/>
        </p:nvCxnSpPr>
        <p:spPr>
          <a:xfrm>
            <a:off x="2142907" y="4502198"/>
            <a:ext cx="837618" cy="837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F35306-010C-4C16-9A12-C667378C7D7C}"/>
              </a:ext>
            </a:extLst>
          </p:cNvPr>
          <p:cNvSpPr txBox="1"/>
          <p:nvPr/>
        </p:nvSpPr>
        <p:spPr>
          <a:xfrm>
            <a:off x="3190420" y="4432072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/>
              <a:t>Leyenda en Ecuador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71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99208-7C03-4E61-8CC3-AF72DD747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4146" y="778282"/>
            <a:ext cx="3388442" cy="2399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2969D-B771-4BE8-BC85-A40F99BBE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2280" cy="76353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F3F95F5-ED89-437B-9317-6E911F582C5B}"/>
              </a:ext>
            </a:extLst>
          </p:cNvPr>
          <p:cNvSpPr/>
          <p:nvPr/>
        </p:nvSpPr>
        <p:spPr>
          <a:xfrm>
            <a:off x="125360" y="14750"/>
            <a:ext cx="545690" cy="3244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52059-9AFC-4295-8EC5-475BA5679D0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62280" y="14749"/>
            <a:ext cx="4396938" cy="2665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176F2-8B33-4796-9DCF-F091229AE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587" y="2281989"/>
            <a:ext cx="4418078" cy="1154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E98A4-4773-4882-9134-8AD8E5F96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78" y="3535382"/>
            <a:ext cx="2108718" cy="1581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9C63B-38BA-486A-8328-C6CB2FB8B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23" y="3535382"/>
            <a:ext cx="2108718" cy="1581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D4079-B0CA-4DA4-9A00-EA2540B1A4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0" y="3229558"/>
            <a:ext cx="2516483" cy="18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47036-0A0F-4F76-83DA-D0FEE0BD5616}"/>
              </a:ext>
            </a:extLst>
          </p:cNvPr>
          <p:cNvSpPr txBox="1"/>
          <p:nvPr/>
        </p:nvSpPr>
        <p:spPr>
          <a:xfrm rot="1779185">
            <a:off x="2253817" y="3752348"/>
            <a:ext cx="269158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50" dirty="0"/>
              <a:t>Propuesta de trabajo, ejemplo de taller en Turquía, Colombia y Bosnia and Herzegovina</a:t>
            </a:r>
          </a:p>
        </p:txBody>
      </p:sp>
    </p:spTree>
    <p:extLst>
      <p:ext uri="{BB962C8B-B14F-4D97-AF65-F5344CB8AC3E}">
        <p14:creationId xmlns:p14="http://schemas.microsoft.com/office/powerpoint/2010/main" val="1290015346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 &amp; Travel by Slidesgo">
  <a:themeElements>
    <a:clrScheme name="Simple Light">
      <a:dk1>
        <a:srgbClr val="000000"/>
      </a:dk1>
      <a:lt1>
        <a:srgbClr val="FFFFFF"/>
      </a:lt1>
      <a:dk2>
        <a:srgbClr val="44546A"/>
      </a:dk2>
      <a:lt2>
        <a:srgbClr val="EEEEEE"/>
      </a:lt2>
      <a:accent1>
        <a:srgbClr val="F6F5F0"/>
      </a:accent1>
      <a:accent2>
        <a:srgbClr val="EBE6E0"/>
      </a:accent2>
      <a:accent3>
        <a:srgbClr val="E2D5CC"/>
      </a:accent3>
      <a:accent4>
        <a:srgbClr val="CABCB3"/>
      </a:accent4>
      <a:accent5>
        <a:srgbClr val="ABA197"/>
      </a:accent5>
      <a:accent6>
        <a:srgbClr val="44546A"/>
      </a:accent6>
      <a:hlink>
        <a:srgbClr val="4454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Explore &amp; Travel by Slidesgo">
  <a:themeElements>
    <a:clrScheme name="Simple Light">
      <a:dk1>
        <a:srgbClr val="000000"/>
      </a:dk1>
      <a:lt1>
        <a:srgbClr val="FFFFFF"/>
      </a:lt1>
      <a:dk2>
        <a:srgbClr val="44546A"/>
      </a:dk2>
      <a:lt2>
        <a:srgbClr val="EEEEEE"/>
      </a:lt2>
      <a:accent1>
        <a:srgbClr val="F6F5F0"/>
      </a:accent1>
      <a:accent2>
        <a:srgbClr val="EBE6E0"/>
      </a:accent2>
      <a:accent3>
        <a:srgbClr val="E2D5CC"/>
      </a:accent3>
      <a:accent4>
        <a:srgbClr val="CABCB3"/>
      </a:accent4>
      <a:accent5>
        <a:srgbClr val="ABA197"/>
      </a:accent5>
      <a:accent6>
        <a:srgbClr val="44546A"/>
      </a:accent6>
      <a:hlink>
        <a:srgbClr val="4454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28193</TotalTime>
  <Words>1471</Words>
  <Application>Microsoft Office PowerPoint</Application>
  <PresentationFormat>On-screen Show (16:9)</PresentationFormat>
  <Paragraphs>491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Franklin Gothic Medium</vt:lpstr>
      <vt:lpstr>Josefin Sans</vt:lpstr>
      <vt:lpstr>Times New Roman</vt:lpstr>
      <vt:lpstr>IBM Plex Sans</vt:lpstr>
      <vt:lpstr>Calibri</vt:lpstr>
      <vt:lpstr>Arial Narrow</vt:lpstr>
      <vt:lpstr>Arial Nova</vt:lpstr>
      <vt:lpstr>Explore &amp; Travel by Slidesgo</vt:lpstr>
      <vt:lpstr>3_Explore &amp; Travel by Slidesgo</vt:lpstr>
      <vt:lpstr>Cambios de Cobertura y uso de la tierra (CCUT), método y objetivos del día</vt:lpstr>
      <vt:lpstr>ODS 15.3.1 PROPORCIÓN DE TIERRA DEGRADADA</vt:lpstr>
      <vt:lpstr>TENDENCIAS EN LA COBERTURA DE LA TIERRA</vt:lpstr>
      <vt:lpstr>PowerPoint Presentation</vt:lpstr>
      <vt:lpstr>La leyenda: ¿tierra forestal o “área cubierta de árboles”? </vt:lpstr>
      <vt:lpstr>ECUADOR</vt:lpstr>
      <vt:lpstr>PowerPoint Presentation</vt:lpstr>
      <vt:lpstr>PowerPoint Presentation</vt:lpstr>
      <vt:lpstr>PowerPoint Presentation</vt:lpstr>
      <vt:lpstr>Mapeo de bosques:  Comparación de 7 mapas diferentes</vt:lpstr>
      <vt:lpstr>Elegir el mejor dato de cobertura</vt:lpstr>
      <vt:lpstr>Mejores datos disponibles sobre la cobertura del suelo</vt:lpstr>
      <vt:lpstr>PowerPoint Presentation</vt:lpstr>
      <vt:lpstr>PowerPoint Presentation</vt:lpstr>
      <vt:lpstr>PowerPoint Presentation</vt:lpstr>
      <vt:lpstr>Matriz de transición</vt:lpstr>
      <vt:lpstr>Validación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MUCHAS GRACIAS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</dc:title>
  <dc:creator>Ingrid</dc:creator>
  <cp:lastModifiedBy>César Garcia</cp:lastModifiedBy>
  <cp:revision>117</cp:revision>
  <dcterms:modified xsi:type="dcterms:W3CDTF">2024-03-04T13:44:07Z</dcterms:modified>
</cp:coreProperties>
</file>