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7"/>
  </p:notesMasterIdLst>
  <p:sldIdLst>
    <p:sldId id="3633" r:id="rId2"/>
    <p:sldId id="257" r:id="rId3"/>
    <p:sldId id="258" r:id="rId4"/>
    <p:sldId id="259" r:id="rId5"/>
    <p:sldId id="260" r:id="rId6"/>
    <p:sldId id="2147473358" r:id="rId7"/>
    <p:sldId id="2147473353" r:id="rId8"/>
    <p:sldId id="2147473373" r:id="rId9"/>
    <p:sldId id="2147473364" r:id="rId10"/>
    <p:sldId id="2147473360" r:id="rId11"/>
    <p:sldId id="2147473361" r:id="rId12"/>
    <p:sldId id="2147473362" r:id="rId13"/>
    <p:sldId id="2147473365" r:id="rId14"/>
    <p:sldId id="2147473374" r:id="rId15"/>
    <p:sldId id="2147473366" r:id="rId16"/>
    <p:sldId id="3625" r:id="rId17"/>
    <p:sldId id="3617" r:id="rId18"/>
    <p:sldId id="2147473367" r:id="rId19"/>
    <p:sldId id="3531" r:id="rId20"/>
    <p:sldId id="355" r:id="rId21"/>
    <p:sldId id="3618" r:id="rId22"/>
    <p:sldId id="2147473375" r:id="rId23"/>
    <p:sldId id="2147473376" r:id="rId24"/>
    <p:sldId id="392" r:id="rId25"/>
    <p:sldId id="1629" r:id="rId26"/>
    <p:sldId id="3623" r:id="rId27"/>
    <p:sldId id="267" r:id="rId28"/>
    <p:sldId id="2147473382" r:id="rId29"/>
    <p:sldId id="2147473357" r:id="rId30"/>
    <p:sldId id="2147473380" r:id="rId31"/>
    <p:sldId id="3626" r:id="rId32"/>
    <p:sldId id="3627" r:id="rId33"/>
    <p:sldId id="278" r:id="rId34"/>
    <p:sldId id="2147473352" r:id="rId35"/>
    <p:sldId id="269" r:id="rId36"/>
  </p:sldIdLst>
  <p:sldSz cx="9144000" cy="5143500" type="screen16x9"/>
  <p:notesSz cx="6858000" cy="9144000"/>
  <p:embeddedFontLst>
    <p:embeddedFont>
      <p:font typeface="Avenir Next LT Pro" panose="020B0504020202020204" pitchFamily="3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DM Sans" panose="020B0604020202020204" charset="0"/>
      <p:regular r:id="rId46"/>
      <p:bold r:id="rId47"/>
      <p:italic r:id="rId48"/>
      <p:boldItalic r:id="rId49"/>
    </p:embeddedFont>
    <p:embeddedFont>
      <p:font typeface="Epilogue Medium" panose="020B0604020202020204" charset="0"/>
      <p:regular r:id="rId50"/>
      <p:bold r:id="rId51"/>
      <p:italic r:id="rId52"/>
      <p:boldItalic r:id="rId53"/>
    </p:embeddedFont>
    <p:embeddedFont>
      <p:font typeface="Gadugi" panose="020B0502040204020203" pitchFamily="34" charset="0"/>
      <p:regular r:id="rId54"/>
      <p:bold r:id="rId55"/>
    </p:embeddedFont>
    <p:embeddedFont>
      <p:font typeface="Golos Text" panose="020B0604020202020204" charset="0"/>
      <p:regular r:id="rId56"/>
      <p:bold r:id="rId57"/>
    </p:embeddedFont>
    <p:embeddedFont>
      <p:font typeface="IBM Plex Sans" panose="020B0604020202020204" charset="0"/>
      <p:regular r:id="rId58"/>
      <p:bold r:id="rId59"/>
      <p:italic r:id="rId60"/>
      <p:boldItalic r:id="rId61"/>
    </p:embeddedFont>
    <p:embeddedFont>
      <p:font typeface="Josefin Sans" panose="020B0604020202020204" charset="0"/>
      <p:regular r:id="rId62"/>
      <p:bold r:id="rId63"/>
      <p:italic r:id="rId64"/>
      <p:boldItalic r:id="rId65"/>
    </p:embeddedFont>
    <p:embeddedFont>
      <p:font typeface="Manrope" panose="020B0604020202020204" charset="0"/>
      <p:regular r:id="rId66"/>
      <p:bold r:id="rId67"/>
    </p:embeddedFont>
    <p:embeddedFont>
      <p:font typeface="Nunito Light" panose="020B0604020202020204" charset="0"/>
      <p:regular r:id="rId68"/>
      <p:italic r:id="rId69"/>
    </p:embeddedFont>
    <p:embeddedFont>
      <p:font typeface="Open Sans" panose="020B0604020202020204" charset="0"/>
      <p:regular r:id="rId70"/>
      <p:bold r:id="rId71"/>
      <p:italic r:id="rId72"/>
      <p:boldItalic r:id="rId73"/>
    </p:embeddedFont>
    <p:embeddedFont>
      <p:font typeface="Questrial" panose="020B0604020202020204" charset="0"/>
      <p:regular r:id="rId74"/>
    </p:embeddedFont>
    <p:embeddedFont>
      <p:font typeface="Roboto" panose="020B0604020202020204" charset="0"/>
      <p:regular r:id="rId75"/>
      <p:bold r:id="rId76"/>
      <p:italic r:id="rId77"/>
      <p:boldItalic r:id="rId78"/>
    </p:embeddedFont>
    <p:embeddedFont>
      <p:font typeface="Roboto Condensed" panose="020B0604020202020204" charset="0"/>
      <p:regular r:id="rId79"/>
      <p:bold r:id="rId80"/>
      <p:italic r:id="rId81"/>
      <p:boldItalic r:id="rId82"/>
    </p:embeddedFont>
    <p:embeddedFont>
      <p:font typeface="Roboto Light" panose="020B0604020202020204" charset="0"/>
      <p:regular r:id="rId83"/>
      <p:italic r:id="rId84"/>
    </p:embeddedFont>
    <p:embeddedFont>
      <p:font typeface="Sahitya" panose="020B0604020202020204" charset="0"/>
      <p:regular r:id="rId85"/>
      <p:bold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6600"/>
    <a:srgbClr val="CC0099"/>
    <a:srgbClr val="00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3BAB81-B57F-44EB-B710-BE4594560E23}">
  <a:tblStyle styleId="{BC3BAB81-B57F-44EB-B710-BE4594560E2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564" autoAdjust="0"/>
    <p:restoredTop sz="80185" autoAdjust="0"/>
  </p:normalViewPr>
  <p:slideViewPr>
    <p:cSldViewPr snapToGrid="0">
      <p:cViewPr varScale="1">
        <p:scale>
          <a:sx n="86" d="100"/>
          <a:sy n="86" d="100"/>
        </p:scale>
        <p:origin x="70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font" Target="fonts/font31.fntdata"/><Relationship Id="rId84" Type="http://schemas.openxmlformats.org/officeDocument/2006/relationships/font" Target="fonts/font47.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notesMaster" Target="notesMasters/notesMaster1.xml"/><Relationship Id="rId53" Type="http://schemas.openxmlformats.org/officeDocument/2006/relationships/font" Target="fonts/font16.fntdata"/><Relationship Id="rId58" Type="http://schemas.openxmlformats.org/officeDocument/2006/relationships/font" Target="fonts/font21.fntdata"/><Relationship Id="rId74" Type="http://schemas.openxmlformats.org/officeDocument/2006/relationships/font" Target="fonts/font37.fntdata"/><Relationship Id="rId79" Type="http://schemas.openxmlformats.org/officeDocument/2006/relationships/font" Target="fonts/font42.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font" Target="fonts/font32.fntdata"/><Relationship Id="rId77" Type="http://schemas.openxmlformats.org/officeDocument/2006/relationships/font" Target="fonts/font40.fntdata"/><Relationship Id="rId8" Type="http://schemas.openxmlformats.org/officeDocument/2006/relationships/slide" Target="slides/slide7.xml"/><Relationship Id="rId51" Type="http://schemas.openxmlformats.org/officeDocument/2006/relationships/font" Target="fonts/font14.fntdata"/><Relationship Id="rId72" Type="http://schemas.openxmlformats.org/officeDocument/2006/relationships/font" Target="fonts/font35.fntdata"/><Relationship Id="rId80" Type="http://schemas.openxmlformats.org/officeDocument/2006/relationships/font" Target="fonts/font43.fntdata"/><Relationship Id="rId85" Type="http://schemas.openxmlformats.org/officeDocument/2006/relationships/font" Target="fonts/font4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font" Target="fonts/font33.fntdata"/><Relationship Id="rId75" Type="http://schemas.openxmlformats.org/officeDocument/2006/relationships/font" Target="fonts/font38.fntdata"/><Relationship Id="rId83" Type="http://schemas.openxmlformats.org/officeDocument/2006/relationships/font" Target="fonts/font46.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73" Type="http://schemas.openxmlformats.org/officeDocument/2006/relationships/font" Target="fonts/font36.fntdata"/><Relationship Id="rId78" Type="http://schemas.openxmlformats.org/officeDocument/2006/relationships/font" Target="fonts/font41.fntdata"/><Relationship Id="rId81" Type="http://schemas.openxmlformats.org/officeDocument/2006/relationships/font" Target="fonts/font44.fntdata"/><Relationship Id="rId86" Type="http://schemas.openxmlformats.org/officeDocument/2006/relationships/font" Target="fonts/font4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font" Target="fonts/font13.fntdata"/><Relationship Id="rId55" Type="http://schemas.openxmlformats.org/officeDocument/2006/relationships/font" Target="fonts/font18.fntdata"/><Relationship Id="rId76" Type="http://schemas.openxmlformats.org/officeDocument/2006/relationships/font" Target="fonts/font39.fntdata"/><Relationship Id="rId7" Type="http://schemas.openxmlformats.org/officeDocument/2006/relationships/slide" Target="slides/slide6.xml"/><Relationship Id="rId71" Type="http://schemas.openxmlformats.org/officeDocument/2006/relationships/font" Target="fonts/font3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font" Target="fonts/font3.fntdata"/><Relationship Id="rId45" Type="http://schemas.openxmlformats.org/officeDocument/2006/relationships/font" Target="fonts/font8.fntdata"/><Relationship Id="rId66" Type="http://schemas.openxmlformats.org/officeDocument/2006/relationships/font" Target="fonts/font29.fntdata"/><Relationship Id="rId87" Type="http://schemas.openxmlformats.org/officeDocument/2006/relationships/presProps" Target="presProps.xml"/><Relationship Id="rId61" Type="http://schemas.openxmlformats.org/officeDocument/2006/relationships/font" Target="fonts/font24.fntdata"/><Relationship Id="rId82" Type="http://schemas.openxmlformats.org/officeDocument/2006/relationships/font" Target="fonts/font45.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2b62a2be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2b62a2be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4"/>
        <p:cNvGrpSpPr/>
        <p:nvPr/>
      </p:nvGrpSpPr>
      <p:grpSpPr>
        <a:xfrm>
          <a:off x="0" y="0"/>
          <a:ext cx="0" cy="0"/>
          <a:chOff x="0" y="0"/>
          <a:chExt cx="0" cy="0"/>
        </a:xfrm>
      </p:grpSpPr>
      <p:sp>
        <p:nvSpPr>
          <p:cNvPr id="4145" name="Google Shape;4145;g43fb36d695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6" name="Google Shape;4146;g43fb36d695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83743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86357fe68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86357fe68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212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89a3160b7d_0_1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89a3160b7d_0_1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203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89ad7df08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89ad7df08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100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92260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31</a:t>
            </a:fld>
            <a:endParaRPr lang="fr-CI"/>
          </a:p>
        </p:txBody>
      </p:sp>
    </p:spTree>
    <p:extLst>
      <p:ext uri="{BB962C8B-B14F-4D97-AF65-F5344CB8AC3E}">
        <p14:creationId xmlns:p14="http://schemas.microsoft.com/office/powerpoint/2010/main" val="1149761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32</a:t>
            </a:fld>
            <a:endParaRPr lang="fr-CI"/>
          </a:p>
        </p:txBody>
      </p:sp>
    </p:spTree>
    <p:extLst>
      <p:ext uri="{BB962C8B-B14F-4D97-AF65-F5344CB8AC3E}">
        <p14:creationId xmlns:p14="http://schemas.microsoft.com/office/powerpoint/2010/main" val="1827316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2" name="Google Shape;57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35c9f142d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35c9f142d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4" name="Google Shape;25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16</a:t>
            </a:fld>
            <a:endParaRPr lang="fr-CI"/>
          </a:p>
        </p:txBody>
      </p:sp>
    </p:spTree>
    <p:extLst>
      <p:ext uri="{BB962C8B-B14F-4D97-AF65-F5344CB8AC3E}">
        <p14:creationId xmlns:p14="http://schemas.microsoft.com/office/powerpoint/2010/main" val="308955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de7457949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de7457949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993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4"/>
        <p:cNvGrpSpPr/>
        <p:nvPr/>
      </p:nvGrpSpPr>
      <p:grpSpPr>
        <a:xfrm>
          <a:off x="0" y="0"/>
          <a:ext cx="0" cy="0"/>
          <a:chOff x="0" y="0"/>
          <a:chExt cx="0" cy="0"/>
        </a:xfrm>
      </p:grpSpPr>
      <p:sp>
        <p:nvSpPr>
          <p:cNvPr id="4145" name="Google Shape;4145;g43fb36d695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6" name="Google Shape;4146;g43fb36d695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7333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bit.ly/2TtBDf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35" name="Google Shape;35;p7"/>
          <p:cNvSpPr txBox="1">
            <a:spLocks noGrp="1"/>
          </p:cNvSpPr>
          <p:nvPr>
            <p:ph type="title"/>
          </p:nvPr>
        </p:nvSpPr>
        <p:spPr>
          <a:xfrm>
            <a:off x="228600" y="228600"/>
            <a:ext cx="3998400" cy="1445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600"/>
              <a:buNone/>
              <a:defRPr sz="26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6" name="Google Shape;36;p7"/>
          <p:cNvSpPr txBox="1">
            <a:spLocks noGrp="1"/>
          </p:cNvSpPr>
          <p:nvPr>
            <p:ph type="body" idx="1"/>
          </p:nvPr>
        </p:nvSpPr>
        <p:spPr>
          <a:xfrm>
            <a:off x="1609625" y="2066125"/>
            <a:ext cx="3824100" cy="2532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37" name="Google Shape;37;p7"/>
          <p:cNvSpPr>
            <a:spLocks noGrp="1"/>
          </p:cNvSpPr>
          <p:nvPr>
            <p:ph type="pic" idx="2"/>
          </p:nvPr>
        </p:nvSpPr>
        <p:spPr>
          <a:xfrm>
            <a:off x="5715849" y="0"/>
            <a:ext cx="3428100" cy="51435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2159321" y="2550525"/>
            <a:ext cx="3039000" cy="531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19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23" name="Google Shape;23;p26"/>
          <p:cNvSpPr txBox="1">
            <a:spLocks noGrp="1"/>
          </p:cNvSpPr>
          <p:nvPr>
            <p:ph type="subTitle" idx="1"/>
          </p:nvPr>
        </p:nvSpPr>
        <p:spPr>
          <a:xfrm>
            <a:off x="713225" y="833800"/>
            <a:ext cx="5930700" cy="1425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2400"/>
            </a:lvl1pPr>
            <a:lvl2pPr lvl="1" algn="ctr">
              <a:lnSpc>
                <a:spcPct val="100000"/>
              </a:lnSpc>
              <a:spcBef>
                <a:spcPts val="0"/>
              </a:spcBef>
              <a:spcAft>
                <a:spcPts val="0"/>
              </a:spcAft>
              <a:buSzPts val="3000"/>
              <a:buNone/>
              <a:defRPr sz="3000"/>
            </a:lvl2pPr>
            <a:lvl3pPr lvl="2" algn="ctr">
              <a:lnSpc>
                <a:spcPct val="100000"/>
              </a:lnSpc>
              <a:spcBef>
                <a:spcPts val="1600"/>
              </a:spcBef>
              <a:spcAft>
                <a:spcPts val="0"/>
              </a:spcAft>
              <a:buSzPts val="3000"/>
              <a:buNone/>
              <a:defRPr sz="3000"/>
            </a:lvl3pPr>
            <a:lvl4pPr lvl="3" algn="ctr">
              <a:lnSpc>
                <a:spcPct val="100000"/>
              </a:lnSpc>
              <a:spcBef>
                <a:spcPts val="1600"/>
              </a:spcBef>
              <a:spcAft>
                <a:spcPts val="0"/>
              </a:spcAft>
              <a:buSzPts val="3000"/>
              <a:buNone/>
              <a:defRPr sz="3000"/>
            </a:lvl4pPr>
            <a:lvl5pPr lvl="4" algn="ctr">
              <a:lnSpc>
                <a:spcPct val="100000"/>
              </a:lnSpc>
              <a:spcBef>
                <a:spcPts val="1600"/>
              </a:spcBef>
              <a:spcAft>
                <a:spcPts val="0"/>
              </a:spcAft>
              <a:buSzPts val="3000"/>
              <a:buNone/>
              <a:defRPr sz="3000"/>
            </a:lvl5pPr>
            <a:lvl6pPr lvl="5" algn="ctr">
              <a:lnSpc>
                <a:spcPct val="100000"/>
              </a:lnSpc>
              <a:spcBef>
                <a:spcPts val="1600"/>
              </a:spcBef>
              <a:spcAft>
                <a:spcPts val="0"/>
              </a:spcAft>
              <a:buSzPts val="3000"/>
              <a:buNone/>
              <a:defRPr sz="3000"/>
            </a:lvl6pPr>
            <a:lvl7pPr lvl="6" algn="ctr">
              <a:lnSpc>
                <a:spcPct val="100000"/>
              </a:lnSpc>
              <a:spcBef>
                <a:spcPts val="1600"/>
              </a:spcBef>
              <a:spcAft>
                <a:spcPts val="0"/>
              </a:spcAft>
              <a:buSzPts val="3000"/>
              <a:buNone/>
              <a:defRPr sz="3000"/>
            </a:lvl7pPr>
            <a:lvl8pPr lvl="7" algn="ctr">
              <a:lnSpc>
                <a:spcPct val="100000"/>
              </a:lnSpc>
              <a:spcBef>
                <a:spcPts val="1600"/>
              </a:spcBef>
              <a:spcAft>
                <a:spcPts val="0"/>
              </a:spcAft>
              <a:buSzPts val="3000"/>
              <a:buNone/>
              <a:defRPr sz="3000"/>
            </a:lvl8pPr>
            <a:lvl9pPr lvl="8" algn="ctr">
              <a:lnSpc>
                <a:spcPct val="100000"/>
              </a:lnSpc>
              <a:spcBef>
                <a:spcPts val="1600"/>
              </a:spcBef>
              <a:spcAft>
                <a:spcPts val="1600"/>
              </a:spcAft>
              <a:buSzPts val="3000"/>
              <a:buNone/>
              <a:defRPr sz="3000"/>
            </a:lvl9pPr>
          </a:lstStyle>
          <a:p>
            <a:endParaRPr/>
          </a:p>
        </p:txBody>
      </p:sp>
      <p:sp>
        <p:nvSpPr>
          <p:cNvPr id="24" name="Google Shape;24;p26"/>
          <p:cNvSpPr>
            <a:spLocks noGrp="1"/>
          </p:cNvSpPr>
          <p:nvPr>
            <p:ph type="pic" idx="2"/>
          </p:nvPr>
        </p:nvSpPr>
        <p:spPr>
          <a:xfrm flipH="1">
            <a:off x="5043900" y="0"/>
            <a:ext cx="4100100" cy="5143500"/>
          </a:xfrm>
          <a:prstGeom prst="rtTriangle">
            <a:avLst/>
          </a:prstGeom>
          <a:noFill/>
          <a:ln>
            <a:noFill/>
          </a:ln>
        </p:spPr>
      </p:sp>
    </p:spTree>
    <p:extLst>
      <p:ext uri="{BB962C8B-B14F-4D97-AF65-F5344CB8AC3E}">
        <p14:creationId xmlns:p14="http://schemas.microsoft.com/office/powerpoint/2010/main" val="2886418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42"/>
        <p:cNvGrpSpPr/>
        <p:nvPr/>
      </p:nvGrpSpPr>
      <p:grpSpPr>
        <a:xfrm>
          <a:off x="0" y="0"/>
          <a:ext cx="0" cy="0"/>
          <a:chOff x="0" y="0"/>
          <a:chExt cx="0" cy="0"/>
        </a:xfrm>
      </p:grpSpPr>
      <p:sp>
        <p:nvSpPr>
          <p:cNvPr id="43" name="Google Shape;43;p48"/>
          <p:cNvSpPr txBox="1">
            <a:spLocks noGrp="1"/>
          </p:cNvSpPr>
          <p:nvPr>
            <p:ph type="ctrTitle"/>
          </p:nvPr>
        </p:nvSpPr>
        <p:spPr>
          <a:xfrm>
            <a:off x="1143000" y="841772"/>
            <a:ext cx="6858000" cy="1790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500"/>
              <a:buNone/>
              <a:defRPr sz="4500"/>
            </a:lvl1pPr>
            <a:lvl2pPr lvl="1" algn="ctr">
              <a:lnSpc>
                <a:spcPct val="100000"/>
              </a:lnSpc>
              <a:spcBef>
                <a:spcPts val="0"/>
              </a:spcBef>
              <a:spcAft>
                <a:spcPts val="0"/>
              </a:spcAft>
              <a:buSzPts val="2500"/>
              <a:buNone/>
              <a:defRPr/>
            </a:lvl2pPr>
            <a:lvl3pPr lvl="2" algn="ctr">
              <a:lnSpc>
                <a:spcPct val="100000"/>
              </a:lnSpc>
              <a:spcBef>
                <a:spcPts val="0"/>
              </a:spcBef>
              <a:spcAft>
                <a:spcPts val="0"/>
              </a:spcAft>
              <a:buSzPts val="2500"/>
              <a:buNone/>
              <a:defRPr/>
            </a:lvl3pPr>
            <a:lvl4pPr lvl="3" algn="ctr">
              <a:lnSpc>
                <a:spcPct val="100000"/>
              </a:lnSpc>
              <a:spcBef>
                <a:spcPts val="0"/>
              </a:spcBef>
              <a:spcAft>
                <a:spcPts val="0"/>
              </a:spcAft>
              <a:buSzPts val="2500"/>
              <a:buNone/>
              <a:defRPr/>
            </a:lvl4pPr>
            <a:lvl5pPr lvl="4" algn="ctr">
              <a:lnSpc>
                <a:spcPct val="100000"/>
              </a:lnSpc>
              <a:spcBef>
                <a:spcPts val="0"/>
              </a:spcBef>
              <a:spcAft>
                <a:spcPts val="0"/>
              </a:spcAft>
              <a:buSzPts val="2500"/>
              <a:buNone/>
              <a:defRPr/>
            </a:lvl5pPr>
            <a:lvl6pPr lvl="5" algn="ctr">
              <a:lnSpc>
                <a:spcPct val="100000"/>
              </a:lnSpc>
              <a:spcBef>
                <a:spcPts val="0"/>
              </a:spcBef>
              <a:spcAft>
                <a:spcPts val="0"/>
              </a:spcAft>
              <a:buSzPts val="2500"/>
              <a:buNone/>
              <a:defRPr/>
            </a:lvl6pPr>
            <a:lvl7pPr lvl="6" algn="ctr">
              <a:lnSpc>
                <a:spcPct val="100000"/>
              </a:lnSpc>
              <a:spcBef>
                <a:spcPts val="0"/>
              </a:spcBef>
              <a:spcAft>
                <a:spcPts val="0"/>
              </a:spcAft>
              <a:buSzPts val="2500"/>
              <a:buNone/>
              <a:defRPr/>
            </a:lvl7pPr>
            <a:lvl8pPr lvl="7" algn="ctr">
              <a:lnSpc>
                <a:spcPct val="100000"/>
              </a:lnSpc>
              <a:spcBef>
                <a:spcPts val="0"/>
              </a:spcBef>
              <a:spcAft>
                <a:spcPts val="0"/>
              </a:spcAft>
              <a:buSzPts val="2500"/>
              <a:buNone/>
              <a:defRPr/>
            </a:lvl8pPr>
            <a:lvl9pPr lvl="8" algn="ctr">
              <a:lnSpc>
                <a:spcPct val="100000"/>
              </a:lnSpc>
              <a:spcBef>
                <a:spcPts val="0"/>
              </a:spcBef>
              <a:spcAft>
                <a:spcPts val="0"/>
              </a:spcAft>
              <a:buSzPts val="2500"/>
              <a:buNone/>
              <a:defRPr/>
            </a:lvl9pPr>
          </a:lstStyle>
          <a:p>
            <a:endParaRPr/>
          </a:p>
        </p:txBody>
      </p:sp>
      <p:sp>
        <p:nvSpPr>
          <p:cNvPr id="44" name="Google Shape;44;p48"/>
          <p:cNvSpPr txBox="1">
            <a:spLocks noGrp="1"/>
          </p:cNvSpPr>
          <p:nvPr>
            <p:ph type="subTitle" idx="1"/>
          </p:nvPr>
        </p:nvSpPr>
        <p:spPr>
          <a:xfrm>
            <a:off x="1143000" y="2701528"/>
            <a:ext cx="6858000" cy="1241822"/>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800"/>
            </a:lvl1pPr>
            <a:lvl2pPr lvl="1" algn="ctr">
              <a:lnSpc>
                <a:spcPct val="100000"/>
              </a:lnSpc>
              <a:spcBef>
                <a:spcPts val="1600"/>
              </a:spcBef>
              <a:spcAft>
                <a:spcPts val="0"/>
              </a:spcAft>
              <a:buSzPts val="1200"/>
              <a:buNone/>
              <a:defRPr sz="1500"/>
            </a:lvl2pPr>
            <a:lvl3pPr lvl="2" algn="ctr">
              <a:lnSpc>
                <a:spcPct val="100000"/>
              </a:lnSpc>
              <a:spcBef>
                <a:spcPts val="1600"/>
              </a:spcBef>
              <a:spcAft>
                <a:spcPts val="0"/>
              </a:spcAft>
              <a:buSzPts val="1200"/>
              <a:buNone/>
              <a:defRPr sz="1350"/>
            </a:lvl3pPr>
            <a:lvl4pPr lvl="3" algn="ctr">
              <a:lnSpc>
                <a:spcPct val="100000"/>
              </a:lnSpc>
              <a:spcBef>
                <a:spcPts val="1600"/>
              </a:spcBef>
              <a:spcAft>
                <a:spcPts val="0"/>
              </a:spcAft>
              <a:buSzPts val="1200"/>
              <a:buNone/>
              <a:defRPr sz="1200"/>
            </a:lvl4pPr>
            <a:lvl5pPr lvl="4" algn="ctr">
              <a:lnSpc>
                <a:spcPct val="100000"/>
              </a:lnSpc>
              <a:spcBef>
                <a:spcPts val="1600"/>
              </a:spcBef>
              <a:spcAft>
                <a:spcPts val="0"/>
              </a:spcAft>
              <a:buSzPts val="1200"/>
              <a:buNone/>
              <a:defRPr sz="1200"/>
            </a:lvl5pPr>
            <a:lvl6pPr lvl="5" algn="ctr">
              <a:lnSpc>
                <a:spcPct val="100000"/>
              </a:lnSpc>
              <a:spcBef>
                <a:spcPts val="1600"/>
              </a:spcBef>
              <a:spcAft>
                <a:spcPts val="0"/>
              </a:spcAft>
              <a:buSzPts val="1200"/>
              <a:buNone/>
              <a:defRPr sz="1200"/>
            </a:lvl6pPr>
            <a:lvl7pPr lvl="6" algn="ctr">
              <a:lnSpc>
                <a:spcPct val="100000"/>
              </a:lnSpc>
              <a:spcBef>
                <a:spcPts val="1600"/>
              </a:spcBef>
              <a:spcAft>
                <a:spcPts val="0"/>
              </a:spcAft>
              <a:buSzPts val="1200"/>
              <a:buNone/>
              <a:defRPr sz="1200"/>
            </a:lvl7pPr>
            <a:lvl8pPr lvl="7" algn="ctr">
              <a:lnSpc>
                <a:spcPct val="100000"/>
              </a:lnSpc>
              <a:spcBef>
                <a:spcPts val="1600"/>
              </a:spcBef>
              <a:spcAft>
                <a:spcPts val="0"/>
              </a:spcAft>
              <a:buSzPts val="1200"/>
              <a:buNone/>
              <a:defRPr sz="1200"/>
            </a:lvl8pPr>
            <a:lvl9pPr lvl="8" algn="ctr">
              <a:lnSpc>
                <a:spcPct val="100000"/>
              </a:lnSpc>
              <a:spcBef>
                <a:spcPts val="1600"/>
              </a:spcBef>
              <a:spcAft>
                <a:spcPts val="1600"/>
              </a:spcAft>
              <a:buSzPts val="1200"/>
              <a:buNone/>
              <a:defRPr sz="1200"/>
            </a:lvl9pPr>
          </a:lstStyle>
          <a:p>
            <a:endParaRPr/>
          </a:p>
        </p:txBody>
      </p:sp>
      <p:sp>
        <p:nvSpPr>
          <p:cNvPr id="45" name="Google Shape;45;p4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6" name="Google Shape;46;p4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7" name="Google Shape;47;p4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CI"/>
              <a:t>‹#›</a:t>
            </a:fld>
            <a:endParaRPr/>
          </a:p>
        </p:txBody>
      </p:sp>
    </p:spTree>
    <p:extLst>
      <p:ext uri="{BB962C8B-B14F-4D97-AF65-F5344CB8AC3E}">
        <p14:creationId xmlns:p14="http://schemas.microsoft.com/office/powerpoint/2010/main" val="1788889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3 columns slide">
  <p:cSld name="Title &amp; 3 columns slide">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762000" y="928125"/>
            <a:ext cx="6684300" cy="482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34343"/>
              </a:buClr>
              <a:buSzPts val="2400"/>
              <a:buNone/>
              <a:defRPr>
                <a:solidFill>
                  <a:srgbClr val="434343"/>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8" name="Google Shape;78;p16"/>
          <p:cNvSpPr txBox="1">
            <a:spLocks noGrp="1"/>
          </p:cNvSpPr>
          <p:nvPr>
            <p:ph type="subTitle" idx="1"/>
          </p:nvPr>
        </p:nvSpPr>
        <p:spPr>
          <a:xfrm>
            <a:off x="762000" y="1885600"/>
            <a:ext cx="2086200" cy="306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434343"/>
                </a:solidFill>
              </a:defRPr>
            </a:lvl1pPr>
            <a:lvl2pPr lvl="1" rtl="0">
              <a:spcBef>
                <a:spcPts val="0"/>
              </a:spcBef>
              <a:spcAft>
                <a:spcPts val="0"/>
              </a:spcAft>
              <a:buNone/>
              <a:defRPr sz="1400" b="1">
                <a:solidFill>
                  <a:srgbClr val="434343"/>
                </a:solidFill>
              </a:defRPr>
            </a:lvl2pPr>
            <a:lvl3pPr lvl="2" rtl="0">
              <a:spcBef>
                <a:spcPts val="0"/>
              </a:spcBef>
              <a:spcAft>
                <a:spcPts val="0"/>
              </a:spcAft>
              <a:buNone/>
              <a:defRPr sz="1400" b="1">
                <a:solidFill>
                  <a:srgbClr val="434343"/>
                </a:solidFill>
              </a:defRPr>
            </a:lvl3pPr>
            <a:lvl4pPr lvl="3" rtl="0">
              <a:spcBef>
                <a:spcPts val="0"/>
              </a:spcBef>
              <a:spcAft>
                <a:spcPts val="0"/>
              </a:spcAft>
              <a:buNone/>
              <a:defRPr sz="1400" b="1">
                <a:solidFill>
                  <a:srgbClr val="434343"/>
                </a:solidFill>
              </a:defRPr>
            </a:lvl4pPr>
            <a:lvl5pPr lvl="4" rtl="0">
              <a:spcBef>
                <a:spcPts val="0"/>
              </a:spcBef>
              <a:spcAft>
                <a:spcPts val="0"/>
              </a:spcAft>
              <a:buNone/>
              <a:defRPr sz="1400" b="1">
                <a:solidFill>
                  <a:srgbClr val="434343"/>
                </a:solidFill>
              </a:defRPr>
            </a:lvl5pPr>
            <a:lvl6pPr lvl="5" rtl="0">
              <a:spcBef>
                <a:spcPts val="0"/>
              </a:spcBef>
              <a:spcAft>
                <a:spcPts val="0"/>
              </a:spcAft>
              <a:buNone/>
              <a:defRPr sz="1400" b="1">
                <a:solidFill>
                  <a:srgbClr val="434343"/>
                </a:solidFill>
              </a:defRPr>
            </a:lvl6pPr>
            <a:lvl7pPr lvl="6" rtl="0">
              <a:spcBef>
                <a:spcPts val="0"/>
              </a:spcBef>
              <a:spcAft>
                <a:spcPts val="0"/>
              </a:spcAft>
              <a:buNone/>
              <a:defRPr sz="1400" b="1">
                <a:solidFill>
                  <a:srgbClr val="434343"/>
                </a:solidFill>
              </a:defRPr>
            </a:lvl7pPr>
            <a:lvl8pPr lvl="7" rtl="0">
              <a:spcBef>
                <a:spcPts val="0"/>
              </a:spcBef>
              <a:spcAft>
                <a:spcPts val="0"/>
              </a:spcAft>
              <a:buNone/>
              <a:defRPr sz="1400" b="1">
                <a:solidFill>
                  <a:srgbClr val="434343"/>
                </a:solidFill>
              </a:defRPr>
            </a:lvl8pPr>
            <a:lvl9pPr lvl="8" rtl="0">
              <a:spcBef>
                <a:spcPts val="0"/>
              </a:spcBef>
              <a:spcAft>
                <a:spcPts val="0"/>
              </a:spcAft>
              <a:buNone/>
              <a:defRPr sz="1400" b="1">
                <a:solidFill>
                  <a:srgbClr val="434343"/>
                </a:solidFill>
              </a:defRPr>
            </a:lvl9pPr>
          </a:lstStyle>
          <a:p>
            <a:endParaRPr/>
          </a:p>
        </p:txBody>
      </p:sp>
      <p:sp>
        <p:nvSpPr>
          <p:cNvPr id="79" name="Google Shape;79;p16"/>
          <p:cNvSpPr txBox="1">
            <a:spLocks noGrp="1"/>
          </p:cNvSpPr>
          <p:nvPr>
            <p:ph type="subTitle" idx="2"/>
          </p:nvPr>
        </p:nvSpPr>
        <p:spPr>
          <a:xfrm>
            <a:off x="3488700" y="1885600"/>
            <a:ext cx="2166600" cy="306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434343"/>
                </a:solidFill>
              </a:defRPr>
            </a:lvl1pPr>
            <a:lvl2pPr lvl="1" rtl="0">
              <a:spcBef>
                <a:spcPts val="0"/>
              </a:spcBef>
              <a:spcAft>
                <a:spcPts val="0"/>
              </a:spcAft>
              <a:buNone/>
              <a:defRPr sz="1400" b="1">
                <a:solidFill>
                  <a:srgbClr val="434343"/>
                </a:solidFill>
              </a:defRPr>
            </a:lvl2pPr>
            <a:lvl3pPr lvl="2" rtl="0">
              <a:spcBef>
                <a:spcPts val="0"/>
              </a:spcBef>
              <a:spcAft>
                <a:spcPts val="0"/>
              </a:spcAft>
              <a:buNone/>
              <a:defRPr sz="1400" b="1">
                <a:solidFill>
                  <a:srgbClr val="434343"/>
                </a:solidFill>
              </a:defRPr>
            </a:lvl3pPr>
            <a:lvl4pPr lvl="3" rtl="0">
              <a:spcBef>
                <a:spcPts val="0"/>
              </a:spcBef>
              <a:spcAft>
                <a:spcPts val="0"/>
              </a:spcAft>
              <a:buNone/>
              <a:defRPr sz="1400" b="1">
                <a:solidFill>
                  <a:srgbClr val="434343"/>
                </a:solidFill>
              </a:defRPr>
            </a:lvl4pPr>
            <a:lvl5pPr lvl="4" rtl="0">
              <a:spcBef>
                <a:spcPts val="0"/>
              </a:spcBef>
              <a:spcAft>
                <a:spcPts val="0"/>
              </a:spcAft>
              <a:buNone/>
              <a:defRPr sz="1400" b="1">
                <a:solidFill>
                  <a:srgbClr val="434343"/>
                </a:solidFill>
              </a:defRPr>
            </a:lvl5pPr>
            <a:lvl6pPr lvl="5" rtl="0">
              <a:spcBef>
                <a:spcPts val="0"/>
              </a:spcBef>
              <a:spcAft>
                <a:spcPts val="0"/>
              </a:spcAft>
              <a:buNone/>
              <a:defRPr sz="1400" b="1">
                <a:solidFill>
                  <a:srgbClr val="434343"/>
                </a:solidFill>
              </a:defRPr>
            </a:lvl6pPr>
            <a:lvl7pPr lvl="6" rtl="0">
              <a:spcBef>
                <a:spcPts val="0"/>
              </a:spcBef>
              <a:spcAft>
                <a:spcPts val="0"/>
              </a:spcAft>
              <a:buNone/>
              <a:defRPr sz="1400" b="1">
                <a:solidFill>
                  <a:srgbClr val="434343"/>
                </a:solidFill>
              </a:defRPr>
            </a:lvl7pPr>
            <a:lvl8pPr lvl="7" rtl="0">
              <a:spcBef>
                <a:spcPts val="0"/>
              </a:spcBef>
              <a:spcAft>
                <a:spcPts val="0"/>
              </a:spcAft>
              <a:buNone/>
              <a:defRPr sz="1400" b="1">
                <a:solidFill>
                  <a:srgbClr val="434343"/>
                </a:solidFill>
              </a:defRPr>
            </a:lvl8pPr>
            <a:lvl9pPr lvl="8" rtl="0">
              <a:spcBef>
                <a:spcPts val="0"/>
              </a:spcBef>
              <a:spcAft>
                <a:spcPts val="0"/>
              </a:spcAft>
              <a:buNone/>
              <a:defRPr sz="1400" b="1">
                <a:solidFill>
                  <a:srgbClr val="434343"/>
                </a:solidFill>
              </a:defRPr>
            </a:lvl9pPr>
          </a:lstStyle>
          <a:p>
            <a:endParaRPr/>
          </a:p>
        </p:txBody>
      </p:sp>
      <p:sp>
        <p:nvSpPr>
          <p:cNvPr id="80" name="Google Shape;80;p16"/>
          <p:cNvSpPr txBox="1">
            <a:spLocks noGrp="1"/>
          </p:cNvSpPr>
          <p:nvPr>
            <p:ph type="subTitle" idx="3"/>
          </p:nvPr>
        </p:nvSpPr>
        <p:spPr>
          <a:xfrm>
            <a:off x="6215400" y="1885600"/>
            <a:ext cx="2166600" cy="306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434343"/>
                </a:solidFill>
              </a:defRPr>
            </a:lvl1pPr>
            <a:lvl2pPr lvl="1" rtl="0">
              <a:spcBef>
                <a:spcPts val="0"/>
              </a:spcBef>
              <a:spcAft>
                <a:spcPts val="0"/>
              </a:spcAft>
              <a:buNone/>
              <a:defRPr sz="1400" b="1">
                <a:solidFill>
                  <a:srgbClr val="434343"/>
                </a:solidFill>
              </a:defRPr>
            </a:lvl2pPr>
            <a:lvl3pPr lvl="2" rtl="0">
              <a:spcBef>
                <a:spcPts val="0"/>
              </a:spcBef>
              <a:spcAft>
                <a:spcPts val="0"/>
              </a:spcAft>
              <a:buNone/>
              <a:defRPr sz="1400" b="1">
                <a:solidFill>
                  <a:srgbClr val="434343"/>
                </a:solidFill>
              </a:defRPr>
            </a:lvl3pPr>
            <a:lvl4pPr lvl="3" rtl="0">
              <a:spcBef>
                <a:spcPts val="0"/>
              </a:spcBef>
              <a:spcAft>
                <a:spcPts val="0"/>
              </a:spcAft>
              <a:buNone/>
              <a:defRPr sz="1400" b="1">
                <a:solidFill>
                  <a:srgbClr val="434343"/>
                </a:solidFill>
              </a:defRPr>
            </a:lvl4pPr>
            <a:lvl5pPr lvl="4" rtl="0">
              <a:spcBef>
                <a:spcPts val="0"/>
              </a:spcBef>
              <a:spcAft>
                <a:spcPts val="0"/>
              </a:spcAft>
              <a:buNone/>
              <a:defRPr sz="1400" b="1">
                <a:solidFill>
                  <a:srgbClr val="434343"/>
                </a:solidFill>
              </a:defRPr>
            </a:lvl5pPr>
            <a:lvl6pPr lvl="5" rtl="0">
              <a:spcBef>
                <a:spcPts val="0"/>
              </a:spcBef>
              <a:spcAft>
                <a:spcPts val="0"/>
              </a:spcAft>
              <a:buNone/>
              <a:defRPr sz="1400" b="1">
                <a:solidFill>
                  <a:srgbClr val="434343"/>
                </a:solidFill>
              </a:defRPr>
            </a:lvl6pPr>
            <a:lvl7pPr lvl="6" rtl="0">
              <a:spcBef>
                <a:spcPts val="0"/>
              </a:spcBef>
              <a:spcAft>
                <a:spcPts val="0"/>
              </a:spcAft>
              <a:buNone/>
              <a:defRPr sz="1400" b="1">
                <a:solidFill>
                  <a:srgbClr val="434343"/>
                </a:solidFill>
              </a:defRPr>
            </a:lvl7pPr>
            <a:lvl8pPr lvl="7" rtl="0">
              <a:spcBef>
                <a:spcPts val="0"/>
              </a:spcBef>
              <a:spcAft>
                <a:spcPts val="0"/>
              </a:spcAft>
              <a:buNone/>
              <a:defRPr sz="1400" b="1">
                <a:solidFill>
                  <a:srgbClr val="434343"/>
                </a:solidFill>
              </a:defRPr>
            </a:lvl8pPr>
            <a:lvl9pPr lvl="8" rtl="0">
              <a:spcBef>
                <a:spcPts val="0"/>
              </a:spcBef>
              <a:spcAft>
                <a:spcPts val="0"/>
              </a:spcAft>
              <a:buNone/>
              <a:defRPr sz="1400" b="1">
                <a:solidFill>
                  <a:srgbClr val="434343"/>
                </a:solidFill>
              </a:defRPr>
            </a:lvl9pPr>
          </a:lstStyle>
          <a:p>
            <a:endParaRPr/>
          </a:p>
        </p:txBody>
      </p:sp>
      <p:sp>
        <p:nvSpPr>
          <p:cNvPr id="81" name="Google Shape;81;p16"/>
          <p:cNvSpPr/>
          <p:nvPr/>
        </p:nvSpPr>
        <p:spPr>
          <a:xfrm rot="5400000">
            <a:off x="4268850" y="3754512"/>
            <a:ext cx="606300" cy="2171700"/>
          </a:xfrm>
          <a:prstGeom prst="rect">
            <a:avLst/>
          </a:prstGeom>
          <a:solidFill>
            <a:srgbClr val="14736A"/>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6"/>
          <p:cNvSpPr/>
          <p:nvPr/>
        </p:nvSpPr>
        <p:spPr>
          <a:xfrm rot="5400000">
            <a:off x="1544700" y="3754512"/>
            <a:ext cx="606300" cy="2171700"/>
          </a:xfrm>
          <a:prstGeom prst="rect">
            <a:avLst/>
          </a:prstGeom>
          <a:solidFill>
            <a:srgbClr val="13515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6"/>
          <p:cNvSpPr/>
          <p:nvPr/>
        </p:nvSpPr>
        <p:spPr>
          <a:xfrm rot="5400000">
            <a:off x="6993000" y="3754512"/>
            <a:ext cx="606300" cy="2171700"/>
          </a:xfrm>
          <a:prstGeom prst="rect">
            <a:avLst/>
          </a:prstGeom>
          <a:solidFill>
            <a:srgbClr val="23AA8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84" name="Google Shape;84;p16"/>
          <p:cNvCxnSpPr/>
          <p:nvPr/>
        </p:nvCxnSpPr>
        <p:spPr>
          <a:xfrm rot="10800000">
            <a:off x="860475" y="2273994"/>
            <a:ext cx="1209600" cy="0"/>
          </a:xfrm>
          <a:prstGeom prst="straightConnector1">
            <a:avLst/>
          </a:prstGeom>
          <a:noFill/>
          <a:ln w="9525" cap="flat" cmpd="sng">
            <a:solidFill>
              <a:srgbClr val="135158"/>
            </a:solidFill>
            <a:prstDash val="solid"/>
            <a:round/>
            <a:headEnd type="none" w="med" len="med"/>
            <a:tailEnd type="none" w="med" len="med"/>
          </a:ln>
        </p:spPr>
      </p:cxnSp>
      <p:cxnSp>
        <p:nvCxnSpPr>
          <p:cNvPr id="85" name="Google Shape;85;p16"/>
          <p:cNvCxnSpPr/>
          <p:nvPr/>
        </p:nvCxnSpPr>
        <p:spPr>
          <a:xfrm rot="10800000">
            <a:off x="3576425" y="2273994"/>
            <a:ext cx="1209600" cy="0"/>
          </a:xfrm>
          <a:prstGeom prst="straightConnector1">
            <a:avLst/>
          </a:prstGeom>
          <a:noFill/>
          <a:ln w="9525" cap="flat" cmpd="sng">
            <a:solidFill>
              <a:srgbClr val="14736A"/>
            </a:solidFill>
            <a:prstDash val="solid"/>
            <a:round/>
            <a:headEnd type="none" w="med" len="med"/>
            <a:tailEnd type="none" w="med" len="med"/>
          </a:ln>
        </p:spPr>
      </p:cxnSp>
      <p:cxnSp>
        <p:nvCxnSpPr>
          <p:cNvPr id="86" name="Google Shape;86;p16"/>
          <p:cNvCxnSpPr/>
          <p:nvPr/>
        </p:nvCxnSpPr>
        <p:spPr>
          <a:xfrm rot="10800000">
            <a:off x="6294275" y="2273994"/>
            <a:ext cx="1209600" cy="0"/>
          </a:xfrm>
          <a:prstGeom prst="straightConnector1">
            <a:avLst/>
          </a:prstGeom>
          <a:noFill/>
          <a:ln w="9525" cap="flat" cmpd="sng">
            <a:solidFill>
              <a:srgbClr val="23AA89"/>
            </a:solidFill>
            <a:prstDash val="solid"/>
            <a:round/>
            <a:headEnd type="none" w="med" len="med"/>
            <a:tailEnd type="none" w="med" len="med"/>
          </a:ln>
        </p:spPr>
      </p:cxnSp>
      <p:sp>
        <p:nvSpPr>
          <p:cNvPr id="87" name="Google Shape;87;p16"/>
          <p:cNvSpPr txBox="1">
            <a:spLocks noGrp="1"/>
          </p:cNvSpPr>
          <p:nvPr>
            <p:ph type="subTitle" idx="4"/>
          </p:nvPr>
        </p:nvSpPr>
        <p:spPr>
          <a:xfrm>
            <a:off x="762000" y="2506300"/>
            <a:ext cx="2086200" cy="1730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Roboto Condensed"/>
                <a:ea typeface="Roboto Condensed"/>
                <a:cs typeface="Roboto Condensed"/>
                <a:sym typeface="Roboto Condensed"/>
              </a:defRPr>
            </a:lvl1pPr>
            <a:lvl2pPr lvl="1" algn="r" rtl="0">
              <a:spcBef>
                <a:spcPts val="0"/>
              </a:spcBef>
              <a:spcAft>
                <a:spcPts val="0"/>
              </a:spcAft>
              <a:buNone/>
              <a:defRPr>
                <a:latin typeface="Roboto Condensed"/>
                <a:ea typeface="Roboto Condensed"/>
                <a:cs typeface="Roboto Condensed"/>
                <a:sym typeface="Roboto Condensed"/>
              </a:defRPr>
            </a:lvl2pPr>
            <a:lvl3pPr lvl="2" algn="r" rtl="0">
              <a:spcBef>
                <a:spcPts val="0"/>
              </a:spcBef>
              <a:spcAft>
                <a:spcPts val="0"/>
              </a:spcAft>
              <a:buNone/>
              <a:defRPr>
                <a:latin typeface="Roboto Condensed"/>
                <a:ea typeface="Roboto Condensed"/>
                <a:cs typeface="Roboto Condensed"/>
                <a:sym typeface="Roboto Condensed"/>
              </a:defRPr>
            </a:lvl3pPr>
            <a:lvl4pPr lvl="3" algn="r" rtl="0">
              <a:spcBef>
                <a:spcPts val="0"/>
              </a:spcBef>
              <a:spcAft>
                <a:spcPts val="0"/>
              </a:spcAft>
              <a:buNone/>
              <a:defRPr>
                <a:latin typeface="Roboto Condensed"/>
                <a:ea typeface="Roboto Condensed"/>
                <a:cs typeface="Roboto Condensed"/>
                <a:sym typeface="Roboto Condensed"/>
              </a:defRPr>
            </a:lvl4pPr>
            <a:lvl5pPr lvl="4" algn="r" rtl="0">
              <a:spcBef>
                <a:spcPts val="0"/>
              </a:spcBef>
              <a:spcAft>
                <a:spcPts val="0"/>
              </a:spcAft>
              <a:buNone/>
              <a:defRPr>
                <a:latin typeface="Roboto Condensed"/>
                <a:ea typeface="Roboto Condensed"/>
                <a:cs typeface="Roboto Condensed"/>
                <a:sym typeface="Roboto Condensed"/>
              </a:defRPr>
            </a:lvl5pPr>
            <a:lvl6pPr lvl="5" algn="r" rtl="0">
              <a:spcBef>
                <a:spcPts val="0"/>
              </a:spcBef>
              <a:spcAft>
                <a:spcPts val="0"/>
              </a:spcAft>
              <a:buNone/>
              <a:defRPr>
                <a:latin typeface="Roboto Condensed"/>
                <a:ea typeface="Roboto Condensed"/>
                <a:cs typeface="Roboto Condensed"/>
                <a:sym typeface="Roboto Condensed"/>
              </a:defRPr>
            </a:lvl6pPr>
            <a:lvl7pPr lvl="6" algn="r" rtl="0">
              <a:spcBef>
                <a:spcPts val="0"/>
              </a:spcBef>
              <a:spcAft>
                <a:spcPts val="0"/>
              </a:spcAft>
              <a:buNone/>
              <a:defRPr>
                <a:latin typeface="Roboto Condensed"/>
                <a:ea typeface="Roboto Condensed"/>
                <a:cs typeface="Roboto Condensed"/>
                <a:sym typeface="Roboto Condensed"/>
              </a:defRPr>
            </a:lvl7pPr>
            <a:lvl8pPr lvl="7" algn="r" rtl="0">
              <a:spcBef>
                <a:spcPts val="0"/>
              </a:spcBef>
              <a:spcAft>
                <a:spcPts val="0"/>
              </a:spcAft>
              <a:buNone/>
              <a:defRPr>
                <a:latin typeface="Roboto Condensed"/>
                <a:ea typeface="Roboto Condensed"/>
                <a:cs typeface="Roboto Condensed"/>
                <a:sym typeface="Roboto Condensed"/>
              </a:defRPr>
            </a:lvl8pPr>
            <a:lvl9pPr lvl="8" algn="r" rtl="0">
              <a:spcBef>
                <a:spcPts val="0"/>
              </a:spcBef>
              <a:spcAft>
                <a:spcPts val="0"/>
              </a:spcAft>
              <a:buNone/>
              <a:defRPr>
                <a:latin typeface="Roboto Condensed"/>
                <a:ea typeface="Roboto Condensed"/>
                <a:cs typeface="Roboto Condensed"/>
                <a:sym typeface="Roboto Condensed"/>
              </a:defRPr>
            </a:lvl9pPr>
          </a:lstStyle>
          <a:p>
            <a:endParaRPr/>
          </a:p>
        </p:txBody>
      </p:sp>
      <p:sp>
        <p:nvSpPr>
          <p:cNvPr id="88" name="Google Shape;88;p16"/>
          <p:cNvSpPr txBox="1">
            <a:spLocks noGrp="1"/>
          </p:cNvSpPr>
          <p:nvPr>
            <p:ph type="subTitle" idx="5"/>
          </p:nvPr>
        </p:nvSpPr>
        <p:spPr>
          <a:xfrm>
            <a:off x="3488700" y="2506300"/>
            <a:ext cx="2086200" cy="1730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Roboto Condensed"/>
                <a:ea typeface="Roboto Condensed"/>
                <a:cs typeface="Roboto Condensed"/>
                <a:sym typeface="Roboto Condensed"/>
              </a:defRPr>
            </a:lvl1pPr>
            <a:lvl2pPr lvl="1" algn="r" rtl="0">
              <a:spcBef>
                <a:spcPts val="0"/>
              </a:spcBef>
              <a:spcAft>
                <a:spcPts val="0"/>
              </a:spcAft>
              <a:buNone/>
              <a:defRPr>
                <a:latin typeface="Roboto Condensed"/>
                <a:ea typeface="Roboto Condensed"/>
                <a:cs typeface="Roboto Condensed"/>
                <a:sym typeface="Roboto Condensed"/>
              </a:defRPr>
            </a:lvl2pPr>
            <a:lvl3pPr lvl="2" algn="r" rtl="0">
              <a:spcBef>
                <a:spcPts val="0"/>
              </a:spcBef>
              <a:spcAft>
                <a:spcPts val="0"/>
              </a:spcAft>
              <a:buNone/>
              <a:defRPr>
                <a:latin typeface="Roboto Condensed"/>
                <a:ea typeface="Roboto Condensed"/>
                <a:cs typeface="Roboto Condensed"/>
                <a:sym typeface="Roboto Condensed"/>
              </a:defRPr>
            </a:lvl3pPr>
            <a:lvl4pPr lvl="3" algn="r" rtl="0">
              <a:spcBef>
                <a:spcPts val="0"/>
              </a:spcBef>
              <a:spcAft>
                <a:spcPts val="0"/>
              </a:spcAft>
              <a:buNone/>
              <a:defRPr>
                <a:latin typeface="Roboto Condensed"/>
                <a:ea typeface="Roboto Condensed"/>
                <a:cs typeface="Roboto Condensed"/>
                <a:sym typeface="Roboto Condensed"/>
              </a:defRPr>
            </a:lvl4pPr>
            <a:lvl5pPr lvl="4" algn="r" rtl="0">
              <a:spcBef>
                <a:spcPts val="0"/>
              </a:spcBef>
              <a:spcAft>
                <a:spcPts val="0"/>
              </a:spcAft>
              <a:buNone/>
              <a:defRPr>
                <a:latin typeface="Roboto Condensed"/>
                <a:ea typeface="Roboto Condensed"/>
                <a:cs typeface="Roboto Condensed"/>
                <a:sym typeface="Roboto Condensed"/>
              </a:defRPr>
            </a:lvl5pPr>
            <a:lvl6pPr lvl="5" algn="r" rtl="0">
              <a:spcBef>
                <a:spcPts val="0"/>
              </a:spcBef>
              <a:spcAft>
                <a:spcPts val="0"/>
              </a:spcAft>
              <a:buNone/>
              <a:defRPr>
                <a:latin typeface="Roboto Condensed"/>
                <a:ea typeface="Roboto Condensed"/>
                <a:cs typeface="Roboto Condensed"/>
                <a:sym typeface="Roboto Condensed"/>
              </a:defRPr>
            </a:lvl6pPr>
            <a:lvl7pPr lvl="6" algn="r" rtl="0">
              <a:spcBef>
                <a:spcPts val="0"/>
              </a:spcBef>
              <a:spcAft>
                <a:spcPts val="0"/>
              </a:spcAft>
              <a:buNone/>
              <a:defRPr>
                <a:latin typeface="Roboto Condensed"/>
                <a:ea typeface="Roboto Condensed"/>
                <a:cs typeface="Roboto Condensed"/>
                <a:sym typeface="Roboto Condensed"/>
              </a:defRPr>
            </a:lvl7pPr>
            <a:lvl8pPr lvl="7" algn="r" rtl="0">
              <a:spcBef>
                <a:spcPts val="0"/>
              </a:spcBef>
              <a:spcAft>
                <a:spcPts val="0"/>
              </a:spcAft>
              <a:buNone/>
              <a:defRPr>
                <a:latin typeface="Roboto Condensed"/>
                <a:ea typeface="Roboto Condensed"/>
                <a:cs typeface="Roboto Condensed"/>
                <a:sym typeface="Roboto Condensed"/>
              </a:defRPr>
            </a:lvl8pPr>
            <a:lvl9pPr lvl="8" algn="r" rtl="0">
              <a:spcBef>
                <a:spcPts val="0"/>
              </a:spcBef>
              <a:spcAft>
                <a:spcPts val="0"/>
              </a:spcAft>
              <a:buNone/>
              <a:defRPr>
                <a:latin typeface="Roboto Condensed"/>
                <a:ea typeface="Roboto Condensed"/>
                <a:cs typeface="Roboto Condensed"/>
                <a:sym typeface="Roboto Condensed"/>
              </a:defRPr>
            </a:lvl9pPr>
          </a:lstStyle>
          <a:p>
            <a:endParaRPr/>
          </a:p>
        </p:txBody>
      </p:sp>
      <p:sp>
        <p:nvSpPr>
          <p:cNvPr id="89" name="Google Shape;89;p16"/>
          <p:cNvSpPr txBox="1">
            <a:spLocks noGrp="1"/>
          </p:cNvSpPr>
          <p:nvPr>
            <p:ph type="subTitle" idx="6"/>
          </p:nvPr>
        </p:nvSpPr>
        <p:spPr>
          <a:xfrm>
            <a:off x="6215400" y="2506300"/>
            <a:ext cx="2086200" cy="1730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atin typeface="Roboto Condensed"/>
                <a:ea typeface="Roboto Condensed"/>
                <a:cs typeface="Roboto Condensed"/>
                <a:sym typeface="Roboto Condensed"/>
              </a:defRPr>
            </a:lvl1pPr>
            <a:lvl2pPr lvl="1" algn="r" rtl="0">
              <a:spcBef>
                <a:spcPts val="0"/>
              </a:spcBef>
              <a:spcAft>
                <a:spcPts val="0"/>
              </a:spcAft>
              <a:buNone/>
              <a:defRPr>
                <a:latin typeface="Roboto Condensed"/>
                <a:ea typeface="Roboto Condensed"/>
                <a:cs typeface="Roboto Condensed"/>
                <a:sym typeface="Roboto Condensed"/>
              </a:defRPr>
            </a:lvl2pPr>
            <a:lvl3pPr lvl="2" algn="r" rtl="0">
              <a:spcBef>
                <a:spcPts val="0"/>
              </a:spcBef>
              <a:spcAft>
                <a:spcPts val="0"/>
              </a:spcAft>
              <a:buNone/>
              <a:defRPr>
                <a:latin typeface="Roboto Condensed"/>
                <a:ea typeface="Roboto Condensed"/>
                <a:cs typeface="Roboto Condensed"/>
                <a:sym typeface="Roboto Condensed"/>
              </a:defRPr>
            </a:lvl3pPr>
            <a:lvl4pPr lvl="3" algn="r" rtl="0">
              <a:spcBef>
                <a:spcPts val="0"/>
              </a:spcBef>
              <a:spcAft>
                <a:spcPts val="0"/>
              </a:spcAft>
              <a:buNone/>
              <a:defRPr>
                <a:latin typeface="Roboto Condensed"/>
                <a:ea typeface="Roboto Condensed"/>
                <a:cs typeface="Roboto Condensed"/>
                <a:sym typeface="Roboto Condensed"/>
              </a:defRPr>
            </a:lvl4pPr>
            <a:lvl5pPr lvl="4" algn="r" rtl="0">
              <a:spcBef>
                <a:spcPts val="0"/>
              </a:spcBef>
              <a:spcAft>
                <a:spcPts val="0"/>
              </a:spcAft>
              <a:buNone/>
              <a:defRPr>
                <a:latin typeface="Roboto Condensed"/>
                <a:ea typeface="Roboto Condensed"/>
                <a:cs typeface="Roboto Condensed"/>
                <a:sym typeface="Roboto Condensed"/>
              </a:defRPr>
            </a:lvl5pPr>
            <a:lvl6pPr lvl="5" algn="r" rtl="0">
              <a:spcBef>
                <a:spcPts val="0"/>
              </a:spcBef>
              <a:spcAft>
                <a:spcPts val="0"/>
              </a:spcAft>
              <a:buNone/>
              <a:defRPr>
                <a:latin typeface="Roboto Condensed"/>
                <a:ea typeface="Roboto Condensed"/>
                <a:cs typeface="Roboto Condensed"/>
                <a:sym typeface="Roboto Condensed"/>
              </a:defRPr>
            </a:lvl6pPr>
            <a:lvl7pPr lvl="6" algn="r" rtl="0">
              <a:spcBef>
                <a:spcPts val="0"/>
              </a:spcBef>
              <a:spcAft>
                <a:spcPts val="0"/>
              </a:spcAft>
              <a:buNone/>
              <a:defRPr>
                <a:latin typeface="Roboto Condensed"/>
                <a:ea typeface="Roboto Condensed"/>
                <a:cs typeface="Roboto Condensed"/>
                <a:sym typeface="Roboto Condensed"/>
              </a:defRPr>
            </a:lvl7pPr>
            <a:lvl8pPr lvl="7" algn="r" rtl="0">
              <a:spcBef>
                <a:spcPts val="0"/>
              </a:spcBef>
              <a:spcAft>
                <a:spcPts val="0"/>
              </a:spcAft>
              <a:buNone/>
              <a:defRPr>
                <a:latin typeface="Roboto Condensed"/>
                <a:ea typeface="Roboto Condensed"/>
                <a:cs typeface="Roboto Condensed"/>
                <a:sym typeface="Roboto Condensed"/>
              </a:defRPr>
            </a:lvl8pPr>
            <a:lvl9pPr lvl="8" algn="r" rtl="0">
              <a:spcBef>
                <a:spcPts val="0"/>
              </a:spcBef>
              <a:spcAft>
                <a:spcPts val="0"/>
              </a:spcAft>
              <a:buNone/>
              <a:defRPr>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3286436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percentage slide">
  <p:cSld name="Title &amp; percentage slide">
    <p:spTree>
      <p:nvGrpSpPr>
        <p:cNvPr id="1" name="Shape 12"/>
        <p:cNvGrpSpPr/>
        <p:nvPr/>
      </p:nvGrpSpPr>
      <p:grpSpPr>
        <a:xfrm>
          <a:off x="0" y="0"/>
          <a:ext cx="0" cy="0"/>
          <a:chOff x="0" y="0"/>
          <a:chExt cx="0" cy="0"/>
        </a:xfrm>
      </p:grpSpPr>
      <p:sp>
        <p:nvSpPr>
          <p:cNvPr id="13" name="Google Shape;13;p3"/>
          <p:cNvSpPr/>
          <p:nvPr/>
        </p:nvSpPr>
        <p:spPr>
          <a:xfrm>
            <a:off x="1841888" y="647372"/>
            <a:ext cx="21143" cy="44586"/>
          </a:xfrm>
          <a:custGeom>
            <a:avLst/>
            <a:gdLst/>
            <a:ahLst/>
            <a:cxnLst/>
            <a:rect l="l" t="t" r="r" b="b"/>
            <a:pathLst>
              <a:path w="348" h="589" extrusionOk="0">
                <a:moveTo>
                  <a:pt x="348" y="588"/>
                </a:moveTo>
                <a:lnTo>
                  <a:pt x="1" y="0"/>
                </a:lnTo>
                <a:close/>
              </a:path>
            </a:pathLst>
          </a:custGeom>
          <a:solidFill>
            <a:srgbClr val="E9AA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923825" y="1914600"/>
            <a:ext cx="2724300" cy="1314300"/>
          </a:xfrm>
          <a:prstGeom prst="rect">
            <a:avLst/>
          </a:prstGeom>
          <a:solidFill>
            <a:srgbClr val="FFFFFF">
              <a:alpha val="86920"/>
            </a:srgbClr>
          </a:solidFill>
        </p:spPr>
        <p:txBody>
          <a:bodyPr spcFirstLastPara="1" wrap="square" lIns="91425" tIns="91425" rIns="91425" bIns="91425" anchor="ctr" anchorCtr="0">
            <a:noAutofit/>
          </a:bodyPr>
          <a:lstStyle>
            <a:lvl1pPr lvl="0" algn="ctr" rtl="0">
              <a:spcBef>
                <a:spcPts val="0"/>
              </a:spcBef>
              <a:spcAft>
                <a:spcPts val="0"/>
              </a:spcAft>
              <a:buClr>
                <a:srgbClr val="434343"/>
              </a:buClr>
              <a:buSzPts val="2400"/>
              <a:buFont typeface="Roboto"/>
              <a:buNone/>
              <a:defRPr>
                <a:solidFill>
                  <a:srgbClr val="434343"/>
                </a:solidFill>
                <a:latin typeface="Roboto"/>
                <a:ea typeface="Roboto"/>
                <a:cs typeface="Roboto"/>
                <a:sym typeface="Roboto"/>
              </a:defRPr>
            </a:lvl1pPr>
            <a:lvl2pPr lvl="1" algn="ctr" rtl="0">
              <a:spcBef>
                <a:spcPts val="0"/>
              </a:spcBef>
              <a:spcAft>
                <a:spcPts val="0"/>
              </a:spcAft>
              <a:buClr>
                <a:srgbClr val="314256"/>
              </a:buClr>
              <a:buSzPts val="6000"/>
              <a:buNone/>
              <a:defRPr sz="6000">
                <a:solidFill>
                  <a:srgbClr val="314256"/>
                </a:solidFill>
              </a:defRPr>
            </a:lvl2pPr>
            <a:lvl3pPr lvl="2" algn="ctr" rtl="0">
              <a:spcBef>
                <a:spcPts val="0"/>
              </a:spcBef>
              <a:spcAft>
                <a:spcPts val="0"/>
              </a:spcAft>
              <a:buClr>
                <a:srgbClr val="314256"/>
              </a:buClr>
              <a:buSzPts val="6000"/>
              <a:buNone/>
              <a:defRPr sz="6000">
                <a:solidFill>
                  <a:srgbClr val="314256"/>
                </a:solidFill>
              </a:defRPr>
            </a:lvl3pPr>
            <a:lvl4pPr lvl="3" algn="ctr" rtl="0">
              <a:spcBef>
                <a:spcPts val="0"/>
              </a:spcBef>
              <a:spcAft>
                <a:spcPts val="0"/>
              </a:spcAft>
              <a:buClr>
                <a:srgbClr val="314256"/>
              </a:buClr>
              <a:buSzPts val="6000"/>
              <a:buNone/>
              <a:defRPr sz="6000">
                <a:solidFill>
                  <a:srgbClr val="314256"/>
                </a:solidFill>
              </a:defRPr>
            </a:lvl4pPr>
            <a:lvl5pPr lvl="4" algn="ctr" rtl="0">
              <a:spcBef>
                <a:spcPts val="0"/>
              </a:spcBef>
              <a:spcAft>
                <a:spcPts val="0"/>
              </a:spcAft>
              <a:buClr>
                <a:srgbClr val="314256"/>
              </a:buClr>
              <a:buSzPts val="6000"/>
              <a:buNone/>
              <a:defRPr sz="6000">
                <a:solidFill>
                  <a:srgbClr val="314256"/>
                </a:solidFill>
              </a:defRPr>
            </a:lvl5pPr>
            <a:lvl6pPr lvl="5" algn="ctr" rtl="0">
              <a:spcBef>
                <a:spcPts val="0"/>
              </a:spcBef>
              <a:spcAft>
                <a:spcPts val="0"/>
              </a:spcAft>
              <a:buClr>
                <a:srgbClr val="314256"/>
              </a:buClr>
              <a:buSzPts val="6000"/>
              <a:buNone/>
              <a:defRPr sz="6000">
                <a:solidFill>
                  <a:srgbClr val="314256"/>
                </a:solidFill>
              </a:defRPr>
            </a:lvl6pPr>
            <a:lvl7pPr lvl="6" algn="ctr" rtl="0">
              <a:spcBef>
                <a:spcPts val="0"/>
              </a:spcBef>
              <a:spcAft>
                <a:spcPts val="0"/>
              </a:spcAft>
              <a:buClr>
                <a:srgbClr val="314256"/>
              </a:buClr>
              <a:buSzPts val="6000"/>
              <a:buNone/>
              <a:defRPr sz="6000">
                <a:solidFill>
                  <a:srgbClr val="314256"/>
                </a:solidFill>
              </a:defRPr>
            </a:lvl7pPr>
            <a:lvl8pPr lvl="7" algn="ctr" rtl="0">
              <a:spcBef>
                <a:spcPts val="0"/>
              </a:spcBef>
              <a:spcAft>
                <a:spcPts val="0"/>
              </a:spcAft>
              <a:buClr>
                <a:srgbClr val="314256"/>
              </a:buClr>
              <a:buSzPts val="6000"/>
              <a:buNone/>
              <a:defRPr sz="6000">
                <a:solidFill>
                  <a:srgbClr val="314256"/>
                </a:solidFill>
              </a:defRPr>
            </a:lvl8pPr>
            <a:lvl9pPr lvl="8" algn="ctr" rtl="0">
              <a:spcBef>
                <a:spcPts val="0"/>
              </a:spcBef>
              <a:spcAft>
                <a:spcPts val="0"/>
              </a:spcAft>
              <a:buClr>
                <a:srgbClr val="314256"/>
              </a:buClr>
              <a:buSzPts val="6000"/>
              <a:buNone/>
              <a:defRPr sz="6000">
                <a:solidFill>
                  <a:srgbClr val="314256"/>
                </a:solidFill>
              </a:defRPr>
            </a:lvl9pPr>
          </a:lstStyle>
          <a:p>
            <a:endParaRPr/>
          </a:p>
        </p:txBody>
      </p:sp>
    </p:spTree>
    <p:extLst>
      <p:ext uri="{BB962C8B-B14F-4D97-AF65-F5344CB8AC3E}">
        <p14:creationId xmlns:p14="http://schemas.microsoft.com/office/powerpoint/2010/main" val="2184064556"/>
      </p:ext>
    </p:extLst>
  </p:cSld>
  <p:clrMapOvr>
    <a:masterClrMapping/>
  </p:clrMapOvr>
  <p:extLst>
    <p:ext uri="{DCECCB84-F9BA-43D5-87BE-67443E8EF086}">
      <p15:sldGuideLst xmlns:p15="http://schemas.microsoft.com/office/powerpoint/2012/main">
        <p15:guide id="1" pos="1871">
          <p15:clr>
            <a:srgbClr val="F9AD4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4F8830-6C91-48D5-A66C-425A216D7A62}"/>
              </a:ext>
            </a:extLst>
          </p:cNvPr>
          <p:cNvSpPr>
            <a:spLocks noGrp="1"/>
          </p:cNvSpPr>
          <p:nvPr>
            <p:ph type="pic" sz="quarter" idx="10"/>
          </p:nvPr>
        </p:nvSpPr>
        <p:spPr>
          <a:xfrm>
            <a:off x="811458" y="785201"/>
            <a:ext cx="3101151" cy="3101151"/>
          </a:xfrm>
          <a:custGeom>
            <a:avLst/>
            <a:gdLst>
              <a:gd name="connsiteX0" fmla="*/ 526947 w 6202301"/>
              <a:gd name="connsiteY0" fmla="*/ 0 h 6202301"/>
              <a:gd name="connsiteX1" fmla="*/ 5675354 w 6202301"/>
              <a:gd name="connsiteY1" fmla="*/ 0 h 6202301"/>
              <a:gd name="connsiteX2" fmla="*/ 6202301 w 6202301"/>
              <a:gd name="connsiteY2" fmla="*/ 526947 h 6202301"/>
              <a:gd name="connsiteX3" fmla="*/ 6202301 w 6202301"/>
              <a:gd name="connsiteY3" fmla="*/ 5675354 h 6202301"/>
              <a:gd name="connsiteX4" fmla="*/ 5675354 w 6202301"/>
              <a:gd name="connsiteY4" fmla="*/ 6202301 h 6202301"/>
              <a:gd name="connsiteX5" fmla="*/ 526947 w 6202301"/>
              <a:gd name="connsiteY5" fmla="*/ 6202301 h 6202301"/>
              <a:gd name="connsiteX6" fmla="*/ 0 w 6202301"/>
              <a:gd name="connsiteY6" fmla="*/ 5675354 h 6202301"/>
              <a:gd name="connsiteX7" fmla="*/ 0 w 6202301"/>
              <a:gd name="connsiteY7" fmla="*/ 526947 h 6202301"/>
              <a:gd name="connsiteX8" fmla="*/ 526947 w 6202301"/>
              <a:gd name="connsiteY8" fmla="*/ 0 h 62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2301" h="6202301">
                <a:moveTo>
                  <a:pt x="526947" y="0"/>
                </a:moveTo>
                <a:lnTo>
                  <a:pt x="5675354" y="0"/>
                </a:lnTo>
                <a:cubicBezTo>
                  <a:pt x="5966379" y="0"/>
                  <a:pt x="6202301" y="235922"/>
                  <a:pt x="6202301" y="526947"/>
                </a:cubicBezTo>
                <a:lnTo>
                  <a:pt x="6202301" y="5675354"/>
                </a:lnTo>
                <a:cubicBezTo>
                  <a:pt x="6202301" y="5966379"/>
                  <a:pt x="5966379" y="6202301"/>
                  <a:pt x="5675354" y="6202301"/>
                </a:cubicBezTo>
                <a:lnTo>
                  <a:pt x="526947" y="6202301"/>
                </a:lnTo>
                <a:cubicBezTo>
                  <a:pt x="235922" y="6202301"/>
                  <a:pt x="0" y="5966379"/>
                  <a:pt x="0" y="5675354"/>
                </a:cubicBezTo>
                <a:lnTo>
                  <a:pt x="0" y="526947"/>
                </a:lnTo>
                <a:cubicBezTo>
                  <a:pt x="0" y="235922"/>
                  <a:pt x="235922" y="0"/>
                  <a:pt x="526947" y="0"/>
                </a:cubicBezTo>
                <a:close/>
              </a:path>
            </a:pathLst>
          </a:custGeom>
          <a:pattFill prst="pct5">
            <a:fgClr>
              <a:srgbClr val="399F37"/>
            </a:fgClr>
            <a:bgClr>
              <a:schemeClr val="bg1"/>
            </a:bgClr>
          </a:pattFill>
        </p:spPr>
        <p:txBody>
          <a:bodyPr wrap="square">
            <a:noAutofit/>
          </a:bodyPr>
          <a:lstStyle>
            <a:lvl1pPr>
              <a:defRPr sz="1200"/>
            </a:lvl1pPr>
          </a:lstStyle>
          <a:p>
            <a:endParaRPr lang="en-ID"/>
          </a:p>
        </p:txBody>
      </p:sp>
    </p:spTree>
    <p:extLst>
      <p:ext uri="{BB962C8B-B14F-4D97-AF65-F5344CB8AC3E}">
        <p14:creationId xmlns:p14="http://schemas.microsoft.com/office/powerpoint/2010/main" val="2334848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1"/>
        <p:cNvGrpSpPr/>
        <p:nvPr/>
      </p:nvGrpSpPr>
      <p:grpSpPr>
        <a:xfrm>
          <a:off x="0" y="0"/>
          <a:ext cx="0" cy="0"/>
          <a:chOff x="0" y="0"/>
          <a:chExt cx="0" cy="0"/>
        </a:xfrm>
      </p:grpSpPr>
      <p:sp>
        <p:nvSpPr>
          <p:cNvPr id="152" name="Google Shape;152;p79"/>
          <p:cNvSpPr txBox="1">
            <a:spLocks noGrp="1"/>
          </p:cNvSpPr>
          <p:nvPr>
            <p:ph type="title"/>
          </p:nvPr>
        </p:nvSpPr>
        <p:spPr>
          <a:xfrm>
            <a:off x="4117025" y="2560625"/>
            <a:ext cx="4017600" cy="841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600"/>
              <a:buNone/>
              <a:defRPr sz="5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3" name="Google Shape;153;p79"/>
          <p:cNvSpPr txBox="1">
            <a:spLocks noGrp="1"/>
          </p:cNvSpPr>
          <p:nvPr>
            <p:ph type="title" idx="2"/>
          </p:nvPr>
        </p:nvSpPr>
        <p:spPr>
          <a:xfrm>
            <a:off x="5999150" y="1075000"/>
            <a:ext cx="2135400" cy="1491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6000"/>
              <a:buNone/>
              <a:defRPr sz="10900" b="1"/>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154" name="Google Shape;154;p79"/>
          <p:cNvSpPr txBox="1">
            <a:spLocks noGrp="1"/>
          </p:cNvSpPr>
          <p:nvPr>
            <p:ph type="subTitle" idx="1"/>
          </p:nvPr>
        </p:nvSpPr>
        <p:spPr>
          <a:xfrm>
            <a:off x="4439500" y="3556833"/>
            <a:ext cx="3695400" cy="6963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5" name="Google Shape;155;p79"/>
          <p:cNvSpPr/>
          <p:nvPr/>
        </p:nvSpPr>
        <p:spPr>
          <a:xfrm>
            <a:off x="148375" y="148500"/>
            <a:ext cx="8869500" cy="48465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27203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cxnSp>
        <p:nvCxnSpPr>
          <p:cNvPr id="9" name="Google Shape;9;p2"/>
          <p:cNvCxnSpPr/>
          <p:nvPr/>
        </p:nvCxnSpPr>
        <p:spPr>
          <a:xfrm>
            <a:off x="0" y="4919475"/>
            <a:ext cx="9144000" cy="0"/>
          </a:xfrm>
          <a:prstGeom prst="straightConnector1">
            <a:avLst/>
          </a:prstGeom>
          <a:noFill/>
          <a:ln w="9525" cap="flat" cmpd="sng">
            <a:solidFill>
              <a:schemeClr val="dk1"/>
            </a:solidFill>
            <a:prstDash val="solid"/>
            <a:round/>
            <a:headEnd type="none" w="med" len="med"/>
            <a:tailEnd type="none" w="med" len="med"/>
          </a:ln>
        </p:spPr>
      </p:cxnSp>
      <p:sp>
        <p:nvSpPr>
          <p:cNvPr id="10" name="Google Shape;10;p2"/>
          <p:cNvSpPr txBox="1">
            <a:spLocks noGrp="1"/>
          </p:cNvSpPr>
          <p:nvPr>
            <p:ph type="ctrTitle"/>
          </p:nvPr>
        </p:nvSpPr>
        <p:spPr>
          <a:xfrm>
            <a:off x="228600" y="228600"/>
            <a:ext cx="6350100" cy="26874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rgbClr val="191919"/>
              </a:buClr>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28600" y="3157788"/>
            <a:ext cx="2968200" cy="80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20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a:spLocks noGrp="1"/>
          </p:cNvSpPr>
          <p:nvPr>
            <p:ph type="pic" idx="2"/>
          </p:nvPr>
        </p:nvSpPr>
        <p:spPr>
          <a:xfrm flipH="1">
            <a:off x="6678900" y="621888"/>
            <a:ext cx="2062800" cy="2755500"/>
          </a:xfrm>
          <a:prstGeom prst="rect">
            <a:avLst/>
          </a:prstGeom>
          <a:noFill/>
          <a:ln>
            <a:noFill/>
          </a:ln>
        </p:spPr>
      </p:sp>
    </p:spTree>
    <p:extLst>
      <p:ext uri="{BB962C8B-B14F-4D97-AF65-F5344CB8AC3E}">
        <p14:creationId xmlns:p14="http://schemas.microsoft.com/office/powerpoint/2010/main" val="1877089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cxnSp>
        <p:nvCxnSpPr>
          <p:cNvPr id="42" name="Google Shape;42;p9"/>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43" name="Google Shape;43;p9"/>
          <p:cNvSpPr txBox="1">
            <a:spLocks noGrp="1"/>
          </p:cNvSpPr>
          <p:nvPr>
            <p:ph type="subTitle" idx="1"/>
          </p:nvPr>
        </p:nvSpPr>
        <p:spPr>
          <a:xfrm>
            <a:off x="720064" y="1580125"/>
            <a:ext cx="3597000" cy="238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5" name="Google Shape;45;p9"/>
          <p:cNvSpPr txBox="1">
            <a:spLocks noGrp="1"/>
          </p:cNvSpPr>
          <p:nvPr>
            <p:ph type="subTitle" idx="2"/>
          </p:nvPr>
        </p:nvSpPr>
        <p:spPr>
          <a:xfrm>
            <a:off x="4826936" y="1580125"/>
            <a:ext cx="3597000" cy="238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cxnSp>
        <p:nvCxnSpPr>
          <p:cNvPr id="50" name="Google Shape;50;p11"/>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51" name="Google Shape;51;p11"/>
          <p:cNvSpPr txBox="1">
            <a:spLocks noGrp="1"/>
          </p:cNvSpPr>
          <p:nvPr>
            <p:ph type="title" hasCustomPrompt="1"/>
          </p:nvPr>
        </p:nvSpPr>
        <p:spPr>
          <a:xfrm>
            <a:off x="1284000" y="1952850"/>
            <a:ext cx="6576000" cy="7995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2" name="Google Shape;52;p11"/>
          <p:cNvSpPr txBox="1">
            <a:spLocks noGrp="1"/>
          </p:cNvSpPr>
          <p:nvPr>
            <p:ph type="subTitle" idx="1"/>
          </p:nvPr>
        </p:nvSpPr>
        <p:spPr>
          <a:xfrm>
            <a:off x="1284000" y="2816250"/>
            <a:ext cx="6576000" cy="37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19"/>
        <p:cNvGrpSpPr/>
        <p:nvPr/>
      </p:nvGrpSpPr>
      <p:grpSpPr>
        <a:xfrm>
          <a:off x="0" y="0"/>
          <a:ext cx="0" cy="0"/>
          <a:chOff x="0" y="0"/>
          <a:chExt cx="0" cy="0"/>
        </a:xfrm>
      </p:grpSpPr>
      <p:cxnSp>
        <p:nvCxnSpPr>
          <p:cNvPr id="120" name="Google Shape;120;p20"/>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121" name="Google Shape;121;p20"/>
          <p:cNvSpPr txBox="1">
            <a:spLocks noGrp="1"/>
          </p:cNvSpPr>
          <p:nvPr>
            <p:ph type="title"/>
          </p:nvPr>
        </p:nvSpPr>
        <p:spPr>
          <a:xfrm>
            <a:off x="228600" y="228600"/>
            <a:ext cx="5090100" cy="1139100"/>
          </a:xfrm>
          <a:prstGeom prst="rect">
            <a:avLst/>
          </a:prstGeom>
        </p:spPr>
        <p:txBody>
          <a:bodyPr spcFirstLastPara="1" wrap="square" lIns="91425" tIns="91425" rIns="91425" bIns="91425" anchor="b" anchorCtr="0">
            <a:noAutofit/>
          </a:bodyPr>
          <a:lstStyle>
            <a:lvl1pPr lvl="0" rtl="0">
              <a:spcBef>
                <a:spcPts val="0"/>
              </a:spcBef>
              <a:spcAft>
                <a:spcPts val="0"/>
              </a:spcAft>
              <a:buSzPts val="5000"/>
              <a:buNone/>
              <a:defRPr sz="62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122" name="Google Shape;122;p20"/>
          <p:cNvSpPr txBox="1">
            <a:spLocks noGrp="1"/>
          </p:cNvSpPr>
          <p:nvPr>
            <p:ph type="subTitle" idx="1"/>
          </p:nvPr>
        </p:nvSpPr>
        <p:spPr>
          <a:xfrm>
            <a:off x="228600" y="1302104"/>
            <a:ext cx="4448100" cy="105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0"/>
          <p:cNvSpPr txBox="1"/>
          <p:nvPr/>
        </p:nvSpPr>
        <p:spPr>
          <a:xfrm>
            <a:off x="228600" y="3151446"/>
            <a:ext cx="39951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chemeClr val="dk1"/>
                </a:solidFill>
                <a:latin typeface="Manrope"/>
                <a:ea typeface="Manrope"/>
                <a:cs typeface="Manrope"/>
                <a:sym typeface="Manrope"/>
              </a:rPr>
              <a:t>CREDITS:</a:t>
            </a:r>
            <a:r>
              <a:rPr lang="en" sz="1000">
                <a:solidFill>
                  <a:schemeClr val="dk1"/>
                </a:solidFill>
                <a:latin typeface="Manrope"/>
                <a:ea typeface="Manrope"/>
                <a:cs typeface="Manrope"/>
                <a:sym typeface="Manrope"/>
              </a:rPr>
              <a:t> This presentation template was created by </a:t>
            </a:r>
            <a:r>
              <a:rPr lang="en" sz="1000" b="1">
                <a:solidFill>
                  <a:schemeClr val="dk1"/>
                </a:solidFill>
                <a:uFill>
                  <a:noFill/>
                </a:uFill>
                <a:latin typeface="Manrope"/>
                <a:ea typeface="Manrope"/>
                <a:cs typeface="Manrope"/>
                <a:sym typeface="Manrope"/>
                <a:hlinkClick r:id="rId2">
                  <a:extLst>
                    <a:ext uri="{A12FA001-AC4F-418D-AE19-62706E023703}">
                      <ahyp:hlinkClr xmlns:ahyp="http://schemas.microsoft.com/office/drawing/2018/hyperlinkcolor" val="tx"/>
                    </a:ext>
                  </a:extLst>
                </a:hlinkClick>
              </a:rPr>
              <a:t>Slidesgo</a:t>
            </a:r>
            <a:r>
              <a:rPr lang="en" sz="1000">
                <a:solidFill>
                  <a:schemeClr val="dk1"/>
                </a:solidFill>
                <a:latin typeface="Manrope"/>
                <a:ea typeface="Manrope"/>
                <a:cs typeface="Manrope"/>
                <a:sym typeface="Manrope"/>
              </a:rPr>
              <a:t>, and includes icons, infographics &amp; images by </a:t>
            </a:r>
            <a:r>
              <a:rPr lang="en" sz="1000" b="1">
                <a:solidFill>
                  <a:schemeClr val="dk1"/>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Freepik</a:t>
            </a:r>
            <a:r>
              <a:rPr lang="en" sz="1000">
                <a:solidFill>
                  <a:schemeClr val="dk1"/>
                </a:solidFill>
                <a:latin typeface="Manrope"/>
                <a:ea typeface="Manrope"/>
                <a:cs typeface="Manrope"/>
                <a:sym typeface="Manrope"/>
              </a:rPr>
              <a:t> </a:t>
            </a:r>
            <a:endParaRPr sz="1000" b="1" u="sng">
              <a:solidFill>
                <a:schemeClr val="dk1"/>
              </a:solidFill>
              <a:latin typeface="Manrope"/>
              <a:ea typeface="Manrope"/>
              <a:cs typeface="Manrope"/>
              <a:sym typeface="Manrope"/>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24"/>
        <p:cNvGrpSpPr/>
        <p:nvPr/>
      </p:nvGrpSpPr>
      <p:grpSpPr>
        <a:xfrm>
          <a:off x="0" y="0"/>
          <a:ext cx="0" cy="0"/>
          <a:chOff x="0" y="0"/>
          <a:chExt cx="0" cy="0"/>
        </a:xfrm>
      </p:grpSpPr>
      <p:grpSp>
        <p:nvGrpSpPr>
          <p:cNvPr id="125" name="Google Shape;125;p21"/>
          <p:cNvGrpSpPr/>
          <p:nvPr/>
        </p:nvGrpSpPr>
        <p:grpSpPr>
          <a:xfrm>
            <a:off x="0" y="4993820"/>
            <a:ext cx="9144000" cy="70750"/>
            <a:chOff x="0" y="4914895"/>
            <a:chExt cx="9144000" cy="70750"/>
          </a:xfrm>
        </p:grpSpPr>
        <p:cxnSp>
          <p:nvCxnSpPr>
            <p:cNvPr id="126" name="Google Shape;126;p21"/>
            <p:cNvCxnSpPr/>
            <p:nvPr/>
          </p:nvCxnSpPr>
          <p:spPr>
            <a:xfrm>
              <a:off x="0" y="491489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21"/>
            <p:cNvCxnSpPr/>
            <p:nvPr/>
          </p:nvCxnSpPr>
          <p:spPr>
            <a:xfrm>
              <a:off x="0" y="4985645"/>
              <a:ext cx="9144000" cy="0"/>
            </a:xfrm>
            <a:prstGeom prst="straightConnector1">
              <a:avLst/>
            </a:prstGeom>
            <a:noFill/>
            <a:ln w="9525" cap="flat" cmpd="sng">
              <a:solidFill>
                <a:schemeClr val="dk2"/>
              </a:solidFill>
              <a:prstDash val="solid"/>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28"/>
        <p:cNvGrpSpPr/>
        <p:nvPr/>
      </p:nvGrpSpPr>
      <p:grpSpPr>
        <a:xfrm>
          <a:off x="0" y="0"/>
          <a:ext cx="0" cy="0"/>
          <a:chOff x="0" y="0"/>
          <a:chExt cx="0" cy="0"/>
        </a:xfrm>
      </p:grpSpPr>
      <p:cxnSp>
        <p:nvCxnSpPr>
          <p:cNvPr id="129" name="Google Shape;129;p22"/>
          <p:cNvCxnSpPr/>
          <p:nvPr/>
        </p:nvCxnSpPr>
        <p:spPr>
          <a:xfrm>
            <a:off x="0" y="114300"/>
            <a:ext cx="91440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
        <p:cNvGrpSpPr/>
        <p:nvPr/>
      </p:nvGrpSpPr>
      <p:grpSpPr>
        <a:xfrm>
          <a:off x="0" y="0"/>
          <a:ext cx="0" cy="0"/>
          <a:chOff x="0" y="0"/>
          <a:chExt cx="0" cy="0"/>
        </a:xfrm>
      </p:grpSpPr>
      <p:sp>
        <p:nvSpPr>
          <p:cNvPr id="14" name="Google Shape;14;p24"/>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500"/>
              <a:buNone/>
              <a:defRPr/>
            </a:lvl1pPr>
            <a:lvl2pPr lvl="1" algn="ctr">
              <a:lnSpc>
                <a:spcPct val="100000"/>
              </a:lnSpc>
              <a:spcBef>
                <a:spcPts val="0"/>
              </a:spcBef>
              <a:spcAft>
                <a:spcPts val="0"/>
              </a:spcAft>
              <a:buSzPts val="2500"/>
              <a:buNone/>
              <a:defRPr/>
            </a:lvl2pPr>
            <a:lvl3pPr lvl="2" algn="ctr">
              <a:lnSpc>
                <a:spcPct val="100000"/>
              </a:lnSpc>
              <a:spcBef>
                <a:spcPts val="0"/>
              </a:spcBef>
              <a:spcAft>
                <a:spcPts val="0"/>
              </a:spcAft>
              <a:buSzPts val="2500"/>
              <a:buNone/>
              <a:defRPr/>
            </a:lvl3pPr>
            <a:lvl4pPr lvl="3" algn="ctr">
              <a:lnSpc>
                <a:spcPct val="100000"/>
              </a:lnSpc>
              <a:spcBef>
                <a:spcPts val="0"/>
              </a:spcBef>
              <a:spcAft>
                <a:spcPts val="0"/>
              </a:spcAft>
              <a:buSzPts val="2500"/>
              <a:buNone/>
              <a:defRPr/>
            </a:lvl4pPr>
            <a:lvl5pPr lvl="4" algn="ctr">
              <a:lnSpc>
                <a:spcPct val="100000"/>
              </a:lnSpc>
              <a:spcBef>
                <a:spcPts val="0"/>
              </a:spcBef>
              <a:spcAft>
                <a:spcPts val="0"/>
              </a:spcAft>
              <a:buSzPts val="2500"/>
              <a:buNone/>
              <a:defRPr/>
            </a:lvl5pPr>
            <a:lvl6pPr lvl="5" algn="ctr">
              <a:lnSpc>
                <a:spcPct val="100000"/>
              </a:lnSpc>
              <a:spcBef>
                <a:spcPts val="0"/>
              </a:spcBef>
              <a:spcAft>
                <a:spcPts val="0"/>
              </a:spcAft>
              <a:buSzPts val="2500"/>
              <a:buNone/>
              <a:defRPr/>
            </a:lvl6pPr>
            <a:lvl7pPr lvl="6" algn="ctr">
              <a:lnSpc>
                <a:spcPct val="100000"/>
              </a:lnSpc>
              <a:spcBef>
                <a:spcPts val="0"/>
              </a:spcBef>
              <a:spcAft>
                <a:spcPts val="0"/>
              </a:spcAft>
              <a:buSzPts val="2500"/>
              <a:buNone/>
              <a:defRPr/>
            </a:lvl7pPr>
            <a:lvl8pPr lvl="7" algn="ctr">
              <a:lnSpc>
                <a:spcPct val="100000"/>
              </a:lnSpc>
              <a:spcBef>
                <a:spcPts val="0"/>
              </a:spcBef>
              <a:spcAft>
                <a:spcPts val="0"/>
              </a:spcAft>
              <a:buSzPts val="2500"/>
              <a:buNone/>
              <a:defRPr/>
            </a:lvl8pPr>
            <a:lvl9pPr lvl="8" algn="ctr">
              <a:lnSpc>
                <a:spcPct val="100000"/>
              </a:lnSpc>
              <a:spcBef>
                <a:spcPts val="0"/>
              </a:spcBef>
              <a:spcAft>
                <a:spcPts val="0"/>
              </a:spcAft>
              <a:buSzPts val="2500"/>
              <a:buNone/>
              <a:defRPr/>
            </a:lvl9pPr>
          </a:lstStyle>
          <a:p>
            <a:endParaRPr/>
          </a:p>
        </p:txBody>
      </p:sp>
      <p:sp>
        <p:nvSpPr>
          <p:cNvPr id="15" name="Google Shape;15;p24"/>
          <p:cNvSpPr txBox="1">
            <a:spLocks noGrp="1"/>
          </p:cNvSpPr>
          <p:nvPr>
            <p:ph type="subTitle" idx="1"/>
          </p:nvPr>
        </p:nvSpPr>
        <p:spPr>
          <a:xfrm>
            <a:off x="4985245" y="1667625"/>
            <a:ext cx="2947800" cy="2367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b="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6" name="Google Shape;16;p24"/>
          <p:cNvSpPr txBox="1">
            <a:spLocks noGrp="1"/>
          </p:cNvSpPr>
          <p:nvPr>
            <p:ph type="subTitle" idx="2"/>
          </p:nvPr>
        </p:nvSpPr>
        <p:spPr>
          <a:xfrm>
            <a:off x="1211050" y="1667625"/>
            <a:ext cx="2947800" cy="2367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b="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17" name="Google Shape;17;p24"/>
          <p:cNvSpPr/>
          <p:nvPr/>
        </p:nvSpPr>
        <p:spPr>
          <a:xfrm>
            <a:off x="4950" y="4948525"/>
            <a:ext cx="9144000" cy="214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7520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
        <p:cNvGrpSpPr/>
        <p:nvPr/>
      </p:nvGrpSpPr>
      <p:grpSpPr>
        <a:xfrm>
          <a:off x="0" y="0"/>
          <a:ext cx="0" cy="0"/>
          <a:chOff x="0" y="0"/>
          <a:chExt cx="0" cy="0"/>
        </a:xfrm>
      </p:grpSpPr>
      <p:sp>
        <p:nvSpPr>
          <p:cNvPr id="19" name="Google Shape;19;p25"/>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500"/>
              <a:buNone/>
              <a:defRPr/>
            </a:lvl1pPr>
            <a:lvl2pPr lvl="1" algn="ctr">
              <a:lnSpc>
                <a:spcPct val="100000"/>
              </a:lnSpc>
              <a:spcBef>
                <a:spcPts val="0"/>
              </a:spcBef>
              <a:spcAft>
                <a:spcPts val="0"/>
              </a:spcAft>
              <a:buSzPts val="2500"/>
              <a:buNone/>
              <a:defRPr/>
            </a:lvl2pPr>
            <a:lvl3pPr lvl="2" algn="ctr">
              <a:lnSpc>
                <a:spcPct val="100000"/>
              </a:lnSpc>
              <a:spcBef>
                <a:spcPts val="0"/>
              </a:spcBef>
              <a:spcAft>
                <a:spcPts val="0"/>
              </a:spcAft>
              <a:buSzPts val="2500"/>
              <a:buNone/>
              <a:defRPr/>
            </a:lvl3pPr>
            <a:lvl4pPr lvl="3" algn="ctr">
              <a:lnSpc>
                <a:spcPct val="100000"/>
              </a:lnSpc>
              <a:spcBef>
                <a:spcPts val="0"/>
              </a:spcBef>
              <a:spcAft>
                <a:spcPts val="0"/>
              </a:spcAft>
              <a:buSzPts val="2500"/>
              <a:buNone/>
              <a:defRPr/>
            </a:lvl4pPr>
            <a:lvl5pPr lvl="4" algn="ctr">
              <a:lnSpc>
                <a:spcPct val="100000"/>
              </a:lnSpc>
              <a:spcBef>
                <a:spcPts val="0"/>
              </a:spcBef>
              <a:spcAft>
                <a:spcPts val="0"/>
              </a:spcAft>
              <a:buSzPts val="2500"/>
              <a:buNone/>
              <a:defRPr/>
            </a:lvl5pPr>
            <a:lvl6pPr lvl="5" algn="ctr">
              <a:lnSpc>
                <a:spcPct val="100000"/>
              </a:lnSpc>
              <a:spcBef>
                <a:spcPts val="0"/>
              </a:spcBef>
              <a:spcAft>
                <a:spcPts val="0"/>
              </a:spcAft>
              <a:buSzPts val="2500"/>
              <a:buNone/>
              <a:defRPr/>
            </a:lvl6pPr>
            <a:lvl7pPr lvl="6" algn="ctr">
              <a:lnSpc>
                <a:spcPct val="100000"/>
              </a:lnSpc>
              <a:spcBef>
                <a:spcPts val="0"/>
              </a:spcBef>
              <a:spcAft>
                <a:spcPts val="0"/>
              </a:spcAft>
              <a:buSzPts val="2500"/>
              <a:buNone/>
              <a:defRPr/>
            </a:lvl7pPr>
            <a:lvl8pPr lvl="7" algn="ctr">
              <a:lnSpc>
                <a:spcPct val="100000"/>
              </a:lnSpc>
              <a:spcBef>
                <a:spcPts val="0"/>
              </a:spcBef>
              <a:spcAft>
                <a:spcPts val="0"/>
              </a:spcAft>
              <a:buSzPts val="2500"/>
              <a:buNone/>
              <a:defRPr/>
            </a:lvl8pPr>
            <a:lvl9pPr lvl="8" algn="ctr">
              <a:lnSpc>
                <a:spcPct val="100000"/>
              </a:lnSpc>
              <a:spcBef>
                <a:spcPts val="0"/>
              </a:spcBef>
              <a:spcAft>
                <a:spcPts val="0"/>
              </a:spcAft>
              <a:buSzPts val="2500"/>
              <a:buNone/>
              <a:defRPr/>
            </a:lvl9pPr>
          </a:lstStyle>
          <a:p>
            <a:endParaRPr/>
          </a:p>
        </p:txBody>
      </p:sp>
      <p:sp>
        <p:nvSpPr>
          <p:cNvPr id="20" name="Google Shape;20;p25"/>
          <p:cNvSpPr/>
          <p:nvPr/>
        </p:nvSpPr>
        <p:spPr>
          <a:xfrm flipH="1">
            <a:off x="25" y="4758100"/>
            <a:ext cx="9144000" cy="418200"/>
          </a:xfrm>
          <a:prstGeom prst="triangle">
            <a:avLst>
              <a:gd name="adj" fmla="val 10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850087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1pPr>
            <a:lvl2pPr lvl="1"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2pPr>
            <a:lvl3pPr lvl="2"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3pPr>
            <a:lvl4pPr lvl="3"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4pPr>
            <a:lvl5pPr lvl="4"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5pPr>
            <a:lvl6pPr lvl="5"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6pPr>
            <a:lvl7pPr lvl="6"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7pPr>
            <a:lvl8pPr lvl="7"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8pPr>
            <a:lvl9pPr lvl="8"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5" r:id="rId2"/>
    <p:sldLayoutId id="2147483657" r:id="rId3"/>
    <p:sldLayoutId id="2147483658" r:id="rId4"/>
    <p:sldLayoutId id="2147483666" r:id="rId5"/>
    <p:sldLayoutId id="2147483667" r:id="rId6"/>
    <p:sldLayoutId id="2147483668" r:id="rId7"/>
    <p:sldLayoutId id="2147483673" r:id="rId8"/>
    <p:sldLayoutId id="2147483674" r:id="rId9"/>
    <p:sldLayoutId id="2147483675" r:id="rId10"/>
    <p:sldLayoutId id="2147483679" r:id="rId11"/>
    <p:sldLayoutId id="2147483681" r:id="rId12"/>
    <p:sldLayoutId id="2147483682" r:id="rId13"/>
    <p:sldLayoutId id="2147483683" r:id="rId14"/>
    <p:sldLayoutId id="2147483685" r:id="rId15"/>
    <p:sldLayoutId id="214748368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37.png"/><Relationship Id="rId7"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2.jp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10.sv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9.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s://code.earthengine.google.com/?accept_repo=users/apacheta/LPD_FWversion2" TargetMode="External"/><Relationship Id="rId7" Type="http://schemas.openxmlformats.org/officeDocument/2006/relationships/image" Target="../media/image68.sv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2237/casearth.686dc91f24e15709b381ae4e" TargetMode="External"/><Relationship Id="rId3" Type="http://schemas.openxmlformats.org/officeDocument/2006/relationships/image" Target="../media/image72.png"/><Relationship Id="rId7" Type="http://schemas.openxmlformats.org/officeDocument/2006/relationships/hyperlink" Target="https://www.nature.com/articles/s41597-025-04883-3"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4.jpg"/><Relationship Id="rId11" Type="http://schemas.openxmlformats.org/officeDocument/2006/relationships/image" Target="../media/image12.jpg"/><Relationship Id="rId5" Type="http://schemas.openxmlformats.org/officeDocument/2006/relationships/image" Target="../media/image73.png"/><Relationship Id="rId10" Type="http://schemas.openxmlformats.org/officeDocument/2006/relationships/image" Target="../media/image11.png"/><Relationship Id="rId4" Type="http://schemas.openxmlformats.org/officeDocument/2006/relationships/image" Target="../media/image62.png"/><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s://doi.org/10.5281/zenodo.15276519" TargetMode="External"/><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doi.org/10.5281/zenodo.15276535" TargetMode="External"/><Relationship Id="rId11" Type="http://schemas.openxmlformats.org/officeDocument/2006/relationships/image" Target="../media/image79.png"/><Relationship Id="rId5" Type="http://schemas.openxmlformats.org/officeDocument/2006/relationships/image" Target="../media/image12.jpg"/><Relationship Id="rId10" Type="http://schemas.openxmlformats.org/officeDocument/2006/relationships/image" Target="../media/image78.png"/><Relationship Id="rId4" Type="http://schemas.openxmlformats.org/officeDocument/2006/relationships/image" Target="../media/image11.png"/><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11.png"/><Relationship Id="rId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1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s://doi.org/10.5281/zenodo.15862965" TargetMode="External"/><Relationship Id="rId7" Type="http://schemas.openxmlformats.org/officeDocument/2006/relationships/hyperlink" Target="https://github.com/ShenTong53/30m-annual-NDVI-calculation-from-2000-to-2023" TargetMode="External"/><Relationship Id="rId12" Type="http://schemas.openxmlformats.org/officeDocument/2006/relationships/image" Target="../media/image79.png"/><Relationship Id="rId2" Type="http://schemas.openxmlformats.org/officeDocument/2006/relationships/hyperlink" Target="https://doi.org/10.5281/zenodo.15276535" TargetMode="External"/><Relationship Id="rId1" Type="http://schemas.openxmlformats.org/officeDocument/2006/relationships/slideLayout" Target="../slideLayouts/slideLayout1.xml"/><Relationship Id="rId6" Type="http://schemas.openxmlformats.org/officeDocument/2006/relationships/hyperlink" Target="https://code.earthengine.google.com/?accept_repo=users/apacheta/Mixed_Landsat_NDVI_TS_National" TargetMode="External"/><Relationship Id="rId11" Type="http://schemas.openxmlformats.org/officeDocument/2006/relationships/image" Target="../media/image85.png"/><Relationship Id="rId5" Type="http://schemas.openxmlformats.org/officeDocument/2006/relationships/hyperlink" Target="https://doi.org/10.12237/casearth.686dc91f24e15709b381ae4e" TargetMode="External"/><Relationship Id="rId10" Type="http://schemas.openxmlformats.org/officeDocument/2006/relationships/image" Target="../media/image78.png"/><Relationship Id="rId4" Type="http://schemas.openxmlformats.org/officeDocument/2006/relationships/hyperlink" Target="https://doi.org/10.5281/zenodo.15276519" TargetMode="External"/><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6.png"/><Relationship Id="rId7"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image" Target="../media/image88.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png"/><Relationship Id="rId7"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svg"/></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jp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01.JP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9.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11.png"/><Relationship Id="rId5" Type="http://schemas.openxmlformats.org/officeDocument/2006/relationships/image" Target="../media/image23.png"/><Relationship Id="rId10" Type="http://schemas.openxmlformats.org/officeDocument/2006/relationships/image" Target="../media/image10.svg"/><Relationship Id="rId4" Type="http://schemas.openxmlformats.org/officeDocument/2006/relationships/image" Target="../media/image22.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2.jp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7"/>
          <p:cNvSpPr txBox="1">
            <a:spLocks noGrp="1"/>
          </p:cNvSpPr>
          <p:nvPr>
            <p:ph type="ctrTitle"/>
          </p:nvPr>
        </p:nvSpPr>
        <p:spPr>
          <a:xfrm>
            <a:off x="239842" y="1236177"/>
            <a:ext cx="6726837" cy="2254643"/>
          </a:xfrm>
          <a:prstGeom prst="rect">
            <a:avLst/>
          </a:prstGeom>
        </p:spPr>
        <p:txBody>
          <a:bodyPr spcFirstLastPara="1" wrap="square" lIns="91425" tIns="91425" rIns="91425" bIns="91425" anchor="t" anchorCtr="0">
            <a:noAutofit/>
          </a:bodyPr>
          <a:lstStyle/>
          <a:p>
            <a:pPr lvl="0"/>
            <a:r>
              <a:rPr lang="fr-CI" sz="3600" dirty="0"/>
              <a:t>SO1-2</a:t>
            </a:r>
            <a:br>
              <a:rPr lang="fr-CI" sz="3600" dirty="0"/>
            </a:br>
            <a:r>
              <a:rPr lang="fr-CI" sz="3600" dirty="0"/>
              <a:t>Trends in Land </a:t>
            </a:r>
            <a:r>
              <a:rPr lang="fr-CI" sz="3600" dirty="0" err="1"/>
              <a:t>Productivity</a:t>
            </a:r>
            <a:br>
              <a:rPr lang="en-US" sz="3600" dirty="0"/>
            </a:br>
            <a:br>
              <a:rPr lang="fr-CI" sz="3600" dirty="0">
                <a:solidFill>
                  <a:srgbClr val="0070C0"/>
                </a:solidFill>
              </a:rPr>
            </a:br>
            <a:endParaRPr sz="3600" dirty="0">
              <a:solidFill>
                <a:srgbClr val="0070C0"/>
              </a:solidFill>
            </a:endParaRPr>
          </a:p>
        </p:txBody>
      </p:sp>
      <p:sp>
        <p:nvSpPr>
          <p:cNvPr id="123" name="Google Shape;123;p27"/>
          <p:cNvSpPr txBox="1">
            <a:spLocks noGrp="1"/>
          </p:cNvSpPr>
          <p:nvPr>
            <p:ph type="subTitle" idx="1"/>
          </p:nvPr>
        </p:nvSpPr>
        <p:spPr>
          <a:xfrm>
            <a:off x="308499" y="3872700"/>
            <a:ext cx="5584902" cy="80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Dr. Ingrid Teich</a:t>
            </a:r>
          </a:p>
          <a:p>
            <a:pPr marL="0" lvl="0" indent="0" algn="l" rtl="0">
              <a:spcBef>
                <a:spcPts val="0"/>
              </a:spcBef>
              <a:spcAft>
                <a:spcPts val="0"/>
              </a:spcAft>
              <a:buNone/>
            </a:pPr>
            <a:r>
              <a:rPr lang="en-US" sz="1400" dirty="0"/>
              <a:t>Senior Research Scientist (University of Bern)</a:t>
            </a:r>
          </a:p>
          <a:p>
            <a:pPr marL="0" lvl="0" indent="0" algn="l" rtl="0">
              <a:spcBef>
                <a:spcPts val="0"/>
              </a:spcBef>
              <a:spcAft>
                <a:spcPts val="0"/>
              </a:spcAft>
              <a:buNone/>
            </a:pPr>
            <a:r>
              <a:rPr lang="en-US" sz="1400" dirty="0"/>
              <a:t>WOCAT Secretariat</a:t>
            </a:r>
            <a:endParaRPr sz="1400" dirty="0"/>
          </a:p>
        </p:txBody>
      </p:sp>
      <p:pic>
        <p:nvPicPr>
          <p:cNvPr id="2" name="Picture 1">
            <a:extLst>
              <a:ext uri="{FF2B5EF4-FFF2-40B4-BE49-F238E27FC236}">
                <a16:creationId xmlns:a16="http://schemas.microsoft.com/office/drawing/2014/main" id="{A37ABF84-1132-465A-976A-B1BC317EC587}"/>
              </a:ext>
            </a:extLst>
          </p:cNvPr>
          <p:cNvPicPr>
            <a:picLocks noChangeAspect="1"/>
          </p:cNvPicPr>
          <p:nvPr/>
        </p:nvPicPr>
        <p:blipFill>
          <a:blip r:embed="rId3"/>
          <a:stretch>
            <a:fillRect/>
          </a:stretch>
        </p:blipFill>
        <p:spPr>
          <a:xfrm>
            <a:off x="6676321" y="4180398"/>
            <a:ext cx="1913874" cy="492702"/>
          </a:xfrm>
          <a:prstGeom prst="rect">
            <a:avLst/>
          </a:prstGeom>
        </p:spPr>
      </p:pic>
      <p:pic>
        <p:nvPicPr>
          <p:cNvPr id="17" name="Picture 16">
            <a:extLst>
              <a:ext uri="{FF2B5EF4-FFF2-40B4-BE49-F238E27FC236}">
                <a16:creationId xmlns:a16="http://schemas.microsoft.com/office/drawing/2014/main" id="{5BBDFE6E-B951-4E56-9C51-5C9AE20237F5}"/>
              </a:ext>
            </a:extLst>
          </p:cNvPr>
          <p:cNvPicPr>
            <a:picLocks noChangeAspect="1"/>
          </p:cNvPicPr>
          <p:nvPr/>
        </p:nvPicPr>
        <p:blipFill rotWithShape="1">
          <a:blip r:embed="rId4"/>
          <a:srcRect l="16837" t="5459" r="16156" b="37086"/>
          <a:stretch/>
        </p:blipFill>
        <p:spPr>
          <a:xfrm>
            <a:off x="189635" y="189259"/>
            <a:ext cx="895437" cy="767797"/>
          </a:xfrm>
          <a:prstGeom prst="rect">
            <a:avLst/>
          </a:prstGeom>
        </p:spPr>
      </p:pic>
      <p:pic>
        <p:nvPicPr>
          <p:cNvPr id="18" name="Picture 17">
            <a:extLst>
              <a:ext uri="{FF2B5EF4-FFF2-40B4-BE49-F238E27FC236}">
                <a16:creationId xmlns:a16="http://schemas.microsoft.com/office/drawing/2014/main" id="{E19C2983-F787-4D0B-8CF3-89493B17D9AC}"/>
              </a:ext>
            </a:extLst>
          </p:cNvPr>
          <p:cNvPicPr>
            <a:picLocks noChangeAspect="1"/>
          </p:cNvPicPr>
          <p:nvPr/>
        </p:nvPicPr>
        <p:blipFill rotWithShape="1">
          <a:blip r:embed="rId4"/>
          <a:srcRect l="16837" t="62943" r="16156" b="11196"/>
          <a:stretch/>
        </p:blipFill>
        <p:spPr>
          <a:xfrm>
            <a:off x="1085507" y="394234"/>
            <a:ext cx="1275830" cy="492404"/>
          </a:xfrm>
          <a:prstGeom prst="rect">
            <a:avLst/>
          </a:prstGeom>
        </p:spPr>
      </p:pic>
      <p:pic>
        <p:nvPicPr>
          <p:cNvPr id="12" name="Picture Placeholder 20">
            <a:extLst>
              <a:ext uri="{FF2B5EF4-FFF2-40B4-BE49-F238E27FC236}">
                <a16:creationId xmlns:a16="http://schemas.microsoft.com/office/drawing/2014/main" id="{1178865F-1536-479B-97E3-D5522F1F03E3}"/>
              </a:ext>
            </a:extLst>
          </p:cNvPr>
          <p:cNvPicPr>
            <a:picLocks noGrp="1" noChangeAspect="1"/>
          </p:cNvPicPr>
          <p:nvPr>
            <p:ph type="pic" idx="2"/>
          </p:nvPr>
        </p:nvPicPr>
        <p:blipFill>
          <a:blip r:embed="rId5"/>
          <a:srcRect l="21902" r="21902"/>
          <a:stretch>
            <a:fillRect/>
          </a:stretch>
        </p:blipFill>
        <p:spPr>
          <a:xfrm flipH="1">
            <a:off x="6678613" y="622300"/>
            <a:ext cx="2063750" cy="2754313"/>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1EDA-8730-4F04-A1E2-1F19857C57D4}"/>
              </a:ext>
            </a:extLst>
          </p:cNvPr>
          <p:cNvSpPr>
            <a:spLocks noGrp="1"/>
          </p:cNvSpPr>
          <p:nvPr>
            <p:ph type="title"/>
          </p:nvPr>
        </p:nvSpPr>
        <p:spPr>
          <a:xfrm>
            <a:off x="218218" y="700335"/>
            <a:ext cx="3998400" cy="1445700"/>
          </a:xfrm>
        </p:spPr>
        <p:txBody>
          <a:bodyPr/>
          <a:lstStyle/>
          <a:p>
            <a:r>
              <a:rPr lang="en-US" dirty="0">
                <a:solidFill>
                  <a:schemeClr val="tx1"/>
                </a:solidFill>
              </a:rPr>
              <a:t>The LPD input data set</a:t>
            </a:r>
            <a:br>
              <a:rPr lang="en-US" dirty="0">
                <a:solidFill>
                  <a:schemeClr val="tx1"/>
                </a:solidFill>
              </a:rPr>
            </a:br>
            <a:endParaRPr lang="fr-CI" dirty="0">
              <a:solidFill>
                <a:schemeClr val="tx1"/>
              </a:solidFill>
            </a:endParaRPr>
          </a:p>
        </p:txBody>
      </p:sp>
      <p:sp>
        <p:nvSpPr>
          <p:cNvPr id="3" name="Text Placeholder 2">
            <a:extLst>
              <a:ext uri="{FF2B5EF4-FFF2-40B4-BE49-F238E27FC236}">
                <a16:creationId xmlns:a16="http://schemas.microsoft.com/office/drawing/2014/main" id="{B134640F-1B96-4FA2-9442-F322F69447B6}"/>
              </a:ext>
            </a:extLst>
          </p:cNvPr>
          <p:cNvSpPr>
            <a:spLocks noGrp="1"/>
          </p:cNvSpPr>
          <p:nvPr>
            <p:ph type="body" idx="1"/>
          </p:nvPr>
        </p:nvSpPr>
        <p:spPr>
          <a:xfrm>
            <a:off x="315749" y="1085486"/>
            <a:ext cx="5400099" cy="2532600"/>
          </a:xfrm>
        </p:spPr>
        <p:txBody>
          <a:bodyPr/>
          <a:lstStyle/>
          <a:p>
            <a:pPr marL="596900" indent="-457200">
              <a:buSzPct val="100000"/>
              <a:buFont typeface="+mj-lt"/>
              <a:buAutoNum type="arabicParenR"/>
            </a:pPr>
            <a:endParaRPr lang="fr-CI" sz="2000" dirty="0"/>
          </a:p>
          <a:p>
            <a:pPr marL="596900" indent="-457200">
              <a:buSzPct val="100000"/>
              <a:buFont typeface="+mj-lt"/>
              <a:buAutoNum type="arabicParenR"/>
            </a:pPr>
            <a:r>
              <a:rPr lang="en-US" sz="2000" dirty="0"/>
              <a:t>Which </a:t>
            </a:r>
            <a:r>
              <a:rPr lang="en-US" sz="2000" b="1" dirty="0"/>
              <a:t>vegetation index </a:t>
            </a:r>
            <a:r>
              <a:rPr lang="en-US" sz="2000" dirty="0"/>
              <a:t>will be used as proxy for productivity </a:t>
            </a:r>
          </a:p>
          <a:p>
            <a:pPr marL="596900" indent="-457200">
              <a:buSzPct val="100000"/>
              <a:buFont typeface="+mj-lt"/>
              <a:buAutoNum type="arabicParenR"/>
            </a:pPr>
            <a:endParaRPr lang="en-US" sz="2000" dirty="0"/>
          </a:p>
          <a:p>
            <a:pPr marL="596900" indent="-457200">
              <a:buSzPct val="100000"/>
              <a:buFont typeface="+mj-lt"/>
              <a:buAutoNum type="arabicParenR"/>
            </a:pPr>
            <a:r>
              <a:rPr lang="en-US" sz="2000" dirty="0"/>
              <a:t>Which </a:t>
            </a:r>
            <a:r>
              <a:rPr lang="en-US" sz="2000" b="1" dirty="0"/>
              <a:t>satellite imagery dataset </a:t>
            </a:r>
            <a:r>
              <a:rPr lang="en-US" sz="2000" dirty="0"/>
              <a:t>will be used for the input data </a:t>
            </a:r>
          </a:p>
          <a:p>
            <a:pPr marL="596900" indent="-457200">
              <a:buFont typeface="+mj-lt"/>
              <a:buAutoNum type="arabicParenR"/>
            </a:pPr>
            <a:endParaRPr lang="en-US" sz="2000" dirty="0"/>
          </a:p>
          <a:p>
            <a:pPr marL="596900" indent="-457200">
              <a:buSzPct val="100000"/>
              <a:buFont typeface="+mj-lt"/>
              <a:buAutoNum type="arabicParenR"/>
            </a:pPr>
            <a:r>
              <a:rPr lang="en-US" sz="2000" dirty="0"/>
              <a:t>How </a:t>
            </a:r>
            <a:r>
              <a:rPr lang="en-US" sz="2000" b="1" dirty="0"/>
              <a:t>annual estimates </a:t>
            </a:r>
            <a:r>
              <a:rPr lang="en-US" sz="2000" dirty="0"/>
              <a:t>will be calculated </a:t>
            </a:r>
          </a:p>
          <a:p>
            <a:endParaRPr lang="fr-CI" sz="2000" dirty="0"/>
          </a:p>
        </p:txBody>
      </p:sp>
      <p:pic>
        <p:nvPicPr>
          <p:cNvPr id="6" name="Picture Placeholder 5">
            <a:extLst>
              <a:ext uri="{FF2B5EF4-FFF2-40B4-BE49-F238E27FC236}">
                <a16:creationId xmlns:a16="http://schemas.microsoft.com/office/drawing/2014/main" id="{AD933B8F-06DF-40A3-8D4D-B90070C4B40A}"/>
              </a:ext>
            </a:extLst>
          </p:cNvPr>
          <p:cNvPicPr>
            <a:picLocks noGrp="1" noChangeAspect="1"/>
          </p:cNvPicPr>
          <p:nvPr>
            <p:ph type="pic" idx="2"/>
          </p:nvPr>
        </p:nvPicPr>
        <p:blipFill rotWithShape="1">
          <a:blip r:embed="rId2">
            <a:clrChange>
              <a:clrFrom>
                <a:srgbClr val="FFFFFF"/>
              </a:clrFrom>
              <a:clrTo>
                <a:srgbClr val="FFFFFF">
                  <a:alpha val="0"/>
                </a:srgbClr>
              </a:clrTo>
            </a:clrChange>
          </a:blip>
          <a:srcRect l="29331" r="29331"/>
          <a:stretch/>
        </p:blipFill>
        <p:spPr>
          <a:xfrm>
            <a:off x="5716588" y="553144"/>
            <a:ext cx="3427412" cy="5143500"/>
          </a:xfrm>
          <a:prstGeom prst="rect">
            <a:avLst/>
          </a:prstGeom>
        </p:spPr>
      </p:pic>
      <p:pic>
        <p:nvPicPr>
          <p:cNvPr id="5" name="Graphic 4">
            <a:extLst>
              <a:ext uri="{FF2B5EF4-FFF2-40B4-BE49-F238E27FC236}">
                <a16:creationId xmlns:a16="http://schemas.microsoft.com/office/drawing/2014/main" id="{DD549159-9E92-4F2E-BB09-A5DDA8DFDC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43" y="151028"/>
            <a:ext cx="1341556" cy="458507"/>
          </a:xfrm>
          <a:prstGeom prst="rect">
            <a:avLst/>
          </a:prstGeom>
        </p:spPr>
      </p:pic>
      <p:pic>
        <p:nvPicPr>
          <p:cNvPr id="7" name="Picture 6">
            <a:extLst>
              <a:ext uri="{FF2B5EF4-FFF2-40B4-BE49-F238E27FC236}">
                <a16:creationId xmlns:a16="http://schemas.microsoft.com/office/drawing/2014/main" id="{D7EB6F9C-F93F-4F0E-BE1F-8C7B37AC4EF0}"/>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8" name="Picture 7">
            <a:extLst>
              <a:ext uri="{FF2B5EF4-FFF2-40B4-BE49-F238E27FC236}">
                <a16:creationId xmlns:a16="http://schemas.microsoft.com/office/drawing/2014/main" id="{BAC64CD6-F1A0-4121-904E-A137AC2DE24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04377" y="60226"/>
            <a:ext cx="592143" cy="640109"/>
          </a:xfrm>
          <a:prstGeom prst="rect">
            <a:avLst/>
          </a:prstGeom>
        </p:spPr>
      </p:pic>
    </p:spTree>
    <p:extLst>
      <p:ext uri="{BB962C8B-B14F-4D97-AF65-F5344CB8AC3E}">
        <p14:creationId xmlns:p14="http://schemas.microsoft.com/office/powerpoint/2010/main" val="3056948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7855-77A1-4C25-A016-793EB9DC61DA}"/>
              </a:ext>
            </a:extLst>
          </p:cNvPr>
          <p:cNvSpPr>
            <a:spLocks noGrp="1"/>
          </p:cNvSpPr>
          <p:nvPr>
            <p:ph type="title"/>
          </p:nvPr>
        </p:nvSpPr>
        <p:spPr>
          <a:xfrm>
            <a:off x="207127" y="646570"/>
            <a:ext cx="3998400" cy="1445700"/>
          </a:xfrm>
        </p:spPr>
        <p:txBody>
          <a:bodyPr/>
          <a:lstStyle/>
          <a:p>
            <a:r>
              <a:rPr lang="en-US" sz="2400" b="1" dirty="0"/>
              <a:t>1- Vegetation index</a:t>
            </a:r>
            <a:endParaRPr lang="fr-CI" sz="2400" b="1" dirty="0"/>
          </a:p>
        </p:txBody>
      </p:sp>
      <p:sp>
        <p:nvSpPr>
          <p:cNvPr id="3" name="Text Placeholder 2">
            <a:extLst>
              <a:ext uri="{FF2B5EF4-FFF2-40B4-BE49-F238E27FC236}">
                <a16:creationId xmlns:a16="http://schemas.microsoft.com/office/drawing/2014/main" id="{556E5979-BBD9-4D2C-8EE8-F4DD31954102}"/>
              </a:ext>
            </a:extLst>
          </p:cNvPr>
          <p:cNvSpPr>
            <a:spLocks noGrp="1"/>
          </p:cNvSpPr>
          <p:nvPr>
            <p:ph type="body" idx="1"/>
          </p:nvPr>
        </p:nvSpPr>
        <p:spPr>
          <a:xfrm>
            <a:off x="402900" y="1305450"/>
            <a:ext cx="3824100" cy="2532600"/>
          </a:xfrm>
        </p:spPr>
        <p:txBody>
          <a:bodyPr/>
          <a:lstStyle/>
          <a:p>
            <a:pPr marL="139700" lvl="0" indent="0">
              <a:spcAft>
                <a:spcPts val="1600"/>
              </a:spcAft>
              <a:buNone/>
            </a:pPr>
            <a:r>
              <a:rPr lang="en-US" b="1" dirty="0">
                <a:solidFill>
                  <a:schemeClr val="tx1"/>
                </a:solidFill>
                <a:latin typeface="Sahitya"/>
                <a:ea typeface="Sahitya"/>
                <a:cs typeface="Sahitya"/>
                <a:sym typeface="Sahitya"/>
              </a:rPr>
              <a:t>EVI</a:t>
            </a:r>
            <a:r>
              <a:rPr lang="en-US" dirty="0">
                <a:solidFill>
                  <a:schemeClr val="tx1"/>
                </a:solidFill>
                <a:latin typeface="Sahitya"/>
                <a:ea typeface="Sahitya"/>
                <a:cs typeface="Sahitya"/>
                <a:sym typeface="Sahitya"/>
              </a:rPr>
              <a:t>: Enhanced vegetation Index</a:t>
            </a:r>
          </a:p>
          <a:p>
            <a:pPr marL="139700" lvl="0" indent="0">
              <a:spcAft>
                <a:spcPts val="1600"/>
              </a:spcAft>
              <a:buNone/>
            </a:pPr>
            <a:r>
              <a:rPr lang="en-US" dirty="0">
                <a:solidFill>
                  <a:schemeClr val="tx1"/>
                </a:solidFill>
                <a:latin typeface="Sahitya"/>
                <a:ea typeface="Sahitya"/>
                <a:cs typeface="Sahitya"/>
                <a:sym typeface="Sahitya"/>
              </a:rPr>
              <a:t>(corrects for atmospheric conditions and canopy background noise, more sensitive in areas with dense vegetation)</a:t>
            </a:r>
          </a:p>
          <a:p>
            <a:pPr marL="139700" lvl="0" indent="0">
              <a:spcAft>
                <a:spcPts val="1600"/>
              </a:spcAft>
              <a:buNone/>
            </a:pPr>
            <a:r>
              <a:rPr lang="en-US" b="1" dirty="0">
                <a:solidFill>
                  <a:schemeClr val="tx1"/>
                </a:solidFill>
                <a:latin typeface="Sahitya"/>
                <a:ea typeface="Sahitya"/>
                <a:cs typeface="Sahitya"/>
                <a:sym typeface="Sahitya"/>
              </a:rPr>
              <a:t>SAVI</a:t>
            </a:r>
            <a:r>
              <a:rPr lang="en-US" dirty="0">
                <a:solidFill>
                  <a:schemeClr val="tx1"/>
                </a:solidFill>
                <a:latin typeface="Sahitya"/>
                <a:ea typeface="Sahitya"/>
                <a:cs typeface="Sahitya"/>
                <a:sym typeface="Sahitya"/>
              </a:rPr>
              <a:t>: Soil Adjusted Vegetation Index </a:t>
            </a:r>
          </a:p>
          <a:p>
            <a:pPr marL="139700" lvl="0" indent="0">
              <a:spcAft>
                <a:spcPts val="1600"/>
              </a:spcAft>
              <a:buNone/>
            </a:pPr>
            <a:r>
              <a:rPr lang="en-US" dirty="0">
                <a:solidFill>
                  <a:schemeClr val="tx1"/>
                </a:solidFill>
                <a:latin typeface="Sahitya"/>
                <a:ea typeface="Sahitya"/>
                <a:cs typeface="Sahitya"/>
                <a:sym typeface="Sahitya"/>
              </a:rPr>
              <a:t>(corrects the influence of soil brightness when vegetative cover is low</a:t>
            </a:r>
            <a:endParaRPr lang="es-AR" dirty="0">
              <a:solidFill>
                <a:schemeClr val="tx1"/>
              </a:solidFill>
              <a:latin typeface="Sahitya"/>
              <a:ea typeface="Sahitya"/>
              <a:cs typeface="Sahitya"/>
              <a:sym typeface="Sahitya"/>
            </a:endParaRPr>
          </a:p>
          <a:p>
            <a:endParaRPr lang="fr-CI" dirty="0">
              <a:solidFill>
                <a:schemeClr val="tx1"/>
              </a:solidFill>
            </a:endParaRPr>
          </a:p>
        </p:txBody>
      </p:sp>
      <p:sp>
        <p:nvSpPr>
          <p:cNvPr id="4" name="Picture Placeholder 3">
            <a:extLst>
              <a:ext uri="{FF2B5EF4-FFF2-40B4-BE49-F238E27FC236}">
                <a16:creationId xmlns:a16="http://schemas.microsoft.com/office/drawing/2014/main" id="{7858CF6F-D7A1-4E3B-B587-DB2155C91D85}"/>
              </a:ext>
            </a:extLst>
          </p:cNvPr>
          <p:cNvSpPr>
            <a:spLocks noGrp="1"/>
          </p:cNvSpPr>
          <p:nvPr>
            <p:ph type="pic" idx="2"/>
          </p:nvPr>
        </p:nvSpPr>
        <p:spPr/>
      </p:sp>
      <p:pic>
        <p:nvPicPr>
          <p:cNvPr id="9" name="Imagen 4">
            <a:extLst>
              <a:ext uri="{FF2B5EF4-FFF2-40B4-BE49-F238E27FC236}">
                <a16:creationId xmlns:a16="http://schemas.microsoft.com/office/drawing/2014/main" id="{C83D4037-3816-4C78-B7D5-22C62DBCD5C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9258" y="3630088"/>
            <a:ext cx="2317083" cy="1284812"/>
          </a:xfrm>
          <a:prstGeom prst="rect">
            <a:avLst/>
          </a:prstGeom>
        </p:spPr>
      </p:pic>
      <p:sp>
        <p:nvSpPr>
          <p:cNvPr id="10" name="Title 1">
            <a:extLst>
              <a:ext uri="{FF2B5EF4-FFF2-40B4-BE49-F238E27FC236}">
                <a16:creationId xmlns:a16="http://schemas.microsoft.com/office/drawing/2014/main" id="{85D241C5-5946-4F71-AC6E-D4979CB89397}"/>
              </a:ext>
            </a:extLst>
          </p:cNvPr>
          <p:cNvSpPr txBox="1">
            <a:spLocks/>
          </p:cNvSpPr>
          <p:nvPr/>
        </p:nvSpPr>
        <p:spPr>
          <a:xfrm>
            <a:off x="165675" y="7473"/>
            <a:ext cx="3998400" cy="6465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dirty="0">
                <a:solidFill>
                  <a:schemeClr val="tx1"/>
                </a:solidFill>
              </a:rPr>
              <a:t>The LPD input data set</a:t>
            </a:r>
            <a:br>
              <a:rPr lang="en-US" b="1" dirty="0"/>
            </a:br>
            <a:endParaRPr lang="fr-CI" b="1" dirty="0"/>
          </a:p>
        </p:txBody>
      </p:sp>
      <p:pic>
        <p:nvPicPr>
          <p:cNvPr id="5" name="Picture 4">
            <a:extLst>
              <a:ext uri="{FF2B5EF4-FFF2-40B4-BE49-F238E27FC236}">
                <a16:creationId xmlns:a16="http://schemas.microsoft.com/office/drawing/2014/main" id="{49F711EF-803A-42FF-926B-110FEBEB40FC}"/>
              </a:ext>
            </a:extLst>
          </p:cNvPr>
          <p:cNvPicPr>
            <a:picLocks noChangeAspect="1"/>
          </p:cNvPicPr>
          <p:nvPr/>
        </p:nvPicPr>
        <p:blipFill>
          <a:blip r:embed="rId3"/>
          <a:stretch>
            <a:fillRect/>
          </a:stretch>
        </p:blipFill>
        <p:spPr>
          <a:xfrm>
            <a:off x="4227000" y="260026"/>
            <a:ext cx="3871246" cy="4623448"/>
          </a:xfrm>
          <a:prstGeom prst="rect">
            <a:avLst/>
          </a:prstGeom>
        </p:spPr>
      </p:pic>
      <p:pic>
        <p:nvPicPr>
          <p:cNvPr id="11" name="Picture 10">
            <a:extLst>
              <a:ext uri="{FF2B5EF4-FFF2-40B4-BE49-F238E27FC236}">
                <a16:creationId xmlns:a16="http://schemas.microsoft.com/office/drawing/2014/main" id="{4E52B495-853E-477A-85A5-2C63C5F2D264}"/>
              </a:ext>
            </a:extLst>
          </p:cNvPr>
          <p:cNvPicPr>
            <a:picLocks noChangeAspect="1"/>
          </p:cNvPicPr>
          <p:nvPr/>
        </p:nvPicPr>
        <p:blipFill>
          <a:blip r:embed="rId4"/>
          <a:stretch>
            <a:fillRect/>
          </a:stretch>
        </p:blipFill>
        <p:spPr>
          <a:xfrm rot="279029">
            <a:off x="7961110" y="225138"/>
            <a:ext cx="1086476" cy="1398642"/>
          </a:xfrm>
          <a:prstGeom prst="rect">
            <a:avLst/>
          </a:prstGeom>
        </p:spPr>
      </p:pic>
    </p:spTree>
    <p:extLst>
      <p:ext uri="{BB962C8B-B14F-4D97-AF65-F5344CB8AC3E}">
        <p14:creationId xmlns:p14="http://schemas.microsoft.com/office/powerpoint/2010/main" val="3300321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858CF6F-D7A1-4E3B-B587-DB2155C91D85}"/>
              </a:ext>
            </a:extLst>
          </p:cNvPr>
          <p:cNvSpPr>
            <a:spLocks noGrp="1"/>
          </p:cNvSpPr>
          <p:nvPr>
            <p:ph type="pic" idx="2"/>
          </p:nvPr>
        </p:nvSpPr>
        <p:spPr/>
      </p:sp>
      <p:pic>
        <p:nvPicPr>
          <p:cNvPr id="10" name="Picture 9">
            <a:extLst>
              <a:ext uri="{FF2B5EF4-FFF2-40B4-BE49-F238E27FC236}">
                <a16:creationId xmlns:a16="http://schemas.microsoft.com/office/drawing/2014/main" id="{0FE206B9-153E-454C-8A85-DF14C6A62EB6}"/>
              </a:ext>
            </a:extLst>
          </p:cNvPr>
          <p:cNvPicPr>
            <a:picLocks noChangeAspect="1"/>
          </p:cNvPicPr>
          <p:nvPr/>
        </p:nvPicPr>
        <p:blipFill>
          <a:blip r:embed="rId2"/>
          <a:stretch>
            <a:fillRect/>
          </a:stretch>
        </p:blipFill>
        <p:spPr>
          <a:xfrm>
            <a:off x="406005" y="2473504"/>
            <a:ext cx="2339543" cy="632515"/>
          </a:xfrm>
          <a:prstGeom prst="rect">
            <a:avLst/>
          </a:prstGeom>
        </p:spPr>
      </p:pic>
      <p:pic>
        <p:nvPicPr>
          <p:cNvPr id="11" name="Imagen 5">
            <a:extLst>
              <a:ext uri="{FF2B5EF4-FFF2-40B4-BE49-F238E27FC236}">
                <a16:creationId xmlns:a16="http://schemas.microsoft.com/office/drawing/2014/main" id="{1A3EA1DE-E4B6-4FCC-A1C8-4E74699C28CD}"/>
              </a:ext>
            </a:extLst>
          </p:cNvPr>
          <p:cNvPicPr>
            <a:picLocks noChangeAspect="1"/>
          </p:cNvPicPr>
          <p:nvPr/>
        </p:nvPicPr>
        <p:blipFill>
          <a:blip r:embed="rId3"/>
          <a:stretch>
            <a:fillRect/>
          </a:stretch>
        </p:blipFill>
        <p:spPr>
          <a:xfrm>
            <a:off x="406005" y="1431719"/>
            <a:ext cx="6044293" cy="485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2">
            <a:extLst>
              <a:ext uri="{FF2B5EF4-FFF2-40B4-BE49-F238E27FC236}">
                <a16:creationId xmlns:a16="http://schemas.microsoft.com/office/drawing/2014/main" id="{051E2B3D-5DDA-4796-8390-3648C5A0F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6510" y="2079418"/>
            <a:ext cx="4216334" cy="2766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B3F5430-0BC1-4055-8517-DC153CCFDB04}"/>
              </a:ext>
            </a:extLst>
          </p:cNvPr>
          <p:cNvPicPr>
            <a:picLocks noChangeAspect="1"/>
          </p:cNvPicPr>
          <p:nvPr/>
        </p:nvPicPr>
        <p:blipFill>
          <a:blip r:embed="rId5"/>
          <a:stretch>
            <a:fillRect/>
          </a:stretch>
        </p:blipFill>
        <p:spPr>
          <a:xfrm>
            <a:off x="406005" y="3586419"/>
            <a:ext cx="2813489" cy="893001"/>
          </a:xfrm>
          <a:prstGeom prst="rect">
            <a:avLst/>
          </a:prstGeom>
        </p:spPr>
      </p:pic>
      <p:pic>
        <p:nvPicPr>
          <p:cNvPr id="14" name="Picture 13">
            <a:extLst>
              <a:ext uri="{FF2B5EF4-FFF2-40B4-BE49-F238E27FC236}">
                <a16:creationId xmlns:a16="http://schemas.microsoft.com/office/drawing/2014/main" id="{C219CFE6-AE4A-4EFF-A3CE-5A265B645DA1}"/>
              </a:ext>
            </a:extLst>
          </p:cNvPr>
          <p:cNvPicPr>
            <a:picLocks noChangeAspect="1"/>
          </p:cNvPicPr>
          <p:nvPr/>
        </p:nvPicPr>
        <p:blipFill>
          <a:blip r:embed="rId6"/>
          <a:stretch>
            <a:fillRect/>
          </a:stretch>
        </p:blipFill>
        <p:spPr>
          <a:xfrm>
            <a:off x="1435149" y="3119999"/>
            <a:ext cx="2309060" cy="662997"/>
          </a:xfrm>
          <a:prstGeom prst="rect">
            <a:avLst/>
          </a:prstGeom>
        </p:spPr>
      </p:pic>
      <p:sp>
        <p:nvSpPr>
          <p:cNvPr id="9" name="Title 1">
            <a:extLst>
              <a:ext uri="{FF2B5EF4-FFF2-40B4-BE49-F238E27FC236}">
                <a16:creationId xmlns:a16="http://schemas.microsoft.com/office/drawing/2014/main" id="{52B3F79A-FF0B-4E0A-BDC1-63D8DA7C4228}"/>
              </a:ext>
            </a:extLst>
          </p:cNvPr>
          <p:cNvSpPr txBox="1">
            <a:spLocks/>
          </p:cNvSpPr>
          <p:nvPr/>
        </p:nvSpPr>
        <p:spPr>
          <a:xfrm>
            <a:off x="197348" y="670794"/>
            <a:ext cx="6044292" cy="144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400" b="1" dirty="0"/>
              <a:t>2- Satellite imagery dataset </a:t>
            </a:r>
            <a:endParaRPr lang="fr-CI" sz="2400" b="1" dirty="0"/>
          </a:p>
        </p:txBody>
      </p:sp>
      <p:pic>
        <p:nvPicPr>
          <p:cNvPr id="17" name="Picture 16">
            <a:extLst>
              <a:ext uri="{FF2B5EF4-FFF2-40B4-BE49-F238E27FC236}">
                <a16:creationId xmlns:a16="http://schemas.microsoft.com/office/drawing/2014/main" id="{59264F48-B120-402B-A5DB-AF7C3AE5DBA2}"/>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8" name="Picture 17">
            <a:extLst>
              <a:ext uri="{FF2B5EF4-FFF2-40B4-BE49-F238E27FC236}">
                <a16:creationId xmlns:a16="http://schemas.microsoft.com/office/drawing/2014/main" id="{23F2EED8-7C8C-45D6-9E60-2CE87F3BEB9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404377" y="60226"/>
            <a:ext cx="592143" cy="640109"/>
          </a:xfrm>
          <a:prstGeom prst="rect">
            <a:avLst/>
          </a:prstGeom>
        </p:spPr>
      </p:pic>
      <p:sp>
        <p:nvSpPr>
          <p:cNvPr id="19" name="Title 1">
            <a:extLst>
              <a:ext uri="{FF2B5EF4-FFF2-40B4-BE49-F238E27FC236}">
                <a16:creationId xmlns:a16="http://schemas.microsoft.com/office/drawing/2014/main" id="{8618F178-8BFC-40E5-A658-D22CAE172705}"/>
              </a:ext>
            </a:extLst>
          </p:cNvPr>
          <p:cNvSpPr txBox="1">
            <a:spLocks/>
          </p:cNvSpPr>
          <p:nvPr/>
        </p:nvSpPr>
        <p:spPr>
          <a:xfrm>
            <a:off x="147480" y="107309"/>
            <a:ext cx="3998400" cy="6465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dirty="0">
                <a:solidFill>
                  <a:schemeClr val="tx1"/>
                </a:solidFill>
              </a:rPr>
              <a:t>The LPD input data set</a:t>
            </a:r>
            <a:br>
              <a:rPr lang="en-US" b="1" dirty="0"/>
            </a:br>
            <a:endParaRPr lang="fr-CI" b="1" dirty="0"/>
          </a:p>
        </p:txBody>
      </p:sp>
    </p:spTree>
    <p:extLst>
      <p:ext uri="{BB962C8B-B14F-4D97-AF65-F5344CB8AC3E}">
        <p14:creationId xmlns:p14="http://schemas.microsoft.com/office/powerpoint/2010/main" val="2124645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7855-77A1-4C25-A016-793EB9DC61DA}"/>
              </a:ext>
            </a:extLst>
          </p:cNvPr>
          <p:cNvSpPr>
            <a:spLocks noGrp="1"/>
          </p:cNvSpPr>
          <p:nvPr>
            <p:ph type="title"/>
          </p:nvPr>
        </p:nvSpPr>
        <p:spPr>
          <a:xfrm>
            <a:off x="980954" y="-647863"/>
            <a:ext cx="5698671" cy="1445700"/>
          </a:xfrm>
        </p:spPr>
        <p:txBody>
          <a:bodyPr/>
          <a:lstStyle/>
          <a:p>
            <a:endParaRPr lang="fr-CI" dirty="0"/>
          </a:p>
        </p:txBody>
      </p:sp>
      <p:sp>
        <p:nvSpPr>
          <p:cNvPr id="4" name="Picture Placeholder 3">
            <a:extLst>
              <a:ext uri="{FF2B5EF4-FFF2-40B4-BE49-F238E27FC236}">
                <a16:creationId xmlns:a16="http://schemas.microsoft.com/office/drawing/2014/main" id="{7858CF6F-D7A1-4E3B-B587-DB2155C91D85}"/>
              </a:ext>
            </a:extLst>
          </p:cNvPr>
          <p:cNvSpPr>
            <a:spLocks noGrp="1"/>
          </p:cNvSpPr>
          <p:nvPr>
            <p:ph type="pic" idx="2"/>
          </p:nvPr>
        </p:nvSpPr>
        <p:spPr/>
      </p:sp>
      <p:pic>
        <p:nvPicPr>
          <p:cNvPr id="5" name="Picture 4">
            <a:extLst>
              <a:ext uri="{FF2B5EF4-FFF2-40B4-BE49-F238E27FC236}">
                <a16:creationId xmlns:a16="http://schemas.microsoft.com/office/drawing/2014/main" id="{BA75C7E1-06B4-44AC-8B15-4FDD8A45A8B5}"/>
              </a:ext>
            </a:extLst>
          </p:cNvPr>
          <p:cNvPicPr>
            <a:picLocks noChangeAspect="1"/>
          </p:cNvPicPr>
          <p:nvPr/>
        </p:nvPicPr>
        <p:blipFill>
          <a:blip r:embed="rId2"/>
          <a:stretch>
            <a:fillRect/>
          </a:stretch>
        </p:blipFill>
        <p:spPr>
          <a:xfrm>
            <a:off x="4987989" y="1271228"/>
            <a:ext cx="4156011" cy="3214519"/>
          </a:xfrm>
          <a:prstGeom prst="rect">
            <a:avLst/>
          </a:prstGeom>
        </p:spPr>
      </p:pic>
      <p:pic>
        <p:nvPicPr>
          <p:cNvPr id="6" name="Picture 2">
            <a:extLst>
              <a:ext uri="{FF2B5EF4-FFF2-40B4-BE49-F238E27FC236}">
                <a16:creationId xmlns:a16="http://schemas.microsoft.com/office/drawing/2014/main" id="{B7AC771A-B4F7-49A8-A433-9EDA31E53A1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819" y="1411313"/>
            <a:ext cx="4252950" cy="29343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391DBF1-255B-4E78-A68D-C10204332C7B}"/>
              </a:ext>
            </a:extLst>
          </p:cNvPr>
          <p:cNvSpPr txBox="1">
            <a:spLocks/>
          </p:cNvSpPr>
          <p:nvPr/>
        </p:nvSpPr>
        <p:spPr>
          <a:xfrm>
            <a:off x="228599" y="657753"/>
            <a:ext cx="6044292" cy="144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400" b="1" dirty="0"/>
              <a:t>3- Annual estimates</a:t>
            </a:r>
            <a:endParaRPr lang="fr-CI" sz="2400" b="1" dirty="0"/>
          </a:p>
        </p:txBody>
      </p:sp>
      <p:sp>
        <p:nvSpPr>
          <p:cNvPr id="9" name="Title 1">
            <a:extLst>
              <a:ext uri="{FF2B5EF4-FFF2-40B4-BE49-F238E27FC236}">
                <a16:creationId xmlns:a16="http://schemas.microsoft.com/office/drawing/2014/main" id="{158B604E-5EEC-473B-9AE5-E82F0B13AC0D}"/>
              </a:ext>
            </a:extLst>
          </p:cNvPr>
          <p:cNvSpPr txBox="1">
            <a:spLocks/>
          </p:cNvSpPr>
          <p:nvPr/>
        </p:nvSpPr>
        <p:spPr>
          <a:xfrm>
            <a:off x="147480" y="107309"/>
            <a:ext cx="3998400" cy="6465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dirty="0">
                <a:solidFill>
                  <a:schemeClr val="tx1"/>
                </a:solidFill>
              </a:rPr>
              <a:t>The LPD input data set</a:t>
            </a:r>
            <a:br>
              <a:rPr lang="en-US" b="1" dirty="0"/>
            </a:br>
            <a:endParaRPr lang="fr-CI" b="1" dirty="0"/>
          </a:p>
        </p:txBody>
      </p:sp>
      <p:pic>
        <p:nvPicPr>
          <p:cNvPr id="10" name="Picture 9">
            <a:extLst>
              <a:ext uri="{FF2B5EF4-FFF2-40B4-BE49-F238E27FC236}">
                <a16:creationId xmlns:a16="http://schemas.microsoft.com/office/drawing/2014/main" id="{F53B34CB-AA2E-4315-9702-54985F606CB7}"/>
              </a:ext>
            </a:extLst>
          </p:cNvPr>
          <p:cNvPicPr>
            <a:picLocks noChangeAspect="1"/>
          </p:cNvPicPr>
          <p:nvPr/>
        </p:nvPicPr>
        <p:blipFill rotWithShape="1">
          <a:blip r:embed="rId4">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1" name="Picture 10">
            <a:extLst>
              <a:ext uri="{FF2B5EF4-FFF2-40B4-BE49-F238E27FC236}">
                <a16:creationId xmlns:a16="http://schemas.microsoft.com/office/drawing/2014/main" id="{85A7D454-22F7-4531-BC8C-C126763191D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04377" y="60226"/>
            <a:ext cx="592143" cy="640109"/>
          </a:xfrm>
          <a:prstGeom prst="rect">
            <a:avLst/>
          </a:prstGeom>
        </p:spPr>
      </p:pic>
    </p:spTree>
    <p:extLst>
      <p:ext uri="{BB962C8B-B14F-4D97-AF65-F5344CB8AC3E}">
        <p14:creationId xmlns:p14="http://schemas.microsoft.com/office/powerpoint/2010/main" val="394736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669709B-C3D9-4EEB-863D-289452FDAD8A}"/>
              </a:ext>
            </a:extLst>
          </p:cNvPr>
          <p:cNvSpPr/>
          <p:nvPr/>
        </p:nvSpPr>
        <p:spPr>
          <a:xfrm>
            <a:off x="423471" y="1655750"/>
            <a:ext cx="1445996" cy="1402707"/>
          </a:xfrm>
          <a:prstGeom prst="rect">
            <a:avLst/>
          </a:prstGeom>
          <a:solidFill>
            <a:schemeClr val="accent6">
              <a:lumMod val="75000"/>
            </a:schemeClr>
          </a:solidFill>
          <a:ln w="349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2" name="Title 1">
            <a:extLst>
              <a:ext uri="{FF2B5EF4-FFF2-40B4-BE49-F238E27FC236}">
                <a16:creationId xmlns:a16="http://schemas.microsoft.com/office/drawing/2014/main" id="{2C997855-77A1-4C25-A016-793EB9DC61DA}"/>
              </a:ext>
            </a:extLst>
          </p:cNvPr>
          <p:cNvSpPr>
            <a:spLocks noGrp="1"/>
          </p:cNvSpPr>
          <p:nvPr>
            <p:ph type="title"/>
          </p:nvPr>
        </p:nvSpPr>
        <p:spPr>
          <a:xfrm>
            <a:off x="270355" y="763427"/>
            <a:ext cx="5698671" cy="1445700"/>
          </a:xfrm>
        </p:spPr>
        <p:txBody>
          <a:bodyPr/>
          <a:lstStyle/>
          <a:p>
            <a:r>
              <a:rPr lang="en-US" dirty="0">
                <a:solidFill>
                  <a:schemeClr val="tx1"/>
                </a:solidFill>
              </a:rPr>
              <a:t>For every pixel…</a:t>
            </a:r>
            <a:endParaRPr lang="fr-CI" dirty="0">
              <a:solidFill>
                <a:schemeClr val="tx1"/>
              </a:solidFill>
            </a:endParaRPr>
          </a:p>
        </p:txBody>
      </p:sp>
      <p:sp>
        <p:nvSpPr>
          <p:cNvPr id="9" name="TextBox 8">
            <a:extLst>
              <a:ext uri="{FF2B5EF4-FFF2-40B4-BE49-F238E27FC236}">
                <a16:creationId xmlns:a16="http://schemas.microsoft.com/office/drawing/2014/main" id="{51B02704-030B-4F10-A707-0223AC45820E}"/>
              </a:ext>
            </a:extLst>
          </p:cNvPr>
          <p:cNvSpPr txBox="1"/>
          <p:nvPr/>
        </p:nvSpPr>
        <p:spPr>
          <a:xfrm>
            <a:off x="5290060" y="2450559"/>
            <a:ext cx="1424631" cy="584775"/>
          </a:xfrm>
          <a:prstGeom prst="rect">
            <a:avLst/>
          </a:prstGeom>
          <a:noFill/>
        </p:spPr>
        <p:txBody>
          <a:bodyPr wrap="square" rtlCol="0">
            <a:spAutoFit/>
          </a:bodyPr>
          <a:lstStyle>
            <a:defPPr marR="0" lvl="0" algn="l" rtl="0">
              <a:lnSpc>
                <a:spcPct val="100000"/>
              </a:lnSpc>
              <a:spcBef>
                <a:spcPts val="0"/>
              </a:spcBef>
              <a:spcAft>
                <a:spcPts val="0"/>
              </a:spcAft>
            </a:defPPr>
            <a:lvl1pPr>
              <a:defRPr b="1"/>
            </a:lvl1pPr>
          </a:lstStyle>
          <a:p>
            <a:pPr algn="ctr"/>
            <a:r>
              <a:rPr lang="en-US" sz="1600" dirty="0">
                <a:solidFill>
                  <a:schemeClr val="dk1"/>
                </a:solidFill>
                <a:latin typeface="Epilogue Medium"/>
                <a:cs typeface="Epilogue Medium"/>
                <a:sym typeface="Epilogue Medium"/>
              </a:rPr>
              <a:t>LPD ALGORITHM</a:t>
            </a:r>
            <a:endParaRPr lang="fr-CI" sz="1600" dirty="0">
              <a:solidFill>
                <a:schemeClr val="dk1"/>
              </a:solidFill>
              <a:latin typeface="Epilogue Medium"/>
              <a:cs typeface="Epilogue Medium"/>
              <a:sym typeface="Epilogue Medium"/>
            </a:endParaRPr>
          </a:p>
        </p:txBody>
      </p:sp>
      <p:sp>
        <p:nvSpPr>
          <p:cNvPr id="17" name="Callout: Right Arrow 16">
            <a:extLst>
              <a:ext uri="{FF2B5EF4-FFF2-40B4-BE49-F238E27FC236}">
                <a16:creationId xmlns:a16="http://schemas.microsoft.com/office/drawing/2014/main" id="{6471E834-539E-4856-A9B2-E86509ADE414}"/>
              </a:ext>
            </a:extLst>
          </p:cNvPr>
          <p:cNvSpPr/>
          <p:nvPr/>
        </p:nvSpPr>
        <p:spPr>
          <a:xfrm>
            <a:off x="2905544" y="1798251"/>
            <a:ext cx="3900668" cy="1958843"/>
          </a:xfrm>
          <a:prstGeom prst="rightArrowCallout">
            <a:avLst>
              <a:gd name="adj1" fmla="val 41545"/>
              <a:gd name="adj2" fmla="val 33863"/>
              <a:gd name="adj3" fmla="val 26773"/>
              <a:gd name="adj4" fmla="val 64977"/>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18" name="Rectangle 17">
            <a:extLst>
              <a:ext uri="{FF2B5EF4-FFF2-40B4-BE49-F238E27FC236}">
                <a16:creationId xmlns:a16="http://schemas.microsoft.com/office/drawing/2014/main" id="{69067CFE-8EED-4C58-8F01-EFABB0352776}"/>
              </a:ext>
            </a:extLst>
          </p:cNvPr>
          <p:cNvSpPr/>
          <p:nvPr/>
        </p:nvSpPr>
        <p:spPr>
          <a:xfrm>
            <a:off x="2749299" y="1586568"/>
            <a:ext cx="1005650" cy="2665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22" name="Picture 21">
            <a:extLst>
              <a:ext uri="{FF2B5EF4-FFF2-40B4-BE49-F238E27FC236}">
                <a16:creationId xmlns:a16="http://schemas.microsoft.com/office/drawing/2014/main" id="{36D53852-0338-4CF2-8FDF-021A0E2B394D}"/>
              </a:ext>
            </a:extLst>
          </p:cNvPr>
          <p:cNvPicPr>
            <a:picLocks noChangeAspect="1"/>
          </p:cNvPicPr>
          <p:nvPr/>
        </p:nvPicPr>
        <p:blipFill rotWithShape="1">
          <a:blip r:embed="rId2">
            <a:clrChange>
              <a:clrFrom>
                <a:srgbClr val="FFFFFF"/>
              </a:clrFrom>
              <a:clrTo>
                <a:srgbClr val="FFFFFF">
                  <a:alpha val="0"/>
                </a:srgbClr>
              </a:clrTo>
            </a:clrChange>
          </a:blip>
          <a:srcRect l="22050" t="64655"/>
          <a:stretch/>
        </p:blipFill>
        <p:spPr>
          <a:xfrm>
            <a:off x="1936134" y="2275536"/>
            <a:ext cx="3758380" cy="1402707"/>
          </a:xfrm>
          <a:prstGeom prst="rect">
            <a:avLst/>
          </a:prstGeom>
        </p:spPr>
      </p:pic>
      <p:sp>
        <p:nvSpPr>
          <p:cNvPr id="23" name="TextBox 22">
            <a:extLst>
              <a:ext uri="{FF2B5EF4-FFF2-40B4-BE49-F238E27FC236}">
                <a16:creationId xmlns:a16="http://schemas.microsoft.com/office/drawing/2014/main" id="{D858D59C-1688-44A0-8BEF-20579D63E001}"/>
              </a:ext>
            </a:extLst>
          </p:cNvPr>
          <p:cNvSpPr txBox="1"/>
          <p:nvPr/>
        </p:nvSpPr>
        <p:spPr>
          <a:xfrm>
            <a:off x="2611528" y="2140860"/>
            <a:ext cx="3626314" cy="523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buClr>
                <a:schemeClr val="dk1"/>
              </a:buClr>
              <a:buSzPts val="2600"/>
              <a:buFont typeface="Epilogue Medium"/>
              <a:buNone/>
              <a:defRPr sz="2800" b="1">
                <a:solidFill>
                  <a:schemeClr val="dk1"/>
                </a:solidFill>
                <a:latin typeface="Epilogue Medium"/>
                <a:ea typeface="Epilogue Medium"/>
                <a:cs typeface="Epilogue Medium"/>
                <a:sym typeface="Epilogue Medium"/>
              </a:defRPr>
            </a:lvl1pPr>
            <a:lvl2pPr>
              <a:buClr>
                <a:schemeClr val="dk1"/>
              </a:buClr>
              <a:buSzPts val="2600"/>
              <a:buFont typeface="Epilogue Medium"/>
              <a:buNone/>
              <a:defRPr sz="2600">
                <a:solidFill>
                  <a:schemeClr val="dk1"/>
                </a:solidFill>
                <a:latin typeface="Epilogue Medium"/>
                <a:ea typeface="Epilogue Medium"/>
                <a:cs typeface="Epilogue Medium"/>
                <a:sym typeface="Epilogue Medium"/>
              </a:defRPr>
            </a:lvl2pPr>
            <a:lvl3pPr>
              <a:buClr>
                <a:schemeClr val="dk1"/>
              </a:buClr>
              <a:buSzPts val="2600"/>
              <a:buFont typeface="Epilogue Medium"/>
              <a:buNone/>
              <a:defRPr sz="2600">
                <a:solidFill>
                  <a:schemeClr val="dk1"/>
                </a:solidFill>
                <a:latin typeface="Epilogue Medium"/>
                <a:ea typeface="Epilogue Medium"/>
                <a:cs typeface="Epilogue Medium"/>
                <a:sym typeface="Epilogue Medium"/>
              </a:defRPr>
            </a:lvl3pPr>
            <a:lvl4pPr>
              <a:buClr>
                <a:schemeClr val="dk1"/>
              </a:buClr>
              <a:buSzPts val="2600"/>
              <a:buFont typeface="Epilogue Medium"/>
              <a:buNone/>
              <a:defRPr sz="2600">
                <a:solidFill>
                  <a:schemeClr val="dk1"/>
                </a:solidFill>
                <a:latin typeface="Epilogue Medium"/>
                <a:ea typeface="Epilogue Medium"/>
                <a:cs typeface="Epilogue Medium"/>
                <a:sym typeface="Epilogue Medium"/>
              </a:defRPr>
            </a:lvl4pPr>
            <a:lvl5pPr>
              <a:buClr>
                <a:schemeClr val="dk1"/>
              </a:buClr>
              <a:buSzPts val="2600"/>
              <a:buFont typeface="Epilogue Medium"/>
              <a:buNone/>
              <a:defRPr sz="2600">
                <a:solidFill>
                  <a:schemeClr val="dk1"/>
                </a:solidFill>
                <a:latin typeface="Epilogue Medium"/>
                <a:ea typeface="Epilogue Medium"/>
                <a:cs typeface="Epilogue Medium"/>
                <a:sym typeface="Epilogue Medium"/>
              </a:defRPr>
            </a:lvl5pPr>
            <a:lvl6pPr>
              <a:buClr>
                <a:schemeClr val="dk1"/>
              </a:buClr>
              <a:buSzPts val="2600"/>
              <a:buFont typeface="Epilogue Medium"/>
              <a:buNone/>
              <a:defRPr sz="2600">
                <a:solidFill>
                  <a:schemeClr val="dk1"/>
                </a:solidFill>
                <a:latin typeface="Epilogue Medium"/>
                <a:ea typeface="Epilogue Medium"/>
                <a:cs typeface="Epilogue Medium"/>
                <a:sym typeface="Epilogue Medium"/>
              </a:defRPr>
            </a:lvl6pPr>
            <a:lvl7pPr>
              <a:buClr>
                <a:schemeClr val="dk1"/>
              </a:buClr>
              <a:buSzPts val="2600"/>
              <a:buFont typeface="Epilogue Medium"/>
              <a:buNone/>
              <a:defRPr sz="2600">
                <a:solidFill>
                  <a:schemeClr val="dk1"/>
                </a:solidFill>
                <a:latin typeface="Epilogue Medium"/>
                <a:ea typeface="Epilogue Medium"/>
                <a:cs typeface="Epilogue Medium"/>
                <a:sym typeface="Epilogue Medium"/>
              </a:defRPr>
            </a:lvl7pPr>
            <a:lvl8pPr>
              <a:buClr>
                <a:schemeClr val="dk1"/>
              </a:buClr>
              <a:buSzPts val="2600"/>
              <a:buFont typeface="Epilogue Medium"/>
              <a:buNone/>
              <a:defRPr sz="2600">
                <a:solidFill>
                  <a:schemeClr val="dk1"/>
                </a:solidFill>
                <a:latin typeface="Epilogue Medium"/>
                <a:ea typeface="Epilogue Medium"/>
                <a:cs typeface="Epilogue Medium"/>
                <a:sym typeface="Epilogue Medium"/>
              </a:defRPr>
            </a:lvl8pPr>
            <a:lvl9pPr>
              <a:buClr>
                <a:schemeClr val="dk1"/>
              </a:buClr>
              <a:buSzPts val="2600"/>
              <a:buFont typeface="Epilogue Medium"/>
              <a:buNone/>
              <a:defRPr sz="2600">
                <a:solidFill>
                  <a:schemeClr val="dk1"/>
                </a:solidFill>
                <a:latin typeface="Epilogue Medium"/>
                <a:ea typeface="Epilogue Medium"/>
                <a:cs typeface="Epilogue Medium"/>
                <a:sym typeface="Epilogue Medium"/>
              </a:defRPr>
            </a:lvl9pPr>
          </a:lstStyle>
          <a:p>
            <a:r>
              <a:rPr lang="en-US" sz="1600" dirty="0"/>
              <a:t>LPD INPUT DATASET</a:t>
            </a:r>
            <a:endParaRPr lang="fr-CI" sz="1600" dirty="0"/>
          </a:p>
        </p:txBody>
      </p:sp>
      <p:cxnSp>
        <p:nvCxnSpPr>
          <p:cNvPr id="26" name="Straight Arrow Connector 25">
            <a:extLst>
              <a:ext uri="{FF2B5EF4-FFF2-40B4-BE49-F238E27FC236}">
                <a16:creationId xmlns:a16="http://schemas.microsoft.com/office/drawing/2014/main" id="{11E24E37-4AA6-4347-9709-967F39F6D8C4}"/>
              </a:ext>
            </a:extLst>
          </p:cNvPr>
          <p:cNvCxnSpPr/>
          <p:nvPr/>
        </p:nvCxnSpPr>
        <p:spPr>
          <a:xfrm>
            <a:off x="1869467" y="1967696"/>
            <a:ext cx="410746" cy="48286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6513AEA-E307-48F3-8183-D6ACAD0E8892}"/>
              </a:ext>
            </a:extLst>
          </p:cNvPr>
          <p:cNvSpPr/>
          <p:nvPr/>
        </p:nvSpPr>
        <p:spPr>
          <a:xfrm>
            <a:off x="7117674" y="2090315"/>
            <a:ext cx="1445996" cy="1402707"/>
          </a:xfrm>
          <a:prstGeom prst="rect">
            <a:avLst/>
          </a:prstGeom>
          <a:solidFill>
            <a:srgbClr val="FFFF99"/>
          </a:solidFill>
          <a:ln w="349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28" name="TextBox 27">
            <a:extLst>
              <a:ext uri="{FF2B5EF4-FFF2-40B4-BE49-F238E27FC236}">
                <a16:creationId xmlns:a16="http://schemas.microsoft.com/office/drawing/2014/main" id="{59E07311-2D10-4514-A256-3E539A03FFFB}"/>
              </a:ext>
            </a:extLst>
          </p:cNvPr>
          <p:cNvSpPr txBox="1"/>
          <p:nvPr/>
        </p:nvSpPr>
        <p:spPr>
          <a:xfrm>
            <a:off x="7229625" y="2512114"/>
            <a:ext cx="1301069" cy="523220"/>
          </a:xfrm>
          <a:prstGeom prst="rect">
            <a:avLst/>
          </a:prstGeom>
          <a:noFill/>
        </p:spPr>
        <p:txBody>
          <a:bodyPr wrap="square" rtlCol="0">
            <a:spAutoFit/>
          </a:bodyPr>
          <a:lstStyle/>
          <a:p>
            <a:pPr algn="ctr"/>
            <a:r>
              <a:rPr lang="en-US" b="1" i="1" dirty="0">
                <a:solidFill>
                  <a:schemeClr val="tx1"/>
                </a:solidFill>
              </a:rPr>
              <a:t>LPD class: i.e. STABLE</a:t>
            </a:r>
            <a:endParaRPr lang="fr-CI" b="1" i="1" dirty="0">
              <a:solidFill>
                <a:schemeClr val="tx1"/>
              </a:solidFill>
            </a:endParaRPr>
          </a:p>
        </p:txBody>
      </p:sp>
      <p:sp>
        <p:nvSpPr>
          <p:cNvPr id="29" name="Oval 28">
            <a:extLst>
              <a:ext uri="{FF2B5EF4-FFF2-40B4-BE49-F238E27FC236}">
                <a16:creationId xmlns:a16="http://schemas.microsoft.com/office/drawing/2014/main" id="{9529C392-EDB5-4910-ABF0-57988C1EC294}"/>
              </a:ext>
            </a:extLst>
          </p:cNvPr>
          <p:cNvSpPr/>
          <p:nvPr/>
        </p:nvSpPr>
        <p:spPr>
          <a:xfrm>
            <a:off x="5081286" y="2408862"/>
            <a:ext cx="1881171" cy="762299"/>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13" name="Graphic 12">
            <a:extLst>
              <a:ext uri="{FF2B5EF4-FFF2-40B4-BE49-F238E27FC236}">
                <a16:creationId xmlns:a16="http://schemas.microsoft.com/office/drawing/2014/main" id="{E0BABA27-B58B-42A9-912D-6C81500F84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43" y="151028"/>
            <a:ext cx="1341556" cy="458507"/>
          </a:xfrm>
          <a:prstGeom prst="rect">
            <a:avLst/>
          </a:prstGeom>
        </p:spPr>
      </p:pic>
      <p:pic>
        <p:nvPicPr>
          <p:cNvPr id="14" name="Picture 13">
            <a:extLst>
              <a:ext uri="{FF2B5EF4-FFF2-40B4-BE49-F238E27FC236}">
                <a16:creationId xmlns:a16="http://schemas.microsoft.com/office/drawing/2014/main" id="{8BE654DC-F4D4-4F3F-A21B-0D79552EF191}"/>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5" name="Picture 14">
            <a:extLst>
              <a:ext uri="{FF2B5EF4-FFF2-40B4-BE49-F238E27FC236}">
                <a16:creationId xmlns:a16="http://schemas.microsoft.com/office/drawing/2014/main" id="{ACFC94E1-D22E-453D-9C97-04B3AC4180A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04377" y="60226"/>
            <a:ext cx="592143" cy="640109"/>
          </a:xfrm>
          <a:prstGeom prst="rect">
            <a:avLst/>
          </a:prstGeom>
        </p:spPr>
      </p:pic>
    </p:spTree>
    <p:extLst>
      <p:ext uri="{BB962C8B-B14F-4D97-AF65-F5344CB8AC3E}">
        <p14:creationId xmlns:p14="http://schemas.microsoft.com/office/powerpoint/2010/main" val="218452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1EDA-8730-4F04-A1E2-1F19857C57D4}"/>
              </a:ext>
            </a:extLst>
          </p:cNvPr>
          <p:cNvSpPr>
            <a:spLocks noGrp="1"/>
          </p:cNvSpPr>
          <p:nvPr>
            <p:ph type="title"/>
          </p:nvPr>
        </p:nvSpPr>
        <p:spPr>
          <a:xfrm>
            <a:off x="232443" y="634037"/>
            <a:ext cx="3998400" cy="1445700"/>
          </a:xfrm>
        </p:spPr>
        <p:txBody>
          <a:bodyPr/>
          <a:lstStyle/>
          <a:p>
            <a:r>
              <a:rPr lang="en-US" dirty="0">
                <a:solidFill>
                  <a:schemeClr val="tx1"/>
                </a:solidFill>
              </a:rPr>
              <a:t>The LPD algorithm</a:t>
            </a:r>
            <a:br>
              <a:rPr lang="en-US" dirty="0">
                <a:solidFill>
                  <a:schemeClr val="tx1"/>
                </a:solidFill>
              </a:rPr>
            </a:br>
            <a:endParaRPr lang="fr-CI" dirty="0">
              <a:solidFill>
                <a:schemeClr val="tx1"/>
              </a:solidFill>
            </a:endParaRPr>
          </a:p>
        </p:txBody>
      </p:sp>
      <p:sp>
        <p:nvSpPr>
          <p:cNvPr id="3" name="Text Placeholder 2">
            <a:extLst>
              <a:ext uri="{FF2B5EF4-FFF2-40B4-BE49-F238E27FC236}">
                <a16:creationId xmlns:a16="http://schemas.microsoft.com/office/drawing/2014/main" id="{B134640F-1B96-4FA2-9442-F322F69447B6}"/>
              </a:ext>
            </a:extLst>
          </p:cNvPr>
          <p:cNvSpPr>
            <a:spLocks noGrp="1"/>
          </p:cNvSpPr>
          <p:nvPr>
            <p:ph type="body" idx="1"/>
          </p:nvPr>
        </p:nvSpPr>
        <p:spPr>
          <a:xfrm>
            <a:off x="315749" y="1085486"/>
            <a:ext cx="5400099" cy="2532600"/>
          </a:xfrm>
        </p:spPr>
        <p:txBody>
          <a:bodyPr/>
          <a:lstStyle/>
          <a:p>
            <a:endParaRPr lang="fr-CI" sz="2000" dirty="0"/>
          </a:p>
          <a:p>
            <a:r>
              <a:rPr lang="en-US" sz="2000" dirty="0"/>
              <a:t>JRC LPD</a:t>
            </a:r>
          </a:p>
          <a:p>
            <a:endParaRPr lang="en-US" sz="2000" dirty="0"/>
          </a:p>
          <a:p>
            <a:r>
              <a:rPr lang="en-US" sz="2000" dirty="0" err="1"/>
              <a:t>Trends.Earth</a:t>
            </a:r>
            <a:r>
              <a:rPr lang="en-US" sz="2000" dirty="0"/>
              <a:t> LPD</a:t>
            </a:r>
          </a:p>
          <a:p>
            <a:endParaRPr lang="en-US" sz="2000" dirty="0"/>
          </a:p>
          <a:p>
            <a:r>
              <a:rPr lang="en-US" sz="2000" dirty="0"/>
              <a:t>FAO-WOCAT LPD</a:t>
            </a:r>
          </a:p>
          <a:p>
            <a:endParaRPr lang="fr-CI" sz="2000" dirty="0"/>
          </a:p>
        </p:txBody>
      </p:sp>
      <p:pic>
        <p:nvPicPr>
          <p:cNvPr id="6" name="Picture Placeholder 5">
            <a:extLst>
              <a:ext uri="{FF2B5EF4-FFF2-40B4-BE49-F238E27FC236}">
                <a16:creationId xmlns:a16="http://schemas.microsoft.com/office/drawing/2014/main" id="{AD933B8F-06DF-40A3-8D4D-B90070C4B40A}"/>
              </a:ext>
            </a:extLst>
          </p:cNvPr>
          <p:cNvPicPr>
            <a:picLocks noGrp="1" noChangeAspect="1"/>
          </p:cNvPicPr>
          <p:nvPr>
            <p:ph type="pic" idx="2"/>
          </p:nvPr>
        </p:nvPicPr>
        <p:blipFill rotWithShape="1">
          <a:blip r:embed="rId2">
            <a:clrChange>
              <a:clrFrom>
                <a:srgbClr val="FFFFFF"/>
              </a:clrFrom>
              <a:clrTo>
                <a:srgbClr val="FFFFFF">
                  <a:alpha val="0"/>
                </a:srgbClr>
              </a:clrTo>
            </a:clrChange>
          </a:blip>
          <a:srcRect l="29331" r="29331"/>
          <a:stretch/>
        </p:blipFill>
        <p:spPr>
          <a:xfrm>
            <a:off x="5743112" y="648165"/>
            <a:ext cx="3427412" cy="5143500"/>
          </a:xfrm>
          <a:prstGeom prst="rect">
            <a:avLst/>
          </a:prstGeom>
        </p:spPr>
      </p:pic>
      <p:sp>
        <p:nvSpPr>
          <p:cNvPr id="4" name="Rectangle: Rounded Corners 3">
            <a:extLst>
              <a:ext uri="{FF2B5EF4-FFF2-40B4-BE49-F238E27FC236}">
                <a16:creationId xmlns:a16="http://schemas.microsoft.com/office/drawing/2014/main" id="{C961C9B3-473B-4FB0-84C6-A623F5AF056C}"/>
              </a:ext>
            </a:extLst>
          </p:cNvPr>
          <p:cNvSpPr/>
          <p:nvPr/>
        </p:nvSpPr>
        <p:spPr>
          <a:xfrm>
            <a:off x="416689" y="2037144"/>
            <a:ext cx="2893670" cy="49404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5" name="TextBox 4">
            <a:extLst>
              <a:ext uri="{FF2B5EF4-FFF2-40B4-BE49-F238E27FC236}">
                <a16:creationId xmlns:a16="http://schemas.microsoft.com/office/drawing/2014/main" id="{7DF4816F-FAAE-45A8-BB38-D617EEE96DA8}"/>
              </a:ext>
            </a:extLst>
          </p:cNvPr>
          <p:cNvSpPr txBox="1"/>
          <p:nvPr/>
        </p:nvSpPr>
        <p:spPr>
          <a:xfrm rot="20669320">
            <a:off x="3337817" y="1994596"/>
            <a:ext cx="752129" cy="307777"/>
          </a:xfrm>
          <a:prstGeom prst="rect">
            <a:avLst/>
          </a:prstGeom>
          <a:noFill/>
        </p:spPr>
        <p:txBody>
          <a:bodyPr wrap="none" rtlCol="0">
            <a:spAutoFit/>
          </a:bodyPr>
          <a:lstStyle/>
          <a:p>
            <a:r>
              <a:rPr lang="en-US" dirty="0">
                <a:solidFill>
                  <a:srgbClr val="C00000"/>
                </a:solidFill>
                <a:effectLst>
                  <a:outerShdw blurRad="38100" dist="38100" dir="2700000" algn="tl">
                    <a:srgbClr val="000000">
                      <a:alpha val="43137"/>
                    </a:srgbClr>
                  </a:outerShdw>
                </a:effectLst>
              </a:rPr>
              <a:t>Default</a:t>
            </a:r>
            <a:endParaRPr lang="fr-CI" dirty="0">
              <a:solidFill>
                <a:srgbClr val="C00000"/>
              </a:solidFill>
              <a:effectLst>
                <a:outerShdw blurRad="38100" dist="38100" dir="2700000" algn="tl">
                  <a:srgbClr val="000000">
                    <a:alpha val="43137"/>
                  </a:srgbClr>
                </a:outerShdw>
              </a:effectLst>
            </a:endParaRPr>
          </a:p>
        </p:txBody>
      </p:sp>
      <p:pic>
        <p:nvPicPr>
          <p:cNvPr id="8" name="Graphic 7">
            <a:extLst>
              <a:ext uri="{FF2B5EF4-FFF2-40B4-BE49-F238E27FC236}">
                <a16:creationId xmlns:a16="http://schemas.microsoft.com/office/drawing/2014/main" id="{610F30D1-DB04-4DBD-AE06-A588D8D655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43" y="151028"/>
            <a:ext cx="1341556" cy="458507"/>
          </a:xfrm>
          <a:prstGeom prst="rect">
            <a:avLst/>
          </a:prstGeom>
        </p:spPr>
      </p:pic>
      <p:pic>
        <p:nvPicPr>
          <p:cNvPr id="9" name="Picture 8">
            <a:extLst>
              <a:ext uri="{FF2B5EF4-FFF2-40B4-BE49-F238E27FC236}">
                <a16:creationId xmlns:a16="http://schemas.microsoft.com/office/drawing/2014/main" id="{9A0C561C-99FE-46CF-9AB9-DE2ECCEA0B43}"/>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0" name="Picture 9">
            <a:extLst>
              <a:ext uri="{FF2B5EF4-FFF2-40B4-BE49-F238E27FC236}">
                <a16:creationId xmlns:a16="http://schemas.microsoft.com/office/drawing/2014/main" id="{AF5CDB02-7E0B-4E91-BF02-B7B79DE3D32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04377" y="60226"/>
            <a:ext cx="592143" cy="640109"/>
          </a:xfrm>
          <a:prstGeom prst="rect">
            <a:avLst/>
          </a:prstGeom>
        </p:spPr>
      </p:pic>
    </p:spTree>
    <p:extLst>
      <p:ext uri="{BB962C8B-B14F-4D97-AF65-F5344CB8AC3E}">
        <p14:creationId xmlns:p14="http://schemas.microsoft.com/office/powerpoint/2010/main" val="23461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9864" y="134799"/>
            <a:ext cx="1341556" cy="458507"/>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1346771" y="841525"/>
            <a:ext cx="8551716" cy="769441"/>
          </a:xfrm>
          <a:prstGeom prst="rect">
            <a:avLst/>
          </a:prstGeom>
          <a:noFill/>
        </p:spPr>
        <p:txBody>
          <a:bodyPr wrap="square" rtlCol="0">
            <a:spAutoFit/>
          </a:bodyPr>
          <a:lstStyle/>
          <a:p>
            <a:r>
              <a:rPr lang="en-US" sz="2200" b="1" dirty="0">
                <a:solidFill>
                  <a:srgbClr val="006600"/>
                </a:solidFill>
                <a:latin typeface="Avenir Next LT Pro Demi"/>
                <a:ea typeface="Roboto"/>
              </a:rPr>
              <a:t>Annex: Default versions of globally available LPD maps</a:t>
            </a:r>
          </a:p>
          <a:p>
            <a:endParaRPr lang="en-ID" sz="2200" b="1" dirty="0">
              <a:solidFill>
                <a:srgbClr val="006600"/>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339E3798-D1DD-4108-A4A6-FAE3D2767EE5}"/>
              </a:ext>
            </a:extLst>
          </p:cNvPr>
          <p:cNvSpPr/>
          <p:nvPr/>
        </p:nvSpPr>
        <p:spPr>
          <a:xfrm>
            <a:off x="1346771" y="1255939"/>
            <a:ext cx="6922719" cy="461665"/>
          </a:xfrm>
          <a:prstGeom prst="rect">
            <a:avLst/>
          </a:prstGeom>
        </p:spPr>
        <p:txBody>
          <a:bodyPr wrap="square">
            <a:spAutoFit/>
          </a:bodyPr>
          <a:lstStyle/>
          <a:p>
            <a:r>
              <a:rPr lang="en-US" sz="1200" dirty="0">
                <a:solidFill>
                  <a:srgbClr val="006600"/>
                </a:solidFill>
                <a:latin typeface="Avenir Next LT Pro Demi"/>
                <a:ea typeface="Roboto"/>
              </a:rPr>
              <a:t>Co-authors: </a:t>
            </a:r>
          </a:p>
          <a:p>
            <a:r>
              <a:rPr lang="en-US" sz="1200" dirty="0">
                <a:solidFill>
                  <a:srgbClr val="006600"/>
                </a:solidFill>
                <a:latin typeface="Avenir Next LT Pro Demi"/>
                <a:ea typeface="Roboto"/>
              </a:rPr>
              <a:t>Andreas Brink, Gabriel Daldegan, Cesar L. Garcia, Federico Gianoli, Ingrid Teich and Alex Zvoleff</a:t>
            </a:r>
          </a:p>
        </p:txBody>
      </p:sp>
      <p:pic>
        <p:nvPicPr>
          <p:cNvPr id="18" name="Picture 17">
            <a:extLst>
              <a:ext uri="{FF2B5EF4-FFF2-40B4-BE49-F238E27FC236}">
                <a16:creationId xmlns:a16="http://schemas.microsoft.com/office/drawing/2014/main" id="{98AFEA44-E844-4FEE-AD12-C9C74B4F017C}"/>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9" name="Picture 18">
            <a:extLst>
              <a:ext uri="{FF2B5EF4-FFF2-40B4-BE49-F238E27FC236}">
                <a16:creationId xmlns:a16="http://schemas.microsoft.com/office/drawing/2014/main" id="{E32D09DD-33B9-43B2-9FF0-E0B3125E15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04377" y="60226"/>
            <a:ext cx="592143" cy="640109"/>
          </a:xfrm>
          <a:prstGeom prst="rect">
            <a:avLst/>
          </a:prstGeom>
        </p:spPr>
      </p:pic>
      <p:pic>
        <p:nvPicPr>
          <p:cNvPr id="2" name="Picture 1">
            <a:extLst>
              <a:ext uri="{FF2B5EF4-FFF2-40B4-BE49-F238E27FC236}">
                <a16:creationId xmlns:a16="http://schemas.microsoft.com/office/drawing/2014/main" id="{1684C273-2C02-4A1C-9A31-AA616F38DD75}"/>
              </a:ext>
            </a:extLst>
          </p:cNvPr>
          <p:cNvPicPr>
            <a:picLocks noChangeAspect="1"/>
          </p:cNvPicPr>
          <p:nvPr/>
        </p:nvPicPr>
        <p:blipFill>
          <a:blip r:embed="rId7"/>
          <a:stretch>
            <a:fillRect/>
          </a:stretch>
        </p:blipFill>
        <p:spPr>
          <a:xfrm>
            <a:off x="874511" y="2067394"/>
            <a:ext cx="2135487" cy="2925079"/>
          </a:xfrm>
          <a:prstGeom prst="rect">
            <a:avLst/>
          </a:prstGeom>
        </p:spPr>
      </p:pic>
      <p:sp>
        <p:nvSpPr>
          <p:cNvPr id="7" name="Rectangle 6">
            <a:extLst>
              <a:ext uri="{FF2B5EF4-FFF2-40B4-BE49-F238E27FC236}">
                <a16:creationId xmlns:a16="http://schemas.microsoft.com/office/drawing/2014/main" id="{1915FEC3-DA3F-486C-848B-DD397B586000}"/>
              </a:ext>
            </a:extLst>
          </p:cNvPr>
          <p:cNvSpPr/>
          <p:nvPr/>
        </p:nvSpPr>
        <p:spPr>
          <a:xfrm>
            <a:off x="957864" y="1731374"/>
            <a:ext cx="4572000" cy="307777"/>
          </a:xfrm>
          <a:prstGeom prst="rect">
            <a:avLst/>
          </a:prstGeom>
        </p:spPr>
        <p:txBody>
          <a:bodyPr>
            <a:spAutoFit/>
          </a:bodyPr>
          <a:lstStyle/>
          <a:p>
            <a:r>
              <a:rPr lang="fr-CI" sz="700" b="1" dirty="0">
                <a:solidFill>
                  <a:srgbClr val="3FA7DF"/>
                </a:solidFill>
                <a:latin typeface="Roboto" panose="020B0604020202020204" charset="0"/>
              </a:rPr>
              <a:t>Joint </a:t>
            </a:r>
            <a:r>
              <a:rPr lang="fr-CI" sz="700" b="1" dirty="0" err="1">
                <a:solidFill>
                  <a:srgbClr val="3FA7DF"/>
                </a:solidFill>
                <a:latin typeface="Roboto" panose="020B0604020202020204" charset="0"/>
              </a:rPr>
              <a:t>Research</a:t>
            </a:r>
            <a:r>
              <a:rPr lang="fr-CI" sz="700" b="1" dirty="0">
                <a:solidFill>
                  <a:srgbClr val="3FA7DF"/>
                </a:solidFill>
                <a:latin typeface="Roboto" panose="020B0604020202020204" charset="0"/>
              </a:rPr>
              <a:t> Centre default </a:t>
            </a:r>
            <a:r>
              <a:rPr lang="fr-CI" sz="700" b="1" dirty="0" err="1">
                <a:solidFill>
                  <a:srgbClr val="3FA7DF"/>
                </a:solidFill>
                <a:latin typeface="Roboto" panose="020B0604020202020204" charset="0"/>
              </a:rPr>
              <a:t>dataset</a:t>
            </a:r>
            <a:r>
              <a:rPr lang="fr-CI" sz="700" b="1" dirty="0">
                <a:solidFill>
                  <a:srgbClr val="3FA7DF"/>
                </a:solidFill>
                <a:latin typeface="Roboto" panose="020B0604020202020204" charset="0"/>
              </a:rPr>
              <a:t> </a:t>
            </a:r>
            <a:endParaRPr lang="fr-CI" sz="700" dirty="0">
              <a:solidFill>
                <a:srgbClr val="3FA7DF"/>
              </a:solidFill>
              <a:latin typeface="Roboto" panose="020B0604020202020204" charset="0"/>
            </a:endParaRPr>
          </a:p>
          <a:p>
            <a:r>
              <a:rPr lang="fr-CI" sz="700" b="1" dirty="0">
                <a:latin typeface="Roboto" panose="020B0604020202020204" charset="0"/>
              </a:rPr>
              <a:t>: </a:t>
            </a:r>
            <a:endParaRPr lang="fr-CI" sz="700" dirty="0"/>
          </a:p>
        </p:txBody>
      </p:sp>
      <p:pic>
        <p:nvPicPr>
          <p:cNvPr id="9" name="Picture 8">
            <a:extLst>
              <a:ext uri="{FF2B5EF4-FFF2-40B4-BE49-F238E27FC236}">
                <a16:creationId xmlns:a16="http://schemas.microsoft.com/office/drawing/2014/main" id="{8089E507-C9E1-436E-94F5-5366CF770106}"/>
              </a:ext>
            </a:extLst>
          </p:cNvPr>
          <p:cNvPicPr>
            <a:picLocks noChangeAspect="1"/>
          </p:cNvPicPr>
          <p:nvPr/>
        </p:nvPicPr>
        <p:blipFill>
          <a:blip r:embed="rId8"/>
          <a:stretch>
            <a:fillRect/>
          </a:stretch>
        </p:blipFill>
        <p:spPr>
          <a:xfrm>
            <a:off x="3455573" y="1960801"/>
            <a:ext cx="2232854" cy="3132092"/>
          </a:xfrm>
          <a:prstGeom prst="rect">
            <a:avLst/>
          </a:prstGeom>
        </p:spPr>
      </p:pic>
      <p:pic>
        <p:nvPicPr>
          <p:cNvPr id="10" name="Picture 9">
            <a:extLst>
              <a:ext uri="{FF2B5EF4-FFF2-40B4-BE49-F238E27FC236}">
                <a16:creationId xmlns:a16="http://schemas.microsoft.com/office/drawing/2014/main" id="{32A5B3F6-CF47-432B-A8FF-D2946FBFFC51}"/>
              </a:ext>
            </a:extLst>
          </p:cNvPr>
          <p:cNvPicPr>
            <a:picLocks noChangeAspect="1"/>
          </p:cNvPicPr>
          <p:nvPr/>
        </p:nvPicPr>
        <p:blipFill>
          <a:blip r:embed="rId9"/>
          <a:stretch>
            <a:fillRect/>
          </a:stretch>
        </p:blipFill>
        <p:spPr>
          <a:xfrm>
            <a:off x="6417669" y="1930319"/>
            <a:ext cx="1851821" cy="3162574"/>
          </a:xfrm>
          <a:prstGeom prst="rect">
            <a:avLst/>
          </a:prstGeom>
        </p:spPr>
      </p:pic>
      <p:pic>
        <p:nvPicPr>
          <p:cNvPr id="14" name="Picture 13">
            <a:extLst>
              <a:ext uri="{FF2B5EF4-FFF2-40B4-BE49-F238E27FC236}">
                <a16:creationId xmlns:a16="http://schemas.microsoft.com/office/drawing/2014/main" id="{AB709436-3630-4695-83BA-924FCB1E216F}"/>
              </a:ext>
            </a:extLst>
          </p:cNvPr>
          <p:cNvPicPr>
            <a:picLocks noChangeAspect="1"/>
          </p:cNvPicPr>
          <p:nvPr/>
        </p:nvPicPr>
        <p:blipFill>
          <a:blip r:embed="rId10"/>
          <a:stretch>
            <a:fillRect/>
          </a:stretch>
        </p:blipFill>
        <p:spPr>
          <a:xfrm>
            <a:off x="53784" y="90565"/>
            <a:ext cx="1149527" cy="1487624"/>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34DF1B2E-91AB-4C4F-93DD-693F9A7C779D}"/>
              </a:ext>
            </a:extLst>
          </p:cNvPr>
          <p:cNvSpPr/>
          <p:nvPr/>
        </p:nvSpPr>
        <p:spPr>
          <a:xfrm>
            <a:off x="6317673" y="1722500"/>
            <a:ext cx="1550424" cy="200055"/>
          </a:xfrm>
          <a:prstGeom prst="rect">
            <a:avLst/>
          </a:prstGeom>
        </p:spPr>
        <p:txBody>
          <a:bodyPr wrap="none">
            <a:spAutoFit/>
          </a:bodyPr>
          <a:lstStyle/>
          <a:p>
            <a:r>
              <a:rPr lang="fr-CI" sz="700" b="1" dirty="0">
                <a:solidFill>
                  <a:srgbClr val="3FA7DF"/>
                </a:solidFill>
                <a:latin typeface="Roboto" panose="020B0604020202020204" charset="0"/>
              </a:rPr>
              <a:t>FAO-WOCAT LPD default </a:t>
            </a:r>
            <a:r>
              <a:rPr lang="fr-CI" sz="700" b="1" dirty="0" err="1">
                <a:solidFill>
                  <a:srgbClr val="3FA7DF"/>
                </a:solidFill>
                <a:latin typeface="Roboto" panose="020B0604020202020204" charset="0"/>
              </a:rPr>
              <a:t>dataset</a:t>
            </a:r>
            <a:r>
              <a:rPr lang="fr-CI" sz="700" b="1" dirty="0">
                <a:solidFill>
                  <a:srgbClr val="3FA7DF"/>
                </a:solidFill>
                <a:latin typeface="Roboto" panose="020B0604020202020204" charset="0"/>
              </a:rPr>
              <a:t> </a:t>
            </a:r>
          </a:p>
        </p:txBody>
      </p:sp>
      <p:sp>
        <p:nvSpPr>
          <p:cNvPr id="20" name="Rectangle 19">
            <a:extLst>
              <a:ext uri="{FF2B5EF4-FFF2-40B4-BE49-F238E27FC236}">
                <a16:creationId xmlns:a16="http://schemas.microsoft.com/office/drawing/2014/main" id="{F4A3B75C-09FE-40E8-9998-EB0EA9C74513}"/>
              </a:ext>
            </a:extLst>
          </p:cNvPr>
          <p:cNvSpPr/>
          <p:nvPr/>
        </p:nvSpPr>
        <p:spPr>
          <a:xfrm>
            <a:off x="3740362" y="1726256"/>
            <a:ext cx="1550424" cy="200055"/>
          </a:xfrm>
          <a:prstGeom prst="rect">
            <a:avLst/>
          </a:prstGeom>
        </p:spPr>
        <p:txBody>
          <a:bodyPr wrap="none">
            <a:spAutoFit/>
          </a:bodyPr>
          <a:lstStyle/>
          <a:p>
            <a:r>
              <a:rPr lang="fr-CI" sz="700" b="1" dirty="0">
                <a:solidFill>
                  <a:srgbClr val="3FA7DF"/>
                </a:solidFill>
                <a:latin typeface="Roboto" panose="020B0604020202020204" charset="0"/>
              </a:rPr>
              <a:t>FAO-WOCAT LPD default </a:t>
            </a:r>
            <a:r>
              <a:rPr lang="fr-CI" sz="700" b="1" dirty="0" err="1">
                <a:solidFill>
                  <a:srgbClr val="3FA7DF"/>
                </a:solidFill>
                <a:latin typeface="Roboto" panose="020B0604020202020204" charset="0"/>
              </a:rPr>
              <a:t>dataset</a:t>
            </a:r>
            <a:r>
              <a:rPr lang="fr-CI" sz="700" b="1" dirty="0">
                <a:solidFill>
                  <a:srgbClr val="3FA7DF"/>
                </a:solidFill>
                <a:latin typeface="Roboto" panose="020B0604020202020204" charset="0"/>
              </a:rPr>
              <a:t> </a:t>
            </a:r>
          </a:p>
        </p:txBody>
      </p:sp>
    </p:spTree>
    <p:extLst>
      <p:ext uri="{BB962C8B-B14F-4D97-AF65-F5344CB8AC3E}">
        <p14:creationId xmlns:p14="http://schemas.microsoft.com/office/powerpoint/2010/main" val="3438061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8"/>
          <p:cNvSpPr txBox="1">
            <a:spLocks noGrp="1"/>
          </p:cNvSpPr>
          <p:nvPr>
            <p:ph type="title"/>
          </p:nvPr>
        </p:nvSpPr>
        <p:spPr>
          <a:xfrm>
            <a:off x="440700" y="859412"/>
            <a:ext cx="6858000" cy="482400"/>
          </a:xfrm>
          <a:prstGeom prst="rect">
            <a:avLst/>
          </a:prstGeom>
        </p:spPr>
        <p:txBody>
          <a:bodyPr spcFirstLastPara="1" wrap="square" lIns="91425" tIns="91425" rIns="91425" bIns="91425" anchor="b" anchorCtr="0">
            <a:noAutofit/>
          </a:bodyPr>
          <a:lstStyle/>
          <a:p>
            <a:pPr lvl="0"/>
            <a:r>
              <a:rPr lang="en-US" sz="2800" b="1" dirty="0" err="1">
                <a:solidFill>
                  <a:schemeClr val="dk2"/>
                </a:solidFill>
              </a:rPr>
              <a:t>Trends.Earth</a:t>
            </a:r>
            <a:r>
              <a:rPr lang="en-US" sz="2800" b="1" dirty="0">
                <a:solidFill>
                  <a:schemeClr val="dk2"/>
                </a:solidFill>
              </a:rPr>
              <a:t> LPD</a:t>
            </a:r>
            <a:endParaRPr sz="3200" dirty="0">
              <a:latin typeface="Roboto"/>
              <a:ea typeface="Roboto"/>
              <a:cs typeface="Roboto"/>
              <a:sym typeface="Roboto"/>
            </a:endParaRPr>
          </a:p>
        </p:txBody>
      </p:sp>
      <p:sp>
        <p:nvSpPr>
          <p:cNvPr id="248" name="Google Shape;248;p38"/>
          <p:cNvSpPr txBox="1">
            <a:spLocks noGrp="1"/>
          </p:cNvSpPr>
          <p:nvPr>
            <p:ph type="subTitle" idx="1"/>
          </p:nvPr>
        </p:nvSpPr>
        <p:spPr>
          <a:xfrm>
            <a:off x="762000" y="1885600"/>
            <a:ext cx="2086200" cy="306600"/>
          </a:xfrm>
          <a:prstGeom prst="rect">
            <a:avLst/>
          </a:prstGeom>
        </p:spPr>
        <p:txBody>
          <a:bodyPr spcFirstLastPara="1" wrap="square" lIns="91425" tIns="91425" rIns="91425" bIns="91425" anchor="b" anchorCtr="0">
            <a:noAutofit/>
          </a:bodyPr>
          <a:lstStyle/>
          <a:p>
            <a:pPr marL="0" indent="0"/>
            <a:r>
              <a:rPr lang="es" sz="1600" dirty="0">
                <a:solidFill>
                  <a:schemeClr val="dk2"/>
                </a:solidFill>
                <a:latin typeface="Josefin Sans"/>
                <a:sym typeface="Josefin Sans"/>
              </a:rPr>
              <a:t>TRAJECTORY</a:t>
            </a:r>
            <a:endParaRPr sz="1600" dirty="0">
              <a:solidFill>
                <a:schemeClr val="dk2"/>
              </a:solidFill>
              <a:latin typeface="Josefin Sans"/>
              <a:sym typeface="Josefin Sans"/>
            </a:endParaRPr>
          </a:p>
        </p:txBody>
      </p:sp>
      <p:sp>
        <p:nvSpPr>
          <p:cNvPr id="249" name="Google Shape;249;p38"/>
          <p:cNvSpPr txBox="1">
            <a:spLocks noGrp="1"/>
          </p:cNvSpPr>
          <p:nvPr>
            <p:ph type="subTitle" idx="2"/>
          </p:nvPr>
        </p:nvSpPr>
        <p:spPr>
          <a:xfrm>
            <a:off x="3488700" y="1884979"/>
            <a:ext cx="2166600" cy="306600"/>
          </a:xfrm>
          <a:prstGeom prst="rect">
            <a:avLst/>
          </a:prstGeom>
        </p:spPr>
        <p:txBody>
          <a:bodyPr spcFirstLastPara="1" wrap="square" lIns="91425" tIns="91425" rIns="91425" bIns="91425" anchor="b" anchorCtr="0">
            <a:noAutofit/>
          </a:bodyPr>
          <a:lstStyle/>
          <a:p>
            <a:pPr marL="0" indent="0"/>
            <a:r>
              <a:rPr lang="es" sz="1600" dirty="0">
                <a:solidFill>
                  <a:schemeClr val="dk2"/>
                </a:solidFill>
                <a:latin typeface="Josefin Sans"/>
              </a:rPr>
              <a:t>STATE</a:t>
            </a:r>
            <a:endParaRPr sz="1600" dirty="0">
              <a:solidFill>
                <a:schemeClr val="dk2"/>
              </a:solidFill>
              <a:latin typeface="Josefin Sans"/>
            </a:endParaRPr>
          </a:p>
        </p:txBody>
      </p:sp>
      <p:sp>
        <p:nvSpPr>
          <p:cNvPr id="250" name="Google Shape;250;p38"/>
          <p:cNvSpPr txBox="1">
            <a:spLocks noGrp="1"/>
          </p:cNvSpPr>
          <p:nvPr>
            <p:ph type="subTitle" idx="3"/>
          </p:nvPr>
        </p:nvSpPr>
        <p:spPr>
          <a:xfrm>
            <a:off x="6215400" y="1885600"/>
            <a:ext cx="2166600" cy="306600"/>
          </a:xfrm>
          <a:prstGeom prst="rect">
            <a:avLst/>
          </a:prstGeom>
        </p:spPr>
        <p:txBody>
          <a:bodyPr spcFirstLastPara="1" wrap="square" lIns="91425" tIns="91425" rIns="91425" bIns="91425" anchor="b" anchorCtr="0">
            <a:noAutofit/>
          </a:bodyPr>
          <a:lstStyle/>
          <a:p>
            <a:pPr marL="0" indent="0"/>
            <a:r>
              <a:rPr lang="es" sz="1600" dirty="0">
                <a:solidFill>
                  <a:schemeClr val="dk2"/>
                </a:solidFill>
                <a:latin typeface="Josefin Sans"/>
              </a:rPr>
              <a:t>PERFORMANCE</a:t>
            </a:r>
            <a:endParaRPr sz="1600" dirty="0">
              <a:solidFill>
                <a:schemeClr val="dk2"/>
              </a:solidFill>
              <a:latin typeface="Josefin Sans"/>
            </a:endParaRPr>
          </a:p>
        </p:txBody>
      </p:sp>
      <p:sp>
        <p:nvSpPr>
          <p:cNvPr id="251" name="Google Shape;251;p38"/>
          <p:cNvSpPr/>
          <p:nvPr/>
        </p:nvSpPr>
        <p:spPr>
          <a:xfrm>
            <a:off x="838200" y="4618007"/>
            <a:ext cx="269700" cy="269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solidFill>
                <a:srgbClr val="135158"/>
              </a:solidFill>
            </a:endParaRPr>
          </a:p>
        </p:txBody>
      </p:sp>
      <p:sp>
        <p:nvSpPr>
          <p:cNvPr id="255" name="Google Shape;255;p38"/>
          <p:cNvSpPr/>
          <p:nvPr/>
        </p:nvSpPr>
        <p:spPr>
          <a:xfrm>
            <a:off x="3576399" y="4618025"/>
            <a:ext cx="269700" cy="269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p>
        </p:txBody>
      </p:sp>
      <p:sp>
        <p:nvSpPr>
          <p:cNvPr id="260" name="Google Shape;260;p38"/>
          <p:cNvSpPr/>
          <p:nvPr/>
        </p:nvSpPr>
        <p:spPr>
          <a:xfrm>
            <a:off x="6314599" y="4618062"/>
            <a:ext cx="269700" cy="269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p>
        </p:txBody>
      </p:sp>
      <p:sp>
        <p:nvSpPr>
          <p:cNvPr id="268" name="Google Shape;268;p38"/>
          <p:cNvSpPr txBox="1">
            <a:spLocks noGrp="1"/>
          </p:cNvSpPr>
          <p:nvPr>
            <p:ph type="subTitle" idx="4"/>
          </p:nvPr>
        </p:nvSpPr>
        <p:spPr>
          <a:xfrm>
            <a:off x="762000" y="2506300"/>
            <a:ext cx="2283450" cy="1730700"/>
          </a:xfrm>
          <a:prstGeom prst="rect">
            <a:avLst/>
          </a:prstGeom>
        </p:spPr>
        <p:txBody>
          <a:bodyPr spcFirstLastPara="1" wrap="square" lIns="91425" tIns="91425" rIns="91425" bIns="91425" anchor="t" anchorCtr="0">
            <a:noAutofit/>
          </a:bodyPr>
          <a:lstStyle/>
          <a:p>
            <a:pPr marL="0" indent="0"/>
            <a:r>
              <a:rPr lang="en-US" dirty="0"/>
              <a:t>Measures the rate of change in primary productivity over time.</a:t>
            </a:r>
            <a:endParaRPr dirty="0"/>
          </a:p>
        </p:txBody>
      </p:sp>
      <p:sp>
        <p:nvSpPr>
          <p:cNvPr id="269" name="Google Shape;269;p38"/>
          <p:cNvSpPr txBox="1">
            <a:spLocks noGrp="1"/>
          </p:cNvSpPr>
          <p:nvPr>
            <p:ph type="subTitle" idx="5"/>
          </p:nvPr>
        </p:nvSpPr>
        <p:spPr>
          <a:xfrm>
            <a:off x="3488700" y="2506300"/>
            <a:ext cx="2283450" cy="1730700"/>
          </a:xfrm>
          <a:prstGeom prst="rect">
            <a:avLst/>
          </a:prstGeom>
          <a:noFill/>
          <a:ln>
            <a:noFill/>
          </a:ln>
        </p:spPr>
        <p:txBody>
          <a:bodyPr spcFirstLastPara="1" wrap="square" lIns="91425" tIns="91425" rIns="91425" bIns="91425" anchor="t" anchorCtr="0">
            <a:noAutofit/>
          </a:bodyPr>
          <a:lstStyle/>
          <a:p>
            <a:pPr marL="0" indent="0"/>
            <a:r>
              <a:rPr lang="en-US" dirty="0"/>
              <a:t>Compares the current productivity level in a given area to historical observations of productivity in that same area.  ​</a:t>
            </a:r>
          </a:p>
        </p:txBody>
      </p:sp>
      <p:sp>
        <p:nvSpPr>
          <p:cNvPr id="270" name="Google Shape;270;p38"/>
          <p:cNvSpPr txBox="1">
            <a:spLocks noGrp="1"/>
          </p:cNvSpPr>
          <p:nvPr>
            <p:ph type="subTitle" idx="6"/>
          </p:nvPr>
        </p:nvSpPr>
        <p:spPr>
          <a:xfrm>
            <a:off x="6215400" y="2477588"/>
            <a:ext cx="2414250" cy="1730700"/>
          </a:xfrm>
          <a:prstGeom prst="rect">
            <a:avLst/>
          </a:prstGeom>
          <a:noFill/>
          <a:ln>
            <a:noFill/>
          </a:ln>
        </p:spPr>
        <p:txBody>
          <a:bodyPr spcFirstLastPara="1" wrap="square" lIns="91425" tIns="91425" rIns="91425" bIns="91425" anchor="t" anchorCtr="0">
            <a:noAutofit/>
          </a:bodyPr>
          <a:lstStyle/>
          <a:p>
            <a:pPr marL="0" indent="0"/>
            <a:r>
              <a:rPr lang="en-US" dirty="0"/>
              <a:t>Measures local productivity relative to other similar vegetation types in similar land cover types or bioclimatic regions throughout the study area.</a:t>
            </a:r>
          </a:p>
        </p:txBody>
      </p:sp>
      <p:sp>
        <p:nvSpPr>
          <p:cNvPr id="26" name="Google Shape;9367;p69"/>
          <p:cNvSpPr/>
          <p:nvPr/>
        </p:nvSpPr>
        <p:spPr>
          <a:xfrm>
            <a:off x="3647810" y="4673022"/>
            <a:ext cx="152279" cy="176602"/>
          </a:xfrm>
          <a:custGeom>
            <a:avLst/>
            <a:gdLst/>
            <a:ahLst/>
            <a:cxnLst/>
            <a:rect l="l" t="t" r="r" b="b"/>
            <a:pathLst>
              <a:path w="11941" h="12091" extrusionOk="0">
                <a:moveTo>
                  <a:pt x="5955" y="796"/>
                </a:moveTo>
                <a:lnTo>
                  <a:pt x="10933" y="3915"/>
                </a:lnTo>
                <a:lnTo>
                  <a:pt x="5955" y="7034"/>
                </a:lnTo>
                <a:lnTo>
                  <a:pt x="977" y="3915"/>
                </a:lnTo>
                <a:lnTo>
                  <a:pt x="5955" y="796"/>
                </a:lnTo>
                <a:close/>
                <a:moveTo>
                  <a:pt x="9924" y="5428"/>
                </a:moveTo>
                <a:lnTo>
                  <a:pt x="10964" y="6058"/>
                </a:lnTo>
                <a:lnTo>
                  <a:pt x="5955" y="9145"/>
                </a:lnTo>
                <a:lnTo>
                  <a:pt x="977" y="6058"/>
                </a:lnTo>
                <a:lnTo>
                  <a:pt x="2017" y="5428"/>
                </a:lnTo>
                <a:lnTo>
                  <a:pt x="5797" y="7790"/>
                </a:lnTo>
                <a:cubicBezTo>
                  <a:pt x="5860" y="7822"/>
                  <a:pt x="5931" y="7838"/>
                  <a:pt x="5994" y="7838"/>
                </a:cubicBezTo>
                <a:cubicBezTo>
                  <a:pt x="6057" y="7838"/>
                  <a:pt x="6112" y="7822"/>
                  <a:pt x="6144" y="7790"/>
                </a:cubicBezTo>
                <a:lnTo>
                  <a:pt x="9924" y="5428"/>
                </a:lnTo>
                <a:close/>
                <a:moveTo>
                  <a:pt x="9956" y="7538"/>
                </a:moveTo>
                <a:lnTo>
                  <a:pt x="10964" y="8169"/>
                </a:lnTo>
                <a:lnTo>
                  <a:pt x="5986" y="11288"/>
                </a:lnTo>
                <a:lnTo>
                  <a:pt x="1040" y="8169"/>
                </a:lnTo>
                <a:lnTo>
                  <a:pt x="2048" y="7538"/>
                </a:lnTo>
                <a:lnTo>
                  <a:pt x="5829" y="9901"/>
                </a:lnTo>
                <a:cubicBezTo>
                  <a:pt x="5892" y="9949"/>
                  <a:pt x="5963" y="9972"/>
                  <a:pt x="6026" y="9972"/>
                </a:cubicBezTo>
                <a:cubicBezTo>
                  <a:pt x="6089" y="9972"/>
                  <a:pt x="6144" y="9949"/>
                  <a:pt x="6175" y="9901"/>
                </a:cubicBezTo>
                <a:lnTo>
                  <a:pt x="9956" y="7538"/>
                </a:lnTo>
                <a:close/>
                <a:moveTo>
                  <a:pt x="5959" y="1"/>
                </a:moveTo>
                <a:cubicBezTo>
                  <a:pt x="5900" y="1"/>
                  <a:pt x="5845" y="25"/>
                  <a:pt x="5797" y="72"/>
                </a:cubicBezTo>
                <a:lnTo>
                  <a:pt x="158" y="3600"/>
                </a:lnTo>
                <a:cubicBezTo>
                  <a:pt x="32" y="3695"/>
                  <a:pt x="0" y="3758"/>
                  <a:pt x="0" y="3915"/>
                </a:cubicBezTo>
                <a:cubicBezTo>
                  <a:pt x="0" y="4073"/>
                  <a:pt x="95" y="4136"/>
                  <a:pt x="158" y="4230"/>
                </a:cubicBezTo>
                <a:lnTo>
                  <a:pt x="1387" y="4987"/>
                </a:lnTo>
                <a:lnTo>
                  <a:pt x="158" y="5743"/>
                </a:lnTo>
                <a:cubicBezTo>
                  <a:pt x="32" y="5806"/>
                  <a:pt x="0" y="5869"/>
                  <a:pt x="0" y="6058"/>
                </a:cubicBezTo>
                <a:cubicBezTo>
                  <a:pt x="0" y="6152"/>
                  <a:pt x="95" y="6278"/>
                  <a:pt x="158" y="6373"/>
                </a:cubicBezTo>
                <a:lnTo>
                  <a:pt x="1387" y="7097"/>
                </a:lnTo>
                <a:lnTo>
                  <a:pt x="158" y="7854"/>
                </a:lnTo>
                <a:cubicBezTo>
                  <a:pt x="32" y="7948"/>
                  <a:pt x="0" y="8011"/>
                  <a:pt x="0" y="8169"/>
                </a:cubicBezTo>
                <a:cubicBezTo>
                  <a:pt x="0" y="8295"/>
                  <a:pt x="95" y="8421"/>
                  <a:pt x="158" y="8484"/>
                </a:cubicBezTo>
                <a:lnTo>
                  <a:pt x="5797" y="12044"/>
                </a:lnTo>
                <a:cubicBezTo>
                  <a:pt x="5860" y="12075"/>
                  <a:pt x="5931" y="12091"/>
                  <a:pt x="5994" y="12091"/>
                </a:cubicBezTo>
                <a:cubicBezTo>
                  <a:pt x="6057" y="12091"/>
                  <a:pt x="6112" y="12075"/>
                  <a:pt x="6144" y="12044"/>
                </a:cubicBezTo>
                <a:lnTo>
                  <a:pt x="11783" y="8484"/>
                </a:lnTo>
                <a:cubicBezTo>
                  <a:pt x="11909" y="8421"/>
                  <a:pt x="11941" y="8326"/>
                  <a:pt x="11941" y="8169"/>
                </a:cubicBezTo>
                <a:cubicBezTo>
                  <a:pt x="11941" y="8043"/>
                  <a:pt x="11846" y="7948"/>
                  <a:pt x="11783" y="7854"/>
                </a:cubicBezTo>
                <a:lnTo>
                  <a:pt x="10555" y="7097"/>
                </a:lnTo>
                <a:lnTo>
                  <a:pt x="11783" y="6373"/>
                </a:lnTo>
                <a:cubicBezTo>
                  <a:pt x="11909" y="6278"/>
                  <a:pt x="11941" y="6152"/>
                  <a:pt x="11941" y="6058"/>
                </a:cubicBezTo>
                <a:cubicBezTo>
                  <a:pt x="11941" y="5932"/>
                  <a:pt x="11846" y="5806"/>
                  <a:pt x="11783" y="5743"/>
                </a:cubicBezTo>
                <a:lnTo>
                  <a:pt x="10555" y="4987"/>
                </a:lnTo>
                <a:lnTo>
                  <a:pt x="11783" y="4230"/>
                </a:lnTo>
                <a:cubicBezTo>
                  <a:pt x="11909" y="4136"/>
                  <a:pt x="11941" y="4073"/>
                  <a:pt x="11941" y="3915"/>
                </a:cubicBezTo>
                <a:cubicBezTo>
                  <a:pt x="11941" y="3758"/>
                  <a:pt x="11846" y="3695"/>
                  <a:pt x="11783" y="3600"/>
                </a:cubicBezTo>
                <a:lnTo>
                  <a:pt x="6144" y="72"/>
                </a:lnTo>
                <a:cubicBezTo>
                  <a:pt x="6081" y="25"/>
                  <a:pt x="6018" y="1"/>
                  <a:pt x="5959" y="1"/>
                </a:cubicBezTo>
                <a:close/>
              </a:path>
            </a:pathLst>
          </a:custGeom>
          <a:solidFill>
            <a:schemeClr val="bg1"/>
          </a:solidFill>
          <a:ln>
            <a:noFill/>
          </a:ln>
        </p:spPr>
        <p:txBody>
          <a:bodyPr spcFirstLastPara="1" wrap="square" lIns="91425" tIns="91425" rIns="91425" bIns="91425" anchor="ctr" anchorCtr="0">
            <a:noAutofit/>
          </a:bodyPr>
          <a:lstStyle/>
          <a:p>
            <a:pPr defTabSz="914378"/>
            <a:endParaRPr/>
          </a:p>
        </p:txBody>
      </p:sp>
      <p:sp>
        <p:nvSpPr>
          <p:cNvPr id="19" name="Google Shape;8073;p66"/>
          <p:cNvSpPr>
            <a:spLocks noChangeAspect="1"/>
          </p:cNvSpPr>
          <p:nvPr/>
        </p:nvSpPr>
        <p:spPr>
          <a:xfrm>
            <a:off x="908335" y="4672371"/>
            <a:ext cx="150251" cy="144000"/>
          </a:xfrm>
          <a:custGeom>
            <a:avLst/>
            <a:gdLst/>
            <a:ahLst/>
            <a:cxnLst/>
            <a:rect l="l" t="t" r="r" b="b"/>
            <a:pathLst>
              <a:path w="18772" h="17991" extrusionOk="0">
                <a:moveTo>
                  <a:pt x="17492" y="6197"/>
                </a:moveTo>
                <a:lnTo>
                  <a:pt x="17217" y="8063"/>
                </a:lnTo>
                <a:lnTo>
                  <a:pt x="15626" y="6472"/>
                </a:lnTo>
                <a:lnTo>
                  <a:pt x="17492" y="6197"/>
                </a:lnTo>
                <a:close/>
                <a:moveTo>
                  <a:pt x="6055" y="9391"/>
                </a:moveTo>
                <a:lnTo>
                  <a:pt x="6055" y="16858"/>
                </a:lnTo>
                <a:lnTo>
                  <a:pt x="1133" y="16858"/>
                </a:lnTo>
                <a:lnTo>
                  <a:pt x="1133" y="13332"/>
                </a:lnTo>
                <a:lnTo>
                  <a:pt x="6055" y="9391"/>
                </a:lnTo>
                <a:close/>
                <a:moveTo>
                  <a:pt x="7187" y="9141"/>
                </a:moveTo>
                <a:lnTo>
                  <a:pt x="11903" y="11568"/>
                </a:lnTo>
                <a:lnTo>
                  <a:pt x="11903" y="16858"/>
                </a:lnTo>
                <a:lnTo>
                  <a:pt x="7187" y="16858"/>
                </a:lnTo>
                <a:lnTo>
                  <a:pt x="7187" y="9141"/>
                </a:lnTo>
                <a:close/>
                <a:moveTo>
                  <a:pt x="565" y="1"/>
                </a:moveTo>
                <a:cubicBezTo>
                  <a:pt x="254" y="1"/>
                  <a:pt x="1" y="255"/>
                  <a:pt x="1" y="569"/>
                </a:cubicBezTo>
                <a:lnTo>
                  <a:pt x="1" y="17423"/>
                </a:lnTo>
                <a:cubicBezTo>
                  <a:pt x="1" y="17737"/>
                  <a:pt x="254" y="17991"/>
                  <a:pt x="565" y="17991"/>
                </a:cubicBezTo>
                <a:lnTo>
                  <a:pt x="18141" y="17991"/>
                </a:lnTo>
                <a:cubicBezTo>
                  <a:pt x="18455" y="17991"/>
                  <a:pt x="18706" y="17737"/>
                  <a:pt x="18706" y="17423"/>
                </a:cubicBezTo>
                <a:cubicBezTo>
                  <a:pt x="18706" y="17112"/>
                  <a:pt x="18455" y="16858"/>
                  <a:pt x="18141" y="16858"/>
                </a:cubicBezTo>
                <a:lnTo>
                  <a:pt x="13033" y="16858"/>
                </a:lnTo>
                <a:lnTo>
                  <a:pt x="13033" y="11457"/>
                </a:lnTo>
                <a:lnTo>
                  <a:pt x="16022" y="8467"/>
                </a:lnTo>
                <a:lnTo>
                  <a:pt x="17214" y="9660"/>
                </a:lnTo>
                <a:cubicBezTo>
                  <a:pt x="17329" y="9774"/>
                  <a:pt x="17471" y="9826"/>
                  <a:pt x="17611" y="9826"/>
                </a:cubicBezTo>
                <a:cubicBezTo>
                  <a:pt x="17874" y="9826"/>
                  <a:pt x="18129" y="9643"/>
                  <a:pt x="18175" y="9343"/>
                </a:cubicBezTo>
                <a:lnTo>
                  <a:pt x="18721" y="5608"/>
                </a:lnTo>
                <a:cubicBezTo>
                  <a:pt x="18771" y="5262"/>
                  <a:pt x="18501" y="4962"/>
                  <a:pt x="18164" y="4962"/>
                </a:cubicBezTo>
                <a:cubicBezTo>
                  <a:pt x="18137" y="4962"/>
                  <a:pt x="18109" y="4964"/>
                  <a:pt x="18081" y="4968"/>
                </a:cubicBezTo>
                <a:lnTo>
                  <a:pt x="14346" y="5514"/>
                </a:lnTo>
                <a:cubicBezTo>
                  <a:pt x="13887" y="5584"/>
                  <a:pt x="13700" y="6145"/>
                  <a:pt x="14029" y="6475"/>
                </a:cubicBezTo>
                <a:lnTo>
                  <a:pt x="15222" y="7667"/>
                </a:lnTo>
                <a:lnTo>
                  <a:pt x="12359" y="10530"/>
                </a:lnTo>
                <a:lnTo>
                  <a:pt x="6879" y="7710"/>
                </a:lnTo>
                <a:cubicBezTo>
                  <a:pt x="6867" y="7703"/>
                  <a:pt x="6855" y="7697"/>
                  <a:pt x="6846" y="7694"/>
                </a:cubicBezTo>
                <a:lnTo>
                  <a:pt x="6831" y="7688"/>
                </a:lnTo>
                <a:lnTo>
                  <a:pt x="6794" y="7673"/>
                </a:lnTo>
                <a:lnTo>
                  <a:pt x="6776" y="7670"/>
                </a:lnTo>
                <a:cubicBezTo>
                  <a:pt x="6767" y="7667"/>
                  <a:pt x="6755" y="7664"/>
                  <a:pt x="6743" y="7661"/>
                </a:cubicBezTo>
                <a:lnTo>
                  <a:pt x="6728" y="7658"/>
                </a:lnTo>
                <a:cubicBezTo>
                  <a:pt x="6713" y="7655"/>
                  <a:pt x="6695" y="7652"/>
                  <a:pt x="6680" y="7649"/>
                </a:cubicBezTo>
                <a:lnTo>
                  <a:pt x="6553" y="7649"/>
                </a:lnTo>
                <a:cubicBezTo>
                  <a:pt x="6541" y="7649"/>
                  <a:pt x="6526" y="7655"/>
                  <a:pt x="6514" y="7655"/>
                </a:cubicBezTo>
                <a:lnTo>
                  <a:pt x="6495" y="7661"/>
                </a:lnTo>
                <a:cubicBezTo>
                  <a:pt x="6483" y="7661"/>
                  <a:pt x="6474" y="7664"/>
                  <a:pt x="6465" y="7667"/>
                </a:cubicBezTo>
                <a:lnTo>
                  <a:pt x="6447" y="7673"/>
                </a:lnTo>
                <a:cubicBezTo>
                  <a:pt x="6432" y="7679"/>
                  <a:pt x="6417" y="7682"/>
                  <a:pt x="6405" y="7688"/>
                </a:cubicBezTo>
                <a:lnTo>
                  <a:pt x="6387" y="7697"/>
                </a:lnTo>
                <a:lnTo>
                  <a:pt x="6360" y="7710"/>
                </a:lnTo>
                <a:lnTo>
                  <a:pt x="6341" y="7719"/>
                </a:lnTo>
                <a:cubicBezTo>
                  <a:pt x="6332" y="7725"/>
                  <a:pt x="6323" y="7731"/>
                  <a:pt x="6314" y="7737"/>
                </a:cubicBezTo>
                <a:lnTo>
                  <a:pt x="6299" y="7746"/>
                </a:lnTo>
                <a:cubicBezTo>
                  <a:pt x="6287" y="7752"/>
                  <a:pt x="6275" y="7761"/>
                  <a:pt x="6266" y="7770"/>
                </a:cubicBezTo>
                <a:lnTo>
                  <a:pt x="6260" y="7776"/>
                </a:lnTo>
                <a:lnTo>
                  <a:pt x="1133" y="11879"/>
                </a:lnTo>
                <a:lnTo>
                  <a:pt x="1133" y="569"/>
                </a:lnTo>
                <a:cubicBezTo>
                  <a:pt x="1133" y="255"/>
                  <a:pt x="879" y="1"/>
                  <a:pt x="565" y="1"/>
                </a:cubicBezTo>
                <a:close/>
              </a:path>
            </a:pathLst>
          </a:custGeom>
          <a:solidFill>
            <a:schemeClr val="bg1"/>
          </a:solidFill>
          <a:ln>
            <a:noFill/>
          </a:ln>
        </p:spPr>
        <p:txBody>
          <a:bodyPr spcFirstLastPara="1" wrap="square" lIns="91425" tIns="91425" rIns="91425" bIns="91425" anchor="ctr" anchorCtr="0">
            <a:noAutofit/>
          </a:bodyPr>
          <a:lstStyle/>
          <a:p>
            <a:pPr defTabSz="914378"/>
            <a:endParaRPr>
              <a:solidFill>
                <a:srgbClr val="435D74"/>
              </a:solidFill>
            </a:endParaRPr>
          </a:p>
        </p:txBody>
      </p:sp>
      <p:sp>
        <p:nvSpPr>
          <p:cNvPr id="25" name="Google Shape;6621;p65"/>
          <p:cNvSpPr/>
          <p:nvPr/>
        </p:nvSpPr>
        <p:spPr>
          <a:xfrm>
            <a:off x="6312938" y="4635820"/>
            <a:ext cx="271362" cy="213804"/>
          </a:xfrm>
          <a:custGeom>
            <a:avLst/>
            <a:gdLst/>
            <a:ahLst/>
            <a:cxnLst/>
            <a:rect l="l" t="t" r="r" b="b"/>
            <a:pathLst>
              <a:path w="7884" h="6570" extrusionOk="0">
                <a:moveTo>
                  <a:pt x="4054" y="193"/>
                </a:moveTo>
                <a:cubicBezTo>
                  <a:pt x="4007" y="193"/>
                  <a:pt x="3974" y="204"/>
                  <a:pt x="3974" y="210"/>
                </a:cubicBezTo>
                <a:cubicBezTo>
                  <a:pt x="4039" y="253"/>
                  <a:pt x="4104" y="282"/>
                  <a:pt x="4176" y="296"/>
                </a:cubicBezTo>
                <a:cubicBezTo>
                  <a:pt x="4227" y="296"/>
                  <a:pt x="4270" y="275"/>
                  <a:pt x="4306" y="246"/>
                </a:cubicBezTo>
                <a:cubicBezTo>
                  <a:pt x="4320" y="231"/>
                  <a:pt x="4155" y="195"/>
                  <a:pt x="4090" y="195"/>
                </a:cubicBezTo>
                <a:cubicBezTo>
                  <a:pt x="4077" y="194"/>
                  <a:pt x="4065" y="193"/>
                  <a:pt x="4054" y="193"/>
                </a:cubicBezTo>
                <a:close/>
                <a:moveTo>
                  <a:pt x="5083" y="223"/>
                </a:moveTo>
                <a:cubicBezTo>
                  <a:pt x="5048" y="223"/>
                  <a:pt x="5009" y="252"/>
                  <a:pt x="5013" y="296"/>
                </a:cubicBezTo>
                <a:cubicBezTo>
                  <a:pt x="5026" y="307"/>
                  <a:pt x="5037" y="311"/>
                  <a:pt x="5047" y="311"/>
                </a:cubicBezTo>
                <a:cubicBezTo>
                  <a:pt x="5074" y="311"/>
                  <a:pt x="5095" y="281"/>
                  <a:pt x="5128" y="281"/>
                </a:cubicBezTo>
                <a:cubicBezTo>
                  <a:pt x="5130" y="281"/>
                  <a:pt x="5133" y="281"/>
                  <a:pt x="5135" y="282"/>
                </a:cubicBezTo>
                <a:cubicBezTo>
                  <a:pt x="5135" y="241"/>
                  <a:pt x="5110" y="223"/>
                  <a:pt x="5083" y="223"/>
                </a:cubicBezTo>
                <a:close/>
                <a:moveTo>
                  <a:pt x="6040" y="274"/>
                </a:moveTo>
                <a:cubicBezTo>
                  <a:pt x="6036" y="274"/>
                  <a:pt x="6033" y="274"/>
                  <a:pt x="6030" y="275"/>
                </a:cubicBezTo>
                <a:cubicBezTo>
                  <a:pt x="5979" y="275"/>
                  <a:pt x="5929" y="296"/>
                  <a:pt x="5922" y="311"/>
                </a:cubicBezTo>
                <a:lnTo>
                  <a:pt x="5929" y="311"/>
                </a:lnTo>
                <a:cubicBezTo>
                  <a:pt x="5929" y="322"/>
                  <a:pt x="6015" y="334"/>
                  <a:pt x="6067" y="334"/>
                </a:cubicBezTo>
                <a:cubicBezTo>
                  <a:pt x="6078" y="334"/>
                  <a:pt x="6088" y="334"/>
                  <a:pt x="6095" y="332"/>
                </a:cubicBezTo>
                <a:cubicBezTo>
                  <a:pt x="6129" y="325"/>
                  <a:pt x="6092" y="274"/>
                  <a:pt x="6040" y="274"/>
                </a:cubicBezTo>
                <a:close/>
                <a:moveTo>
                  <a:pt x="3882" y="235"/>
                </a:moveTo>
                <a:cubicBezTo>
                  <a:pt x="3854" y="235"/>
                  <a:pt x="3811" y="262"/>
                  <a:pt x="3823" y="275"/>
                </a:cubicBezTo>
                <a:cubicBezTo>
                  <a:pt x="3824" y="279"/>
                  <a:pt x="3823" y="281"/>
                  <a:pt x="3819" y="281"/>
                </a:cubicBezTo>
                <a:cubicBezTo>
                  <a:pt x="3810" y="281"/>
                  <a:pt x="3785" y="268"/>
                  <a:pt x="3761" y="268"/>
                </a:cubicBezTo>
                <a:cubicBezTo>
                  <a:pt x="3752" y="268"/>
                  <a:pt x="3744" y="270"/>
                  <a:pt x="3736" y="275"/>
                </a:cubicBezTo>
                <a:cubicBezTo>
                  <a:pt x="3693" y="296"/>
                  <a:pt x="3686" y="368"/>
                  <a:pt x="3707" y="368"/>
                </a:cubicBezTo>
                <a:cubicBezTo>
                  <a:pt x="3722" y="376"/>
                  <a:pt x="3736" y="433"/>
                  <a:pt x="3736" y="440"/>
                </a:cubicBezTo>
                <a:cubicBezTo>
                  <a:pt x="3736" y="445"/>
                  <a:pt x="3742" y="446"/>
                  <a:pt x="3751" y="446"/>
                </a:cubicBezTo>
                <a:cubicBezTo>
                  <a:pt x="3773" y="446"/>
                  <a:pt x="3813" y="436"/>
                  <a:pt x="3823" y="426"/>
                </a:cubicBezTo>
                <a:cubicBezTo>
                  <a:pt x="3824" y="426"/>
                  <a:pt x="3825" y="425"/>
                  <a:pt x="3826" y="425"/>
                </a:cubicBezTo>
                <a:cubicBezTo>
                  <a:pt x="3844" y="425"/>
                  <a:pt x="3843" y="484"/>
                  <a:pt x="3823" y="498"/>
                </a:cubicBezTo>
                <a:cubicBezTo>
                  <a:pt x="3808" y="520"/>
                  <a:pt x="3830" y="556"/>
                  <a:pt x="3852" y="563"/>
                </a:cubicBezTo>
                <a:cubicBezTo>
                  <a:pt x="3873" y="563"/>
                  <a:pt x="3902" y="614"/>
                  <a:pt x="3924" y="614"/>
                </a:cubicBezTo>
                <a:cubicBezTo>
                  <a:pt x="3938" y="606"/>
                  <a:pt x="3974" y="527"/>
                  <a:pt x="3989" y="498"/>
                </a:cubicBezTo>
                <a:cubicBezTo>
                  <a:pt x="3991" y="487"/>
                  <a:pt x="4002" y="484"/>
                  <a:pt x="4017" y="484"/>
                </a:cubicBezTo>
                <a:cubicBezTo>
                  <a:pt x="4041" y="484"/>
                  <a:pt x="4074" y="494"/>
                  <a:pt x="4097" y="498"/>
                </a:cubicBezTo>
                <a:cubicBezTo>
                  <a:pt x="4098" y="498"/>
                  <a:pt x="4099" y="498"/>
                  <a:pt x="4099" y="498"/>
                </a:cubicBezTo>
                <a:cubicBezTo>
                  <a:pt x="4126" y="498"/>
                  <a:pt x="4139" y="389"/>
                  <a:pt x="4104" y="368"/>
                </a:cubicBezTo>
                <a:cubicBezTo>
                  <a:pt x="4068" y="354"/>
                  <a:pt x="4025" y="361"/>
                  <a:pt x="4010" y="347"/>
                </a:cubicBezTo>
                <a:cubicBezTo>
                  <a:pt x="3996" y="332"/>
                  <a:pt x="3981" y="325"/>
                  <a:pt x="3960" y="318"/>
                </a:cubicBezTo>
                <a:cubicBezTo>
                  <a:pt x="3938" y="318"/>
                  <a:pt x="3924" y="246"/>
                  <a:pt x="3895" y="239"/>
                </a:cubicBezTo>
                <a:cubicBezTo>
                  <a:pt x="3891" y="236"/>
                  <a:pt x="3887" y="235"/>
                  <a:pt x="3882" y="235"/>
                </a:cubicBezTo>
                <a:close/>
                <a:moveTo>
                  <a:pt x="2056" y="87"/>
                </a:moveTo>
                <a:cubicBezTo>
                  <a:pt x="2048" y="87"/>
                  <a:pt x="1883" y="181"/>
                  <a:pt x="1731" y="260"/>
                </a:cubicBezTo>
                <a:cubicBezTo>
                  <a:pt x="1558" y="376"/>
                  <a:pt x="1392" y="505"/>
                  <a:pt x="1241" y="650"/>
                </a:cubicBezTo>
                <a:cubicBezTo>
                  <a:pt x="1284" y="650"/>
                  <a:pt x="1356" y="642"/>
                  <a:pt x="1385" y="635"/>
                </a:cubicBezTo>
                <a:lnTo>
                  <a:pt x="1392" y="635"/>
                </a:lnTo>
                <a:cubicBezTo>
                  <a:pt x="1435" y="628"/>
                  <a:pt x="1515" y="614"/>
                  <a:pt x="1522" y="599"/>
                </a:cubicBezTo>
                <a:cubicBezTo>
                  <a:pt x="1529" y="585"/>
                  <a:pt x="1529" y="563"/>
                  <a:pt x="1522" y="549"/>
                </a:cubicBezTo>
                <a:lnTo>
                  <a:pt x="1544" y="549"/>
                </a:lnTo>
                <a:cubicBezTo>
                  <a:pt x="1565" y="549"/>
                  <a:pt x="1594" y="448"/>
                  <a:pt x="1616" y="426"/>
                </a:cubicBezTo>
                <a:cubicBezTo>
                  <a:pt x="1659" y="397"/>
                  <a:pt x="1709" y="368"/>
                  <a:pt x="1767" y="354"/>
                </a:cubicBezTo>
                <a:cubicBezTo>
                  <a:pt x="1796" y="325"/>
                  <a:pt x="1832" y="296"/>
                  <a:pt x="1868" y="275"/>
                </a:cubicBezTo>
                <a:cubicBezTo>
                  <a:pt x="1890" y="267"/>
                  <a:pt x="1926" y="217"/>
                  <a:pt x="1919" y="210"/>
                </a:cubicBezTo>
                <a:cubicBezTo>
                  <a:pt x="1919" y="195"/>
                  <a:pt x="1991" y="152"/>
                  <a:pt x="2027" y="138"/>
                </a:cubicBezTo>
                <a:cubicBezTo>
                  <a:pt x="2056" y="123"/>
                  <a:pt x="2070" y="87"/>
                  <a:pt x="2056" y="87"/>
                </a:cubicBezTo>
                <a:close/>
                <a:moveTo>
                  <a:pt x="5316" y="498"/>
                </a:moveTo>
                <a:cubicBezTo>
                  <a:pt x="5301" y="498"/>
                  <a:pt x="5287" y="520"/>
                  <a:pt x="5287" y="520"/>
                </a:cubicBezTo>
                <a:cubicBezTo>
                  <a:pt x="5280" y="527"/>
                  <a:pt x="5135" y="563"/>
                  <a:pt x="5092" y="585"/>
                </a:cubicBezTo>
                <a:cubicBezTo>
                  <a:pt x="5056" y="599"/>
                  <a:pt x="5013" y="628"/>
                  <a:pt x="4984" y="657"/>
                </a:cubicBezTo>
                <a:cubicBezTo>
                  <a:pt x="4962" y="671"/>
                  <a:pt x="4933" y="815"/>
                  <a:pt x="4919" y="837"/>
                </a:cubicBezTo>
                <a:cubicBezTo>
                  <a:pt x="4912" y="852"/>
                  <a:pt x="4970" y="909"/>
                  <a:pt x="4991" y="924"/>
                </a:cubicBezTo>
                <a:cubicBezTo>
                  <a:pt x="5006" y="927"/>
                  <a:pt x="5018" y="929"/>
                  <a:pt x="5030" y="929"/>
                </a:cubicBezTo>
                <a:cubicBezTo>
                  <a:pt x="5042" y="929"/>
                  <a:pt x="5052" y="927"/>
                  <a:pt x="5063" y="924"/>
                </a:cubicBezTo>
                <a:cubicBezTo>
                  <a:pt x="5063" y="880"/>
                  <a:pt x="5056" y="830"/>
                  <a:pt x="5042" y="787"/>
                </a:cubicBezTo>
                <a:cubicBezTo>
                  <a:pt x="5020" y="758"/>
                  <a:pt x="5135" y="700"/>
                  <a:pt x="5171" y="664"/>
                </a:cubicBezTo>
                <a:lnTo>
                  <a:pt x="5164" y="664"/>
                </a:lnTo>
                <a:cubicBezTo>
                  <a:pt x="5200" y="635"/>
                  <a:pt x="5323" y="592"/>
                  <a:pt x="5337" y="556"/>
                </a:cubicBezTo>
                <a:cubicBezTo>
                  <a:pt x="5345" y="534"/>
                  <a:pt x="5337" y="513"/>
                  <a:pt x="5316" y="498"/>
                </a:cubicBezTo>
                <a:close/>
                <a:moveTo>
                  <a:pt x="3092" y="1109"/>
                </a:moveTo>
                <a:cubicBezTo>
                  <a:pt x="3084" y="1109"/>
                  <a:pt x="3071" y="1162"/>
                  <a:pt x="3058" y="1169"/>
                </a:cubicBezTo>
                <a:cubicBezTo>
                  <a:pt x="3042" y="1179"/>
                  <a:pt x="3054" y="1186"/>
                  <a:pt x="3064" y="1186"/>
                </a:cubicBezTo>
                <a:cubicBezTo>
                  <a:pt x="3067" y="1186"/>
                  <a:pt x="3071" y="1185"/>
                  <a:pt x="3073" y="1183"/>
                </a:cubicBezTo>
                <a:cubicBezTo>
                  <a:pt x="3073" y="1183"/>
                  <a:pt x="3074" y="1183"/>
                  <a:pt x="3074" y="1183"/>
                </a:cubicBezTo>
                <a:lnTo>
                  <a:pt x="3074" y="1183"/>
                </a:lnTo>
                <a:cubicBezTo>
                  <a:pt x="3079" y="1183"/>
                  <a:pt x="3072" y="1220"/>
                  <a:pt x="3065" y="1234"/>
                </a:cubicBezTo>
                <a:cubicBezTo>
                  <a:pt x="3051" y="1248"/>
                  <a:pt x="3123" y="1263"/>
                  <a:pt x="3130" y="1284"/>
                </a:cubicBezTo>
                <a:cubicBezTo>
                  <a:pt x="3142" y="1302"/>
                  <a:pt x="3159" y="1315"/>
                  <a:pt x="3181" y="1315"/>
                </a:cubicBezTo>
                <a:cubicBezTo>
                  <a:pt x="3185" y="1315"/>
                  <a:pt x="3190" y="1314"/>
                  <a:pt x="3195" y="1313"/>
                </a:cubicBezTo>
                <a:cubicBezTo>
                  <a:pt x="3217" y="1313"/>
                  <a:pt x="3275" y="1284"/>
                  <a:pt x="3289" y="1284"/>
                </a:cubicBezTo>
                <a:cubicBezTo>
                  <a:pt x="3311" y="1277"/>
                  <a:pt x="3325" y="1183"/>
                  <a:pt x="3318" y="1169"/>
                </a:cubicBezTo>
                <a:cubicBezTo>
                  <a:pt x="3311" y="1147"/>
                  <a:pt x="3217" y="1147"/>
                  <a:pt x="3195" y="1147"/>
                </a:cubicBezTo>
                <a:cubicBezTo>
                  <a:pt x="3159" y="1140"/>
                  <a:pt x="3130" y="1126"/>
                  <a:pt x="3094" y="1111"/>
                </a:cubicBezTo>
                <a:cubicBezTo>
                  <a:pt x="3094" y="1110"/>
                  <a:pt x="3093" y="1109"/>
                  <a:pt x="3092" y="1109"/>
                </a:cubicBezTo>
                <a:close/>
                <a:moveTo>
                  <a:pt x="1228" y="1247"/>
                </a:moveTo>
                <a:cubicBezTo>
                  <a:pt x="1212" y="1247"/>
                  <a:pt x="1181" y="1271"/>
                  <a:pt x="1169" y="1284"/>
                </a:cubicBezTo>
                <a:cubicBezTo>
                  <a:pt x="1154" y="1299"/>
                  <a:pt x="1169" y="1364"/>
                  <a:pt x="1197" y="1364"/>
                </a:cubicBezTo>
                <a:cubicBezTo>
                  <a:pt x="1218" y="1364"/>
                  <a:pt x="1256" y="1283"/>
                  <a:pt x="1285" y="1283"/>
                </a:cubicBezTo>
                <a:cubicBezTo>
                  <a:pt x="1287" y="1283"/>
                  <a:pt x="1289" y="1283"/>
                  <a:pt x="1291" y="1284"/>
                </a:cubicBezTo>
                <a:cubicBezTo>
                  <a:pt x="1318" y="1301"/>
                  <a:pt x="1337" y="1309"/>
                  <a:pt x="1342" y="1309"/>
                </a:cubicBezTo>
                <a:cubicBezTo>
                  <a:pt x="1343" y="1309"/>
                  <a:pt x="1343" y="1308"/>
                  <a:pt x="1342" y="1306"/>
                </a:cubicBezTo>
                <a:cubicBezTo>
                  <a:pt x="1306" y="1284"/>
                  <a:pt x="1270" y="1263"/>
                  <a:pt x="1233" y="1248"/>
                </a:cubicBezTo>
                <a:cubicBezTo>
                  <a:pt x="1232" y="1247"/>
                  <a:pt x="1230" y="1247"/>
                  <a:pt x="1228" y="1247"/>
                </a:cubicBezTo>
                <a:close/>
                <a:moveTo>
                  <a:pt x="2928" y="0"/>
                </a:moveTo>
                <a:cubicBezTo>
                  <a:pt x="2863" y="15"/>
                  <a:pt x="2806" y="22"/>
                  <a:pt x="2748" y="29"/>
                </a:cubicBezTo>
                <a:cubicBezTo>
                  <a:pt x="2676" y="29"/>
                  <a:pt x="2604" y="29"/>
                  <a:pt x="2532" y="37"/>
                </a:cubicBezTo>
                <a:cubicBezTo>
                  <a:pt x="2503" y="51"/>
                  <a:pt x="2481" y="101"/>
                  <a:pt x="2488" y="123"/>
                </a:cubicBezTo>
                <a:cubicBezTo>
                  <a:pt x="2496" y="145"/>
                  <a:pt x="2359" y="145"/>
                  <a:pt x="2323" y="145"/>
                </a:cubicBezTo>
                <a:cubicBezTo>
                  <a:pt x="2214" y="159"/>
                  <a:pt x="2106" y="181"/>
                  <a:pt x="2005" y="224"/>
                </a:cubicBezTo>
                <a:cubicBezTo>
                  <a:pt x="1948" y="253"/>
                  <a:pt x="1904" y="332"/>
                  <a:pt x="1919" y="332"/>
                </a:cubicBezTo>
                <a:cubicBezTo>
                  <a:pt x="1940" y="339"/>
                  <a:pt x="1890" y="383"/>
                  <a:pt x="1854" y="390"/>
                </a:cubicBezTo>
                <a:cubicBezTo>
                  <a:pt x="1825" y="404"/>
                  <a:pt x="1753" y="412"/>
                  <a:pt x="1738" y="426"/>
                </a:cubicBezTo>
                <a:cubicBezTo>
                  <a:pt x="1717" y="440"/>
                  <a:pt x="1753" y="455"/>
                  <a:pt x="1760" y="469"/>
                </a:cubicBezTo>
                <a:cubicBezTo>
                  <a:pt x="1761" y="470"/>
                  <a:pt x="1762" y="471"/>
                  <a:pt x="1764" y="471"/>
                </a:cubicBezTo>
                <a:cubicBezTo>
                  <a:pt x="1771" y="471"/>
                  <a:pt x="1782" y="464"/>
                  <a:pt x="1794" y="464"/>
                </a:cubicBezTo>
                <a:cubicBezTo>
                  <a:pt x="1799" y="464"/>
                  <a:pt x="1805" y="466"/>
                  <a:pt x="1810" y="469"/>
                </a:cubicBezTo>
                <a:cubicBezTo>
                  <a:pt x="1839" y="477"/>
                  <a:pt x="1875" y="484"/>
                  <a:pt x="1904" y="491"/>
                </a:cubicBezTo>
                <a:cubicBezTo>
                  <a:pt x="1926" y="498"/>
                  <a:pt x="1854" y="505"/>
                  <a:pt x="1818" y="513"/>
                </a:cubicBezTo>
                <a:cubicBezTo>
                  <a:pt x="1782" y="513"/>
                  <a:pt x="1789" y="577"/>
                  <a:pt x="1818" y="592"/>
                </a:cubicBezTo>
                <a:cubicBezTo>
                  <a:pt x="1838" y="597"/>
                  <a:pt x="1880" y="602"/>
                  <a:pt x="1906" y="602"/>
                </a:cubicBezTo>
                <a:cubicBezTo>
                  <a:pt x="1916" y="602"/>
                  <a:pt x="1924" y="601"/>
                  <a:pt x="1926" y="599"/>
                </a:cubicBezTo>
                <a:cubicBezTo>
                  <a:pt x="1928" y="596"/>
                  <a:pt x="1933" y="594"/>
                  <a:pt x="1941" y="594"/>
                </a:cubicBezTo>
                <a:cubicBezTo>
                  <a:pt x="1966" y="594"/>
                  <a:pt x="2014" y="608"/>
                  <a:pt x="2041" y="614"/>
                </a:cubicBezTo>
                <a:cubicBezTo>
                  <a:pt x="2077" y="614"/>
                  <a:pt x="2099" y="700"/>
                  <a:pt x="2113" y="722"/>
                </a:cubicBezTo>
                <a:cubicBezTo>
                  <a:pt x="2121" y="758"/>
                  <a:pt x="2128" y="787"/>
                  <a:pt x="2121" y="823"/>
                </a:cubicBezTo>
                <a:cubicBezTo>
                  <a:pt x="2121" y="841"/>
                  <a:pt x="2167" y="869"/>
                  <a:pt x="2185" y="869"/>
                </a:cubicBezTo>
                <a:cubicBezTo>
                  <a:pt x="2189" y="869"/>
                  <a:pt x="2192" y="868"/>
                  <a:pt x="2193" y="866"/>
                </a:cubicBezTo>
                <a:cubicBezTo>
                  <a:pt x="2195" y="864"/>
                  <a:pt x="2196" y="863"/>
                  <a:pt x="2198" y="863"/>
                </a:cubicBezTo>
                <a:cubicBezTo>
                  <a:pt x="2205" y="863"/>
                  <a:pt x="2197" y="895"/>
                  <a:pt x="2178" y="895"/>
                </a:cubicBezTo>
                <a:cubicBezTo>
                  <a:pt x="2149" y="895"/>
                  <a:pt x="2171" y="967"/>
                  <a:pt x="2200" y="974"/>
                </a:cubicBezTo>
                <a:cubicBezTo>
                  <a:pt x="2229" y="989"/>
                  <a:pt x="2207" y="1032"/>
                  <a:pt x="2193" y="1046"/>
                </a:cubicBezTo>
                <a:cubicBezTo>
                  <a:pt x="2171" y="1061"/>
                  <a:pt x="2186" y="1104"/>
                  <a:pt x="2164" y="1118"/>
                </a:cubicBezTo>
                <a:cubicBezTo>
                  <a:pt x="2149" y="1133"/>
                  <a:pt x="2229" y="1277"/>
                  <a:pt x="2229" y="1349"/>
                </a:cubicBezTo>
                <a:cubicBezTo>
                  <a:pt x="2229" y="1429"/>
                  <a:pt x="2272" y="1486"/>
                  <a:pt x="2294" y="1486"/>
                </a:cubicBezTo>
                <a:cubicBezTo>
                  <a:pt x="2308" y="1486"/>
                  <a:pt x="2373" y="1501"/>
                  <a:pt x="2380" y="1515"/>
                </a:cubicBezTo>
                <a:cubicBezTo>
                  <a:pt x="2384" y="1518"/>
                  <a:pt x="2388" y="1520"/>
                  <a:pt x="2392" y="1520"/>
                </a:cubicBezTo>
                <a:cubicBezTo>
                  <a:pt x="2407" y="1520"/>
                  <a:pt x="2425" y="1505"/>
                  <a:pt x="2431" y="1493"/>
                </a:cubicBezTo>
                <a:cubicBezTo>
                  <a:pt x="2452" y="1472"/>
                  <a:pt x="2474" y="1443"/>
                  <a:pt x="2488" y="1414"/>
                </a:cubicBezTo>
                <a:cubicBezTo>
                  <a:pt x="2517" y="1349"/>
                  <a:pt x="2539" y="1284"/>
                  <a:pt x="2553" y="1219"/>
                </a:cubicBezTo>
                <a:cubicBezTo>
                  <a:pt x="2557" y="1209"/>
                  <a:pt x="2577" y="1207"/>
                  <a:pt x="2598" y="1207"/>
                </a:cubicBezTo>
                <a:cubicBezTo>
                  <a:pt x="2608" y="1207"/>
                  <a:pt x="2618" y="1207"/>
                  <a:pt x="2627" y="1207"/>
                </a:cubicBezTo>
                <a:cubicBezTo>
                  <a:pt x="2636" y="1207"/>
                  <a:pt x="2644" y="1207"/>
                  <a:pt x="2647" y="1205"/>
                </a:cubicBezTo>
                <a:cubicBezTo>
                  <a:pt x="2669" y="1183"/>
                  <a:pt x="2698" y="1169"/>
                  <a:pt x="2719" y="1147"/>
                </a:cubicBezTo>
                <a:cubicBezTo>
                  <a:pt x="2734" y="1133"/>
                  <a:pt x="2835" y="1097"/>
                  <a:pt x="2863" y="1075"/>
                </a:cubicBezTo>
                <a:cubicBezTo>
                  <a:pt x="2892" y="1054"/>
                  <a:pt x="2936" y="967"/>
                  <a:pt x="2950" y="953"/>
                </a:cubicBezTo>
                <a:cubicBezTo>
                  <a:pt x="2972" y="931"/>
                  <a:pt x="2943" y="938"/>
                  <a:pt x="2914" y="924"/>
                </a:cubicBezTo>
                <a:cubicBezTo>
                  <a:pt x="2892" y="916"/>
                  <a:pt x="2892" y="888"/>
                  <a:pt x="2907" y="873"/>
                </a:cubicBezTo>
                <a:cubicBezTo>
                  <a:pt x="2943" y="873"/>
                  <a:pt x="2986" y="880"/>
                  <a:pt x="3022" y="895"/>
                </a:cubicBezTo>
                <a:cubicBezTo>
                  <a:pt x="3027" y="897"/>
                  <a:pt x="3032" y="898"/>
                  <a:pt x="3037" y="898"/>
                </a:cubicBezTo>
                <a:cubicBezTo>
                  <a:pt x="3066" y="898"/>
                  <a:pt x="3099" y="871"/>
                  <a:pt x="3087" y="859"/>
                </a:cubicBezTo>
                <a:cubicBezTo>
                  <a:pt x="3074" y="846"/>
                  <a:pt x="3071" y="843"/>
                  <a:pt x="3075" y="843"/>
                </a:cubicBezTo>
                <a:cubicBezTo>
                  <a:pt x="3077" y="843"/>
                  <a:pt x="3081" y="844"/>
                  <a:pt x="3087" y="844"/>
                </a:cubicBezTo>
                <a:cubicBezTo>
                  <a:pt x="3088" y="845"/>
                  <a:pt x="3088" y="845"/>
                  <a:pt x="3088" y="845"/>
                </a:cubicBezTo>
                <a:cubicBezTo>
                  <a:pt x="3095" y="845"/>
                  <a:pt x="3101" y="800"/>
                  <a:pt x="3094" y="787"/>
                </a:cubicBezTo>
                <a:cubicBezTo>
                  <a:pt x="3080" y="779"/>
                  <a:pt x="3174" y="707"/>
                  <a:pt x="3159" y="650"/>
                </a:cubicBezTo>
                <a:cubicBezTo>
                  <a:pt x="3145" y="585"/>
                  <a:pt x="3181" y="520"/>
                  <a:pt x="3210" y="520"/>
                </a:cubicBezTo>
                <a:cubicBezTo>
                  <a:pt x="3231" y="513"/>
                  <a:pt x="3224" y="448"/>
                  <a:pt x="3195" y="440"/>
                </a:cubicBezTo>
                <a:cubicBezTo>
                  <a:pt x="3166" y="433"/>
                  <a:pt x="3195" y="426"/>
                  <a:pt x="3202" y="412"/>
                </a:cubicBezTo>
                <a:cubicBezTo>
                  <a:pt x="3224" y="390"/>
                  <a:pt x="3224" y="354"/>
                  <a:pt x="3224" y="325"/>
                </a:cubicBezTo>
                <a:cubicBezTo>
                  <a:pt x="3217" y="311"/>
                  <a:pt x="3267" y="296"/>
                  <a:pt x="3282" y="282"/>
                </a:cubicBezTo>
                <a:cubicBezTo>
                  <a:pt x="3303" y="260"/>
                  <a:pt x="3332" y="246"/>
                  <a:pt x="3368" y="239"/>
                </a:cubicBezTo>
                <a:cubicBezTo>
                  <a:pt x="3387" y="239"/>
                  <a:pt x="3395" y="194"/>
                  <a:pt x="3382" y="188"/>
                </a:cubicBezTo>
                <a:lnTo>
                  <a:pt x="3383" y="188"/>
                </a:lnTo>
                <a:cubicBezTo>
                  <a:pt x="3383" y="188"/>
                  <a:pt x="3382" y="188"/>
                  <a:pt x="3382" y="188"/>
                </a:cubicBezTo>
                <a:lnTo>
                  <a:pt x="3382" y="188"/>
                </a:lnTo>
                <a:cubicBezTo>
                  <a:pt x="3381" y="188"/>
                  <a:pt x="3380" y="187"/>
                  <a:pt x="3379" y="187"/>
                </a:cubicBezTo>
                <a:cubicBezTo>
                  <a:pt x="3378" y="187"/>
                  <a:pt x="3377" y="188"/>
                  <a:pt x="3376" y="188"/>
                </a:cubicBezTo>
                <a:lnTo>
                  <a:pt x="3376" y="188"/>
                </a:lnTo>
                <a:cubicBezTo>
                  <a:pt x="3343" y="187"/>
                  <a:pt x="3316" y="180"/>
                  <a:pt x="3289" y="166"/>
                </a:cubicBezTo>
                <a:cubicBezTo>
                  <a:pt x="3263" y="156"/>
                  <a:pt x="3232" y="149"/>
                  <a:pt x="3201" y="149"/>
                </a:cubicBezTo>
                <a:cubicBezTo>
                  <a:pt x="3190" y="149"/>
                  <a:pt x="3178" y="150"/>
                  <a:pt x="3166" y="152"/>
                </a:cubicBezTo>
                <a:cubicBezTo>
                  <a:pt x="3164" y="153"/>
                  <a:pt x="3162" y="154"/>
                  <a:pt x="3160" y="154"/>
                </a:cubicBezTo>
                <a:cubicBezTo>
                  <a:pt x="3142" y="154"/>
                  <a:pt x="3162" y="94"/>
                  <a:pt x="3195" y="87"/>
                </a:cubicBezTo>
                <a:cubicBezTo>
                  <a:pt x="3231" y="80"/>
                  <a:pt x="3202" y="29"/>
                  <a:pt x="3159" y="29"/>
                </a:cubicBezTo>
                <a:cubicBezTo>
                  <a:pt x="3128" y="29"/>
                  <a:pt x="3055" y="13"/>
                  <a:pt x="3021" y="13"/>
                </a:cubicBezTo>
                <a:cubicBezTo>
                  <a:pt x="3015" y="13"/>
                  <a:pt x="3011" y="14"/>
                  <a:pt x="3008" y="15"/>
                </a:cubicBezTo>
                <a:cubicBezTo>
                  <a:pt x="3005" y="16"/>
                  <a:pt x="3001" y="16"/>
                  <a:pt x="2997" y="16"/>
                </a:cubicBezTo>
                <a:cubicBezTo>
                  <a:pt x="2974" y="16"/>
                  <a:pt x="2941" y="0"/>
                  <a:pt x="2928" y="0"/>
                </a:cubicBezTo>
                <a:close/>
                <a:moveTo>
                  <a:pt x="3202" y="1760"/>
                </a:moveTo>
                <a:cubicBezTo>
                  <a:pt x="3196" y="1760"/>
                  <a:pt x="3170" y="1811"/>
                  <a:pt x="3155" y="1811"/>
                </a:cubicBezTo>
                <a:cubicBezTo>
                  <a:pt x="3154" y="1811"/>
                  <a:pt x="3153" y="1811"/>
                  <a:pt x="3152" y="1811"/>
                </a:cubicBezTo>
                <a:cubicBezTo>
                  <a:pt x="3151" y="1810"/>
                  <a:pt x="3150" y="1810"/>
                  <a:pt x="3150" y="1810"/>
                </a:cubicBezTo>
                <a:cubicBezTo>
                  <a:pt x="3137" y="1810"/>
                  <a:pt x="3130" y="1863"/>
                  <a:pt x="3130" y="1883"/>
                </a:cubicBezTo>
                <a:cubicBezTo>
                  <a:pt x="3135" y="1897"/>
                  <a:pt x="3157" y="1902"/>
                  <a:pt x="3178" y="1902"/>
                </a:cubicBezTo>
                <a:cubicBezTo>
                  <a:pt x="3190" y="1902"/>
                  <a:pt x="3202" y="1900"/>
                  <a:pt x="3210" y="1897"/>
                </a:cubicBezTo>
                <a:cubicBezTo>
                  <a:pt x="3231" y="1897"/>
                  <a:pt x="3246" y="1876"/>
                  <a:pt x="3246" y="1861"/>
                </a:cubicBezTo>
                <a:cubicBezTo>
                  <a:pt x="3246" y="1840"/>
                  <a:pt x="3217" y="1760"/>
                  <a:pt x="3202" y="1760"/>
                </a:cubicBezTo>
                <a:close/>
                <a:moveTo>
                  <a:pt x="7826" y="2633"/>
                </a:moveTo>
                <a:cubicBezTo>
                  <a:pt x="7804" y="2647"/>
                  <a:pt x="7782" y="2662"/>
                  <a:pt x="7775" y="2669"/>
                </a:cubicBezTo>
                <a:cubicBezTo>
                  <a:pt x="7761" y="2676"/>
                  <a:pt x="7667" y="2734"/>
                  <a:pt x="7638" y="2756"/>
                </a:cubicBezTo>
                <a:lnTo>
                  <a:pt x="7638" y="2763"/>
                </a:lnTo>
                <a:cubicBezTo>
                  <a:pt x="7624" y="2777"/>
                  <a:pt x="7609" y="2799"/>
                  <a:pt x="7616" y="2821"/>
                </a:cubicBezTo>
                <a:lnTo>
                  <a:pt x="7609" y="2821"/>
                </a:lnTo>
                <a:cubicBezTo>
                  <a:pt x="7595" y="2821"/>
                  <a:pt x="7595" y="2885"/>
                  <a:pt x="7609" y="2893"/>
                </a:cubicBezTo>
                <a:cubicBezTo>
                  <a:pt x="7611" y="2894"/>
                  <a:pt x="7612" y="2895"/>
                  <a:pt x="7614" y="2895"/>
                </a:cubicBezTo>
                <a:cubicBezTo>
                  <a:pt x="7632" y="2895"/>
                  <a:pt x="7668" y="2841"/>
                  <a:pt x="7681" y="2835"/>
                </a:cubicBezTo>
                <a:cubicBezTo>
                  <a:pt x="7703" y="2821"/>
                  <a:pt x="7725" y="2813"/>
                  <a:pt x="7753" y="2813"/>
                </a:cubicBezTo>
                <a:cubicBezTo>
                  <a:pt x="7775" y="2813"/>
                  <a:pt x="7804" y="2806"/>
                  <a:pt x="7833" y="2792"/>
                </a:cubicBezTo>
                <a:cubicBezTo>
                  <a:pt x="7840" y="2784"/>
                  <a:pt x="7847" y="2777"/>
                  <a:pt x="7854" y="2763"/>
                </a:cubicBezTo>
                <a:cubicBezTo>
                  <a:pt x="7847" y="2720"/>
                  <a:pt x="7833" y="2676"/>
                  <a:pt x="7826" y="2633"/>
                </a:cubicBezTo>
                <a:close/>
                <a:moveTo>
                  <a:pt x="1255" y="3160"/>
                </a:moveTo>
                <a:cubicBezTo>
                  <a:pt x="1248" y="3160"/>
                  <a:pt x="1241" y="3181"/>
                  <a:pt x="1241" y="3203"/>
                </a:cubicBezTo>
                <a:cubicBezTo>
                  <a:pt x="1242" y="3208"/>
                  <a:pt x="1246" y="3210"/>
                  <a:pt x="1250" y="3210"/>
                </a:cubicBezTo>
                <a:cubicBezTo>
                  <a:pt x="1265" y="3210"/>
                  <a:pt x="1291" y="3187"/>
                  <a:pt x="1291" y="3181"/>
                </a:cubicBezTo>
                <a:cubicBezTo>
                  <a:pt x="1291" y="3167"/>
                  <a:pt x="1262" y="3160"/>
                  <a:pt x="1255" y="3160"/>
                </a:cubicBezTo>
                <a:close/>
                <a:moveTo>
                  <a:pt x="1169" y="3167"/>
                </a:moveTo>
                <a:cubicBezTo>
                  <a:pt x="1154" y="3167"/>
                  <a:pt x="1147" y="3188"/>
                  <a:pt x="1147" y="3196"/>
                </a:cubicBezTo>
                <a:cubicBezTo>
                  <a:pt x="1147" y="3210"/>
                  <a:pt x="1154" y="3217"/>
                  <a:pt x="1161" y="3217"/>
                </a:cubicBezTo>
                <a:cubicBezTo>
                  <a:pt x="1162" y="3218"/>
                  <a:pt x="1162" y="3218"/>
                  <a:pt x="1163" y="3218"/>
                </a:cubicBezTo>
                <a:cubicBezTo>
                  <a:pt x="1170" y="3218"/>
                  <a:pt x="1182" y="3173"/>
                  <a:pt x="1169" y="3167"/>
                </a:cubicBezTo>
                <a:close/>
                <a:moveTo>
                  <a:pt x="7326" y="3164"/>
                </a:moveTo>
                <a:cubicBezTo>
                  <a:pt x="7324" y="3164"/>
                  <a:pt x="7322" y="3165"/>
                  <a:pt x="7321" y="3167"/>
                </a:cubicBezTo>
                <a:cubicBezTo>
                  <a:pt x="7306" y="3188"/>
                  <a:pt x="7314" y="3246"/>
                  <a:pt x="7321" y="3261"/>
                </a:cubicBezTo>
                <a:cubicBezTo>
                  <a:pt x="7324" y="3267"/>
                  <a:pt x="7329" y="3271"/>
                  <a:pt x="7334" y="3271"/>
                </a:cubicBezTo>
                <a:cubicBezTo>
                  <a:pt x="7341" y="3271"/>
                  <a:pt x="7349" y="3265"/>
                  <a:pt x="7357" y="3253"/>
                </a:cubicBezTo>
                <a:lnTo>
                  <a:pt x="7357" y="3261"/>
                </a:lnTo>
                <a:cubicBezTo>
                  <a:pt x="7370" y="3241"/>
                  <a:pt x="7342" y="3164"/>
                  <a:pt x="7326" y="3164"/>
                </a:cubicBezTo>
                <a:close/>
                <a:moveTo>
                  <a:pt x="1337" y="3231"/>
                </a:moveTo>
                <a:cubicBezTo>
                  <a:pt x="1324" y="3231"/>
                  <a:pt x="1313" y="3255"/>
                  <a:pt x="1313" y="3268"/>
                </a:cubicBezTo>
                <a:cubicBezTo>
                  <a:pt x="1313" y="3282"/>
                  <a:pt x="1320" y="3289"/>
                  <a:pt x="1334" y="3289"/>
                </a:cubicBezTo>
                <a:cubicBezTo>
                  <a:pt x="1340" y="3289"/>
                  <a:pt x="1351" y="3314"/>
                  <a:pt x="1368" y="3314"/>
                </a:cubicBezTo>
                <a:cubicBezTo>
                  <a:pt x="1371" y="3314"/>
                  <a:pt x="1374" y="3313"/>
                  <a:pt x="1378" y="3311"/>
                </a:cubicBezTo>
                <a:lnTo>
                  <a:pt x="1385" y="3311"/>
                </a:lnTo>
                <a:cubicBezTo>
                  <a:pt x="1407" y="3304"/>
                  <a:pt x="1407" y="3275"/>
                  <a:pt x="1392" y="3275"/>
                </a:cubicBezTo>
                <a:cubicBezTo>
                  <a:pt x="1385" y="3275"/>
                  <a:pt x="1356" y="3239"/>
                  <a:pt x="1342" y="3232"/>
                </a:cubicBezTo>
                <a:cubicBezTo>
                  <a:pt x="1340" y="3231"/>
                  <a:pt x="1339" y="3231"/>
                  <a:pt x="1337" y="3231"/>
                </a:cubicBezTo>
                <a:close/>
                <a:moveTo>
                  <a:pt x="1188" y="3443"/>
                </a:moveTo>
                <a:cubicBezTo>
                  <a:pt x="1164" y="3443"/>
                  <a:pt x="1125" y="3459"/>
                  <a:pt x="1125" y="3470"/>
                </a:cubicBezTo>
                <a:lnTo>
                  <a:pt x="1133" y="3470"/>
                </a:lnTo>
                <a:cubicBezTo>
                  <a:pt x="1133" y="3472"/>
                  <a:pt x="1139" y="3473"/>
                  <a:pt x="1148" y="3473"/>
                </a:cubicBezTo>
                <a:cubicBezTo>
                  <a:pt x="1166" y="3473"/>
                  <a:pt x="1195" y="3470"/>
                  <a:pt x="1205" y="3470"/>
                </a:cubicBezTo>
                <a:cubicBezTo>
                  <a:pt x="1219" y="3470"/>
                  <a:pt x="1219" y="3455"/>
                  <a:pt x="1205" y="3448"/>
                </a:cubicBezTo>
                <a:cubicBezTo>
                  <a:pt x="1201" y="3445"/>
                  <a:pt x="1195" y="3443"/>
                  <a:pt x="1188" y="3443"/>
                </a:cubicBezTo>
                <a:close/>
                <a:moveTo>
                  <a:pt x="1088" y="3251"/>
                </a:moveTo>
                <a:cubicBezTo>
                  <a:pt x="1074" y="3251"/>
                  <a:pt x="1060" y="3251"/>
                  <a:pt x="1046" y="3253"/>
                </a:cubicBezTo>
                <a:cubicBezTo>
                  <a:pt x="1010" y="3253"/>
                  <a:pt x="981" y="3275"/>
                  <a:pt x="959" y="3304"/>
                </a:cubicBezTo>
                <a:cubicBezTo>
                  <a:pt x="955" y="3313"/>
                  <a:pt x="978" y="3319"/>
                  <a:pt x="1001" y="3319"/>
                </a:cubicBezTo>
                <a:cubicBezTo>
                  <a:pt x="1016" y="3319"/>
                  <a:pt x="1030" y="3317"/>
                  <a:pt x="1039" y="3311"/>
                </a:cubicBezTo>
                <a:cubicBezTo>
                  <a:pt x="1082" y="3311"/>
                  <a:pt x="1125" y="3318"/>
                  <a:pt x="1169" y="3347"/>
                </a:cubicBezTo>
                <a:cubicBezTo>
                  <a:pt x="1183" y="3369"/>
                  <a:pt x="1219" y="3376"/>
                  <a:pt x="1248" y="3376"/>
                </a:cubicBezTo>
                <a:cubicBezTo>
                  <a:pt x="1250" y="3375"/>
                  <a:pt x="1252" y="3375"/>
                  <a:pt x="1253" y="3375"/>
                </a:cubicBezTo>
                <a:cubicBezTo>
                  <a:pt x="1275" y="3375"/>
                  <a:pt x="1263" y="3420"/>
                  <a:pt x="1270" y="3434"/>
                </a:cubicBezTo>
                <a:cubicBezTo>
                  <a:pt x="1277" y="3448"/>
                  <a:pt x="1342" y="3462"/>
                  <a:pt x="1356" y="3470"/>
                </a:cubicBezTo>
                <a:cubicBezTo>
                  <a:pt x="1359" y="3472"/>
                  <a:pt x="1362" y="3473"/>
                  <a:pt x="1365" y="3473"/>
                </a:cubicBezTo>
                <a:cubicBezTo>
                  <a:pt x="1380" y="3473"/>
                  <a:pt x="1404" y="3454"/>
                  <a:pt x="1422" y="3454"/>
                </a:cubicBezTo>
                <a:cubicBezTo>
                  <a:pt x="1424" y="3454"/>
                  <a:pt x="1426" y="3455"/>
                  <a:pt x="1428" y="3455"/>
                </a:cubicBezTo>
                <a:cubicBezTo>
                  <a:pt x="1457" y="3455"/>
                  <a:pt x="1421" y="3361"/>
                  <a:pt x="1378" y="3361"/>
                </a:cubicBezTo>
                <a:cubicBezTo>
                  <a:pt x="1334" y="3361"/>
                  <a:pt x="1298" y="3325"/>
                  <a:pt x="1284" y="3318"/>
                </a:cubicBezTo>
                <a:cubicBezTo>
                  <a:pt x="1262" y="3304"/>
                  <a:pt x="1233" y="3289"/>
                  <a:pt x="1212" y="3275"/>
                </a:cubicBezTo>
                <a:cubicBezTo>
                  <a:pt x="1169" y="3259"/>
                  <a:pt x="1129" y="3251"/>
                  <a:pt x="1088" y="3251"/>
                </a:cubicBezTo>
                <a:close/>
                <a:moveTo>
                  <a:pt x="1558" y="3426"/>
                </a:moveTo>
                <a:cubicBezTo>
                  <a:pt x="1544" y="3426"/>
                  <a:pt x="1500" y="3455"/>
                  <a:pt x="1500" y="3470"/>
                </a:cubicBezTo>
                <a:lnTo>
                  <a:pt x="1508" y="3470"/>
                </a:lnTo>
                <a:cubicBezTo>
                  <a:pt x="1508" y="3473"/>
                  <a:pt x="1517" y="3474"/>
                  <a:pt x="1530" y="3474"/>
                </a:cubicBezTo>
                <a:cubicBezTo>
                  <a:pt x="1547" y="3474"/>
                  <a:pt x="1568" y="3471"/>
                  <a:pt x="1572" y="3462"/>
                </a:cubicBezTo>
                <a:cubicBezTo>
                  <a:pt x="1580" y="3441"/>
                  <a:pt x="1580" y="3426"/>
                  <a:pt x="1558" y="3426"/>
                </a:cubicBezTo>
                <a:close/>
                <a:moveTo>
                  <a:pt x="7411" y="3397"/>
                </a:moveTo>
                <a:cubicBezTo>
                  <a:pt x="7372" y="3397"/>
                  <a:pt x="7379" y="3506"/>
                  <a:pt x="7400" y="3520"/>
                </a:cubicBezTo>
                <a:cubicBezTo>
                  <a:pt x="7402" y="3522"/>
                  <a:pt x="7404" y="3523"/>
                  <a:pt x="7406" y="3523"/>
                </a:cubicBezTo>
                <a:cubicBezTo>
                  <a:pt x="7423" y="3523"/>
                  <a:pt x="7452" y="3481"/>
                  <a:pt x="7465" y="3455"/>
                </a:cubicBezTo>
                <a:lnTo>
                  <a:pt x="7465" y="3462"/>
                </a:lnTo>
                <a:cubicBezTo>
                  <a:pt x="7472" y="3434"/>
                  <a:pt x="7451" y="3412"/>
                  <a:pt x="7415" y="3398"/>
                </a:cubicBezTo>
                <a:cubicBezTo>
                  <a:pt x="7413" y="3397"/>
                  <a:pt x="7412" y="3397"/>
                  <a:pt x="7411" y="3397"/>
                </a:cubicBezTo>
                <a:close/>
                <a:moveTo>
                  <a:pt x="7575" y="3591"/>
                </a:moveTo>
                <a:cubicBezTo>
                  <a:pt x="7560" y="3591"/>
                  <a:pt x="7537" y="3616"/>
                  <a:pt x="7537" y="3636"/>
                </a:cubicBezTo>
                <a:cubicBezTo>
                  <a:pt x="7537" y="3664"/>
                  <a:pt x="7487" y="3672"/>
                  <a:pt x="7472" y="3693"/>
                </a:cubicBezTo>
                <a:cubicBezTo>
                  <a:pt x="7465" y="3708"/>
                  <a:pt x="7465" y="3722"/>
                  <a:pt x="7472" y="3722"/>
                </a:cubicBezTo>
                <a:cubicBezTo>
                  <a:pt x="7487" y="3722"/>
                  <a:pt x="7537" y="3773"/>
                  <a:pt x="7544" y="3780"/>
                </a:cubicBezTo>
                <a:lnTo>
                  <a:pt x="7544" y="3787"/>
                </a:lnTo>
                <a:cubicBezTo>
                  <a:pt x="7545" y="3788"/>
                  <a:pt x="7546" y="3788"/>
                  <a:pt x="7547" y="3788"/>
                </a:cubicBezTo>
                <a:cubicBezTo>
                  <a:pt x="7559" y="3788"/>
                  <a:pt x="7597" y="3758"/>
                  <a:pt x="7624" y="3751"/>
                </a:cubicBezTo>
                <a:cubicBezTo>
                  <a:pt x="7653" y="3751"/>
                  <a:pt x="7674" y="3672"/>
                  <a:pt x="7653" y="3664"/>
                </a:cubicBezTo>
                <a:cubicBezTo>
                  <a:pt x="7631" y="3657"/>
                  <a:pt x="7602" y="3599"/>
                  <a:pt x="7580" y="3592"/>
                </a:cubicBezTo>
                <a:cubicBezTo>
                  <a:pt x="7579" y="3592"/>
                  <a:pt x="7577" y="3591"/>
                  <a:pt x="7575" y="3591"/>
                </a:cubicBezTo>
                <a:close/>
                <a:moveTo>
                  <a:pt x="6089" y="3796"/>
                </a:moveTo>
                <a:cubicBezTo>
                  <a:pt x="6078" y="3796"/>
                  <a:pt x="6064" y="3806"/>
                  <a:pt x="6051" y="3823"/>
                </a:cubicBezTo>
                <a:lnTo>
                  <a:pt x="6051" y="3838"/>
                </a:lnTo>
                <a:cubicBezTo>
                  <a:pt x="6038" y="3863"/>
                  <a:pt x="6112" y="3912"/>
                  <a:pt x="6133" y="3912"/>
                </a:cubicBezTo>
                <a:cubicBezTo>
                  <a:pt x="6135" y="3912"/>
                  <a:pt x="6137" y="3911"/>
                  <a:pt x="6138" y="3910"/>
                </a:cubicBezTo>
                <a:cubicBezTo>
                  <a:pt x="6138" y="3874"/>
                  <a:pt x="6131" y="3838"/>
                  <a:pt x="6109" y="3809"/>
                </a:cubicBezTo>
                <a:cubicBezTo>
                  <a:pt x="6103" y="3800"/>
                  <a:pt x="6097" y="3796"/>
                  <a:pt x="6089" y="3796"/>
                </a:cubicBezTo>
                <a:close/>
                <a:moveTo>
                  <a:pt x="6580" y="3970"/>
                </a:moveTo>
                <a:cubicBezTo>
                  <a:pt x="6579" y="3970"/>
                  <a:pt x="6581" y="3973"/>
                  <a:pt x="6585" y="3982"/>
                </a:cubicBezTo>
                <a:lnTo>
                  <a:pt x="6585" y="3975"/>
                </a:lnTo>
                <a:cubicBezTo>
                  <a:pt x="6582" y="3972"/>
                  <a:pt x="6580" y="3970"/>
                  <a:pt x="6580" y="3970"/>
                </a:cubicBezTo>
                <a:close/>
                <a:moveTo>
                  <a:pt x="7745" y="4112"/>
                </a:moveTo>
                <a:cubicBezTo>
                  <a:pt x="7702" y="4112"/>
                  <a:pt x="7662" y="4132"/>
                  <a:pt x="7667" y="4176"/>
                </a:cubicBezTo>
                <a:lnTo>
                  <a:pt x="7667" y="4184"/>
                </a:lnTo>
                <a:cubicBezTo>
                  <a:pt x="7681" y="4193"/>
                  <a:pt x="7701" y="4198"/>
                  <a:pt x="7722" y="4198"/>
                </a:cubicBezTo>
                <a:cubicBezTo>
                  <a:pt x="7766" y="4198"/>
                  <a:pt x="7814" y="4177"/>
                  <a:pt x="7818" y="4133"/>
                </a:cubicBezTo>
                <a:cubicBezTo>
                  <a:pt x="7799" y="4119"/>
                  <a:pt x="7772" y="4112"/>
                  <a:pt x="7745" y="4112"/>
                </a:cubicBezTo>
                <a:close/>
                <a:moveTo>
                  <a:pt x="7883" y="4198"/>
                </a:moveTo>
                <a:lnTo>
                  <a:pt x="7847" y="4220"/>
                </a:lnTo>
                <a:cubicBezTo>
                  <a:pt x="7839" y="4224"/>
                  <a:pt x="7816" y="4228"/>
                  <a:pt x="7797" y="4228"/>
                </a:cubicBezTo>
                <a:cubicBezTo>
                  <a:pt x="7783" y="4228"/>
                  <a:pt x="7771" y="4226"/>
                  <a:pt x="7768" y="4220"/>
                </a:cubicBezTo>
                <a:cubicBezTo>
                  <a:pt x="7767" y="4218"/>
                  <a:pt x="7766" y="4217"/>
                  <a:pt x="7764" y="4217"/>
                </a:cubicBezTo>
                <a:cubicBezTo>
                  <a:pt x="7757" y="4217"/>
                  <a:pt x="7744" y="4249"/>
                  <a:pt x="7732" y="4249"/>
                </a:cubicBezTo>
                <a:cubicBezTo>
                  <a:pt x="7725" y="4255"/>
                  <a:pt x="7730" y="4279"/>
                  <a:pt x="7742" y="4279"/>
                </a:cubicBezTo>
                <a:cubicBezTo>
                  <a:pt x="7743" y="4279"/>
                  <a:pt x="7745" y="4278"/>
                  <a:pt x="7746" y="4277"/>
                </a:cubicBezTo>
                <a:cubicBezTo>
                  <a:pt x="7749" y="4277"/>
                  <a:pt x="7751" y="4276"/>
                  <a:pt x="7754" y="4276"/>
                </a:cubicBezTo>
                <a:cubicBezTo>
                  <a:pt x="7778" y="4276"/>
                  <a:pt x="7823" y="4302"/>
                  <a:pt x="7862" y="4328"/>
                </a:cubicBezTo>
                <a:cubicBezTo>
                  <a:pt x="7869" y="4285"/>
                  <a:pt x="7876" y="4241"/>
                  <a:pt x="7883" y="4198"/>
                </a:cubicBezTo>
                <a:close/>
                <a:moveTo>
                  <a:pt x="7454" y="4111"/>
                </a:moveTo>
                <a:cubicBezTo>
                  <a:pt x="7417" y="4111"/>
                  <a:pt x="7343" y="4214"/>
                  <a:pt x="7357" y="4270"/>
                </a:cubicBezTo>
                <a:cubicBezTo>
                  <a:pt x="7366" y="4311"/>
                  <a:pt x="7378" y="4323"/>
                  <a:pt x="7387" y="4323"/>
                </a:cubicBezTo>
                <a:cubicBezTo>
                  <a:pt x="7393" y="4323"/>
                  <a:pt x="7397" y="4319"/>
                  <a:pt x="7400" y="4314"/>
                </a:cubicBezTo>
                <a:cubicBezTo>
                  <a:pt x="7401" y="4312"/>
                  <a:pt x="7403" y="4312"/>
                  <a:pt x="7406" y="4312"/>
                </a:cubicBezTo>
                <a:cubicBezTo>
                  <a:pt x="7421" y="4312"/>
                  <a:pt x="7460" y="4328"/>
                  <a:pt x="7472" y="4328"/>
                </a:cubicBezTo>
                <a:cubicBezTo>
                  <a:pt x="7475" y="4329"/>
                  <a:pt x="7477" y="4330"/>
                  <a:pt x="7479" y="4330"/>
                </a:cubicBezTo>
                <a:cubicBezTo>
                  <a:pt x="7486" y="4330"/>
                  <a:pt x="7484" y="4317"/>
                  <a:pt x="7472" y="4299"/>
                </a:cubicBezTo>
                <a:cubicBezTo>
                  <a:pt x="7458" y="4263"/>
                  <a:pt x="7465" y="4227"/>
                  <a:pt x="7487" y="4198"/>
                </a:cubicBezTo>
                <a:cubicBezTo>
                  <a:pt x="7501" y="4198"/>
                  <a:pt x="7487" y="4119"/>
                  <a:pt x="7458" y="4112"/>
                </a:cubicBezTo>
                <a:cubicBezTo>
                  <a:pt x="7457" y="4111"/>
                  <a:pt x="7455" y="4111"/>
                  <a:pt x="7454" y="4111"/>
                </a:cubicBezTo>
                <a:close/>
                <a:moveTo>
                  <a:pt x="7262" y="3924"/>
                </a:moveTo>
                <a:cubicBezTo>
                  <a:pt x="7238" y="3924"/>
                  <a:pt x="7161" y="4091"/>
                  <a:pt x="7104" y="4119"/>
                </a:cubicBezTo>
                <a:cubicBezTo>
                  <a:pt x="7054" y="4155"/>
                  <a:pt x="7025" y="4220"/>
                  <a:pt x="7039" y="4285"/>
                </a:cubicBezTo>
                <a:cubicBezTo>
                  <a:pt x="7054" y="4306"/>
                  <a:pt x="7176" y="4321"/>
                  <a:pt x="7198" y="4335"/>
                </a:cubicBezTo>
                <a:cubicBezTo>
                  <a:pt x="7205" y="4342"/>
                  <a:pt x="7212" y="4345"/>
                  <a:pt x="7218" y="4345"/>
                </a:cubicBezTo>
                <a:cubicBezTo>
                  <a:pt x="7233" y="4345"/>
                  <a:pt x="7246" y="4333"/>
                  <a:pt x="7256" y="4328"/>
                </a:cubicBezTo>
                <a:cubicBezTo>
                  <a:pt x="7263" y="4328"/>
                  <a:pt x="7263" y="4321"/>
                  <a:pt x="7256" y="4314"/>
                </a:cubicBezTo>
                <a:cubicBezTo>
                  <a:pt x="7256" y="4314"/>
                  <a:pt x="7299" y="4263"/>
                  <a:pt x="7306" y="4234"/>
                </a:cubicBezTo>
                <a:cubicBezTo>
                  <a:pt x="7314" y="4198"/>
                  <a:pt x="7321" y="4155"/>
                  <a:pt x="7321" y="4126"/>
                </a:cubicBezTo>
                <a:cubicBezTo>
                  <a:pt x="7321" y="4097"/>
                  <a:pt x="7335" y="4018"/>
                  <a:pt x="7335" y="3996"/>
                </a:cubicBezTo>
                <a:cubicBezTo>
                  <a:pt x="7342" y="3982"/>
                  <a:pt x="7292" y="3931"/>
                  <a:pt x="7263" y="3924"/>
                </a:cubicBezTo>
                <a:cubicBezTo>
                  <a:pt x="7263" y="3924"/>
                  <a:pt x="7262" y="3924"/>
                  <a:pt x="7262" y="3924"/>
                </a:cubicBezTo>
                <a:close/>
                <a:moveTo>
                  <a:pt x="6627" y="3964"/>
                </a:moveTo>
                <a:cubicBezTo>
                  <a:pt x="6623" y="3964"/>
                  <a:pt x="6608" y="3990"/>
                  <a:pt x="6596" y="3990"/>
                </a:cubicBezTo>
                <a:cubicBezTo>
                  <a:pt x="6595" y="3990"/>
                  <a:pt x="6593" y="3990"/>
                  <a:pt x="6592" y="3989"/>
                </a:cubicBezTo>
                <a:lnTo>
                  <a:pt x="6592" y="3989"/>
                </a:lnTo>
                <a:lnTo>
                  <a:pt x="6650" y="4032"/>
                </a:lnTo>
                <a:cubicBezTo>
                  <a:pt x="6708" y="4068"/>
                  <a:pt x="6809" y="4328"/>
                  <a:pt x="6830" y="4342"/>
                </a:cubicBezTo>
                <a:cubicBezTo>
                  <a:pt x="6833" y="4345"/>
                  <a:pt x="6835" y="4346"/>
                  <a:pt x="6838" y="4346"/>
                </a:cubicBezTo>
                <a:cubicBezTo>
                  <a:pt x="6859" y="4346"/>
                  <a:pt x="6886" y="4274"/>
                  <a:pt x="6874" y="4241"/>
                </a:cubicBezTo>
                <a:lnTo>
                  <a:pt x="6874" y="4241"/>
                </a:lnTo>
                <a:lnTo>
                  <a:pt x="6874" y="4256"/>
                </a:lnTo>
                <a:cubicBezTo>
                  <a:pt x="6845" y="4198"/>
                  <a:pt x="6801" y="4148"/>
                  <a:pt x="6751" y="4112"/>
                </a:cubicBezTo>
                <a:lnTo>
                  <a:pt x="6737" y="4083"/>
                </a:lnTo>
                <a:lnTo>
                  <a:pt x="6715" y="4047"/>
                </a:lnTo>
                <a:cubicBezTo>
                  <a:pt x="6693" y="4003"/>
                  <a:pt x="6636" y="3975"/>
                  <a:pt x="6628" y="3967"/>
                </a:cubicBezTo>
                <a:cubicBezTo>
                  <a:pt x="6628" y="3965"/>
                  <a:pt x="6628" y="3964"/>
                  <a:pt x="6627" y="3964"/>
                </a:cubicBezTo>
                <a:close/>
                <a:moveTo>
                  <a:pt x="6966" y="4409"/>
                </a:moveTo>
                <a:cubicBezTo>
                  <a:pt x="6938" y="4409"/>
                  <a:pt x="6911" y="4422"/>
                  <a:pt x="6895" y="4443"/>
                </a:cubicBezTo>
                <a:cubicBezTo>
                  <a:pt x="6895" y="4458"/>
                  <a:pt x="7068" y="4487"/>
                  <a:pt x="7126" y="4508"/>
                </a:cubicBezTo>
                <a:cubicBezTo>
                  <a:pt x="7162" y="4517"/>
                  <a:pt x="7189" y="4523"/>
                  <a:pt x="7203" y="4523"/>
                </a:cubicBezTo>
                <a:cubicBezTo>
                  <a:pt x="7212" y="4523"/>
                  <a:pt x="7215" y="4521"/>
                  <a:pt x="7213" y="4515"/>
                </a:cubicBezTo>
                <a:cubicBezTo>
                  <a:pt x="7198" y="4508"/>
                  <a:pt x="7039" y="4429"/>
                  <a:pt x="6996" y="4414"/>
                </a:cubicBezTo>
                <a:cubicBezTo>
                  <a:pt x="6987" y="4411"/>
                  <a:pt x="6976" y="4409"/>
                  <a:pt x="6966" y="4409"/>
                </a:cubicBezTo>
                <a:close/>
                <a:moveTo>
                  <a:pt x="5022" y="4679"/>
                </a:moveTo>
                <a:cubicBezTo>
                  <a:pt x="5012" y="4679"/>
                  <a:pt x="4989" y="4710"/>
                  <a:pt x="4984" y="4732"/>
                </a:cubicBezTo>
                <a:cubicBezTo>
                  <a:pt x="4977" y="4761"/>
                  <a:pt x="4890" y="4818"/>
                  <a:pt x="4876" y="4840"/>
                </a:cubicBezTo>
                <a:cubicBezTo>
                  <a:pt x="4854" y="4883"/>
                  <a:pt x="4847" y="4919"/>
                  <a:pt x="4847" y="4963"/>
                </a:cubicBezTo>
                <a:cubicBezTo>
                  <a:pt x="4847" y="4999"/>
                  <a:pt x="4840" y="5028"/>
                  <a:pt x="4832" y="5056"/>
                </a:cubicBezTo>
                <a:cubicBezTo>
                  <a:pt x="4832" y="5107"/>
                  <a:pt x="4840" y="5157"/>
                  <a:pt x="4854" y="5208"/>
                </a:cubicBezTo>
                <a:cubicBezTo>
                  <a:pt x="4854" y="5237"/>
                  <a:pt x="4919" y="5258"/>
                  <a:pt x="4933" y="5258"/>
                </a:cubicBezTo>
                <a:cubicBezTo>
                  <a:pt x="4970" y="5222"/>
                  <a:pt x="4998" y="5179"/>
                  <a:pt x="5013" y="5129"/>
                </a:cubicBezTo>
                <a:cubicBezTo>
                  <a:pt x="5020" y="5100"/>
                  <a:pt x="5020" y="5064"/>
                  <a:pt x="5027" y="5035"/>
                </a:cubicBezTo>
                <a:cubicBezTo>
                  <a:pt x="5027" y="5013"/>
                  <a:pt x="5027" y="4999"/>
                  <a:pt x="5042" y="4984"/>
                </a:cubicBezTo>
                <a:cubicBezTo>
                  <a:pt x="5056" y="4963"/>
                  <a:pt x="5063" y="4941"/>
                  <a:pt x="5063" y="4912"/>
                </a:cubicBezTo>
                <a:cubicBezTo>
                  <a:pt x="5056" y="4840"/>
                  <a:pt x="5042" y="4761"/>
                  <a:pt x="5027" y="4689"/>
                </a:cubicBezTo>
                <a:cubicBezTo>
                  <a:pt x="5027" y="4682"/>
                  <a:pt x="5025" y="4679"/>
                  <a:pt x="5022" y="4679"/>
                </a:cubicBezTo>
                <a:close/>
                <a:moveTo>
                  <a:pt x="6304" y="475"/>
                </a:moveTo>
                <a:cubicBezTo>
                  <a:pt x="6286" y="475"/>
                  <a:pt x="6252" y="494"/>
                  <a:pt x="6246" y="513"/>
                </a:cubicBezTo>
                <a:cubicBezTo>
                  <a:pt x="6246" y="541"/>
                  <a:pt x="6167" y="556"/>
                  <a:pt x="6160" y="570"/>
                </a:cubicBezTo>
                <a:cubicBezTo>
                  <a:pt x="6152" y="582"/>
                  <a:pt x="6141" y="588"/>
                  <a:pt x="6130" y="588"/>
                </a:cubicBezTo>
                <a:cubicBezTo>
                  <a:pt x="6121" y="588"/>
                  <a:pt x="6112" y="584"/>
                  <a:pt x="6102" y="577"/>
                </a:cubicBezTo>
                <a:cubicBezTo>
                  <a:pt x="6101" y="577"/>
                  <a:pt x="6100" y="577"/>
                  <a:pt x="6098" y="577"/>
                </a:cubicBezTo>
                <a:cubicBezTo>
                  <a:pt x="6082" y="577"/>
                  <a:pt x="6019" y="607"/>
                  <a:pt x="5986" y="614"/>
                </a:cubicBezTo>
                <a:cubicBezTo>
                  <a:pt x="5943" y="621"/>
                  <a:pt x="5907" y="635"/>
                  <a:pt x="5871" y="650"/>
                </a:cubicBezTo>
                <a:cubicBezTo>
                  <a:pt x="5842" y="671"/>
                  <a:pt x="5821" y="686"/>
                  <a:pt x="5806" y="715"/>
                </a:cubicBezTo>
                <a:cubicBezTo>
                  <a:pt x="5792" y="736"/>
                  <a:pt x="5763" y="751"/>
                  <a:pt x="5741" y="758"/>
                </a:cubicBezTo>
                <a:cubicBezTo>
                  <a:pt x="5727" y="765"/>
                  <a:pt x="5727" y="830"/>
                  <a:pt x="5748" y="844"/>
                </a:cubicBezTo>
                <a:cubicBezTo>
                  <a:pt x="5752" y="846"/>
                  <a:pt x="5754" y="846"/>
                  <a:pt x="5753" y="846"/>
                </a:cubicBezTo>
                <a:cubicBezTo>
                  <a:pt x="5750" y="846"/>
                  <a:pt x="5708" y="834"/>
                  <a:pt x="5691" y="823"/>
                </a:cubicBezTo>
                <a:cubicBezTo>
                  <a:pt x="5687" y="821"/>
                  <a:pt x="5683" y="820"/>
                  <a:pt x="5679" y="820"/>
                </a:cubicBezTo>
                <a:cubicBezTo>
                  <a:pt x="5656" y="820"/>
                  <a:pt x="5639" y="854"/>
                  <a:pt x="5633" y="866"/>
                </a:cubicBezTo>
                <a:cubicBezTo>
                  <a:pt x="5631" y="869"/>
                  <a:pt x="5629" y="871"/>
                  <a:pt x="5626" y="871"/>
                </a:cubicBezTo>
                <a:cubicBezTo>
                  <a:pt x="5615" y="871"/>
                  <a:pt x="5599" y="854"/>
                  <a:pt x="5604" y="837"/>
                </a:cubicBezTo>
                <a:cubicBezTo>
                  <a:pt x="5604" y="822"/>
                  <a:pt x="5570" y="810"/>
                  <a:pt x="5549" y="810"/>
                </a:cubicBezTo>
                <a:cubicBezTo>
                  <a:pt x="5541" y="810"/>
                  <a:pt x="5534" y="811"/>
                  <a:pt x="5532" y="815"/>
                </a:cubicBezTo>
                <a:cubicBezTo>
                  <a:pt x="5530" y="819"/>
                  <a:pt x="5527" y="820"/>
                  <a:pt x="5522" y="820"/>
                </a:cubicBezTo>
                <a:cubicBezTo>
                  <a:pt x="5506" y="820"/>
                  <a:pt x="5478" y="807"/>
                  <a:pt x="5467" y="801"/>
                </a:cubicBezTo>
                <a:cubicBezTo>
                  <a:pt x="5467" y="801"/>
                  <a:pt x="5466" y="801"/>
                  <a:pt x="5465" y="801"/>
                </a:cubicBezTo>
                <a:cubicBezTo>
                  <a:pt x="5446" y="801"/>
                  <a:pt x="5372" y="874"/>
                  <a:pt x="5345" y="895"/>
                </a:cubicBezTo>
                <a:cubicBezTo>
                  <a:pt x="5296" y="925"/>
                  <a:pt x="5243" y="940"/>
                  <a:pt x="5194" y="940"/>
                </a:cubicBezTo>
                <a:cubicBezTo>
                  <a:pt x="5184" y="940"/>
                  <a:pt x="5174" y="939"/>
                  <a:pt x="5164" y="938"/>
                </a:cubicBezTo>
                <a:cubicBezTo>
                  <a:pt x="5162" y="937"/>
                  <a:pt x="5159" y="936"/>
                  <a:pt x="5157" y="936"/>
                </a:cubicBezTo>
                <a:cubicBezTo>
                  <a:pt x="5132" y="936"/>
                  <a:pt x="5116" y="996"/>
                  <a:pt x="5135" y="1003"/>
                </a:cubicBezTo>
                <a:lnTo>
                  <a:pt x="5042" y="1003"/>
                </a:lnTo>
                <a:cubicBezTo>
                  <a:pt x="4977" y="1017"/>
                  <a:pt x="4912" y="1039"/>
                  <a:pt x="4854" y="1075"/>
                </a:cubicBezTo>
                <a:cubicBezTo>
                  <a:pt x="4847" y="1080"/>
                  <a:pt x="4839" y="1082"/>
                  <a:pt x="4831" y="1082"/>
                </a:cubicBezTo>
                <a:cubicBezTo>
                  <a:pt x="4816" y="1082"/>
                  <a:pt x="4804" y="1073"/>
                  <a:pt x="4804" y="1054"/>
                </a:cubicBezTo>
                <a:cubicBezTo>
                  <a:pt x="4804" y="1039"/>
                  <a:pt x="4753" y="1025"/>
                  <a:pt x="4739" y="1017"/>
                </a:cubicBezTo>
                <a:cubicBezTo>
                  <a:pt x="4738" y="1017"/>
                  <a:pt x="4738" y="1017"/>
                  <a:pt x="4738" y="1017"/>
                </a:cubicBezTo>
                <a:cubicBezTo>
                  <a:pt x="4729" y="1017"/>
                  <a:pt x="4702" y="1105"/>
                  <a:pt x="4681" y="1126"/>
                </a:cubicBezTo>
                <a:cubicBezTo>
                  <a:pt x="4679" y="1127"/>
                  <a:pt x="4677" y="1127"/>
                  <a:pt x="4674" y="1127"/>
                </a:cubicBezTo>
                <a:cubicBezTo>
                  <a:pt x="4648" y="1127"/>
                  <a:pt x="4619" y="1052"/>
                  <a:pt x="4573" y="1032"/>
                </a:cubicBezTo>
                <a:cubicBezTo>
                  <a:pt x="4515" y="1017"/>
                  <a:pt x="4429" y="967"/>
                  <a:pt x="4400" y="960"/>
                </a:cubicBezTo>
                <a:cubicBezTo>
                  <a:pt x="4364" y="938"/>
                  <a:pt x="4335" y="916"/>
                  <a:pt x="4313" y="888"/>
                </a:cubicBezTo>
                <a:cubicBezTo>
                  <a:pt x="4277" y="866"/>
                  <a:pt x="4241" y="859"/>
                  <a:pt x="4205" y="859"/>
                </a:cubicBezTo>
                <a:cubicBezTo>
                  <a:pt x="4162" y="873"/>
                  <a:pt x="4118" y="888"/>
                  <a:pt x="4082" y="916"/>
                </a:cubicBezTo>
                <a:cubicBezTo>
                  <a:pt x="4068" y="931"/>
                  <a:pt x="4032" y="931"/>
                  <a:pt x="4025" y="938"/>
                </a:cubicBezTo>
                <a:cubicBezTo>
                  <a:pt x="4017" y="945"/>
                  <a:pt x="3931" y="1025"/>
                  <a:pt x="3902" y="1054"/>
                </a:cubicBezTo>
                <a:cubicBezTo>
                  <a:pt x="3859" y="1104"/>
                  <a:pt x="3823" y="1154"/>
                  <a:pt x="3794" y="1212"/>
                </a:cubicBezTo>
                <a:cubicBezTo>
                  <a:pt x="3779" y="1234"/>
                  <a:pt x="3758" y="1241"/>
                  <a:pt x="3736" y="1248"/>
                </a:cubicBezTo>
                <a:cubicBezTo>
                  <a:pt x="3722" y="1248"/>
                  <a:pt x="3715" y="1277"/>
                  <a:pt x="3715" y="1284"/>
                </a:cubicBezTo>
                <a:cubicBezTo>
                  <a:pt x="3715" y="1299"/>
                  <a:pt x="3621" y="1349"/>
                  <a:pt x="3606" y="1392"/>
                </a:cubicBezTo>
                <a:cubicBezTo>
                  <a:pt x="3606" y="1450"/>
                  <a:pt x="3606" y="1515"/>
                  <a:pt x="3621" y="1573"/>
                </a:cubicBezTo>
                <a:cubicBezTo>
                  <a:pt x="3621" y="1609"/>
                  <a:pt x="3657" y="1681"/>
                  <a:pt x="3678" y="1681"/>
                </a:cubicBezTo>
                <a:cubicBezTo>
                  <a:pt x="3707" y="1681"/>
                  <a:pt x="3693" y="1739"/>
                  <a:pt x="3686" y="1753"/>
                </a:cubicBezTo>
                <a:cubicBezTo>
                  <a:pt x="3678" y="1775"/>
                  <a:pt x="3707" y="1789"/>
                  <a:pt x="3700" y="1804"/>
                </a:cubicBezTo>
                <a:cubicBezTo>
                  <a:pt x="3700" y="1818"/>
                  <a:pt x="3635" y="1840"/>
                  <a:pt x="3614" y="1847"/>
                </a:cubicBezTo>
                <a:cubicBezTo>
                  <a:pt x="3585" y="1861"/>
                  <a:pt x="3563" y="1890"/>
                  <a:pt x="3556" y="1919"/>
                </a:cubicBezTo>
                <a:cubicBezTo>
                  <a:pt x="3556" y="1933"/>
                  <a:pt x="3484" y="1941"/>
                  <a:pt x="3462" y="1962"/>
                </a:cubicBezTo>
                <a:cubicBezTo>
                  <a:pt x="3469" y="1948"/>
                  <a:pt x="3477" y="1926"/>
                  <a:pt x="3484" y="1919"/>
                </a:cubicBezTo>
                <a:cubicBezTo>
                  <a:pt x="3491" y="1890"/>
                  <a:pt x="3484" y="1869"/>
                  <a:pt x="3469" y="1847"/>
                </a:cubicBezTo>
                <a:cubicBezTo>
                  <a:pt x="3455" y="1840"/>
                  <a:pt x="3455" y="1724"/>
                  <a:pt x="3440" y="1695"/>
                </a:cubicBezTo>
                <a:cubicBezTo>
                  <a:pt x="3419" y="1667"/>
                  <a:pt x="3397" y="1645"/>
                  <a:pt x="3368" y="1623"/>
                </a:cubicBezTo>
                <a:cubicBezTo>
                  <a:pt x="3361" y="1616"/>
                  <a:pt x="3376" y="1580"/>
                  <a:pt x="3383" y="1573"/>
                </a:cubicBezTo>
                <a:cubicBezTo>
                  <a:pt x="3388" y="1562"/>
                  <a:pt x="3355" y="1556"/>
                  <a:pt x="3331" y="1556"/>
                </a:cubicBezTo>
                <a:cubicBezTo>
                  <a:pt x="3322" y="1556"/>
                  <a:pt x="3315" y="1556"/>
                  <a:pt x="3311" y="1558"/>
                </a:cubicBezTo>
                <a:cubicBezTo>
                  <a:pt x="3296" y="1566"/>
                  <a:pt x="3289" y="1681"/>
                  <a:pt x="3282" y="1717"/>
                </a:cubicBezTo>
                <a:cubicBezTo>
                  <a:pt x="3282" y="1746"/>
                  <a:pt x="3296" y="1775"/>
                  <a:pt x="3318" y="1796"/>
                </a:cubicBezTo>
                <a:cubicBezTo>
                  <a:pt x="3332" y="1796"/>
                  <a:pt x="3325" y="1854"/>
                  <a:pt x="3303" y="1854"/>
                </a:cubicBezTo>
                <a:cubicBezTo>
                  <a:pt x="3282" y="1861"/>
                  <a:pt x="3267" y="1941"/>
                  <a:pt x="3275" y="1962"/>
                </a:cubicBezTo>
                <a:cubicBezTo>
                  <a:pt x="3289" y="1977"/>
                  <a:pt x="3260" y="2020"/>
                  <a:pt x="3246" y="2027"/>
                </a:cubicBezTo>
                <a:cubicBezTo>
                  <a:pt x="3243" y="2030"/>
                  <a:pt x="3252" y="2030"/>
                  <a:pt x="3266" y="2030"/>
                </a:cubicBezTo>
                <a:cubicBezTo>
                  <a:pt x="3295" y="2030"/>
                  <a:pt x="3344" y="2027"/>
                  <a:pt x="3368" y="2027"/>
                </a:cubicBezTo>
                <a:cubicBezTo>
                  <a:pt x="3412" y="2027"/>
                  <a:pt x="3448" y="2042"/>
                  <a:pt x="3440" y="2049"/>
                </a:cubicBezTo>
                <a:cubicBezTo>
                  <a:pt x="3440" y="2049"/>
                  <a:pt x="3361" y="2063"/>
                  <a:pt x="3347" y="2078"/>
                </a:cubicBezTo>
                <a:cubicBezTo>
                  <a:pt x="3332" y="2099"/>
                  <a:pt x="3282" y="2135"/>
                  <a:pt x="3275" y="2150"/>
                </a:cubicBezTo>
                <a:cubicBezTo>
                  <a:pt x="3260" y="2164"/>
                  <a:pt x="3289" y="2193"/>
                  <a:pt x="3311" y="2193"/>
                </a:cubicBezTo>
                <a:cubicBezTo>
                  <a:pt x="3312" y="2193"/>
                  <a:pt x="3313" y="2193"/>
                  <a:pt x="3314" y="2193"/>
                </a:cubicBezTo>
                <a:cubicBezTo>
                  <a:pt x="3335" y="2193"/>
                  <a:pt x="3362" y="2266"/>
                  <a:pt x="3376" y="2280"/>
                </a:cubicBezTo>
                <a:cubicBezTo>
                  <a:pt x="3397" y="2294"/>
                  <a:pt x="3383" y="2337"/>
                  <a:pt x="3376" y="2345"/>
                </a:cubicBezTo>
                <a:cubicBezTo>
                  <a:pt x="3374" y="2348"/>
                  <a:pt x="3365" y="2350"/>
                  <a:pt x="3353" y="2350"/>
                </a:cubicBezTo>
                <a:cubicBezTo>
                  <a:pt x="3326" y="2350"/>
                  <a:pt x="3281" y="2343"/>
                  <a:pt x="3247" y="2343"/>
                </a:cubicBezTo>
                <a:cubicBezTo>
                  <a:pt x="3238" y="2343"/>
                  <a:pt x="3231" y="2343"/>
                  <a:pt x="3224" y="2345"/>
                </a:cubicBezTo>
                <a:cubicBezTo>
                  <a:pt x="3188" y="2352"/>
                  <a:pt x="3138" y="2438"/>
                  <a:pt x="3138" y="2467"/>
                </a:cubicBezTo>
                <a:cubicBezTo>
                  <a:pt x="3138" y="2518"/>
                  <a:pt x="3138" y="2568"/>
                  <a:pt x="3145" y="2619"/>
                </a:cubicBezTo>
                <a:cubicBezTo>
                  <a:pt x="3152" y="2640"/>
                  <a:pt x="3239" y="2655"/>
                  <a:pt x="3253" y="2669"/>
                </a:cubicBezTo>
                <a:cubicBezTo>
                  <a:pt x="3258" y="2674"/>
                  <a:pt x="3272" y="2676"/>
                  <a:pt x="3289" y="2676"/>
                </a:cubicBezTo>
                <a:cubicBezTo>
                  <a:pt x="3307" y="2676"/>
                  <a:pt x="3328" y="2674"/>
                  <a:pt x="3343" y="2674"/>
                </a:cubicBezTo>
                <a:cubicBezTo>
                  <a:pt x="3351" y="2674"/>
                  <a:pt x="3358" y="2675"/>
                  <a:pt x="3361" y="2676"/>
                </a:cubicBezTo>
                <a:cubicBezTo>
                  <a:pt x="3362" y="2677"/>
                  <a:pt x="3362" y="2677"/>
                  <a:pt x="3363" y="2677"/>
                </a:cubicBezTo>
                <a:cubicBezTo>
                  <a:pt x="3380" y="2677"/>
                  <a:pt x="3434" y="2596"/>
                  <a:pt x="3440" y="2561"/>
                </a:cubicBezTo>
                <a:cubicBezTo>
                  <a:pt x="3455" y="2518"/>
                  <a:pt x="3534" y="2446"/>
                  <a:pt x="3556" y="2417"/>
                </a:cubicBezTo>
                <a:cubicBezTo>
                  <a:pt x="3570" y="2388"/>
                  <a:pt x="3664" y="2388"/>
                  <a:pt x="3686" y="2373"/>
                </a:cubicBezTo>
                <a:cubicBezTo>
                  <a:pt x="3687" y="2372"/>
                  <a:pt x="3689" y="2372"/>
                  <a:pt x="3690" y="2372"/>
                </a:cubicBezTo>
                <a:cubicBezTo>
                  <a:pt x="3705" y="2372"/>
                  <a:pt x="3694" y="2449"/>
                  <a:pt x="3707" y="2489"/>
                </a:cubicBezTo>
                <a:cubicBezTo>
                  <a:pt x="3711" y="2510"/>
                  <a:pt x="3734" y="2521"/>
                  <a:pt x="3755" y="2521"/>
                </a:cubicBezTo>
                <a:cubicBezTo>
                  <a:pt x="3776" y="2521"/>
                  <a:pt x="3794" y="2510"/>
                  <a:pt x="3787" y="2489"/>
                </a:cubicBezTo>
                <a:cubicBezTo>
                  <a:pt x="3781" y="2456"/>
                  <a:pt x="3792" y="2440"/>
                  <a:pt x="3798" y="2440"/>
                </a:cubicBezTo>
                <a:cubicBezTo>
                  <a:pt x="3800" y="2440"/>
                  <a:pt x="3801" y="2442"/>
                  <a:pt x="3801" y="2446"/>
                </a:cubicBezTo>
                <a:cubicBezTo>
                  <a:pt x="3808" y="2460"/>
                  <a:pt x="3895" y="2496"/>
                  <a:pt x="3902" y="2518"/>
                </a:cubicBezTo>
                <a:cubicBezTo>
                  <a:pt x="3916" y="2539"/>
                  <a:pt x="3916" y="2590"/>
                  <a:pt x="3895" y="2590"/>
                </a:cubicBezTo>
                <a:cubicBezTo>
                  <a:pt x="3880" y="2590"/>
                  <a:pt x="3880" y="2647"/>
                  <a:pt x="3895" y="2655"/>
                </a:cubicBezTo>
                <a:cubicBezTo>
                  <a:pt x="3896" y="2655"/>
                  <a:pt x="3897" y="2655"/>
                  <a:pt x="3898" y="2655"/>
                </a:cubicBezTo>
                <a:cubicBezTo>
                  <a:pt x="3919" y="2655"/>
                  <a:pt x="3946" y="2589"/>
                  <a:pt x="3967" y="2583"/>
                </a:cubicBezTo>
                <a:cubicBezTo>
                  <a:pt x="3989" y="2568"/>
                  <a:pt x="4003" y="2525"/>
                  <a:pt x="3996" y="2525"/>
                </a:cubicBezTo>
                <a:cubicBezTo>
                  <a:pt x="3984" y="2519"/>
                  <a:pt x="4002" y="2493"/>
                  <a:pt x="4017" y="2493"/>
                </a:cubicBezTo>
                <a:cubicBezTo>
                  <a:pt x="4020" y="2493"/>
                  <a:pt x="4022" y="2494"/>
                  <a:pt x="4025" y="2496"/>
                </a:cubicBezTo>
                <a:cubicBezTo>
                  <a:pt x="4003" y="2446"/>
                  <a:pt x="3974" y="2409"/>
                  <a:pt x="3945" y="2373"/>
                </a:cubicBezTo>
                <a:cubicBezTo>
                  <a:pt x="3932" y="2360"/>
                  <a:pt x="3927" y="2354"/>
                  <a:pt x="3928" y="2354"/>
                </a:cubicBezTo>
                <a:lnTo>
                  <a:pt x="3928" y="2354"/>
                </a:lnTo>
                <a:cubicBezTo>
                  <a:pt x="3931" y="2354"/>
                  <a:pt x="3955" y="2373"/>
                  <a:pt x="3996" y="2409"/>
                </a:cubicBezTo>
                <a:lnTo>
                  <a:pt x="4046" y="2474"/>
                </a:lnTo>
                <a:cubicBezTo>
                  <a:pt x="4054" y="2482"/>
                  <a:pt x="4068" y="2518"/>
                  <a:pt x="4075" y="2532"/>
                </a:cubicBezTo>
                <a:lnTo>
                  <a:pt x="4082" y="2546"/>
                </a:lnTo>
                <a:cubicBezTo>
                  <a:pt x="4097" y="2583"/>
                  <a:pt x="4097" y="2619"/>
                  <a:pt x="4097" y="2647"/>
                </a:cubicBezTo>
                <a:cubicBezTo>
                  <a:pt x="4111" y="2676"/>
                  <a:pt x="4133" y="2691"/>
                  <a:pt x="4155" y="2698"/>
                </a:cubicBezTo>
                <a:cubicBezTo>
                  <a:pt x="4183" y="2698"/>
                  <a:pt x="4198" y="2705"/>
                  <a:pt x="4191" y="2712"/>
                </a:cubicBezTo>
                <a:cubicBezTo>
                  <a:pt x="4191" y="2712"/>
                  <a:pt x="4205" y="2756"/>
                  <a:pt x="4227" y="2756"/>
                </a:cubicBezTo>
                <a:cubicBezTo>
                  <a:pt x="4248" y="2756"/>
                  <a:pt x="4255" y="2698"/>
                  <a:pt x="4234" y="2698"/>
                </a:cubicBezTo>
                <a:cubicBezTo>
                  <a:pt x="4212" y="2698"/>
                  <a:pt x="4219" y="2611"/>
                  <a:pt x="4212" y="2583"/>
                </a:cubicBezTo>
                <a:cubicBezTo>
                  <a:pt x="4212" y="2546"/>
                  <a:pt x="4234" y="2518"/>
                  <a:pt x="4241" y="2518"/>
                </a:cubicBezTo>
                <a:cubicBezTo>
                  <a:pt x="4248" y="2518"/>
                  <a:pt x="4241" y="2590"/>
                  <a:pt x="4241" y="2604"/>
                </a:cubicBezTo>
                <a:cubicBezTo>
                  <a:pt x="4241" y="2633"/>
                  <a:pt x="4248" y="2655"/>
                  <a:pt x="4255" y="2676"/>
                </a:cubicBezTo>
                <a:lnTo>
                  <a:pt x="4284" y="2698"/>
                </a:lnTo>
                <a:lnTo>
                  <a:pt x="4328" y="2734"/>
                </a:lnTo>
                <a:cubicBezTo>
                  <a:pt x="4353" y="2726"/>
                  <a:pt x="4381" y="2723"/>
                  <a:pt x="4408" y="2723"/>
                </a:cubicBezTo>
                <a:cubicBezTo>
                  <a:pt x="4457" y="2723"/>
                  <a:pt x="4498" y="2734"/>
                  <a:pt x="4493" y="2748"/>
                </a:cubicBezTo>
                <a:cubicBezTo>
                  <a:pt x="4493" y="2755"/>
                  <a:pt x="4505" y="2758"/>
                  <a:pt x="4518" y="2758"/>
                </a:cubicBezTo>
                <a:cubicBezTo>
                  <a:pt x="4534" y="2758"/>
                  <a:pt x="4551" y="2753"/>
                  <a:pt x="4551" y="2741"/>
                </a:cubicBezTo>
                <a:cubicBezTo>
                  <a:pt x="4553" y="2732"/>
                  <a:pt x="4555" y="2729"/>
                  <a:pt x="4556" y="2729"/>
                </a:cubicBezTo>
                <a:cubicBezTo>
                  <a:pt x="4558" y="2729"/>
                  <a:pt x="4558" y="2746"/>
                  <a:pt x="4558" y="2756"/>
                </a:cubicBezTo>
                <a:cubicBezTo>
                  <a:pt x="4558" y="2777"/>
                  <a:pt x="4508" y="2835"/>
                  <a:pt x="4501" y="2864"/>
                </a:cubicBezTo>
                <a:cubicBezTo>
                  <a:pt x="4498" y="2878"/>
                  <a:pt x="4469" y="2884"/>
                  <a:pt x="4431" y="2884"/>
                </a:cubicBezTo>
                <a:cubicBezTo>
                  <a:pt x="4375" y="2884"/>
                  <a:pt x="4298" y="2872"/>
                  <a:pt x="4255" y="2864"/>
                </a:cubicBezTo>
                <a:cubicBezTo>
                  <a:pt x="4248" y="2863"/>
                  <a:pt x="4240" y="2863"/>
                  <a:pt x="4231" y="2863"/>
                </a:cubicBezTo>
                <a:cubicBezTo>
                  <a:pt x="4161" y="2863"/>
                  <a:pt x="4075" y="2888"/>
                  <a:pt x="4075" y="2907"/>
                </a:cubicBezTo>
                <a:cubicBezTo>
                  <a:pt x="4075" y="2910"/>
                  <a:pt x="4073" y="2911"/>
                  <a:pt x="4070" y="2911"/>
                </a:cubicBezTo>
                <a:cubicBezTo>
                  <a:pt x="4047" y="2911"/>
                  <a:pt x="3953" y="2854"/>
                  <a:pt x="3909" y="2835"/>
                </a:cubicBezTo>
                <a:cubicBezTo>
                  <a:pt x="3859" y="2813"/>
                  <a:pt x="3816" y="2734"/>
                  <a:pt x="3801" y="2727"/>
                </a:cubicBezTo>
                <a:cubicBezTo>
                  <a:pt x="3794" y="2720"/>
                  <a:pt x="3816" y="2691"/>
                  <a:pt x="3801" y="2676"/>
                </a:cubicBezTo>
                <a:cubicBezTo>
                  <a:pt x="3797" y="2667"/>
                  <a:pt x="3754" y="2661"/>
                  <a:pt x="3713" y="2661"/>
                </a:cubicBezTo>
                <a:cubicBezTo>
                  <a:pt x="3688" y="2661"/>
                  <a:pt x="3663" y="2664"/>
                  <a:pt x="3650" y="2669"/>
                </a:cubicBezTo>
                <a:cubicBezTo>
                  <a:pt x="3614" y="2684"/>
                  <a:pt x="3440" y="2698"/>
                  <a:pt x="3397" y="2720"/>
                </a:cubicBezTo>
                <a:cubicBezTo>
                  <a:pt x="3379" y="2727"/>
                  <a:pt x="3359" y="2730"/>
                  <a:pt x="3339" y="2730"/>
                </a:cubicBezTo>
                <a:cubicBezTo>
                  <a:pt x="3318" y="2730"/>
                  <a:pt x="3296" y="2727"/>
                  <a:pt x="3275" y="2720"/>
                </a:cubicBezTo>
                <a:cubicBezTo>
                  <a:pt x="3253" y="2720"/>
                  <a:pt x="3210" y="2770"/>
                  <a:pt x="3181" y="2784"/>
                </a:cubicBezTo>
                <a:cubicBezTo>
                  <a:pt x="3145" y="2835"/>
                  <a:pt x="3123" y="2900"/>
                  <a:pt x="3116" y="2965"/>
                </a:cubicBezTo>
                <a:lnTo>
                  <a:pt x="3087" y="3022"/>
                </a:lnTo>
                <a:lnTo>
                  <a:pt x="3065" y="3066"/>
                </a:lnTo>
                <a:cubicBezTo>
                  <a:pt x="3008" y="3131"/>
                  <a:pt x="2957" y="3203"/>
                  <a:pt x="2921" y="3282"/>
                </a:cubicBezTo>
                <a:cubicBezTo>
                  <a:pt x="2900" y="3390"/>
                  <a:pt x="2892" y="3491"/>
                  <a:pt x="2892" y="3599"/>
                </a:cubicBezTo>
                <a:cubicBezTo>
                  <a:pt x="2907" y="3686"/>
                  <a:pt x="2936" y="3780"/>
                  <a:pt x="2972" y="3859"/>
                </a:cubicBezTo>
                <a:cubicBezTo>
                  <a:pt x="3015" y="3924"/>
                  <a:pt x="3073" y="3975"/>
                  <a:pt x="3130" y="4018"/>
                </a:cubicBezTo>
                <a:cubicBezTo>
                  <a:pt x="3195" y="4032"/>
                  <a:pt x="3260" y="4039"/>
                  <a:pt x="3325" y="4039"/>
                </a:cubicBezTo>
                <a:cubicBezTo>
                  <a:pt x="3368" y="4032"/>
                  <a:pt x="3404" y="4003"/>
                  <a:pt x="3419" y="3960"/>
                </a:cubicBezTo>
                <a:lnTo>
                  <a:pt x="3477" y="3967"/>
                </a:lnTo>
                <a:lnTo>
                  <a:pt x="3498" y="3967"/>
                </a:lnTo>
                <a:cubicBezTo>
                  <a:pt x="3498" y="3996"/>
                  <a:pt x="3585" y="4025"/>
                  <a:pt x="3606" y="4032"/>
                </a:cubicBezTo>
                <a:cubicBezTo>
                  <a:pt x="3621" y="4036"/>
                  <a:pt x="3635" y="4038"/>
                  <a:pt x="3650" y="4038"/>
                </a:cubicBezTo>
                <a:cubicBezTo>
                  <a:pt x="3664" y="4038"/>
                  <a:pt x="3678" y="4036"/>
                  <a:pt x="3693" y="4032"/>
                </a:cubicBezTo>
                <a:cubicBezTo>
                  <a:pt x="3707" y="4032"/>
                  <a:pt x="3729" y="4176"/>
                  <a:pt x="3715" y="4213"/>
                </a:cubicBezTo>
                <a:cubicBezTo>
                  <a:pt x="3722" y="4292"/>
                  <a:pt x="3736" y="4371"/>
                  <a:pt x="3758" y="4451"/>
                </a:cubicBezTo>
                <a:cubicBezTo>
                  <a:pt x="3772" y="4494"/>
                  <a:pt x="3823" y="4616"/>
                  <a:pt x="3823" y="4660"/>
                </a:cubicBezTo>
                <a:cubicBezTo>
                  <a:pt x="3816" y="4739"/>
                  <a:pt x="3808" y="4818"/>
                  <a:pt x="3787" y="4898"/>
                </a:cubicBezTo>
                <a:cubicBezTo>
                  <a:pt x="3808" y="4984"/>
                  <a:pt x="3830" y="5064"/>
                  <a:pt x="3873" y="5143"/>
                </a:cubicBezTo>
                <a:cubicBezTo>
                  <a:pt x="3888" y="5201"/>
                  <a:pt x="3902" y="5258"/>
                  <a:pt x="3902" y="5323"/>
                </a:cubicBezTo>
                <a:cubicBezTo>
                  <a:pt x="3902" y="5345"/>
                  <a:pt x="3981" y="5496"/>
                  <a:pt x="3996" y="5554"/>
                </a:cubicBezTo>
                <a:cubicBezTo>
                  <a:pt x="4005" y="5590"/>
                  <a:pt x="4088" y="5607"/>
                  <a:pt x="4163" y="5607"/>
                </a:cubicBezTo>
                <a:cubicBezTo>
                  <a:pt x="4207" y="5607"/>
                  <a:pt x="4248" y="5601"/>
                  <a:pt x="4270" y="5590"/>
                </a:cubicBezTo>
                <a:cubicBezTo>
                  <a:pt x="4328" y="5532"/>
                  <a:pt x="4378" y="5468"/>
                  <a:pt x="4436" y="5410"/>
                </a:cubicBezTo>
                <a:cubicBezTo>
                  <a:pt x="4457" y="5359"/>
                  <a:pt x="4479" y="5309"/>
                  <a:pt x="4486" y="5258"/>
                </a:cubicBezTo>
                <a:cubicBezTo>
                  <a:pt x="4501" y="5237"/>
                  <a:pt x="4522" y="5215"/>
                  <a:pt x="4551" y="5201"/>
                </a:cubicBezTo>
                <a:cubicBezTo>
                  <a:pt x="4566" y="5193"/>
                  <a:pt x="4623" y="4984"/>
                  <a:pt x="4667" y="4934"/>
                </a:cubicBezTo>
                <a:cubicBezTo>
                  <a:pt x="4724" y="4818"/>
                  <a:pt x="4753" y="4696"/>
                  <a:pt x="4753" y="4573"/>
                </a:cubicBezTo>
                <a:cubicBezTo>
                  <a:pt x="4760" y="4487"/>
                  <a:pt x="4768" y="4393"/>
                  <a:pt x="4796" y="4306"/>
                </a:cubicBezTo>
                <a:cubicBezTo>
                  <a:pt x="4818" y="4263"/>
                  <a:pt x="4847" y="4220"/>
                  <a:pt x="4883" y="4191"/>
                </a:cubicBezTo>
                <a:cubicBezTo>
                  <a:pt x="4941" y="4112"/>
                  <a:pt x="4991" y="4032"/>
                  <a:pt x="5042" y="3953"/>
                </a:cubicBezTo>
                <a:cubicBezTo>
                  <a:pt x="5078" y="3888"/>
                  <a:pt x="5099" y="3816"/>
                  <a:pt x="5107" y="3737"/>
                </a:cubicBezTo>
                <a:cubicBezTo>
                  <a:pt x="5101" y="3714"/>
                  <a:pt x="5051" y="3696"/>
                  <a:pt x="5023" y="3696"/>
                </a:cubicBezTo>
                <a:cubicBezTo>
                  <a:pt x="5015" y="3696"/>
                  <a:pt x="5009" y="3697"/>
                  <a:pt x="5006" y="3700"/>
                </a:cubicBezTo>
                <a:cubicBezTo>
                  <a:pt x="4977" y="3722"/>
                  <a:pt x="4933" y="3729"/>
                  <a:pt x="4897" y="3729"/>
                </a:cubicBezTo>
                <a:cubicBezTo>
                  <a:pt x="4876" y="3729"/>
                  <a:pt x="4825" y="3607"/>
                  <a:pt x="4789" y="3578"/>
                </a:cubicBezTo>
                <a:cubicBezTo>
                  <a:pt x="4760" y="3556"/>
                  <a:pt x="4731" y="3419"/>
                  <a:pt x="4710" y="3390"/>
                </a:cubicBezTo>
                <a:cubicBezTo>
                  <a:pt x="4681" y="3354"/>
                  <a:pt x="4652" y="3311"/>
                  <a:pt x="4623" y="3282"/>
                </a:cubicBezTo>
                <a:cubicBezTo>
                  <a:pt x="4602" y="3261"/>
                  <a:pt x="4602" y="3188"/>
                  <a:pt x="4594" y="3167"/>
                </a:cubicBezTo>
                <a:cubicBezTo>
                  <a:pt x="4594" y="3164"/>
                  <a:pt x="4596" y="3163"/>
                  <a:pt x="4598" y="3163"/>
                </a:cubicBezTo>
                <a:cubicBezTo>
                  <a:pt x="4607" y="3163"/>
                  <a:pt x="4632" y="3186"/>
                  <a:pt x="4638" y="3210"/>
                </a:cubicBezTo>
                <a:cubicBezTo>
                  <a:pt x="4667" y="3282"/>
                  <a:pt x="4710" y="3340"/>
                  <a:pt x="4753" y="3405"/>
                </a:cubicBezTo>
                <a:cubicBezTo>
                  <a:pt x="4775" y="3441"/>
                  <a:pt x="4847" y="3571"/>
                  <a:pt x="4861" y="3614"/>
                </a:cubicBezTo>
                <a:cubicBezTo>
                  <a:pt x="4870" y="3629"/>
                  <a:pt x="4900" y="3634"/>
                  <a:pt x="4936" y="3634"/>
                </a:cubicBezTo>
                <a:cubicBezTo>
                  <a:pt x="4989" y="3634"/>
                  <a:pt x="5055" y="3623"/>
                  <a:pt x="5085" y="3614"/>
                </a:cubicBezTo>
                <a:cubicBezTo>
                  <a:pt x="5128" y="3592"/>
                  <a:pt x="5164" y="3571"/>
                  <a:pt x="5200" y="3535"/>
                </a:cubicBezTo>
                <a:cubicBezTo>
                  <a:pt x="5200" y="3520"/>
                  <a:pt x="5280" y="3484"/>
                  <a:pt x="5301" y="3470"/>
                </a:cubicBezTo>
                <a:cubicBezTo>
                  <a:pt x="5323" y="3448"/>
                  <a:pt x="5345" y="3354"/>
                  <a:pt x="5359" y="3340"/>
                </a:cubicBezTo>
                <a:cubicBezTo>
                  <a:pt x="5373" y="3325"/>
                  <a:pt x="5345" y="3239"/>
                  <a:pt x="5330" y="3210"/>
                </a:cubicBezTo>
                <a:cubicBezTo>
                  <a:pt x="5301" y="3188"/>
                  <a:pt x="5258" y="3174"/>
                  <a:pt x="5215" y="3174"/>
                </a:cubicBezTo>
                <a:cubicBezTo>
                  <a:pt x="5213" y="3175"/>
                  <a:pt x="5212" y="3176"/>
                  <a:pt x="5210" y="3176"/>
                </a:cubicBezTo>
                <a:cubicBezTo>
                  <a:pt x="5194" y="3176"/>
                  <a:pt x="5164" y="3114"/>
                  <a:pt x="5157" y="3095"/>
                </a:cubicBezTo>
                <a:cubicBezTo>
                  <a:pt x="5143" y="3066"/>
                  <a:pt x="5085" y="3037"/>
                  <a:pt x="5078" y="3015"/>
                </a:cubicBezTo>
                <a:cubicBezTo>
                  <a:pt x="5070" y="3001"/>
                  <a:pt x="5092" y="2972"/>
                  <a:pt x="5099" y="2965"/>
                </a:cubicBezTo>
                <a:cubicBezTo>
                  <a:pt x="5157" y="2994"/>
                  <a:pt x="5208" y="3030"/>
                  <a:pt x="5251" y="3080"/>
                </a:cubicBezTo>
                <a:cubicBezTo>
                  <a:pt x="5287" y="3116"/>
                  <a:pt x="5308" y="3160"/>
                  <a:pt x="5330" y="3203"/>
                </a:cubicBezTo>
                <a:cubicBezTo>
                  <a:pt x="5348" y="3210"/>
                  <a:pt x="5368" y="3214"/>
                  <a:pt x="5388" y="3214"/>
                </a:cubicBezTo>
                <a:cubicBezTo>
                  <a:pt x="5408" y="3214"/>
                  <a:pt x="5427" y="3210"/>
                  <a:pt x="5446" y="3203"/>
                </a:cubicBezTo>
                <a:cubicBezTo>
                  <a:pt x="5452" y="3196"/>
                  <a:pt x="5460" y="3193"/>
                  <a:pt x="5468" y="3193"/>
                </a:cubicBezTo>
                <a:cubicBezTo>
                  <a:pt x="5478" y="3193"/>
                  <a:pt x="5488" y="3198"/>
                  <a:pt x="5496" y="3210"/>
                </a:cubicBezTo>
                <a:lnTo>
                  <a:pt x="5525" y="3203"/>
                </a:lnTo>
                <a:lnTo>
                  <a:pt x="5619" y="3188"/>
                </a:lnTo>
                <a:cubicBezTo>
                  <a:pt x="5647" y="3217"/>
                  <a:pt x="5669" y="3253"/>
                  <a:pt x="5676" y="3289"/>
                </a:cubicBezTo>
                <a:cubicBezTo>
                  <a:pt x="5684" y="3318"/>
                  <a:pt x="5698" y="3340"/>
                  <a:pt x="5727" y="3347"/>
                </a:cubicBezTo>
                <a:cubicBezTo>
                  <a:pt x="5741" y="3347"/>
                  <a:pt x="5756" y="3412"/>
                  <a:pt x="5763" y="3434"/>
                </a:cubicBezTo>
                <a:cubicBezTo>
                  <a:pt x="5763" y="3448"/>
                  <a:pt x="5821" y="3542"/>
                  <a:pt x="5835" y="3578"/>
                </a:cubicBezTo>
                <a:cubicBezTo>
                  <a:pt x="5849" y="3628"/>
                  <a:pt x="5878" y="3679"/>
                  <a:pt x="5907" y="3722"/>
                </a:cubicBezTo>
                <a:cubicBezTo>
                  <a:pt x="5914" y="3751"/>
                  <a:pt x="5922" y="3787"/>
                  <a:pt x="5922" y="3816"/>
                </a:cubicBezTo>
                <a:cubicBezTo>
                  <a:pt x="5929" y="3845"/>
                  <a:pt x="5958" y="3859"/>
                  <a:pt x="5979" y="3866"/>
                </a:cubicBezTo>
                <a:cubicBezTo>
                  <a:pt x="6001" y="3866"/>
                  <a:pt x="6051" y="3722"/>
                  <a:pt x="6059" y="3672"/>
                </a:cubicBezTo>
                <a:cubicBezTo>
                  <a:pt x="6066" y="3636"/>
                  <a:pt x="6087" y="3607"/>
                  <a:pt x="6116" y="3585"/>
                </a:cubicBezTo>
                <a:cubicBezTo>
                  <a:pt x="6123" y="3585"/>
                  <a:pt x="6131" y="3556"/>
                  <a:pt x="6131" y="3542"/>
                </a:cubicBezTo>
                <a:cubicBezTo>
                  <a:pt x="6131" y="3535"/>
                  <a:pt x="6188" y="3535"/>
                  <a:pt x="6196" y="3520"/>
                </a:cubicBezTo>
                <a:cubicBezTo>
                  <a:pt x="6196" y="3506"/>
                  <a:pt x="6217" y="3412"/>
                  <a:pt x="6232" y="3398"/>
                </a:cubicBezTo>
                <a:cubicBezTo>
                  <a:pt x="6268" y="3376"/>
                  <a:pt x="6311" y="3347"/>
                  <a:pt x="6347" y="3333"/>
                </a:cubicBezTo>
                <a:cubicBezTo>
                  <a:pt x="6350" y="3331"/>
                  <a:pt x="6354" y="3330"/>
                  <a:pt x="6358" y="3330"/>
                </a:cubicBezTo>
                <a:cubicBezTo>
                  <a:pt x="6389" y="3330"/>
                  <a:pt x="6442" y="3379"/>
                  <a:pt x="6455" y="3405"/>
                </a:cubicBezTo>
                <a:cubicBezTo>
                  <a:pt x="6470" y="3434"/>
                  <a:pt x="6477" y="3470"/>
                  <a:pt x="6477" y="3506"/>
                </a:cubicBezTo>
                <a:cubicBezTo>
                  <a:pt x="6470" y="3513"/>
                  <a:pt x="6506" y="3571"/>
                  <a:pt x="6542" y="3571"/>
                </a:cubicBezTo>
                <a:cubicBezTo>
                  <a:pt x="6578" y="3571"/>
                  <a:pt x="6585" y="3614"/>
                  <a:pt x="6585" y="3628"/>
                </a:cubicBezTo>
                <a:cubicBezTo>
                  <a:pt x="6592" y="3643"/>
                  <a:pt x="6636" y="3686"/>
                  <a:pt x="6643" y="3708"/>
                </a:cubicBezTo>
                <a:cubicBezTo>
                  <a:pt x="6650" y="3737"/>
                  <a:pt x="6650" y="3773"/>
                  <a:pt x="6643" y="3801"/>
                </a:cubicBezTo>
                <a:cubicBezTo>
                  <a:pt x="6636" y="3838"/>
                  <a:pt x="6636" y="3874"/>
                  <a:pt x="6643" y="3902"/>
                </a:cubicBezTo>
                <a:cubicBezTo>
                  <a:pt x="6686" y="3967"/>
                  <a:pt x="6737" y="4018"/>
                  <a:pt x="6794" y="4061"/>
                </a:cubicBezTo>
                <a:cubicBezTo>
                  <a:pt x="6800" y="4066"/>
                  <a:pt x="6805" y="4069"/>
                  <a:pt x="6809" y="4069"/>
                </a:cubicBezTo>
                <a:cubicBezTo>
                  <a:pt x="6836" y="4069"/>
                  <a:pt x="6849" y="3992"/>
                  <a:pt x="6830" y="3967"/>
                </a:cubicBezTo>
                <a:cubicBezTo>
                  <a:pt x="6809" y="3938"/>
                  <a:pt x="6744" y="3866"/>
                  <a:pt x="6729" y="3845"/>
                </a:cubicBezTo>
                <a:cubicBezTo>
                  <a:pt x="6708" y="3809"/>
                  <a:pt x="6708" y="3758"/>
                  <a:pt x="6715" y="3715"/>
                </a:cubicBezTo>
                <a:cubicBezTo>
                  <a:pt x="6716" y="3710"/>
                  <a:pt x="6720" y="3708"/>
                  <a:pt x="6725" y="3708"/>
                </a:cubicBezTo>
                <a:cubicBezTo>
                  <a:pt x="6743" y="3708"/>
                  <a:pt x="6777" y="3733"/>
                  <a:pt x="6794" y="3744"/>
                </a:cubicBezTo>
                <a:cubicBezTo>
                  <a:pt x="6816" y="3765"/>
                  <a:pt x="6838" y="3787"/>
                  <a:pt x="6852" y="3816"/>
                </a:cubicBezTo>
                <a:cubicBezTo>
                  <a:pt x="6852" y="3817"/>
                  <a:pt x="6853" y="3818"/>
                  <a:pt x="6854" y="3818"/>
                </a:cubicBezTo>
                <a:cubicBezTo>
                  <a:pt x="6873" y="3818"/>
                  <a:pt x="6990" y="3744"/>
                  <a:pt x="6996" y="3664"/>
                </a:cubicBezTo>
                <a:cubicBezTo>
                  <a:pt x="7003" y="3592"/>
                  <a:pt x="7025" y="3527"/>
                  <a:pt x="7047" y="3462"/>
                </a:cubicBezTo>
                <a:cubicBezTo>
                  <a:pt x="7054" y="3441"/>
                  <a:pt x="7039" y="3405"/>
                  <a:pt x="7025" y="3405"/>
                </a:cubicBezTo>
                <a:cubicBezTo>
                  <a:pt x="7011" y="3405"/>
                  <a:pt x="7047" y="3340"/>
                  <a:pt x="7083" y="3340"/>
                </a:cubicBezTo>
                <a:cubicBezTo>
                  <a:pt x="7084" y="3340"/>
                  <a:pt x="7086" y="3340"/>
                  <a:pt x="7087" y="3340"/>
                </a:cubicBezTo>
                <a:cubicBezTo>
                  <a:pt x="7132" y="3340"/>
                  <a:pt x="7220" y="3237"/>
                  <a:pt x="7241" y="3196"/>
                </a:cubicBezTo>
                <a:cubicBezTo>
                  <a:pt x="7256" y="3167"/>
                  <a:pt x="7285" y="3138"/>
                  <a:pt x="7314" y="3116"/>
                </a:cubicBezTo>
                <a:cubicBezTo>
                  <a:pt x="7335" y="3073"/>
                  <a:pt x="7342" y="3022"/>
                  <a:pt x="7357" y="2972"/>
                </a:cubicBezTo>
                <a:cubicBezTo>
                  <a:pt x="7350" y="2929"/>
                  <a:pt x="7342" y="2885"/>
                  <a:pt x="7328" y="2849"/>
                </a:cubicBezTo>
                <a:cubicBezTo>
                  <a:pt x="7314" y="2813"/>
                  <a:pt x="7299" y="2784"/>
                  <a:pt x="7285" y="2763"/>
                </a:cubicBezTo>
                <a:cubicBezTo>
                  <a:pt x="7270" y="2734"/>
                  <a:pt x="7270" y="2705"/>
                  <a:pt x="7270" y="2676"/>
                </a:cubicBezTo>
                <a:cubicBezTo>
                  <a:pt x="7277" y="2669"/>
                  <a:pt x="7314" y="2655"/>
                  <a:pt x="7314" y="2647"/>
                </a:cubicBezTo>
                <a:cubicBezTo>
                  <a:pt x="7321" y="2640"/>
                  <a:pt x="7357" y="2597"/>
                  <a:pt x="7357" y="2575"/>
                </a:cubicBezTo>
                <a:cubicBezTo>
                  <a:pt x="7357" y="2571"/>
                  <a:pt x="7358" y="2569"/>
                  <a:pt x="7359" y="2569"/>
                </a:cubicBezTo>
                <a:cubicBezTo>
                  <a:pt x="7365" y="2569"/>
                  <a:pt x="7383" y="2601"/>
                  <a:pt x="7400" y="2619"/>
                </a:cubicBezTo>
                <a:cubicBezTo>
                  <a:pt x="7422" y="2633"/>
                  <a:pt x="7436" y="2734"/>
                  <a:pt x="7465" y="2741"/>
                </a:cubicBezTo>
                <a:cubicBezTo>
                  <a:pt x="7466" y="2742"/>
                  <a:pt x="7468" y="2742"/>
                  <a:pt x="7469" y="2742"/>
                </a:cubicBezTo>
                <a:cubicBezTo>
                  <a:pt x="7497" y="2742"/>
                  <a:pt x="7580" y="2629"/>
                  <a:pt x="7566" y="2561"/>
                </a:cubicBezTo>
                <a:cubicBezTo>
                  <a:pt x="7559" y="2496"/>
                  <a:pt x="7573" y="2431"/>
                  <a:pt x="7616" y="2381"/>
                </a:cubicBezTo>
                <a:cubicBezTo>
                  <a:pt x="7653" y="2352"/>
                  <a:pt x="7681" y="2316"/>
                  <a:pt x="7703" y="2272"/>
                </a:cubicBezTo>
                <a:cubicBezTo>
                  <a:pt x="7501" y="1688"/>
                  <a:pt x="7169" y="1162"/>
                  <a:pt x="6722" y="729"/>
                </a:cubicBezTo>
                <a:lnTo>
                  <a:pt x="6708" y="729"/>
                </a:lnTo>
                <a:lnTo>
                  <a:pt x="6679" y="722"/>
                </a:lnTo>
                <a:cubicBezTo>
                  <a:pt x="6621" y="707"/>
                  <a:pt x="6585" y="650"/>
                  <a:pt x="6592" y="628"/>
                </a:cubicBezTo>
                <a:cubicBezTo>
                  <a:pt x="6600" y="621"/>
                  <a:pt x="6600" y="614"/>
                  <a:pt x="6592" y="606"/>
                </a:cubicBezTo>
                <a:cubicBezTo>
                  <a:pt x="6563" y="577"/>
                  <a:pt x="6527" y="549"/>
                  <a:pt x="6499" y="520"/>
                </a:cubicBezTo>
                <a:lnTo>
                  <a:pt x="6434" y="520"/>
                </a:lnTo>
                <a:cubicBezTo>
                  <a:pt x="6390" y="513"/>
                  <a:pt x="6347" y="498"/>
                  <a:pt x="6311" y="477"/>
                </a:cubicBezTo>
                <a:cubicBezTo>
                  <a:pt x="6309" y="476"/>
                  <a:pt x="6307" y="475"/>
                  <a:pt x="6304" y="475"/>
                </a:cubicBezTo>
                <a:close/>
                <a:moveTo>
                  <a:pt x="7761" y="4631"/>
                </a:moveTo>
                <a:cubicBezTo>
                  <a:pt x="7703" y="4631"/>
                  <a:pt x="7638" y="4660"/>
                  <a:pt x="7638" y="4681"/>
                </a:cubicBezTo>
                <a:cubicBezTo>
                  <a:pt x="7638" y="4696"/>
                  <a:pt x="7566" y="4732"/>
                  <a:pt x="7537" y="4739"/>
                </a:cubicBezTo>
                <a:cubicBezTo>
                  <a:pt x="7508" y="4768"/>
                  <a:pt x="7479" y="4804"/>
                  <a:pt x="7458" y="4847"/>
                </a:cubicBezTo>
                <a:cubicBezTo>
                  <a:pt x="7451" y="4869"/>
                  <a:pt x="7393" y="4862"/>
                  <a:pt x="7371" y="4876"/>
                </a:cubicBezTo>
                <a:cubicBezTo>
                  <a:pt x="7350" y="4883"/>
                  <a:pt x="7306" y="4919"/>
                  <a:pt x="7306" y="4941"/>
                </a:cubicBezTo>
                <a:cubicBezTo>
                  <a:pt x="7306" y="4951"/>
                  <a:pt x="7303" y="4956"/>
                  <a:pt x="7298" y="4956"/>
                </a:cubicBezTo>
                <a:cubicBezTo>
                  <a:pt x="7293" y="4956"/>
                  <a:pt x="7285" y="4949"/>
                  <a:pt x="7277" y="4934"/>
                </a:cubicBezTo>
                <a:lnTo>
                  <a:pt x="7249" y="4963"/>
                </a:lnTo>
                <a:lnTo>
                  <a:pt x="7213" y="5006"/>
                </a:lnTo>
                <a:cubicBezTo>
                  <a:pt x="7191" y="5056"/>
                  <a:pt x="7155" y="5107"/>
                  <a:pt x="7104" y="5150"/>
                </a:cubicBezTo>
                <a:cubicBezTo>
                  <a:pt x="7083" y="5150"/>
                  <a:pt x="7083" y="5258"/>
                  <a:pt x="7083" y="5302"/>
                </a:cubicBezTo>
                <a:cubicBezTo>
                  <a:pt x="7083" y="5345"/>
                  <a:pt x="7090" y="5388"/>
                  <a:pt x="7119" y="5424"/>
                </a:cubicBezTo>
                <a:lnTo>
                  <a:pt x="7119" y="5460"/>
                </a:lnTo>
                <a:lnTo>
                  <a:pt x="7126" y="5525"/>
                </a:lnTo>
                <a:cubicBezTo>
                  <a:pt x="7119" y="5568"/>
                  <a:pt x="7133" y="5605"/>
                  <a:pt x="7169" y="5633"/>
                </a:cubicBezTo>
                <a:cubicBezTo>
                  <a:pt x="7213" y="5633"/>
                  <a:pt x="7263" y="5626"/>
                  <a:pt x="7314" y="5605"/>
                </a:cubicBezTo>
                <a:cubicBezTo>
                  <a:pt x="7328" y="5605"/>
                  <a:pt x="7350" y="5597"/>
                  <a:pt x="7364" y="5583"/>
                </a:cubicBezTo>
                <a:cubicBezTo>
                  <a:pt x="7544" y="5287"/>
                  <a:pt x="7689" y="4970"/>
                  <a:pt x="7782" y="4638"/>
                </a:cubicBezTo>
                <a:lnTo>
                  <a:pt x="7761" y="4631"/>
                </a:lnTo>
                <a:close/>
                <a:moveTo>
                  <a:pt x="1953" y="6300"/>
                </a:moveTo>
                <a:cubicBezTo>
                  <a:pt x="1938" y="6300"/>
                  <a:pt x="1922" y="6314"/>
                  <a:pt x="1926" y="6340"/>
                </a:cubicBezTo>
                <a:lnTo>
                  <a:pt x="1976" y="6340"/>
                </a:lnTo>
                <a:cubicBezTo>
                  <a:pt x="1980" y="6312"/>
                  <a:pt x="1966" y="6300"/>
                  <a:pt x="1953" y="6300"/>
                </a:cubicBezTo>
                <a:close/>
                <a:moveTo>
                  <a:pt x="1281" y="692"/>
                </a:moveTo>
                <a:cubicBezTo>
                  <a:pt x="1257" y="692"/>
                  <a:pt x="1183" y="782"/>
                  <a:pt x="1183" y="837"/>
                </a:cubicBezTo>
                <a:cubicBezTo>
                  <a:pt x="1176" y="888"/>
                  <a:pt x="1197" y="938"/>
                  <a:pt x="1226" y="974"/>
                </a:cubicBezTo>
                <a:cubicBezTo>
                  <a:pt x="1241" y="974"/>
                  <a:pt x="1226" y="1032"/>
                  <a:pt x="1212" y="1046"/>
                </a:cubicBezTo>
                <a:cubicBezTo>
                  <a:pt x="1208" y="1049"/>
                  <a:pt x="1203" y="1050"/>
                  <a:pt x="1199" y="1050"/>
                </a:cubicBezTo>
                <a:cubicBezTo>
                  <a:pt x="1181" y="1050"/>
                  <a:pt x="1163" y="1029"/>
                  <a:pt x="1169" y="1017"/>
                </a:cubicBezTo>
                <a:cubicBezTo>
                  <a:pt x="1183" y="1003"/>
                  <a:pt x="1133" y="931"/>
                  <a:pt x="1118" y="909"/>
                </a:cubicBezTo>
                <a:cubicBezTo>
                  <a:pt x="1089" y="880"/>
                  <a:pt x="1060" y="866"/>
                  <a:pt x="1024" y="859"/>
                </a:cubicBezTo>
                <a:cubicBezTo>
                  <a:pt x="1010" y="873"/>
                  <a:pt x="988" y="895"/>
                  <a:pt x="974" y="916"/>
                </a:cubicBezTo>
                <a:cubicBezTo>
                  <a:pt x="981" y="938"/>
                  <a:pt x="988" y="967"/>
                  <a:pt x="981" y="996"/>
                </a:cubicBezTo>
                <a:cubicBezTo>
                  <a:pt x="972" y="1018"/>
                  <a:pt x="957" y="1030"/>
                  <a:pt x="946" y="1030"/>
                </a:cubicBezTo>
                <a:cubicBezTo>
                  <a:pt x="939" y="1030"/>
                  <a:pt x="933" y="1026"/>
                  <a:pt x="931" y="1017"/>
                </a:cubicBezTo>
                <a:cubicBezTo>
                  <a:pt x="931" y="1003"/>
                  <a:pt x="916" y="1003"/>
                  <a:pt x="894" y="1003"/>
                </a:cubicBezTo>
                <a:cubicBezTo>
                  <a:pt x="404" y="1594"/>
                  <a:pt x="94" y="2316"/>
                  <a:pt x="0" y="3080"/>
                </a:cubicBezTo>
                <a:cubicBezTo>
                  <a:pt x="22" y="3095"/>
                  <a:pt x="36" y="3123"/>
                  <a:pt x="51" y="3145"/>
                </a:cubicBezTo>
                <a:cubicBezTo>
                  <a:pt x="58" y="3181"/>
                  <a:pt x="123" y="3203"/>
                  <a:pt x="130" y="3210"/>
                </a:cubicBezTo>
                <a:cubicBezTo>
                  <a:pt x="131" y="3210"/>
                  <a:pt x="131" y="3211"/>
                  <a:pt x="132" y="3211"/>
                </a:cubicBezTo>
                <a:cubicBezTo>
                  <a:pt x="144" y="3211"/>
                  <a:pt x="144" y="3144"/>
                  <a:pt x="137" y="3123"/>
                </a:cubicBezTo>
                <a:cubicBezTo>
                  <a:pt x="132" y="3104"/>
                  <a:pt x="140" y="3095"/>
                  <a:pt x="146" y="3095"/>
                </a:cubicBezTo>
                <a:cubicBezTo>
                  <a:pt x="149" y="3095"/>
                  <a:pt x="152" y="3097"/>
                  <a:pt x="152" y="3102"/>
                </a:cubicBezTo>
                <a:cubicBezTo>
                  <a:pt x="173" y="3138"/>
                  <a:pt x="202" y="3174"/>
                  <a:pt x="231" y="3203"/>
                </a:cubicBezTo>
                <a:cubicBezTo>
                  <a:pt x="245" y="3232"/>
                  <a:pt x="267" y="3383"/>
                  <a:pt x="289" y="3412"/>
                </a:cubicBezTo>
                <a:cubicBezTo>
                  <a:pt x="361" y="3470"/>
                  <a:pt x="447" y="3506"/>
                  <a:pt x="534" y="3527"/>
                </a:cubicBezTo>
                <a:cubicBezTo>
                  <a:pt x="592" y="3542"/>
                  <a:pt x="635" y="3571"/>
                  <a:pt x="671" y="3614"/>
                </a:cubicBezTo>
                <a:cubicBezTo>
                  <a:pt x="685" y="3636"/>
                  <a:pt x="757" y="3643"/>
                  <a:pt x="779" y="3650"/>
                </a:cubicBezTo>
                <a:cubicBezTo>
                  <a:pt x="794" y="3657"/>
                  <a:pt x="830" y="3708"/>
                  <a:pt x="844" y="3722"/>
                </a:cubicBezTo>
                <a:cubicBezTo>
                  <a:pt x="858" y="3729"/>
                  <a:pt x="873" y="3751"/>
                  <a:pt x="873" y="3765"/>
                </a:cubicBezTo>
                <a:cubicBezTo>
                  <a:pt x="873" y="3780"/>
                  <a:pt x="974" y="3816"/>
                  <a:pt x="995" y="3838"/>
                </a:cubicBezTo>
                <a:cubicBezTo>
                  <a:pt x="1008" y="3850"/>
                  <a:pt x="1023" y="3858"/>
                  <a:pt x="1038" y="3858"/>
                </a:cubicBezTo>
                <a:cubicBezTo>
                  <a:pt x="1048" y="3858"/>
                  <a:pt x="1059" y="3854"/>
                  <a:pt x="1068" y="3845"/>
                </a:cubicBezTo>
                <a:cubicBezTo>
                  <a:pt x="1068" y="3844"/>
                  <a:pt x="1068" y="3844"/>
                  <a:pt x="1069" y="3844"/>
                </a:cubicBezTo>
                <a:cubicBezTo>
                  <a:pt x="1077" y="3844"/>
                  <a:pt x="1097" y="3904"/>
                  <a:pt x="1104" y="3924"/>
                </a:cubicBezTo>
                <a:cubicBezTo>
                  <a:pt x="1118" y="3953"/>
                  <a:pt x="1118" y="3982"/>
                  <a:pt x="1111" y="4003"/>
                </a:cubicBezTo>
                <a:cubicBezTo>
                  <a:pt x="1096" y="4054"/>
                  <a:pt x="1089" y="4090"/>
                  <a:pt x="1075" y="4133"/>
                </a:cubicBezTo>
                <a:cubicBezTo>
                  <a:pt x="1046" y="4198"/>
                  <a:pt x="1032" y="4263"/>
                  <a:pt x="1024" y="4328"/>
                </a:cubicBezTo>
                <a:cubicBezTo>
                  <a:pt x="1046" y="4364"/>
                  <a:pt x="1068" y="4400"/>
                  <a:pt x="1104" y="4422"/>
                </a:cubicBezTo>
                <a:cubicBezTo>
                  <a:pt x="1118" y="4429"/>
                  <a:pt x="1118" y="4458"/>
                  <a:pt x="1104" y="4465"/>
                </a:cubicBezTo>
                <a:cubicBezTo>
                  <a:pt x="1082" y="4465"/>
                  <a:pt x="1089" y="4609"/>
                  <a:pt x="1133" y="4624"/>
                </a:cubicBezTo>
                <a:cubicBezTo>
                  <a:pt x="1169" y="4653"/>
                  <a:pt x="1190" y="4689"/>
                  <a:pt x="1190" y="4739"/>
                </a:cubicBezTo>
                <a:cubicBezTo>
                  <a:pt x="1183" y="4746"/>
                  <a:pt x="1255" y="4818"/>
                  <a:pt x="1284" y="4847"/>
                </a:cubicBezTo>
                <a:cubicBezTo>
                  <a:pt x="1320" y="4898"/>
                  <a:pt x="1356" y="4963"/>
                  <a:pt x="1378" y="5028"/>
                </a:cubicBezTo>
                <a:cubicBezTo>
                  <a:pt x="1385" y="5064"/>
                  <a:pt x="1385" y="5107"/>
                  <a:pt x="1378" y="5143"/>
                </a:cubicBezTo>
                <a:cubicBezTo>
                  <a:pt x="1378" y="5157"/>
                  <a:pt x="1392" y="5193"/>
                  <a:pt x="1399" y="5208"/>
                </a:cubicBezTo>
                <a:cubicBezTo>
                  <a:pt x="1385" y="5266"/>
                  <a:pt x="1378" y="5323"/>
                  <a:pt x="1385" y="5388"/>
                </a:cubicBezTo>
                <a:cubicBezTo>
                  <a:pt x="1392" y="5431"/>
                  <a:pt x="1327" y="5583"/>
                  <a:pt x="1327" y="5655"/>
                </a:cubicBezTo>
                <a:cubicBezTo>
                  <a:pt x="1327" y="5731"/>
                  <a:pt x="1361" y="5821"/>
                  <a:pt x="1376" y="5821"/>
                </a:cubicBezTo>
                <a:cubicBezTo>
                  <a:pt x="1377" y="5821"/>
                  <a:pt x="1377" y="5821"/>
                  <a:pt x="1378" y="5821"/>
                </a:cubicBezTo>
                <a:cubicBezTo>
                  <a:pt x="1378" y="5821"/>
                  <a:pt x="1378" y="5820"/>
                  <a:pt x="1379" y="5820"/>
                </a:cubicBezTo>
                <a:cubicBezTo>
                  <a:pt x="1386" y="5820"/>
                  <a:pt x="1391" y="5886"/>
                  <a:pt x="1378" y="5893"/>
                </a:cubicBezTo>
                <a:cubicBezTo>
                  <a:pt x="1356" y="5900"/>
                  <a:pt x="1327" y="5958"/>
                  <a:pt x="1342" y="5965"/>
                </a:cubicBezTo>
                <a:cubicBezTo>
                  <a:pt x="1349" y="5965"/>
                  <a:pt x="1342" y="6023"/>
                  <a:pt x="1342" y="6045"/>
                </a:cubicBezTo>
                <a:cubicBezTo>
                  <a:pt x="1342" y="6066"/>
                  <a:pt x="1363" y="6218"/>
                  <a:pt x="1363" y="6261"/>
                </a:cubicBezTo>
                <a:cubicBezTo>
                  <a:pt x="1385" y="6311"/>
                  <a:pt x="1407" y="6369"/>
                  <a:pt x="1435" y="6420"/>
                </a:cubicBezTo>
                <a:cubicBezTo>
                  <a:pt x="1450" y="6448"/>
                  <a:pt x="1457" y="6506"/>
                  <a:pt x="1464" y="6521"/>
                </a:cubicBezTo>
                <a:cubicBezTo>
                  <a:pt x="1464" y="6528"/>
                  <a:pt x="1471" y="6528"/>
                  <a:pt x="1471" y="6535"/>
                </a:cubicBezTo>
                <a:cubicBezTo>
                  <a:pt x="1493" y="6542"/>
                  <a:pt x="1515" y="6549"/>
                  <a:pt x="1529" y="6564"/>
                </a:cubicBezTo>
                <a:cubicBezTo>
                  <a:pt x="1551" y="6567"/>
                  <a:pt x="1572" y="6569"/>
                  <a:pt x="1594" y="6569"/>
                </a:cubicBezTo>
                <a:cubicBezTo>
                  <a:pt x="1616" y="6569"/>
                  <a:pt x="1637" y="6567"/>
                  <a:pt x="1659" y="6564"/>
                </a:cubicBezTo>
                <a:cubicBezTo>
                  <a:pt x="1681" y="6557"/>
                  <a:pt x="1659" y="6528"/>
                  <a:pt x="1645" y="6521"/>
                </a:cubicBezTo>
                <a:cubicBezTo>
                  <a:pt x="1637" y="6506"/>
                  <a:pt x="1623" y="6434"/>
                  <a:pt x="1609" y="6427"/>
                </a:cubicBezTo>
                <a:cubicBezTo>
                  <a:pt x="1594" y="6391"/>
                  <a:pt x="1587" y="6355"/>
                  <a:pt x="1601" y="6319"/>
                </a:cubicBezTo>
                <a:cubicBezTo>
                  <a:pt x="1616" y="6297"/>
                  <a:pt x="1666" y="6268"/>
                  <a:pt x="1666" y="6254"/>
                </a:cubicBezTo>
                <a:cubicBezTo>
                  <a:pt x="1673" y="6232"/>
                  <a:pt x="1673" y="6160"/>
                  <a:pt x="1659" y="6153"/>
                </a:cubicBezTo>
                <a:cubicBezTo>
                  <a:pt x="1652" y="6138"/>
                  <a:pt x="1659" y="6052"/>
                  <a:pt x="1659" y="6001"/>
                </a:cubicBezTo>
                <a:cubicBezTo>
                  <a:pt x="1652" y="5958"/>
                  <a:pt x="1731" y="5915"/>
                  <a:pt x="1738" y="5886"/>
                </a:cubicBezTo>
                <a:cubicBezTo>
                  <a:pt x="1746" y="5850"/>
                  <a:pt x="1839" y="5807"/>
                  <a:pt x="1861" y="5792"/>
                </a:cubicBezTo>
                <a:cubicBezTo>
                  <a:pt x="1890" y="5749"/>
                  <a:pt x="1897" y="5698"/>
                  <a:pt x="1890" y="5648"/>
                </a:cubicBezTo>
                <a:cubicBezTo>
                  <a:pt x="1883" y="5626"/>
                  <a:pt x="1926" y="5612"/>
                  <a:pt x="1948" y="5612"/>
                </a:cubicBezTo>
                <a:cubicBezTo>
                  <a:pt x="1962" y="5605"/>
                  <a:pt x="1984" y="5605"/>
                  <a:pt x="1998" y="5597"/>
                </a:cubicBezTo>
                <a:cubicBezTo>
                  <a:pt x="2005" y="5597"/>
                  <a:pt x="2034" y="5554"/>
                  <a:pt x="2041" y="5540"/>
                </a:cubicBezTo>
                <a:cubicBezTo>
                  <a:pt x="2056" y="5532"/>
                  <a:pt x="2085" y="5424"/>
                  <a:pt x="2106" y="5403"/>
                </a:cubicBezTo>
                <a:cubicBezTo>
                  <a:pt x="2128" y="5374"/>
                  <a:pt x="2149" y="5338"/>
                  <a:pt x="2149" y="5302"/>
                </a:cubicBezTo>
                <a:cubicBezTo>
                  <a:pt x="2164" y="5273"/>
                  <a:pt x="2178" y="5237"/>
                  <a:pt x="2200" y="5215"/>
                </a:cubicBezTo>
                <a:cubicBezTo>
                  <a:pt x="2236" y="5186"/>
                  <a:pt x="2272" y="5165"/>
                  <a:pt x="2315" y="5150"/>
                </a:cubicBezTo>
                <a:cubicBezTo>
                  <a:pt x="2344" y="5085"/>
                  <a:pt x="2359" y="5013"/>
                  <a:pt x="2366" y="4948"/>
                </a:cubicBezTo>
                <a:cubicBezTo>
                  <a:pt x="2366" y="4898"/>
                  <a:pt x="2395" y="4826"/>
                  <a:pt x="2395" y="4811"/>
                </a:cubicBezTo>
                <a:cubicBezTo>
                  <a:pt x="2402" y="4797"/>
                  <a:pt x="2431" y="4775"/>
                  <a:pt x="2431" y="4775"/>
                </a:cubicBezTo>
                <a:cubicBezTo>
                  <a:pt x="2438" y="4768"/>
                  <a:pt x="2460" y="4703"/>
                  <a:pt x="2474" y="4681"/>
                </a:cubicBezTo>
                <a:cubicBezTo>
                  <a:pt x="2496" y="4653"/>
                  <a:pt x="2517" y="4624"/>
                  <a:pt x="2539" y="4595"/>
                </a:cubicBezTo>
                <a:cubicBezTo>
                  <a:pt x="2539" y="4566"/>
                  <a:pt x="2546" y="4537"/>
                  <a:pt x="2553" y="4515"/>
                </a:cubicBezTo>
                <a:lnTo>
                  <a:pt x="2553" y="4422"/>
                </a:lnTo>
                <a:cubicBezTo>
                  <a:pt x="2540" y="4381"/>
                  <a:pt x="2495" y="4334"/>
                  <a:pt x="2483" y="4334"/>
                </a:cubicBezTo>
                <a:cubicBezTo>
                  <a:pt x="2482" y="4334"/>
                  <a:pt x="2482" y="4335"/>
                  <a:pt x="2481" y="4335"/>
                </a:cubicBezTo>
                <a:cubicBezTo>
                  <a:pt x="2480" y="4336"/>
                  <a:pt x="2479" y="4336"/>
                  <a:pt x="2478" y="4336"/>
                </a:cubicBezTo>
                <a:cubicBezTo>
                  <a:pt x="2459" y="4336"/>
                  <a:pt x="2407" y="4291"/>
                  <a:pt x="2380" y="4285"/>
                </a:cubicBezTo>
                <a:cubicBezTo>
                  <a:pt x="2344" y="4270"/>
                  <a:pt x="2308" y="4270"/>
                  <a:pt x="2265" y="4263"/>
                </a:cubicBezTo>
                <a:cubicBezTo>
                  <a:pt x="2250" y="4263"/>
                  <a:pt x="2186" y="4213"/>
                  <a:pt x="2157" y="4205"/>
                </a:cubicBezTo>
                <a:cubicBezTo>
                  <a:pt x="2135" y="4198"/>
                  <a:pt x="2063" y="4184"/>
                  <a:pt x="2048" y="4176"/>
                </a:cubicBezTo>
                <a:cubicBezTo>
                  <a:pt x="2034" y="4169"/>
                  <a:pt x="2020" y="4061"/>
                  <a:pt x="1962" y="4025"/>
                </a:cubicBezTo>
                <a:cubicBezTo>
                  <a:pt x="1897" y="3989"/>
                  <a:pt x="1839" y="3946"/>
                  <a:pt x="1796" y="3888"/>
                </a:cubicBezTo>
                <a:cubicBezTo>
                  <a:pt x="1782" y="3859"/>
                  <a:pt x="1673" y="3794"/>
                  <a:pt x="1637" y="3780"/>
                </a:cubicBezTo>
                <a:cubicBezTo>
                  <a:pt x="1609" y="3758"/>
                  <a:pt x="1580" y="3758"/>
                  <a:pt x="1551" y="3758"/>
                </a:cubicBezTo>
                <a:cubicBezTo>
                  <a:pt x="1550" y="3759"/>
                  <a:pt x="1550" y="3759"/>
                  <a:pt x="1549" y="3759"/>
                </a:cubicBezTo>
                <a:cubicBezTo>
                  <a:pt x="1539" y="3759"/>
                  <a:pt x="1499" y="3700"/>
                  <a:pt x="1479" y="3686"/>
                </a:cubicBezTo>
                <a:cubicBezTo>
                  <a:pt x="1465" y="3672"/>
                  <a:pt x="1432" y="3661"/>
                  <a:pt x="1411" y="3661"/>
                </a:cubicBezTo>
                <a:cubicBezTo>
                  <a:pt x="1400" y="3661"/>
                  <a:pt x="1392" y="3664"/>
                  <a:pt x="1392" y="3672"/>
                </a:cubicBezTo>
                <a:cubicBezTo>
                  <a:pt x="1392" y="3677"/>
                  <a:pt x="1385" y="3679"/>
                  <a:pt x="1375" y="3679"/>
                </a:cubicBezTo>
                <a:cubicBezTo>
                  <a:pt x="1360" y="3679"/>
                  <a:pt x="1339" y="3673"/>
                  <a:pt x="1334" y="3664"/>
                </a:cubicBezTo>
                <a:cubicBezTo>
                  <a:pt x="1330" y="3660"/>
                  <a:pt x="1324" y="3658"/>
                  <a:pt x="1318" y="3658"/>
                </a:cubicBezTo>
                <a:cubicBezTo>
                  <a:pt x="1304" y="3658"/>
                  <a:pt x="1287" y="3667"/>
                  <a:pt x="1277" y="3672"/>
                </a:cubicBezTo>
                <a:cubicBezTo>
                  <a:pt x="1255" y="3679"/>
                  <a:pt x="1205" y="3765"/>
                  <a:pt x="1183" y="3780"/>
                </a:cubicBezTo>
                <a:cubicBezTo>
                  <a:pt x="1178" y="3785"/>
                  <a:pt x="1172" y="3787"/>
                  <a:pt x="1167" y="3787"/>
                </a:cubicBezTo>
                <a:cubicBezTo>
                  <a:pt x="1146" y="3787"/>
                  <a:pt x="1122" y="3764"/>
                  <a:pt x="1111" y="3758"/>
                </a:cubicBezTo>
                <a:cubicBezTo>
                  <a:pt x="1104" y="3757"/>
                  <a:pt x="1098" y="3756"/>
                  <a:pt x="1092" y="3756"/>
                </a:cubicBezTo>
                <a:cubicBezTo>
                  <a:pt x="1064" y="3756"/>
                  <a:pt x="1041" y="3768"/>
                  <a:pt x="1017" y="3780"/>
                </a:cubicBezTo>
                <a:cubicBezTo>
                  <a:pt x="1016" y="3781"/>
                  <a:pt x="1015" y="3781"/>
                  <a:pt x="1014" y="3781"/>
                </a:cubicBezTo>
                <a:cubicBezTo>
                  <a:pt x="998" y="3781"/>
                  <a:pt x="960" y="3683"/>
                  <a:pt x="967" y="3643"/>
                </a:cubicBezTo>
                <a:cubicBezTo>
                  <a:pt x="981" y="3599"/>
                  <a:pt x="931" y="3506"/>
                  <a:pt x="887" y="3506"/>
                </a:cubicBezTo>
                <a:cubicBezTo>
                  <a:pt x="851" y="3506"/>
                  <a:pt x="837" y="3412"/>
                  <a:pt x="844" y="3376"/>
                </a:cubicBezTo>
                <a:cubicBezTo>
                  <a:pt x="851" y="3340"/>
                  <a:pt x="779" y="3318"/>
                  <a:pt x="757" y="3311"/>
                </a:cubicBezTo>
                <a:cubicBezTo>
                  <a:pt x="736" y="3311"/>
                  <a:pt x="685" y="3361"/>
                  <a:pt x="678" y="3383"/>
                </a:cubicBezTo>
                <a:cubicBezTo>
                  <a:pt x="677" y="3388"/>
                  <a:pt x="671" y="3391"/>
                  <a:pt x="661" y="3391"/>
                </a:cubicBezTo>
                <a:cubicBezTo>
                  <a:pt x="617" y="3391"/>
                  <a:pt x="502" y="3336"/>
                  <a:pt x="519" y="3246"/>
                </a:cubicBezTo>
                <a:cubicBezTo>
                  <a:pt x="534" y="3160"/>
                  <a:pt x="577" y="3080"/>
                  <a:pt x="642" y="3022"/>
                </a:cubicBezTo>
                <a:cubicBezTo>
                  <a:pt x="673" y="3014"/>
                  <a:pt x="707" y="3007"/>
                  <a:pt x="741" y="3007"/>
                </a:cubicBezTo>
                <a:cubicBezTo>
                  <a:pt x="761" y="3007"/>
                  <a:pt x="781" y="3010"/>
                  <a:pt x="801" y="3015"/>
                </a:cubicBezTo>
                <a:cubicBezTo>
                  <a:pt x="807" y="3018"/>
                  <a:pt x="814" y="3020"/>
                  <a:pt x="821" y="3020"/>
                </a:cubicBezTo>
                <a:cubicBezTo>
                  <a:pt x="832" y="3020"/>
                  <a:pt x="843" y="3017"/>
                  <a:pt x="851" y="3008"/>
                </a:cubicBezTo>
                <a:cubicBezTo>
                  <a:pt x="863" y="3006"/>
                  <a:pt x="874" y="3005"/>
                  <a:pt x="886" y="3005"/>
                </a:cubicBezTo>
                <a:cubicBezTo>
                  <a:pt x="917" y="3005"/>
                  <a:pt x="947" y="3012"/>
                  <a:pt x="974" y="3022"/>
                </a:cubicBezTo>
                <a:cubicBezTo>
                  <a:pt x="1003" y="3030"/>
                  <a:pt x="1046" y="3138"/>
                  <a:pt x="1075" y="3152"/>
                </a:cubicBezTo>
                <a:cubicBezTo>
                  <a:pt x="1077" y="3153"/>
                  <a:pt x="1079" y="3154"/>
                  <a:pt x="1081" y="3154"/>
                </a:cubicBezTo>
                <a:cubicBezTo>
                  <a:pt x="1105" y="3154"/>
                  <a:pt x="1111" y="3079"/>
                  <a:pt x="1118" y="3059"/>
                </a:cubicBezTo>
                <a:cubicBezTo>
                  <a:pt x="1111" y="3030"/>
                  <a:pt x="1104" y="3001"/>
                  <a:pt x="1096" y="2979"/>
                </a:cubicBezTo>
                <a:cubicBezTo>
                  <a:pt x="1104" y="2914"/>
                  <a:pt x="1140" y="2857"/>
                  <a:pt x="1183" y="2813"/>
                </a:cubicBezTo>
                <a:cubicBezTo>
                  <a:pt x="1226" y="2784"/>
                  <a:pt x="1255" y="2748"/>
                  <a:pt x="1270" y="2705"/>
                </a:cubicBezTo>
                <a:cubicBezTo>
                  <a:pt x="1270" y="2691"/>
                  <a:pt x="1306" y="2684"/>
                  <a:pt x="1313" y="2676"/>
                </a:cubicBezTo>
                <a:cubicBezTo>
                  <a:pt x="1327" y="2669"/>
                  <a:pt x="1313" y="2568"/>
                  <a:pt x="1327" y="2546"/>
                </a:cubicBezTo>
                <a:cubicBezTo>
                  <a:pt x="1363" y="2510"/>
                  <a:pt x="1407" y="2482"/>
                  <a:pt x="1450" y="2460"/>
                </a:cubicBezTo>
                <a:cubicBezTo>
                  <a:pt x="1479" y="2438"/>
                  <a:pt x="1493" y="2409"/>
                  <a:pt x="1486" y="2373"/>
                </a:cubicBezTo>
                <a:cubicBezTo>
                  <a:pt x="1479" y="2359"/>
                  <a:pt x="1551" y="2294"/>
                  <a:pt x="1594" y="2280"/>
                </a:cubicBezTo>
                <a:cubicBezTo>
                  <a:pt x="1599" y="2278"/>
                  <a:pt x="1604" y="2277"/>
                  <a:pt x="1609" y="2277"/>
                </a:cubicBezTo>
                <a:cubicBezTo>
                  <a:pt x="1640" y="2277"/>
                  <a:pt x="1665" y="2308"/>
                  <a:pt x="1659" y="2308"/>
                </a:cubicBezTo>
                <a:cubicBezTo>
                  <a:pt x="1666" y="2308"/>
                  <a:pt x="1717" y="2280"/>
                  <a:pt x="1738" y="2265"/>
                </a:cubicBezTo>
                <a:cubicBezTo>
                  <a:pt x="1767" y="2251"/>
                  <a:pt x="1738" y="2200"/>
                  <a:pt x="1724" y="2179"/>
                </a:cubicBezTo>
                <a:cubicBezTo>
                  <a:pt x="1709" y="2164"/>
                  <a:pt x="1717" y="2114"/>
                  <a:pt x="1738" y="2107"/>
                </a:cubicBezTo>
                <a:cubicBezTo>
                  <a:pt x="1760" y="2099"/>
                  <a:pt x="1774" y="2049"/>
                  <a:pt x="1774" y="2042"/>
                </a:cubicBezTo>
                <a:cubicBezTo>
                  <a:pt x="1772" y="2037"/>
                  <a:pt x="1781" y="2036"/>
                  <a:pt x="1795" y="2036"/>
                </a:cubicBezTo>
                <a:cubicBezTo>
                  <a:pt x="1802" y="2036"/>
                  <a:pt x="1810" y="2036"/>
                  <a:pt x="1819" y="2036"/>
                </a:cubicBezTo>
                <a:cubicBezTo>
                  <a:pt x="1847" y="2036"/>
                  <a:pt x="1879" y="2034"/>
                  <a:pt x="1897" y="2020"/>
                </a:cubicBezTo>
                <a:cubicBezTo>
                  <a:pt x="1900" y="2018"/>
                  <a:pt x="1903" y="2017"/>
                  <a:pt x="1905" y="2017"/>
                </a:cubicBezTo>
                <a:cubicBezTo>
                  <a:pt x="1921" y="2017"/>
                  <a:pt x="1901" y="2089"/>
                  <a:pt x="1875" y="2121"/>
                </a:cubicBezTo>
                <a:cubicBezTo>
                  <a:pt x="1861" y="2150"/>
                  <a:pt x="1883" y="2186"/>
                  <a:pt x="1911" y="2186"/>
                </a:cubicBezTo>
                <a:cubicBezTo>
                  <a:pt x="1914" y="2185"/>
                  <a:pt x="1917" y="2184"/>
                  <a:pt x="1920" y="2184"/>
                </a:cubicBezTo>
                <a:cubicBezTo>
                  <a:pt x="1937" y="2184"/>
                  <a:pt x="1948" y="2202"/>
                  <a:pt x="1948" y="2215"/>
                </a:cubicBezTo>
                <a:cubicBezTo>
                  <a:pt x="1949" y="2216"/>
                  <a:pt x="1950" y="2216"/>
                  <a:pt x="1953" y="2216"/>
                </a:cubicBezTo>
                <a:cubicBezTo>
                  <a:pt x="1961" y="2216"/>
                  <a:pt x="1978" y="2210"/>
                  <a:pt x="1993" y="2210"/>
                </a:cubicBezTo>
                <a:cubicBezTo>
                  <a:pt x="2000" y="2210"/>
                  <a:pt x="2007" y="2211"/>
                  <a:pt x="2012" y="2215"/>
                </a:cubicBezTo>
                <a:cubicBezTo>
                  <a:pt x="2014" y="2215"/>
                  <a:pt x="2016" y="2216"/>
                  <a:pt x="2017" y="2216"/>
                </a:cubicBezTo>
                <a:cubicBezTo>
                  <a:pt x="2036" y="2216"/>
                  <a:pt x="2048" y="2178"/>
                  <a:pt x="2048" y="2164"/>
                </a:cubicBezTo>
                <a:cubicBezTo>
                  <a:pt x="2056" y="2143"/>
                  <a:pt x="1998" y="2099"/>
                  <a:pt x="1984" y="2078"/>
                </a:cubicBezTo>
                <a:cubicBezTo>
                  <a:pt x="1976" y="2020"/>
                  <a:pt x="1976" y="1955"/>
                  <a:pt x="1976" y="1890"/>
                </a:cubicBezTo>
                <a:cubicBezTo>
                  <a:pt x="1976" y="1871"/>
                  <a:pt x="1943" y="1830"/>
                  <a:pt x="1930" y="1830"/>
                </a:cubicBezTo>
                <a:cubicBezTo>
                  <a:pt x="1928" y="1830"/>
                  <a:pt x="1927" y="1831"/>
                  <a:pt x="1926" y="1832"/>
                </a:cubicBezTo>
                <a:cubicBezTo>
                  <a:pt x="1925" y="1833"/>
                  <a:pt x="1925" y="1833"/>
                  <a:pt x="1924" y="1833"/>
                </a:cubicBezTo>
                <a:cubicBezTo>
                  <a:pt x="1910" y="1833"/>
                  <a:pt x="1889" y="1759"/>
                  <a:pt x="1868" y="1739"/>
                </a:cubicBezTo>
                <a:cubicBezTo>
                  <a:pt x="1854" y="1724"/>
                  <a:pt x="1847" y="1695"/>
                  <a:pt x="1847" y="1674"/>
                </a:cubicBezTo>
                <a:cubicBezTo>
                  <a:pt x="1847" y="1659"/>
                  <a:pt x="1782" y="1587"/>
                  <a:pt x="1760" y="1558"/>
                </a:cubicBezTo>
                <a:cubicBezTo>
                  <a:pt x="1752" y="1541"/>
                  <a:pt x="1741" y="1534"/>
                  <a:pt x="1733" y="1534"/>
                </a:cubicBezTo>
                <a:cubicBezTo>
                  <a:pt x="1728" y="1534"/>
                  <a:pt x="1724" y="1538"/>
                  <a:pt x="1724" y="1544"/>
                </a:cubicBezTo>
                <a:cubicBezTo>
                  <a:pt x="1724" y="1555"/>
                  <a:pt x="1697" y="1561"/>
                  <a:pt x="1677" y="1561"/>
                </a:cubicBezTo>
                <a:cubicBezTo>
                  <a:pt x="1669" y="1561"/>
                  <a:pt x="1663" y="1560"/>
                  <a:pt x="1659" y="1558"/>
                </a:cubicBezTo>
                <a:cubicBezTo>
                  <a:pt x="1637" y="1558"/>
                  <a:pt x="1623" y="1486"/>
                  <a:pt x="1623" y="1457"/>
                </a:cubicBezTo>
                <a:cubicBezTo>
                  <a:pt x="1623" y="1436"/>
                  <a:pt x="1536" y="1429"/>
                  <a:pt x="1522" y="1407"/>
                </a:cubicBezTo>
                <a:cubicBezTo>
                  <a:pt x="1508" y="1385"/>
                  <a:pt x="1457" y="1392"/>
                  <a:pt x="1443" y="1378"/>
                </a:cubicBezTo>
                <a:cubicBezTo>
                  <a:pt x="1431" y="1366"/>
                  <a:pt x="1414" y="1355"/>
                  <a:pt x="1393" y="1355"/>
                </a:cubicBezTo>
                <a:cubicBezTo>
                  <a:pt x="1388" y="1355"/>
                  <a:pt x="1383" y="1355"/>
                  <a:pt x="1378" y="1356"/>
                </a:cubicBezTo>
                <a:cubicBezTo>
                  <a:pt x="1371" y="1356"/>
                  <a:pt x="1371" y="1558"/>
                  <a:pt x="1363" y="1609"/>
                </a:cubicBezTo>
                <a:cubicBezTo>
                  <a:pt x="1356" y="1667"/>
                  <a:pt x="1306" y="1710"/>
                  <a:pt x="1291" y="1710"/>
                </a:cubicBezTo>
                <a:cubicBezTo>
                  <a:pt x="1277" y="1710"/>
                  <a:pt x="1284" y="1746"/>
                  <a:pt x="1298" y="1746"/>
                </a:cubicBezTo>
                <a:cubicBezTo>
                  <a:pt x="1299" y="1746"/>
                  <a:pt x="1299" y="1745"/>
                  <a:pt x="1299" y="1745"/>
                </a:cubicBezTo>
                <a:lnTo>
                  <a:pt x="1299" y="1745"/>
                </a:lnTo>
                <a:cubicBezTo>
                  <a:pt x="1301" y="1745"/>
                  <a:pt x="1262" y="1805"/>
                  <a:pt x="1262" y="1840"/>
                </a:cubicBezTo>
                <a:cubicBezTo>
                  <a:pt x="1260" y="1853"/>
                  <a:pt x="1255" y="1858"/>
                  <a:pt x="1248" y="1858"/>
                </a:cubicBezTo>
                <a:cubicBezTo>
                  <a:pt x="1233" y="1858"/>
                  <a:pt x="1210" y="1829"/>
                  <a:pt x="1205" y="1804"/>
                </a:cubicBezTo>
                <a:cubicBezTo>
                  <a:pt x="1198" y="1772"/>
                  <a:pt x="1170" y="1729"/>
                  <a:pt x="1158" y="1729"/>
                </a:cubicBezTo>
                <a:cubicBezTo>
                  <a:pt x="1156" y="1729"/>
                  <a:pt x="1155" y="1730"/>
                  <a:pt x="1154" y="1731"/>
                </a:cubicBezTo>
                <a:cubicBezTo>
                  <a:pt x="1153" y="1734"/>
                  <a:pt x="1150" y="1736"/>
                  <a:pt x="1147" y="1736"/>
                </a:cubicBezTo>
                <a:cubicBezTo>
                  <a:pt x="1137" y="1736"/>
                  <a:pt x="1121" y="1723"/>
                  <a:pt x="1109" y="1723"/>
                </a:cubicBezTo>
                <a:cubicBezTo>
                  <a:pt x="1107" y="1723"/>
                  <a:pt x="1105" y="1723"/>
                  <a:pt x="1104" y="1724"/>
                </a:cubicBezTo>
                <a:cubicBezTo>
                  <a:pt x="1103" y="1725"/>
                  <a:pt x="1101" y="1725"/>
                  <a:pt x="1100" y="1725"/>
                </a:cubicBezTo>
                <a:cubicBezTo>
                  <a:pt x="1079" y="1725"/>
                  <a:pt x="1008" y="1680"/>
                  <a:pt x="988" y="1659"/>
                </a:cubicBezTo>
                <a:cubicBezTo>
                  <a:pt x="959" y="1645"/>
                  <a:pt x="938" y="1551"/>
                  <a:pt x="916" y="1544"/>
                </a:cubicBezTo>
                <a:cubicBezTo>
                  <a:pt x="902" y="1537"/>
                  <a:pt x="916" y="1522"/>
                  <a:pt x="916" y="1508"/>
                </a:cubicBezTo>
                <a:cubicBezTo>
                  <a:pt x="916" y="1493"/>
                  <a:pt x="981" y="1443"/>
                  <a:pt x="995" y="1421"/>
                </a:cubicBezTo>
                <a:cubicBezTo>
                  <a:pt x="1032" y="1378"/>
                  <a:pt x="1068" y="1335"/>
                  <a:pt x="1104" y="1292"/>
                </a:cubicBezTo>
                <a:cubicBezTo>
                  <a:pt x="1133" y="1277"/>
                  <a:pt x="1147" y="1248"/>
                  <a:pt x="1147" y="1219"/>
                </a:cubicBezTo>
                <a:cubicBezTo>
                  <a:pt x="1197" y="1198"/>
                  <a:pt x="1241" y="1176"/>
                  <a:pt x="1291" y="1162"/>
                </a:cubicBezTo>
                <a:cubicBezTo>
                  <a:pt x="1320" y="1154"/>
                  <a:pt x="1349" y="1061"/>
                  <a:pt x="1356" y="1039"/>
                </a:cubicBezTo>
                <a:cubicBezTo>
                  <a:pt x="1356" y="1010"/>
                  <a:pt x="1342" y="981"/>
                  <a:pt x="1320" y="960"/>
                </a:cubicBezTo>
                <a:cubicBezTo>
                  <a:pt x="1313" y="956"/>
                  <a:pt x="1324" y="954"/>
                  <a:pt x="1339" y="954"/>
                </a:cubicBezTo>
                <a:cubicBezTo>
                  <a:pt x="1354" y="954"/>
                  <a:pt x="1374" y="956"/>
                  <a:pt x="1385" y="960"/>
                </a:cubicBezTo>
                <a:cubicBezTo>
                  <a:pt x="1387" y="961"/>
                  <a:pt x="1389" y="961"/>
                  <a:pt x="1392" y="961"/>
                </a:cubicBezTo>
                <a:cubicBezTo>
                  <a:pt x="1409" y="961"/>
                  <a:pt x="1444" y="948"/>
                  <a:pt x="1468" y="948"/>
                </a:cubicBezTo>
                <a:cubicBezTo>
                  <a:pt x="1475" y="948"/>
                  <a:pt x="1481" y="950"/>
                  <a:pt x="1486" y="953"/>
                </a:cubicBezTo>
                <a:cubicBezTo>
                  <a:pt x="1515" y="967"/>
                  <a:pt x="1558" y="996"/>
                  <a:pt x="1594" y="1017"/>
                </a:cubicBezTo>
                <a:lnTo>
                  <a:pt x="1587" y="1082"/>
                </a:lnTo>
                <a:lnTo>
                  <a:pt x="1572" y="1191"/>
                </a:lnTo>
                <a:cubicBezTo>
                  <a:pt x="1479" y="1227"/>
                  <a:pt x="1457" y="1292"/>
                  <a:pt x="1486" y="1292"/>
                </a:cubicBezTo>
                <a:cubicBezTo>
                  <a:pt x="1565" y="1313"/>
                  <a:pt x="1637" y="1342"/>
                  <a:pt x="1702" y="1385"/>
                </a:cubicBezTo>
                <a:cubicBezTo>
                  <a:pt x="1709" y="1390"/>
                  <a:pt x="1716" y="1392"/>
                  <a:pt x="1721" y="1392"/>
                </a:cubicBezTo>
                <a:cubicBezTo>
                  <a:pt x="1750" y="1392"/>
                  <a:pt x="1762" y="1337"/>
                  <a:pt x="1774" y="1313"/>
                </a:cubicBezTo>
                <a:cubicBezTo>
                  <a:pt x="1782" y="1284"/>
                  <a:pt x="1782" y="1241"/>
                  <a:pt x="1774" y="1212"/>
                </a:cubicBezTo>
                <a:cubicBezTo>
                  <a:pt x="1767" y="1205"/>
                  <a:pt x="1778" y="1201"/>
                  <a:pt x="1792" y="1201"/>
                </a:cubicBezTo>
                <a:cubicBezTo>
                  <a:pt x="1807" y="1201"/>
                  <a:pt x="1825" y="1205"/>
                  <a:pt x="1832" y="1212"/>
                </a:cubicBezTo>
                <a:cubicBezTo>
                  <a:pt x="1836" y="1215"/>
                  <a:pt x="1840" y="1216"/>
                  <a:pt x="1844" y="1216"/>
                </a:cubicBezTo>
                <a:cubicBezTo>
                  <a:pt x="1859" y="1216"/>
                  <a:pt x="1871" y="1196"/>
                  <a:pt x="1883" y="1191"/>
                </a:cubicBezTo>
                <a:cubicBezTo>
                  <a:pt x="1897" y="1191"/>
                  <a:pt x="1904" y="1126"/>
                  <a:pt x="1911" y="1118"/>
                </a:cubicBezTo>
                <a:cubicBezTo>
                  <a:pt x="1919" y="1104"/>
                  <a:pt x="1883" y="1090"/>
                  <a:pt x="1883" y="1075"/>
                </a:cubicBezTo>
                <a:cubicBezTo>
                  <a:pt x="1875" y="1061"/>
                  <a:pt x="1810" y="1032"/>
                  <a:pt x="1789" y="1025"/>
                </a:cubicBezTo>
                <a:cubicBezTo>
                  <a:pt x="1767" y="1010"/>
                  <a:pt x="1760" y="967"/>
                  <a:pt x="1774" y="960"/>
                </a:cubicBezTo>
                <a:cubicBezTo>
                  <a:pt x="1782" y="953"/>
                  <a:pt x="1767" y="895"/>
                  <a:pt x="1753" y="873"/>
                </a:cubicBezTo>
                <a:cubicBezTo>
                  <a:pt x="1746" y="859"/>
                  <a:pt x="1673" y="837"/>
                  <a:pt x="1652" y="837"/>
                </a:cubicBezTo>
                <a:cubicBezTo>
                  <a:pt x="1630" y="837"/>
                  <a:pt x="1609" y="787"/>
                  <a:pt x="1594" y="779"/>
                </a:cubicBezTo>
                <a:cubicBezTo>
                  <a:pt x="1569" y="771"/>
                  <a:pt x="1546" y="767"/>
                  <a:pt x="1523" y="767"/>
                </a:cubicBezTo>
                <a:cubicBezTo>
                  <a:pt x="1506" y="767"/>
                  <a:pt x="1489" y="769"/>
                  <a:pt x="1471" y="772"/>
                </a:cubicBezTo>
                <a:cubicBezTo>
                  <a:pt x="1453" y="772"/>
                  <a:pt x="1419" y="725"/>
                  <a:pt x="1386" y="725"/>
                </a:cubicBezTo>
                <a:cubicBezTo>
                  <a:pt x="1381" y="725"/>
                  <a:pt x="1376" y="726"/>
                  <a:pt x="1371" y="729"/>
                </a:cubicBezTo>
                <a:cubicBezTo>
                  <a:pt x="1364" y="733"/>
                  <a:pt x="1358" y="734"/>
                  <a:pt x="1352" y="734"/>
                </a:cubicBezTo>
                <a:cubicBezTo>
                  <a:pt x="1323" y="734"/>
                  <a:pt x="1296" y="699"/>
                  <a:pt x="1284" y="693"/>
                </a:cubicBezTo>
                <a:cubicBezTo>
                  <a:pt x="1283" y="693"/>
                  <a:pt x="1282" y="692"/>
                  <a:pt x="1281" y="692"/>
                </a:cubicBezTo>
                <a:close/>
              </a:path>
            </a:pathLst>
          </a:custGeom>
          <a:solidFill>
            <a:schemeClr val="bg1"/>
          </a:solidFill>
          <a:ln>
            <a:noFill/>
          </a:ln>
        </p:spPr>
        <p:txBody>
          <a:bodyPr spcFirstLastPara="1" wrap="square" lIns="91425" tIns="91425" rIns="91425" bIns="91425" anchor="ctr" anchorCtr="0">
            <a:noAutofit/>
          </a:bodyPr>
          <a:lstStyle/>
          <a:p>
            <a:pPr defTabSz="914378"/>
            <a:endParaRPr/>
          </a:p>
        </p:txBody>
      </p:sp>
      <p:pic>
        <p:nvPicPr>
          <p:cNvPr id="16" name="Picture 15">
            <a:extLst>
              <a:ext uri="{FF2B5EF4-FFF2-40B4-BE49-F238E27FC236}">
                <a16:creationId xmlns:a16="http://schemas.microsoft.com/office/drawing/2014/main" id="{3873051E-0771-448C-9086-791D06D3E5C3}"/>
              </a:ext>
            </a:extLst>
          </p:cNvPr>
          <p:cNvPicPr>
            <a:picLocks noChangeAspect="1"/>
          </p:cNvPicPr>
          <p:nvPr/>
        </p:nvPicPr>
        <p:blipFill>
          <a:blip r:embed="rId3"/>
          <a:stretch>
            <a:fillRect/>
          </a:stretch>
        </p:blipFill>
        <p:spPr>
          <a:xfrm rot="593942">
            <a:off x="7471628" y="153710"/>
            <a:ext cx="1122984" cy="1445660"/>
          </a:xfrm>
          <a:prstGeom prst="rect">
            <a:avLst/>
          </a:prstGeom>
          <a:ln>
            <a:noFill/>
          </a:ln>
          <a:effectLst>
            <a:outerShdw blurRad="292100" dist="139700" dir="2700000" algn="tl" rotWithShape="0">
              <a:srgbClr val="333333">
                <a:alpha val="65000"/>
              </a:srgbClr>
            </a:outerShdw>
          </a:effectLst>
        </p:spPr>
      </p:pic>
      <p:pic>
        <p:nvPicPr>
          <p:cNvPr id="17" name="Picture 5">
            <a:extLst>
              <a:ext uri="{FF2B5EF4-FFF2-40B4-BE49-F238E27FC236}">
                <a16:creationId xmlns:a16="http://schemas.microsoft.com/office/drawing/2014/main" id="{AA3664A3-2CF3-4279-A92C-03FE1D3ED7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5300" y="905250"/>
            <a:ext cx="1602274" cy="552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794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633D7-8C66-48BE-853B-957CC78B9394}"/>
              </a:ext>
            </a:extLst>
          </p:cNvPr>
          <p:cNvSpPr>
            <a:spLocks noGrp="1"/>
          </p:cNvSpPr>
          <p:nvPr>
            <p:ph type="title"/>
          </p:nvPr>
        </p:nvSpPr>
        <p:spPr>
          <a:xfrm>
            <a:off x="228599" y="228600"/>
            <a:ext cx="5487249" cy="1445700"/>
          </a:xfrm>
        </p:spPr>
        <p:txBody>
          <a:bodyPr/>
          <a:lstStyle/>
          <a:p>
            <a:r>
              <a:rPr lang="en-US" dirty="0"/>
              <a:t>Aggregation of metrics</a:t>
            </a:r>
            <a:endParaRPr lang="fr-CI" dirty="0"/>
          </a:p>
        </p:txBody>
      </p:sp>
      <p:sp>
        <p:nvSpPr>
          <p:cNvPr id="3" name="Text Placeholder 2">
            <a:extLst>
              <a:ext uri="{FF2B5EF4-FFF2-40B4-BE49-F238E27FC236}">
                <a16:creationId xmlns:a16="http://schemas.microsoft.com/office/drawing/2014/main" id="{8185EDA8-8B6E-43DC-8171-782375851B1C}"/>
              </a:ext>
            </a:extLst>
          </p:cNvPr>
          <p:cNvSpPr>
            <a:spLocks noGrp="1"/>
          </p:cNvSpPr>
          <p:nvPr>
            <p:ph type="body" idx="1"/>
          </p:nvPr>
        </p:nvSpPr>
        <p:spPr/>
        <p:txBody>
          <a:bodyPr/>
          <a:lstStyle/>
          <a:p>
            <a:endParaRPr lang="fr-CI"/>
          </a:p>
        </p:txBody>
      </p:sp>
      <p:sp>
        <p:nvSpPr>
          <p:cNvPr id="4" name="Picture Placeholder 3">
            <a:extLst>
              <a:ext uri="{FF2B5EF4-FFF2-40B4-BE49-F238E27FC236}">
                <a16:creationId xmlns:a16="http://schemas.microsoft.com/office/drawing/2014/main" id="{7CA957A0-E1EB-447F-8E33-9B39A578D8F6}"/>
              </a:ext>
            </a:extLst>
          </p:cNvPr>
          <p:cNvSpPr>
            <a:spLocks noGrp="1"/>
          </p:cNvSpPr>
          <p:nvPr>
            <p:ph type="pic" idx="2"/>
          </p:nvPr>
        </p:nvSpPr>
        <p:spPr/>
      </p:sp>
      <p:pic>
        <p:nvPicPr>
          <p:cNvPr id="6" name="Picture 5">
            <a:extLst>
              <a:ext uri="{FF2B5EF4-FFF2-40B4-BE49-F238E27FC236}">
                <a16:creationId xmlns:a16="http://schemas.microsoft.com/office/drawing/2014/main" id="{4E726B5F-89AA-4E52-885A-06CE58D6A142}"/>
              </a:ext>
            </a:extLst>
          </p:cNvPr>
          <p:cNvPicPr>
            <a:picLocks noChangeAspect="1"/>
          </p:cNvPicPr>
          <p:nvPr/>
        </p:nvPicPr>
        <p:blipFill>
          <a:blip r:embed="rId2"/>
          <a:stretch>
            <a:fillRect/>
          </a:stretch>
        </p:blipFill>
        <p:spPr>
          <a:xfrm>
            <a:off x="1500833" y="776076"/>
            <a:ext cx="5562404" cy="4138824"/>
          </a:xfrm>
          <a:prstGeom prst="rect">
            <a:avLst/>
          </a:prstGeom>
        </p:spPr>
      </p:pic>
      <p:pic>
        <p:nvPicPr>
          <p:cNvPr id="7" name="Graphic 6">
            <a:extLst>
              <a:ext uri="{FF2B5EF4-FFF2-40B4-BE49-F238E27FC236}">
                <a16:creationId xmlns:a16="http://schemas.microsoft.com/office/drawing/2014/main" id="{7AFCE103-8DF1-4D3F-AFCC-08D59D0D39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9864" y="134799"/>
            <a:ext cx="1341556" cy="458507"/>
          </a:xfrm>
          <a:prstGeom prst="rect">
            <a:avLst/>
          </a:prstGeom>
        </p:spPr>
      </p:pic>
      <p:pic>
        <p:nvPicPr>
          <p:cNvPr id="8" name="Picture 7">
            <a:extLst>
              <a:ext uri="{FF2B5EF4-FFF2-40B4-BE49-F238E27FC236}">
                <a16:creationId xmlns:a16="http://schemas.microsoft.com/office/drawing/2014/main" id="{5485F565-50CE-47E3-8762-50C8355715DE}"/>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9" name="Picture 8">
            <a:extLst>
              <a:ext uri="{FF2B5EF4-FFF2-40B4-BE49-F238E27FC236}">
                <a16:creationId xmlns:a16="http://schemas.microsoft.com/office/drawing/2014/main" id="{A0206AF3-38FB-4BF2-8CBA-3E0D4325D94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04377" y="60226"/>
            <a:ext cx="592143" cy="640109"/>
          </a:xfrm>
          <a:prstGeom prst="rect">
            <a:avLst/>
          </a:prstGeom>
        </p:spPr>
      </p:pic>
    </p:spTree>
    <p:extLst>
      <p:ext uri="{BB962C8B-B14F-4D97-AF65-F5344CB8AC3E}">
        <p14:creationId xmlns:p14="http://schemas.microsoft.com/office/powerpoint/2010/main" val="2326274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7"/>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6392" r="17774"/>
          <a:stretch/>
        </p:blipFill>
        <p:spPr>
          <a:xfrm>
            <a:off x="19050" y="-8595"/>
            <a:ext cx="4514850" cy="5143500"/>
          </a:xfrm>
          <a:prstGeom prst="rect">
            <a:avLst/>
          </a:prstGeom>
        </p:spPr>
      </p:pic>
      <p:sp>
        <p:nvSpPr>
          <p:cNvPr id="4149" name="Google Shape;4149;p51"/>
          <p:cNvSpPr txBox="1">
            <a:spLocks noGrp="1"/>
          </p:cNvSpPr>
          <p:nvPr>
            <p:ph type="ctrTitle"/>
          </p:nvPr>
        </p:nvSpPr>
        <p:spPr>
          <a:xfrm>
            <a:off x="890386" y="1387569"/>
            <a:ext cx="2724300" cy="2439966"/>
          </a:xfrm>
          <a:prstGeom prst="rect">
            <a:avLst/>
          </a:prstGeom>
          <a:solidFill>
            <a:srgbClr val="FFFFFF">
              <a:alpha val="86920"/>
            </a:srgbClr>
          </a:solidFill>
          <a:ln>
            <a:noFill/>
          </a:ln>
        </p:spPr>
        <p:txBody>
          <a:bodyPr spcFirstLastPara="1" wrap="square" lIns="91425" tIns="91425" rIns="91425" bIns="91425" anchor="ctr" anchorCtr="0">
            <a:noAutofit/>
          </a:bodyPr>
          <a:lstStyle/>
          <a:p>
            <a:pPr lvl="0">
              <a:lnSpc>
                <a:spcPct val="100000"/>
              </a:lnSpc>
              <a:buSzPts val="2800"/>
            </a:pPr>
            <a:r>
              <a:rPr lang="es" sz="2400" dirty="0"/>
              <a:t>Distinguishing </a:t>
            </a:r>
            <a:r>
              <a:rPr lang="es" sz="2400" dirty="0">
                <a:solidFill>
                  <a:srgbClr val="79D8B9"/>
                </a:solidFill>
              </a:rPr>
              <a:t>human induced </a:t>
            </a:r>
            <a:r>
              <a:rPr lang="es" sz="2400" dirty="0"/>
              <a:t>land degradation from the effects of</a:t>
            </a:r>
            <a:r>
              <a:rPr lang="es" sz="2400" dirty="0">
                <a:solidFill>
                  <a:schemeClr val="tx1"/>
                </a:solidFill>
              </a:rPr>
              <a:t> </a:t>
            </a:r>
            <a:r>
              <a:rPr lang="es" sz="2400" dirty="0">
                <a:solidFill>
                  <a:srgbClr val="79D8B9"/>
                </a:solidFill>
              </a:rPr>
              <a:t>climate variability</a:t>
            </a:r>
            <a:endParaRPr sz="1800" i="1" u="none" strike="noStrike" cap="none" dirty="0"/>
          </a:p>
        </p:txBody>
      </p:sp>
      <p:grpSp>
        <p:nvGrpSpPr>
          <p:cNvPr id="4150" name="Google Shape;4150;p51"/>
          <p:cNvGrpSpPr/>
          <p:nvPr/>
        </p:nvGrpSpPr>
        <p:grpSpPr>
          <a:xfrm>
            <a:off x="5154068" y="604895"/>
            <a:ext cx="3513756" cy="1092707"/>
            <a:chOff x="5154068" y="604895"/>
            <a:chExt cx="3513756" cy="1092707"/>
          </a:xfrm>
        </p:grpSpPr>
        <p:grpSp>
          <p:nvGrpSpPr>
            <p:cNvPr id="4151" name="Google Shape;4151;p51"/>
            <p:cNvGrpSpPr/>
            <p:nvPr/>
          </p:nvGrpSpPr>
          <p:grpSpPr>
            <a:xfrm>
              <a:off x="5154068" y="604895"/>
              <a:ext cx="3513756" cy="1092707"/>
              <a:chOff x="5154068" y="604895"/>
              <a:chExt cx="3513756" cy="1092707"/>
            </a:xfrm>
          </p:grpSpPr>
          <p:sp>
            <p:nvSpPr>
              <p:cNvPr id="4152" name="Google Shape;4152;p51"/>
              <p:cNvSpPr/>
              <p:nvPr/>
            </p:nvSpPr>
            <p:spPr>
              <a:xfrm>
                <a:off x="5661204" y="611875"/>
                <a:ext cx="3006602" cy="1085727"/>
              </a:xfrm>
              <a:custGeom>
                <a:avLst/>
                <a:gdLst/>
                <a:ahLst/>
                <a:cxnLst/>
                <a:rect l="l" t="t" r="r" b="b"/>
                <a:pathLst>
                  <a:path w="35324" h="12756" extrusionOk="0">
                    <a:moveTo>
                      <a:pt x="1" y="11901"/>
                    </a:moveTo>
                    <a:lnTo>
                      <a:pt x="1" y="11901"/>
                    </a:lnTo>
                    <a:cubicBezTo>
                      <a:pt x="36" y="11902"/>
                      <a:pt x="71" y="11903"/>
                      <a:pt x="106" y="11904"/>
                    </a:cubicBezTo>
                    <a:lnTo>
                      <a:pt x="106" y="11904"/>
                    </a:lnTo>
                    <a:lnTo>
                      <a:pt x="1" y="11901"/>
                    </a:lnTo>
                    <a:close/>
                    <a:moveTo>
                      <a:pt x="1" y="1"/>
                    </a:moveTo>
                    <a:lnTo>
                      <a:pt x="1" y="1"/>
                    </a:lnTo>
                    <a:cubicBezTo>
                      <a:pt x="3274" y="132"/>
                      <a:pt x="5942" y="2898"/>
                      <a:pt x="5942" y="6172"/>
                    </a:cubicBezTo>
                    <a:cubicBezTo>
                      <a:pt x="5942" y="9381"/>
                      <a:pt x="3403" y="11906"/>
                      <a:pt x="240" y="11906"/>
                    </a:cubicBezTo>
                    <a:cubicBezTo>
                      <a:pt x="195" y="11906"/>
                      <a:pt x="151" y="11905"/>
                      <a:pt x="106" y="11904"/>
                    </a:cubicBezTo>
                    <a:lnTo>
                      <a:pt x="106" y="11904"/>
                    </a:lnTo>
                    <a:lnTo>
                      <a:pt x="27254" y="12752"/>
                    </a:lnTo>
                    <a:cubicBezTo>
                      <a:pt x="27325" y="12754"/>
                      <a:pt x="27395" y="12755"/>
                      <a:pt x="27465" y="12755"/>
                    </a:cubicBezTo>
                    <a:cubicBezTo>
                      <a:pt x="28370" y="12755"/>
                      <a:pt x="29228" y="12560"/>
                      <a:pt x="29988" y="12195"/>
                    </a:cubicBezTo>
                    <a:lnTo>
                      <a:pt x="30037" y="12195"/>
                    </a:lnTo>
                    <a:cubicBezTo>
                      <a:pt x="30107" y="12198"/>
                      <a:pt x="30176" y="12199"/>
                      <a:pt x="30246" y="12199"/>
                    </a:cubicBezTo>
                    <a:cubicBezTo>
                      <a:pt x="33063" y="12199"/>
                      <a:pt x="35324" y="9948"/>
                      <a:pt x="35324" y="7105"/>
                    </a:cubicBezTo>
                    <a:cubicBezTo>
                      <a:pt x="35324" y="4191"/>
                      <a:pt x="32950" y="1736"/>
                      <a:pt x="30037" y="1621"/>
                    </a:cubicBezTo>
                    <a:lnTo>
                      <a:pt x="29988" y="1621"/>
                    </a:lnTo>
                    <a:cubicBezTo>
                      <a:pt x="29169" y="1163"/>
                      <a:pt x="28236" y="885"/>
                      <a:pt x="27254" y="852"/>
                    </a:cubicBezTo>
                    <a:lnTo>
                      <a:pt x="1" y="1"/>
                    </a:lnTo>
                    <a:close/>
                  </a:path>
                </a:pathLst>
              </a:custGeom>
              <a:solidFill>
                <a:srgbClr val="D9D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53" name="Google Shape;4153;p51"/>
              <p:cNvGrpSpPr/>
              <p:nvPr/>
            </p:nvGrpSpPr>
            <p:grpSpPr>
              <a:xfrm>
                <a:off x="5661204" y="604895"/>
                <a:ext cx="3006620" cy="1008252"/>
                <a:chOff x="5661204" y="604895"/>
                <a:chExt cx="3006620" cy="1008252"/>
              </a:xfrm>
            </p:grpSpPr>
            <p:sp>
              <p:nvSpPr>
                <p:cNvPr id="4154" name="Google Shape;4154;p51"/>
                <p:cNvSpPr/>
                <p:nvPr/>
              </p:nvSpPr>
              <p:spPr>
                <a:xfrm>
                  <a:off x="6114033" y="660648"/>
                  <a:ext cx="2553790" cy="450088"/>
                </a:xfrm>
                <a:custGeom>
                  <a:avLst/>
                  <a:gdLst/>
                  <a:ahLst/>
                  <a:cxnLst/>
                  <a:rect l="l" t="t" r="r" b="b"/>
                  <a:pathLst>
                    <a:path w="30004" h="5288" extrusionOk="0">
                      <a:moveTo>
                        <a:pt x="0" y="1"/>
                      </a:moveTo>
                      <a:cubicBezTo>
                        <a:pt x="2914" y="1"/>
                        <a:pt x="5287" y="2374"/>
                        <a:pt x="5287" y="5288"/>
                      </a:cubicBezTo>
                      <a:lnTo>
                        <a:pt x="30004" y="5288"/>
                      </a:lnTo>
                      <a:cubicBezTo>
                        <a:pt x="30004" y="2374"/>
                        <a:pt x="27630" y="1"/>
                        <a:pt x="24717" y="1"/>
                      </a:cubicBezTo>
                      <a:close/>
                    </a:path>
                  </a:pathLst>
                </a:custGeom>
                <a:solidFill>
                  <a:srgbClr val="406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1"/>
                <p:cNvSpPr/>
                <p:nvPr/>
              </p:nvSpPr>
              <p:spPr>
                <a:xfrm>
                  <a:off x="6114033" y="1110673"/>
                  <a:ext cx="2553790" cy="450088"/>
                </a:xfrm>
                <a:custGeom>
                  <a:avLst/>
                  <a:gdLst/>
                  <a:ahLst/>
                  <a:cxnLst/>
                  <a:rect l="l" t="t" r="r" b="b"/>
                  <a:pathLst>
                    <a:path w="30004" h="5288" extrusionOk="0">
                      <a:moveTo>
                        <a:pt x="5287" y="1"/>
                      </a:moveTo>
                      <a:cubicBezTo>
                        <a:pt x="5287" y="2914"/>
                        <a:pt x="2914" y="5288"/>
                        <a:pt x="0" y="5288"/>
                      </a:cubicBezTo>
                      <a:lnTo>
                        <a:pt x="24717" y="5288"/>
                      </a:lnTo>
                      <a:cubicBezTo>
                        <a:pt x="27630" y="5288"/>
                        <a:pt x="30004" y="2914"/>
                        <a:pt x="30004" y="1"/>
                      </a:cubicBezTo>
                      <a:close/>
                    </a:path>
                  </a:pathLst>
                </a:custGeom>
                <a:solidFill>
                  <a:srgbClr val="204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1"/>
                <p:cNvSpPr/>
                <p:nvPr/>
              </p:nvSpPr>
              <p:spPr>
                <a:xfrm>
                  <a:off x="5661204" y="604895"/>
                  <a:ext cx="2826924" cy="505838"/>
                </a:xfrm>
                <a:custGeom>
                  <a:avLst/>
                  <a:gdLst/>
                  <a:ahLst/>
                  <a:cxnLst/>
                  <a:rect l="l" t="t" r="r" b="b"/>
                  <a:pathLst>
                    <a:path w="33213" h="5943" extrusionOk="0">
                      <a:moveTo>
                        <a:pt x="1" y="1"/>
                      </a:moveTo>
                      <a:cubicBezTo>
                        <a:pt x="3274" y="1"/>
                        <a:pt x="5942" y="2669"/>
                        <a:pt x="5942" y="5943"/>
                      </a:cubicBezTo>
                      <a:lnTo>
                        <a:pt x="33212" y="5943"/>
                      </a:lnTo>
                      <a:cubicBezTo>
                        <a:pt x="33212" y="2669"/>
                        <a:pt x="30544" y="1"/>
                        <a:pt x="27254"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1"/>
                <p:cNvSpPr/>
                <p:nvPr/>
              </p:nvSpPr>
              <p:spPr>
                <a:xfrm>
                  <a:off x="5661204" y="1105947"/>
                  <a:ext cx="2826924" cy="507200"/>
                </a:xfrm>
                <a:custGeom>
                  <a:avLst/>
                  <a:gdLst/>
                  <a:ahLst/>
                  <a:cxnLst/>
                  <a:rect l="l" t="t" r="r" b="b"/>
                  <a:pathLst>
                    <a:path w="33213" h="5959" extrusionOk="0">
                      <a:moveTo>
                        <a:pt x="5942" y="1"/>
                      </a:moveTo>
                      <a:cubicBezTo>
                        <a:pt x="5942" y="3291"/>
                        <a:pt x="3274" y="5959"/>
                        <a:pt x="1" y="5959"/>
                      </a:cubicBezTo>
                      <a:lnTo>
                        <a:pt x="27254" y="5959"/>
                      </a:lnTo>
                      <a:cubicBezTo>
                        <a:pt x="30544" y="5959"/>
                        <a:pt x="33212" y="3291"/>
                        <a:pt x="33212" y="1"/>
                      </a:cubicBezTo>
                      <a:close/>
                    </a:path>
                  </a:pathLst>
                </a:custGeom>
                <a:solidFill>
                  <a:srgbClr val="EFF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8" name="Google Shape;4158;p51"/>
              <p:cNvGrpSpPr/>
              <p:nvPr/>
            </p:nvGrpSpPr>
            <p:grpSpPr>
              <a:xfrm>
                <a:off x="5154068" y="604895"/>
                <a:ext cx="1012954" cy="1012954"/>
                <a:chOff x="5154068" y="604895"/>
                <a:chExt cx="1012954" cy="1012954"/>
              </a:xfrm>
            </p:grpSpPr>
            <p:sp>
              <p:nvSpPr>
                <p:cNvPr id="4159" name="Google Shape;4159;p51"/>
                <p:cNvSpPr/>
                <p:nvPr/>
              </p:nvSpPr>
              <p:spPr>
                <a:xfrm>
                  <a:off x="5154068" y="604895"/>
                  <a:ext cx="1012954" cy="1012954"/>
                </a:xfrm>
                <a:custGeom>
                  <a:avLst/>
                  <a:gdLst/>
                  <a:ahLst/>
                  <a:cxnLst/>
                  <a:rect l="l" t="t" r="r" b="b"/>
                  <a:pathLst>
                    <a:path w="11901" h="11901" extrusionOk="0">
                      <a:moveTo>
                        <a:pt x="5959" y="836"/>
                      </a:moveTo>
                      <a:cubicBezTo>
                        <a:pt x="8774" y="836"/>
                        <a:pt x="11066" y="3127"/>
                        <a:pt x="11066" y="5943"/>
                      </a:cubicBezTo>
                      <a:cubicBezTo>
                        <a:pt x="11066" y="8774"/>
                        <a:pt x="8774" y="11066"/>
                        <a:pt x="5959" y="11066"/>
                      </a:cubicBezTo>
                      <a:cubicBezTo>
                        <a:pt x="3127" y="11066"/>
                        <a:pt x="835" y="8774"/>
                        <a:pt x="835" y="5943"/>
                      </a:cubicBezTo>
                      <a:cubicBezTo>
                        <a:pt x="835" y="3127"/>
                        <a:pt x="3127" y="836"/>
                        <a:pt x="5959" y="836"/>
                      </a:cubicBezTo>
                      <a:close/>
                      <a:moveTo>
                        <a:pt x="5959" y="1"/>
                      </a:moveTo>
                      <a:cubicBezTo>
                        <a:pt x="2668" y="1"/>
                        <a:pt x="0" y="2669"/>
                        <a:pt x="0" y="5943"/>
                      </a:cubicBezTo>
                      <a:cubicBezTo>
                        <a:pt x="0" y="9233"/>
                        <a:pt x="2668" y="11901"/>
                        <a:pt x="5959" y="11901"/>
                      </a:cubicBezTo>
                      <a:cubicBezTo>
                        <a:pt x="9232" y="11901"/>
                        <a:pt x="11900" y="9233"/>
                        <a:pt x="11900" y="5943"/>
                      </a:cubicBezTo>
                      <a:cubicBezTo>
                        <a:pt x="11900" y="2669"/>
                        <a:pt x="9232" y="1"/>
                        <a:pt x="5959" y="1"/>
                      </a:cubicBezTo>
                      <a:close/>
                    </a:path>
                  </a:pathLst>
                </a:custGeom>
                <a:solidFill>
                  <a:srgbClr val="C2C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51"/>
                <p:cNvSpPr/>
                <p:nvPr/>
              </p:nvSpPr>
              <p:spPr>
                <a:xfrm>
                  <a:off x="5346351" y="795817"/>
                  <a:ext cx="629766" cy="629851"/>
                </a:xfrm>
                <a:custGeom>
                  <a:avLst/>
                  <a:gdLst/>
                  <a:ahLst/>
                  <a:cxnLst/>
                  <a:rect l="l" t="t" r="r" b="b"/>
                  <a:pathLst>
                    <a:path w="7399" h="7400" extrusionOk="0">
                      <a:moveTo>
                        <a:pt x="3700" y="0"/>
                      </a:moveTo>
                      <a:cubicBezTo>
                        <a:pt x="1653" y="0"/>
                        <a:pt x="0" y="1670"/>
                        <a:pt x="0" y="3700"/>
                      </a:cubicBezTo>
                      <a:cubicBezTo>
                        <a:pt x="0" y="5746"/>
                        <a:pt x="1653" y="7399"/>
                        <a:pt x="3700" y="7399"/>
                      </a:cubicBezTo>
                      <a:cubicBezTo>
                        <a:pt x="5729" y="7399"/>
                        <a:pt x="7399" y="5746"/>
                        <a:pt x="7399" y="3700"/>
                      </a:cubicBezTo>
                      <a:cubicBezTo>
                        <a:pt x="7399" y="1670"/>
                        <a:pt x="5729" y="0"/>
                        <a:pt x="37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51"/>
                <p:cNvSpPr/>
                <p:nvPr/>
              </p:nvSpPr>
              <p:spPr>
                <a:xfrm>
                  <a:off x="5346351" y="1110673"/>
                  <a:ext cx="629766" cy="315011"/>
                </a:xfrm>
                <a:custGeom>
                  <a:avLst/>
                  <a:gdLst/>
                  <a:ahLst/>
                  <a:cxnLst/>
                  <a:rect l="l" t="t" r="r" b="b"/>
                  <a:pathLst>
                    <a:path w="7399" h="3701" extrusionOk="0">
                      <a:moveTo>
                        <a:pt x="0" y="1"/>
                      </a:moveTo>
                      <a:cubicBezTo>
                        <a:pt x="0" y="2047"/>
                        <a:pt x="1653" y="3700"/>
                        <a:pt x="3700" y="3700"/>
                      </a:cubicBezTo>
                      <a:cubicBezTo>
                        <a:pt x="5729" y="3700"/>
                        <a:pt x="7399" y="2047"/>
                        <a:pt x="7399" y="1"/>
                      </a:cubicBezTo>
                      <a:close/>
                    </a:path>
                  </a:pathLst>
                </a:custGeom>
                <a:solidFill>
                  <a:srgbClr val="EFF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5" name="Google Shape;4165;p51"/>
            <p:cNvSpPr txBox="1"/>
            <p:nvPr/>
          </p:nvSpPr>
          <p:spPr>
            <a:xfrm>
              <a:off x="6274800" y="630938"/>
              <a:ext cx="1596810" cy="45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b="1" dirty="0">
                  <a:solidFill>
                    <a:srgbClr val="135158"/>
                  </a:solidFill>
                  <a:latin typeface="Roboto Condensed"/>
                  <a:ea typeface="Roboto Condensed"/>
                  <a:cs typeface="Roboto Condensed"/>
                  <a:sym typeface="Roboto Condensed"/>
                </a:rPr>
                <a:t>WATER, LIGHT, TEMPERATURE</a:t>
              </a:r>
              <a:endParaRPr b="1" dirty="0">
                <a:solidFill>
                  <a:srgbClr val="135158"/>
                </a:solidFill>
                <a:latin typeface="Roboto Condensed"/>
                <a:ea typeface="Roboto Condensed"/>
                <a:cs typeface="Roboto Condensed"/>
                <a:sym typeface="Roboto Condensed"/>
              </a:endParaRPr>
            </a:p>
          </p:txBody>
        </p:sp>
        <p:sp>
          <p:nvSpPr>
            <p:cNvPr id="4166" name="Google Shape;4166;p51"/>
            <p:cNvSpPr txBox="1"/>
            <p:nvPr/>
          </p:nvSpPr>
          <p:spPr>
            <a:xfrm>
              <a:off x="6326225" y="1096301"/>
              <a:ext cx="1710600" cy="53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1100" dirty="0" err="1">
                  <a:solidFill>
                    <a:srgbClr val="666666"/>
                  </a:solidFill>
                  <a:latin typeface="Roboto Light"/>
                  <a:ea typeface="Roboto Light"/>
                  <a:cs typeface="Roboto Light"/>
                  <a:sym typeface="Roboto Light"/>
                </a:rPr>
                <a:t>Different</a:t>
              </a:r>
              <a:r>
                <a:rPr lang="es-ES" sz="1100" dirty="0">
                  <a:solidFill>
                    <a:srgbClr val="666666"/>
                  </a:solidFill>
                  <a:latin typeface="Roboto Light"/>
                  <a:ea typeface="Roboto Light"/>
                  <a:cs typeface="Roboto Light"/>
                  <a:sym typeface="Roboto Light"/>
                </a:rPr>
                <a:t> </a:t>
              </a:r>
              <a:r>
                <a:rPr lang="es-ES" sz="1100" dirty="0" err="1">
                  <a:solidFill>
                    <a:srgbClr val="666666"/>
                  </a:solidFill>
                  <a:latin typeface="Roboto Light"/>
                  <a:ea typeface="Roboto Light"/>
                  <a:cs typeface="Roboto Light"/>
                  <a:sym typeface="Roboto Light"/>
                </a:rPr>
                <a:t>factors</a:t>
              </a:r>
              <a:r>
                <a:rPr lang="es-ES" sz="1100" dirty="0">
                  <a:solidFill>
                    <a:srgbClr val="666666"/>
                  </a:solidFill>
                  <a:latin typeface="Roboto Light"/>
                  <a:ea typeface="Roboto Light"/>
                  <a:cs typeface="Roboto Light"/>
                  <a:sym typeface="Roboto Light"/>
                </a:rPr>
                <a:t> </a:t>
              </a:r>
              <a:r>
                <a:rPr lang="es-ES" sz="1100" dirty="0" err="1">
                  <a:solidFill>
                    <a:srgbClr val="666666"/>
                  </a:solidFill>
                  <a:latin typeface="Roboto Light"/>
                  <a:ea typeface="Roboto Light"/>
                  <a:cs typeface="Roboto Light"/>
                  <a:sym typeface="Roboto Light"/>
                </a:rPr>
                <a:t>affect</a:t>
              </a:r>
              <a:r>
                <a:rPr lang="es-ES" sz="1100" dirty="0">
                  <a:solidFill>
                    <a:srgbClr val="666666"/>
                  </a:solidFill>
                  <a:latin typeface="Roboto Light"/>
                  <a:ea typeface="Roboto Light"/>
                  <a:cs typeface="Roboto Light"/>
                  <a:sym typeface="Roboto Light"/>
                </a:rPr>
                <a:t> </a:t>
              </a:r>
              <a:r>
                <a:rPr lang="es-ES" sz="1100" dirty="0" err="1">
                  <a:solidFill>
                    <a:srgbClr val="666666"/>
                  </a:solidFill>
                  <a:latin typeface="Roboto Light"/>
                  <a:ea typeface="Roboto Light"/>
                  <a:cs typeface="Roboto Light"/>
                  <a:sym typeface="Roboto Light"/>
                </a:rPr>
                <a:t>primary</a:t>
              </a:r>
              <a:r>
                <a:rPr lang="es-ES" sz="1100" dirty="0">
                  <a:solidFill>
                    <a:srgbClr val="666666"/>
                  </a:solidFill>
                  <a:latin typeface="Roboto Light"/>
                  <a:ea typeface="Roboto Light"/>
                  <a:cs typeface="Roboto Light"/>
                  <a:sym typeface="Roboto Light"/>
                </a:rPr>
                <a:t> </a:t>
              </a:r>
              <a:r>
                <a:rPr lang="es-ES" sz="1100" dirty="0" err="1">
                  <a:solidFill>
                    <a:srgbClr val="666666"/>
                  </a:solidFill>
                  <a:latin typeface="Roboto Light"/>
                  <a:ea typeface="Roboto Light"/>
                  <a:cs typeface="Roboto Light"/>
                  <a:sym typeface="Roboto Light"/>
                </a:rPr>
                <a:t>productivty</a:t>
              </a:r>
              <a:endParaRPr sz="1100" dirty="0">
                <a:solidFill>
                  <a:srgbClr val="666666"/>
                </a:solidFill>
                <a:latin typeface="Roboto Light"/>
                <a:ea typeface="Roboto Light"/>
                <a:cs typeface="Roboto Light"/>
                <a:sym typeface="Roboto Light"/>
              </a:endParaRPr>
            </a:p>
          </p:txBody>
        </p:sp>
      </p:grpSp>
      <p:grpSp>
        <p:nvGrpSpPr>
          <p:cNvPr id="4168" name="Google Shape;4168;p51"/>
          <p:cNvGrpSpPr/>
          <p:nvPr/>
        </p:nvGrpSpPr>
        <p:grpSpPr>
          <a:xfrm>
            <a:off x="5155040" y="3532390"/>
            <a:ext cx="3513755" cy="1085642"/>
            <a:chOff x="5155040" y="3532390"/>
            <a:chExt cx="3513755" cy="1085642"/>
          </a:xfrm>
        </p:grpSpPr>
        <p:grpSp>
          <p:nvGrpSpPr>
            <p:cNvPr id="4169" name="Google Shape;4169;p51"/>
            <p:cNvGrpSpPr/>
            <p:nvPr/>
          </p:nvGrpSpPr>
          <p:grpSpPr>
            <a:xfrm>
              <a:off x="5155040" y="3532390"/>
              <a:ext cx="3513755" cy="1085642"/>
              <a:chOff x="5155040" y="3532390"/>
              <a:chExt cx="3513755" cy="1085642"/>
            </a:xfrm>
          </p:grpSpPr>
          <p:sp>
            <p:nvSpPr>
              <p:cNvPr id="4170" name="Google Shape;4170;p51"/>
              <p:cNvSpPr/>
              <p:nvPr/>
            </p:nvSpPr>
            <p:spPr>
              <a:xfrm>
                <a:off x="5662175" y="3532390"/>
                <a:ext cx="3006602" cy="1085642"/>
              </a:xfrm>
              <a:custGeom>
                <a:avLst/>
                <a:gdLst/>
                <a:ahLst/>
                <a:cxnLst/>
                <a:rect l="l" t="t" r="r" b="b"/>
                <a:pathLst>
                  <a:path w="35324" h="12755" extrusionOk="0">
                    <a:moveTo>
                      <a:pt x="1" y="11900"/>
                    </a:moveTo>
                    <a:lnTo>
                      <a:pt x="1" y="11900"/>
                    </a:lnTo>
                    <a:cubicBezTo>
                      <a:pt x="16" y="11901"/>
                      <a:pt x="31" y="11901"/>
                      <a:pt x="46" y="11902"/>
                    </a:cubicBezTo>
                    <a:lnTo>
                      <a:pt x="46" y="11902"/>
                    </a:lnTo>
                    <a:lnTo>
                      <a:pt x="1" y="11900"/>
                    </a:lnTo>
                    <a:close/>
                    <a:moveTo>
                      <a:pt x="1" y="0"/>
                    </a:moveTo>
                    <a:lnTo>
                      <a:pt x="1" y="0"/>
                    </a:lnTo>
                    <a:cubicBezTo>
                      <a:pt x="3274" y="115"/>
                      <a:pt x="5942" y="2898"/>
                      <a:pt x="5942" y="6171"/>
                    </a:cubicBezTo>
                    <a:cubicBezTo>
                      <a:pt x="5942" y="9375"/>
                      <a:pt x="3388" y="11904"/>
                      <a:pt x="211" y="11904"/>
                    </a:cubicBezTo>
                    <a:cubicBezTo>
                      <a:pt x="156" y="11904"/>
                      <a:pt x="101" y="11903"/>
                      <a:pt x="46" y="11902"/>
                    </a:cubicBezTo>
                    <a:lnTo>
                      <a:pt x="46" y="11902"/>
                    </a:lnTo>
                    <a:lnTo>
                      <a:pt x="27254" y="12751"/>
                    </a:lnTo>
                    <a:cubicBezTo>
                      <a:pt x="27320" y="12754"/>
                      <a:pt x="27386" y="12755"/>
                      <a:pt x="27452" y="12755"/>
                    </a:cubicBezTo>
                    <a:cubicBezTo>
                      <a:pt x="28361" y="12755"/>
                      <a:pt x="29224" y="12545"/>
                      <a:pt x="29988" y="12179"/>
                    </a:cubicBezTo>
                    <a:lnTo>
                      <a:pt x="30037" y="12195"/>
                    </a:lnTo>
                    <a:cubicBezTo>
                      <a:pt x="30097" y="12197"/>
                      <a:pt x="30158" y="12198"/>
                      <a:pt x="30218" y="12198"/>
                    </a:cubicBezTo>
                    <a:cubicBezTo>
                      <a:pt x="33048" y="12198"/>
                      <a:pt x="35324" y="9957"/>
                      <a:pt x="35324" y="7104"/>
                    </a:cubicBezTo>
                    <a:cubicBezTo>
                      <a:pt x="35324" y="4191"/>
                      <a:pt x="32950" y="1719"/>
                      <a:pt x="30037" y="1621"/>
                    </a:cubicBezTo>
                    <a:lnTo>
                      <a:pt x="29988" y="1621"/>
                    </a:lnTo>
                    <a:cubicBezTo>
                      <a:pt x="29169" y="1163"/>
                      <a:pt x="28236" y="884"/>
                      <a:pt x="27254" y="851"/>
                    </a:cubicBezTo>
                    <a:lnTo>
                      <a:pt x="1" y="0"/>
                    </a:lnTo>
                    <a:close/>
                  </a:path>
                </a:pathLst>
              </a:custGeom>
              <a:solidFill>
                <a:srgbClr val="D9D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1" name="Google Shape;4171;p51"/>
              <p:cNvGrpSpPr/>
              <p:nvPr/>
            </p:nvGrpSpPr>
            <p:grpSpPr>
              <a:xfrm>
                <a:off x="5662175" y="3535199"/>
                <a:ext cx="3006620" cy="1008167"/>
                <a:chOff x="5662175" y="3535199"/>
                <a:chExt cx="3006620" cy="1008167"/>
              </a:xfrm>
            </p:grpSpPr>
            <p:sp>
              <p:nvSpPr>
                <p:cNvPr id="4172" name="Google Shape;4172;p51"/>
                <p:cNvSpPr/>
                <p:nvPr/>
              </p:nvSpPr>
              <p:spPr>
                <a:xfrm>
                  <a:off x="6115005" y="3592314"/>
                  <a:ext cx="2553790" cy="450088"/>
                </a:xfrm>
                <a:custGeom>
                  <a:avLst/>
                  <a:gdLst/>
                  <a:ahLst/>
                  <a:cxnLst/>
                  <a:rect l="l" t="t" r="r" b="b"/>
                  <a:pathLst>
                    <a:path w="30004" h="5288" extrusionOk="0">
                      <a:moveTo>
                        <a:pt x="0" y="0"/>
                      </a:moveTo>
                      <a:cubicBezTo>
                        <a:pt x="2914" y="0"/>
                        <a:pt x="5287" y="2357"/>
                        <a:pt x="5287" y="5287"/>
                      </a:cubicBezTo>
                      <a:lnTo>
                        <a:pt x="30004" y="5287"/>
                      </a:lnTo>
                      <a:cubicBezTo>
                        <a:pt x="30004" y="2357"/>
                        <a:pt x="27630" y="0"/>
                        <a:pt x="24717" y="0"/>
                      </a:cubicBezTo>
                      <a:close/>
                    </a:path>
                  </a:pathLst>
                </a:custGeom>
                <a:solidFill>
                  <a:srgbClr val="5EC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51"/>
                <p:cNvSpPr/>
                <p:nvPr/>
              </p:nvSpPr>
              <p:spPr>
                <a:xfrm>
                  <a:off x="6115005" y="4042339"/>
                  <a:ext cx="2553790" cy="450088"/>
                </a:xfrm>
                <a:custGeom>
                  <a:avLst/>
                  <a:gdLst/>
                  <a:ahLst/>
                  <a:cxnLst/>
                  <a:rect l="l" t="t" r="r" b="b"/>
                  <a:pathLst>
                    <a:path w="30004" h="5288" extrusionOk="0">
                      <a:moveTo>
                        <a:pt x="5287" y="0"/>
                      </a:moveTo>
                      <a:cubicBezTo>
                        <a:pt x="5287" y="2914"/>
                        <a:pt x="2914" y="5287"/>
                        <a:pt x="0" y="5287"/>
                      </a:cubicBezTo>
                      <a:lnTo>
                        <a:pt x="24717" y="5287"/>
                      </a:lnTo>
                      <a:cubicBezTo>
                        <a:pt x="27630" y="5287"/>
                        <a:pt x="30004" y="2914"/>
                        <a:pt x="30004" y="0"/>
                      </a:cubicBezTo>
                      <a:close/>
                    </a:path>
                  </a:pathLst>
                </a:custGeom>
                <a:solidFill>
                  <a:srgbClr val="41B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51"/>
                <p:cNvSpPr/>
                <p:nvPr/>
              </p:nvSpPr>
              <p:spPr>
                <a:xfrm>
                  <a:off x="5662175" y="3535199"/>
                  <a:ext cx="2826924" cy="507200"/>
                </a:xfrm>
                <a:custGeom>
                  <a:avLst/>
                  <a:gdLst/>
                  <a:ahLst/>
                  <a:cxnLst/>
                  <a:rect l="l" t="t" r="r" b="b"/>
                  <a:pathLst>
                    <a:path w="33213" h="5959" extrusionOk="0">
                      <a:moveTo>
                        <a:pt x="1" y="0"/>
                      </a:moveTo>
                      <a:cubicBezTo>
                        <a:pt x="3274" y="0"/>
                        <a:pt x="5942" y="2668"/>
                        <a:pt x="5942" y="5958"/>
                      </a:cubicBezTo>
                      <a:lnTo>
                        <a:pt x="33212" y="5958"/>
                      </a:lnTo>
                      <a:cubicBezTo>
                        <a:pt x="33212" y="2668"/>
                        <a:pt x="30544" y="0"/>
                        <a:pt x="27254" y="0"/>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51"/>
                <p:cNvSpPr/>
                <p:nvPr/>
              </p:nvSpPr>
              <p:spPr>
                <a:xfrm>
                  <a:off x="5662175" y="4037612"/>
                  <a:ext cx="2826924" cy="505753"/>
                </a:xfrm>
                <a:custGeom>
                  <a:avLst/>
                  <a:gdLst/>
                  <a:ahLst/>
                  <a:cxnLst/>
                  <a:rect l="l" t="t" r="r" b="b"/>
                  <a:pathLst>
                    <a:path w="33213" h="5942" extrusionOk="0">
                      <a:moveTo>
                        <a:pt x="5942" y="0"/>
                      </a:moveTo>
                      <a:cubicBezTo>
                        <a:pt x="5942" y="3274"/>
                        <a:pt x="3274" y="5942"/>
                        <a:pt x="1" y="5942"/>
                      </a:cubicBezTo>
                      <a:lnTo>
                        <a:pt x="27254" y="5942"/>
                      </a:lnTo>
                      <a:cubicBezTo>
                        <a:pt x="30544" y="5942"/>
                        <a:pt x="33212" y="3274"/>
                        <a:pt x="33212" y="0"/>
                      </a:cubicBezTo>
                      <a:close/>
                    </a:path>
                  </a:pathLst>
                </a:custGeom>
                <a:solidFill>
                  <a:srgbClr val="EFF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6" name="Google Shape;4176;p51"/>
              <p:cNvGrpSpPr/>
              <p:nvPr/>
            </p:nvGrpSpPr>
            <p:grpSpPr>
              <a:xfrm>
                <a:off x="5155040" y="3535199"/>
                <a:ext cx="1012954" cy="1012868"/>
                <a:chOff x="5155040" y="3535199"/>
                <a:chExt cx="1012954" cy="1012868"/>
              </a:xfrm>
            </p:grpSpPr>
            <p:sp>
              <p:nvSpPr>
                <p:cNvPr id="4177" name="Google Shape;4177;p51"/>
                <p:cNvSpPr/>
                <p:nvPr/>
              </p:nvSpPr>
              <p:spPr>
                <a:xfrm>
                  <a:off x="5155040" y="3535199"/>
                  <a:ext cx="1012954" cy="1012868"/>
                </a:xfrm>
                <a:custGeom>
                  <a:avLst/>
                  <a:gdLst/>
                  <a:ahLst/>
                  <a:cxnLst/>
                  <a:rect l="l" t="t" r="r" b="b"/>
                  <a:pathLst>
                    <a:path w="11901" h="11900" extrusionOk="0">
                      <a:moveTo>
                        <a:pt x="5959" y="835"/>
                      </a:moveTo>
                      <a:cubicBezTo>
                        <a:pt x="8774" y="835"/>
                        <a:pt x="11066" y="3126"/>
                        <a:pt x="11066" y="5958"/>
                      </a:cubicBezTo>
                      <a:cubicBezTo>
                        <a:pt x="11066" y="8774"/>
                        <a:pt x="8774" y="11065"/>
                        <a:pt x="5959" y="11065"/>
                      </a:cubicBezTo>
                      <a:cubicBezTo>
                        <a:pt x="3127" y="11065"/>
                        <a:pt x="835" y="8774"/>
                        <a:pt x="835" y="5958"/>
                      </a:cubicBezTo>
                      <a:cubicBezTo>
                        <a:pt x="835" y="3126"/>
                        <a:pt x="3127" y="835"/>
                        <a:pt x="5959" y="835"/>
                      </a:cubicBezTo>
                      <a:close/>
                      <a:moveTo>
                        <a:pt x="5959" y="0"/>
                      </a:moveTo>
                      <a:cubicBezTo>
                        <a:pt x="2668" y="0"/>
                        <a:pt x="0" y="2668"/>
                        <a:pt x="0" y="5958"/>
                      </a:cubicBezTo>
                      <a:cubicBezTo>
                        <a:pt x="0" y="9232"/>
                        <a:pt x="2668" y="11900"/>
                        <a:pt x="5959" y="11900"/>
                      </a:cubicBezTo>
                      <a:cubicBezTo>
                        <a:pt x="9232" y="11900"/>
                        <a:pt x="11900" y="9232"/>
                        <a:pt x="11900" y="5958"/>
                      </a:cubicBezTo>
                      <a:cubicBezTo>
                        <a:pt x="11900" y="2668"/>
                        <a:pt x="9232" y="0"/>
                        <a:pt x="5959" y="0"/>
                      </a:cubicBezTo>
                      <a:close/>
                    </a:path>
                  </a:pathLst>
                </a:custGeom>
                <a:solidFill>
                  <a:srgbClr val="C2C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51"/>
                <p:cNvSpPr/>
                <p:nvPr/>
              </p:nvSpPr>
              <p:spPr>
                <a:xfrm>
                  <a:off x="5347323" y="3727398"/>
                  <a:ext cx="629766" cy="628489"/>
                </a:xfrm>
                <a:custGeom>
                  <a:avLst/>
                  <a:gdLst/>
                  <a:ahLst/>
                  <a:cxnLst/>
                  <a:rect l="l" t="t" r="r" b="b"/>
                  <a:pathLst>
                    <a:path w="7399" h="7384" extrusionOk="0">
                      <a:moveTo>
                        <a:pt x="3700" y="1"/>
                      </a:moveTo>
                      <a:cubicBezTo>
                        <a:pt x="1653" y="1"/>
                        <a:pt x="0" y="1654"/>
                        <a:pt x="0" y="3700"/>
                      </a:cubicBezTo>
                      <a:cubicBezTo>
                        <a:pt x="0" y="5730"/>
                        <a:pt x="1653" y="7383"/>
                        <a:pt x="3700" y="7383"/>
                      </a:cubicBezTo>
                      <a:cubicBezTo>
                        <a:pt x="5729" y="7383"/>
                        <a:pt x="7399" y="5730"/>
                        <a:pt x="7399" y="3700"/>
                      </a:cubicBezTo>
                      <a:cubicBezTo>
                        <a:pt x="7399" y="1654"/>
                        <a:pt x="5729" y="1"/>
                        <a:pt x="3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51"/>
                <p:cNvSpPr/>
                <p:nvPr/>
              </p:nvSpPr>
              <p:spPr>
                <a:xfrm>
                  <a:off x="5347323" y="4042339"/>
                  <a:ext cx="629766" cy="313564"/>
                </a:xfrm>
                <a:custGeom>
                  <a:avLst/>
                  <a:gdLst/>
                  <a:ahLst/>
                  <a:cxnLst/>
                  <a:rect l="l" t="t" r="r" b="b"/>
                  <a:pathLst>
                    <a:path w="7399" h="3684" extrusionOk="0">
                      <a:moveTo>
                        <a:pt x="0" y="0"/>
                      </a:moveTo>
                      <a:cubicBezTo>
                        <a:pt x="0" y="2030"/>
                        <a:pt x="1653" y="3683"/>
                        <a:pt x="3700" y="3683"/>
                      </a:cubicBezTo>
                      <a:cubicBezTo>
                        <a:pt x="5729" y="3683"/>
                        <a:pt x="7399" y="2030"/>
                        <a:pt x="7399" y="0"/>
                      </a:cubicBezTo>
                      <a:close/>
                    </a:path>
                  </a:pathLst>
                </a:custGeom>
                <a:solidFill>
                  <a:srgbClr val="EFF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83" name="Google Shape;4183;p51"/>
            <p:cNvSpPr txBox="1"/>
            <p:nvPr/>
          </p:nvSpPr>
          <p:spPr>
            <a:xfrm>
              <a:off x="6378275" y="4052788"/>
              <a:ext cx="1606500" cy="472200"/>
            </a:xfrm>
            <a:prstGeom prst="rect">
              <a:avLst/>
            </a:prstGeom>
            <a:noFill/>
            <a:ln>
              <a:noFill/>
            </a:ln>
          </p:spPr>
          <p:txBody>
            <a:bodyPr spcFirstLastPara="1" wrap="square" lIns="180000" tIns="91425" rIns="91425" bIns="91425" anchor="ctr" anchorCtr="0">
              <a:noAutofit/>
            </a:bodyPr>
            <a:lstStyle/>
            <a:p>
              <a:pPr marL="0" marR="0" lvl="0" indent="0" algn="l" rtl="0">
                <a:lnSpc>
                  <a:spcPct val="100000"/>
                </a:lnSpc>
                <a:spcBef>
                  <a:spcPts val="0"/>
                </a:spcBef>
                <a:spcAft>
                  <a:spcPts val="0"/>
                </a:spcAft>
                <a:buNone/>
              </a:pPr>
              <a:endParaRPr sz="1100" dirty="0">
                <a:solidFill>
                  <a:srgbClr val="666666"/>
                </a:solidFill>
                <a:latin typeface="Roboto Light"/>
                <a:ea typeface="Roboto Light"/>
                <a:cs typeface="Roboto Light"/>
                <a:sym typeface="Roboto Light"/>
              </a:endParaRPr>
            </a:p>
          </p:txBody>
        </p:sp>
      </p:grpSp>
      <p:grpSp>
        <p:nvGrpSpPr>
          <p:cNvPr id="4189" name="Google Shape;4189;p51"/>
          <p:cNvGrpSpPr/>
          <p:nvPr/>
        </p:nvGrpSpPr>
        <p:grpSpPr>
          <a:xfrm>
            <a:off x="5154068" y="2047920"/>
            <a:ext cx="3513756" cy="1094069"/>
            <a:chOff x="5154068" y="2047920"/>
            <a:chExt cx="3513756" cy="1094069"/>
          </a:xfrm>
        </p:grpSpPr>
        <p:grpSp>
          <p:nvGrpSpPr>
            <p:cNvPr id="4190" name="Google Shape;4190;p51"/>
            <p:cNvGrpSpPr/>
            <p:nvPr/>
          </p:nvGrpSpPr>
          <p:grpSpPr>
            <a:xfrm>
              <a:off x="5154068" y="2047920"/>
              <a:ext cx="3513756" cy="1094069"/>
              <a:chOff x="5154068" y="2047920"/>
              <a:chExt cx="3513756" cy="1094069"/>
            </a:xfrm>
          </p:grpSpPr>
          <p:sp>
            <p:nvSpPr>
              <p:cNvPr id="4191" name="Google Shape;4191;p51"/>
              <p:cNvSpPr/>
              <p:nvPr/>
            </p:nvSpPr>
            <p:spPr>
              <a:xfrm>
                <a:off x="5661204" y="2056262"/>
                <a:ext cx="3006602" cy="1085727"/>
              </a:xfrm>
              <a:custGeom>
                <a:avLst/>
                <a:gdLst/>
                <a:ahLst/>
                <a:cxnLst/>
                <a:rect l="l" t="t" r="r" b="b"/>
                <a:pathLst>
                  <a:path w="35324" h="12756" extrusionOk="0">
                    <a:moveTo>
                      <a:pt x="1" y="11901"/>
                    </a:moveTo>
                    <a:lnTo>
                      <a:pt x="1" y="11901"/>
                    </a:lnTo>
                    <a:cubicBezTo>
                      <a:pt x="16" y="11901"/>
                      <a:pt x="31" y="11902"/>
                      <a:pt x="46" y="11902"/>
                    </a:cubicBezTo>
                    <a:lnTo>
                      <a:pt x="46" y="11902"/>
                    </a:lnTo>
                    <a:lnTo>
                      <a:pt x="1" y="11901"/>
                    </a:lnTo>
                    <a:close/>
                    <a:moveTo>
                      <a:pt x="1" y="1"/>
                    </a:moveTo>
                    <a:lnTo>
                      <a:pt x="1" y="1"/>
                    </a:lnTo>
                    <a:cubicBezTo>
                      <a:pt x="3274" y="115"/>
                      <a:pt x="5942" y="2882"/>
                      <a:pt x="5942" y="6172"/>
                    </a:cubicBezTo>
                    <a:cubicBezTo>
                      <a:pt x="5942" y="9375"/>
                      <a:pt x="3388" y="11904"/>
                      <a:pt x="211" y="11904"/>
                    </a:cubicBezTo>
                    <a:cubicBezTo>
                      <a:pt x="156" y="11904"/>
                      <a:pt x="101" y="11904"/>
                      <a:pt x="46" y="11902"/>
                    </a:cubicBezTo>
                    <a:lnTo>
                      <a:pt x="46" y="11902"/>
                    </a:lnTo>
                    <a:lnTo>
                      <a:pt x="27254" y="12752"/>
                    </a:lnTo>
                    <a:cubicBezTo>
                      <a:pt x="27320" y="12754"/>
                      <a:pt x="27386" y="12755"/>
                      <a:pt x="27452" y="12755"/>
                    </a:cubicBezTo>
                    <a:cubicBezTo>
                      <a:pt x="28361" y="12755"/>
                      <a:pt x="29224" y="12545"/>
                      <a:pt x="29988" y="12179"/>
                    </a:cubicBezTo>
                    <a:lnTo>
                      <a:pt x="30037" y="12179"/>
                    </a:lnTo>
                    <a:cubicBezTo>
                      <a:pt x="30107" y="12182"/>
                      <a:pt x="30176" y="12183"/>
                      <a:pt x="30246" y="12183"/>
                    </a:cubicBezTo>
                    <a:cubicBezTo>
                      <a:pt x="33063" y="12183"/>
                      <a:pt x="35324" y="9932"/>
                      <a:pt x="35324" y="7088"/>
                    </a:cubicBezTo>
                    <a:cubicBezTo>
                      <a:pt x="35324" y="4175"/>
                      <a:pt x="32950" y="1719"/>
                      <a:pt x="30037" y="1605"/>
                    </a:cubicBezTo>
                    <a:lnTo>
                      <a:pt x="29988" y="1605"/>
                    </a:lnTo>
                    <a:cubicBezTo>
                      <a:pt x="29169" y="1163"/>
                      <a:pt x="28236" y="885"/>
                      <a:pt x="27254" y="852"/>
                    </a:cubicBezTo>
                    <a:lnTo>
                      <a:pt x="1" y="1"/>
                    </a:lnTo>
                    <a:close/>
                  </a:path>
                </a:pathLst>
              </a:custGeom>
              <a:solidFill>
                <a:srgbClr val="D9D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2" name="Google Shape;4192;p51"/>
              <p:cNvGrpSpPr/>
              <p:nvPr/>
            </p:nvGrpSpPr>
            <p:grpSpPr>
              <a:xfrm>
                <a:off x="5661204" y="2047920"/>
                <a:ext cx="3006620" cy="1008252"/>
                <a:chOff x="5661204" y="2047920"/>
                <a:chExt cx="3006620" cy="1008252"/>
              </a:xfrm>
            </p:grpSpPr>
            <p:sp>
              <p:nvSpPr>
                <p:cNvPr id="4193" name="Google Shape;4193;p51"/>
                <p:cNvSpPr/>
                <p:nvPr/>
              </p:nvSpPr>
              <p:spPr>
                <a:xfrm>
                  <a:off x="6114033" y="2105035"/>
                  <a:ext cx="2553790" cy="450088"/>
                </a:xfrm>
                <a:custGeom>
                  <a:avLst/>
                  <a:gdLst/>
                  <a:ahLst/>
                  <a:cxnLst/>
                  <a:rect l="l" t="t" r="r" b="b"/>
                  <a:pathLst>
                    <a:path w="30004" h="5288" extrusionOk="0">
                      <a:moveTo>
                        <a:pt x="0" y="1"/>
                      </a:moveTo>
                      <a:cubicBezTo>
                        <a:pt x="2914" y="1"/>
                        <a:pt x="5287" y="2374"/>
                        <a:pt x="5287" y="5288"/>
                      </a:cubicBezTo>
                      <a:lnTo>
                        <a:pt x="30004" y="5288"/>
                      </a:lnTo>
                      <a:cubicBezTo>
                        <a:pt x="30004" y="2374"/>
                        <a:pt x="27630" y="1"/>
                        <a:pt x="24717" y="1"/>
                      </a:cubicBezTo>
                      <a:close/>
                    </a:path>
                  </a:pathLst>
                </a:custGeom>
                <a:solidFill>
                  <a:srgbClr val="4891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51"/>
                <p:cNvSpPr/>
                <p:nvPr/>
              </p:nvSpPr>
              <p:spPr>
                <a:xfrm>
                  <a:off x="6114033" y="2555061"/>
                  <a:ext cx="2553790" cy="450088"/>
                </a:xfrm>
                <a:custGeom>
                  <a:avLst/>
                  <a:gdLst/>
                  <a:ahLst/>
                  <a:cxnLst/>
                  <a:rect l="l" t="t" r="r" b="b"/>
                  <a:pathLst>
                    <a:path w="30004" h="5288" extrusionOk="0">
                      <a:moveTo>
                        <a:pt x="5287" y="1"/>
                      </a:moveTo>
                      <a:cubicBezTo>
                        <a:pt x="5287" y="2914"/>
                        <a:pt x="2914" y="5288"/>
                        <a:pt x="0" y="5288"/>
                      </a:cubicBezTo>
                      <a:lnTo>
                        <a:pt x="24717" y="5288"/>
                      </a:lnTo>
                      <a:cubicBezTo>
                        <a:pt x="27630" y="5288"/>
                        <a:pt x="30004" y="2914"/>
                        <a:pt x="30004" y="1"/>
                      </a:cubicBezTo>
                      <a:close/>
                    </a:path>
                  </a:pathLst>
                </a:custGeom>
                <a:solidFill>
                  <a:srgbClr val="2B7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51"/>
                <p:cNvSpPr/>
                <p:nvPr/>
              </p:nvSpPr>
              <p:spPr>
                <a:xfrm>
                  <a:off x="5661204" y="2047920"/>
                  <a:ext cx="2826924" cy="507200"/>
                </a:xfrm>
                <a:custGeom>
                  <a:avLst/>
                  <a:gdLst/>
                  <a:ahLst/>
                  <a:cxnLst/>
                  <a:rect l="l" t="t" r="r" b="b"/>
                  <a:pathLst>
                    <a:path w="33213" h="5959" extrusionOk="0">
                      <a:moveTo>
                        <a:pt x="1" y="1"/>
                      </a:moveTo>
                      <a:cubicBezTo>
                        <a:pt x="3274" y="1"/>
                        <a:pt x="5942" y="2669"/>
                        <a:pt x="5942" y="5959"/>
                      </a:cubicBezTo>
                      <a:lnTo>
                        <a:pt x="33212" y="5959"/>
                      </a:lnTo>
                      <a:cubicBezTo>
                        <a:pt x="33212" y="2669"/>
                        <a:pt x="30544" y="1"/>
                        <a:pt x="27254"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51"/>
                <p:cNvSpPr/>
                <p:nvPr/>
              </p:nvSpPr>
              <p:spPr>
                <a:xfrm>
                  <a:off x="5661204" y="2550334"/>
                  <a:ext cx="2826924" cy="505838"/>
                </a:xfrm>
                <a:custGeom>
                  <a:avLst/>
                  <a:gdLst/>
                  <a:ahLst/>
                  <a:cxnLst/>
                  <a:rect l="l" t="t" r="r" b="b"/>
                  <a:pathLst>
                    <a:path w="33213" h="5943" extrusionOk="0">
                      <a:moveTo>
                        <a:pt x="5942" y="1"/>
                      </a:moveTo>
                      <a:cubicBezTo>
                        <a:pt x="5942" y="3274"/>
                        <a:pt x="3274" y="5942"/>
                        <a:pt x="1" y="5942"/>
                      </a:cubicBezTo>
                      <a:lnTo>
                        <a:pt x="27254" y="5942"/>
                      </a:lnTo>
                      <a:cubicBezTo>
                        <a:pt x="30544" y="5942"/>
                        <a:pt x="33212" y="3274"/>
                        <a:pt x="33212" y="1"/>
                      </a:cubicBezTo>
                      <a:close/>
                    </a:path>
                  </a:pathLst>
                </a:custGeom>
                <a:solidFill>
                  <a:srgbClr val="EFF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7" name="Google Shape;4197;p51"/>
              <p:cNvGrpSpPr/>
              <p:nvPr/>
            </p:nvGrpSpPr>
            <p:grpSpPr>
              <a:xfrm>
                <a:off x="5154068" y="2047920"/>
                <a:ext cx="1012954" cy="1012954"/>
                <a:chOff x="5154068" y="2047920"/>
                <a:chExt cx="1012954" cy="1012954"/>
              </a:xfrm>
            </p:grpSpPr>
            <p:sp>
              <p:nvSpPr>
                <p:cNvPr id="4198" name="Google Shape;4198;p51"/>
                <p:cNvSpPr/>
                <p:nvPr/>
              </p:nvSpPr>
              <p:spPr>
                <a:xfrm>
                  <a:off x="5154068" y="2047920"/>
                  <a:ext cx="1012954" cy="1012954"/>
                </a:xfrm>
                <a:custGeom>
                  <a:avLst/>
                  <a:gdLst/>
                  <a:ahLst/>
                  <a:cxnLst/>
                  <a:rect l="l" t="t" r="r" b="b"/>
                  <a:pathLst>
                    <a:path w="11901" h="11901" extrusionOk="0">
                      <a:moveTo>
                        <a:pt x="5959" y="835"/>
                      </a:moveTo>
                      <a:cubicBezTo>
                        <a:pt x="8774" y="835"/>
                        <a:pt x="11066" y="3127"/>
                        <a:pt x="11066" y="5959"/>
                      </a:cubicBezTo>
                      <a:cubicBezTo>
                        <a:pt x="11066" y="8774"/>
                        <a:pt x="8774" y="11082"/>
                        <a:pt x="5959" y="11082"/>
                      </a:cubicBezTo>
                      <a:cubicBezTo>
                        <a:pt x="3127" y="11082"/>
                        <a:pt x="835" y="8774"/>
                        <a:pt x="835" y="5959"/>
                      </a:cubicBezTo>
                      <a:cubicBezTo>
                        <a:pt x="835" y="3127"/>
                        <a:pt x="3127" y="835"/>
                        <a:pt x="5959" y="835"/>
                      </a:cubicBezTo>
                      <a:close/>
                      <a:moveTo>
                        <a:pt x="5959" y="1"/>
                      </a:moveTo>
                      <a:cubicBezTo>
                        <a:pt x="2668" y="1"/>
                        <a:pt x="0" y="2669"/>
                        <a:pt x="0" y="5959"/>
                      </a:cubicBezTo>
                      <a:cubicBezTo>
                        <a:pt x="0" y="9232"/>
                        <a:pt x="2668" y="11900"/>
                        <a:pt x="5959" y="11900"/>
                      </a:cubicBezTo>
                      <a:cubicBezTo>
                        <a:pt x="9232" y="11900"/>
                        <a:pt x="11900" y="9232"/>
                        <a:pt x="11900" y="5959"/>
                      </a:cubicBezTo>
                      <a:cubicBezTo>
                        <a:pt x="11900" y="2669"/>
                        <a:pt x="9232" y="1"/>
                        <a:pt x="5959" y="1"/>
                      </a:cubicBezTo>
                      <a:close/>
                    </a:path>
                  </a:pathLst>
                </a:custGeom>
                <a:solidFill>
                  <a:srgbClr val="C2C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51"/>
                <p:cNvSpPr/>
                <p:nvPr/>
              </p:nvSpPr>
              <p:spPr>
                <a:xfrm>
                  <a:off x="5346351" y="2240205"/>
                  <a:ext cx="629766" cy="629766"/>
                </a:xfrm>
                <a:custGeom>
                  <a:avLst/>
                  <a:gdLst/>
                  <a:ahLst/>
                  <a:cxnLst/>
                  <a:rect l="l" t="t" r="r" b="b"/>
                  <a:pathLst>
                    <a:path w="7399" h="7399" extrusionOk="0">
                      <a:moveTo>
                        <a:pt x="3700" y="0"/>
                      </a:moveTo>
                      <a:cubicBezTo>
                        <a:pt x="1653" y="0"/>
                        <a:pt x="0" y="1654"/>
                        <a:pt x="0" y="3700"/>
                      </a:cubicBezTo>
                      <a:cubicBezTo>
                        <a:pt x="0" y="5746"/>
                        <a:pt x="1653" y="7399"/>
                        <a:pt x="3700" y="7399"/>
                      </a:cubicBezTo>
                      <a:cubicBezTo>
                        <a:pt x="5729" y="7399"/>
                        <a:pt x="7399" y="5746"/>
                        <a:pt x="7399" y="3700"/>
                      </a:cubicBezTo>
                      <a:cubicBezTo>
                        <a:pt x="7399" y="1654"/>
                        <a:pt x="5729" y="0"/>
                        <a:pt x="37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51"/>
                <p:cNvSpPr/>
                <p:nvPr/>
              </p:nvSpPr>
              <p:spPr>
                <a:xfrm>
                  <a:off x="5354692" y="2555061"/>
                  <a:ext cx="613083" cy="314926"/>
                </a:xfrm>
                <a:custGeom>
                  <a:avLst/>
                  <a:gdLst/>
                  <a:ahLst/>
                  <a:cxnLst/>
                  <a:rect l="l" t="t" r="r" b="b"/>
                  <a:pathLst>
                    <a:path w="7203" h="3700" extrusionOk="0">
                      <a:moveTo>
                        <a:pt x="0" y="1"/>
                      </a:moveTo>
                      <a:cubicBezTo>
                        <a:pt x="0" y="2047"/>
                        <a:pt x="1605" y="3700"/>
                        <a:pt x="3602" y="3700"/>
                      </a:cubicBezTo>
                      <a:cubicBezTo>
                        <a:pt x="5582" y="3700"/>
                        <a:pt x="7203" y="2047"/>
                        <a:pt x="7203" y="1"/>
                      </a:cubicBezTo>
                      <a:close/>
                    </a:path>
                  </a:pathLst>
                </a:custGeom>
                <a:solidFill>
                  <a:srgbClr val="EFF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04" name="Google Shape;4204;p51"/>
            <p:cNvSpPr txBox="1"/>
            <p:nvPr/>
          </p:nvSpPr>
          <p:spPr>
            <a:xfrm>
              <a:off x="6247987" y="2057400"/>
              <a:ext cx="1650435" cy="50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s" b="1" dirty="0">
                  <a:solidFill>
                    <a:srgbClr val="14736A"/>
                  </a:solidFill>
                  <a:latin typeface="Roboto Condensed"/>
                  <a:ea typeface="Roboto Condensed"/>
                  <a:cs typeface="Roboto Condensed"/>
                  <a:sym typeface="Roboto Condensed"/>
                </a:rPr>
                <a:t>INTERPRETING VARIABILITY</a:t>
              </a:r>
              <a:endParaRPr b="1" dirty="0">
                <a:solidFill>
                  <a:srgbClr val="14736A"/>
                </a:solidFill>
                <a:latin typeface="Roboto Condensed"/>
                <a:ea typeface="Roboto Condensed"/>
                <a:cs typeface="Roboto Condensed"/>
                <a:sym typeface="Roboto Condensed"/>
              </a:endParaRPr>
            </a:p>
          </p:txBody>
        </p:sp>
        <p:sp>
          <p:nvSpPr>
            <p:cNvPr id="4205" name="Google Shape;4205;p51"/>
            <p:cNvSpPr txBox="1"/>
            <p:nvPr/>
          </p:nvSpPr>
          <p:spPr>
            <a:xfrm>
              <a:off x="6454475" y="2563155"/>
              <a:ext cx="1746900" cy="53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solidFill>
                  <a:srgbClr val="666666"/>
                </a:solidFill>
                <a:latin typeface="Roboto Light"/>
                <a:ea typeface="Roboto Light"/>
                <a:cs typeface="Roboto Light"/>
                <a:sym typeface="Roboto Light"/>
              </a:endParaRPr>
            </a:p>
          </p:txBody>
        </p:sp>
      </p:grpSp>
      <p:sp>
        <p:nvSpPr>
          <p:cNvPr id="63" name="Google Shape;10988;p73"/>
          <p:cNvSpPr>
            <a:spLocks noChangeAspect="1"/>
          </p:cNvSpPr>
          <p:nvPr/>
        </p:nvSpPr>
        <p:spPr>
          <a:xfrm>
            <a:off x="5440671" y="2367599"/>
            <a:ext cx="471347" cy="451867"/>
          </a:xfrm>
          <a:custGeom>
            <a:avLst/>
            <a:gdLst/>
            <a:ahLst/>
            <a:cxnLst/>
            <a:rect l="l" t="t" r="r" b="b"/>
            <a:pathLst>
              <a:path w="12225" h="11272" extrusionOk="0">
                <a:moveTo>
                  <a:pt x="2490" y="1190"/>
                </a:moveTo>
                <a:lnTo>
                  <a:pt x="4065" y="4372"/>
                </a:lnTo>
                <a:lnTo>
                  <a:pt x="4159" y="4624"/>
                </a:lnTo>
                <a:lnTo>
                  <a:pt x="3183" y="6577"/>
                </a:lnTo>
                <a:cubicBezTo>
                  <a:pt x="3151" y="6671"/>
                  <a:pt x="3120" y="6766"/>
                  <a:pt x="3057" y="6892"/>
                </a:cubicBezTo>
                <a:cubicBezTo>
                  <a:pt x="2868" y="6923"/>
                  <a:pt x="2679" y="6986"/>
                  <a:pt x="2490" y="6986"/>
                </a:cubicBezTo>
                <a:cubicBezTo>
                  <a:pt x="1482" y="6986"/>
                  <a:pt x="662" y="6199"/>
                  <a:pt x="662" y="5191"/>
                </a:cubicBezTo>
                <a:cubicBezTo>
                  <a:pt x="662" y="4939"/>
                  <a:pt x="757" y="4655"/>
                  <a:pt x="851" y="4372"/>
                </a:cubicBezTo>
                <a:cubicBezTo>
                  <a:pt x="851" y="4372"/>
                  <a:pt x="2269" y="1568"/>
                  <a:pt x="2490" y="1190"/>
                </a:cubicBezTo>
                <a:close/>
                <a:moveTo>
                  <a:pt x="9610" y="1190"/>
                </a:moveTo>
                <a:lnTo>
                  <a:pt x="11217" y="4372"/>
                </a:lnTo>
                <a:cubicBezTo>
                  <a:pt x="11343" y="4655"/>
                  <a:pt x="11406" y="4876"/>
                  <a:pt x="11406" y="5191"/>
                </a:cubicBezTo>
                <a:cubicBezTo>
                  <a:pt x="11406" y="6136"/>
                  <a:pt x="10618" y="6986"/>
                  <a:pt x="9610" y="6986"/>
                </a:cubicBezTo>
                <a:cubicBezTo>
                  <a:pt x="9421" y="6986"/>
                  <a:pt x="9200" y="6923"/>
                  <a:pt x="9011" y="6892"/>
                </a:cubicBezTo>
                <a:cubicBezTo>
                  <a:pt x="8980" y="6766"/>
                  <a:pt x="8948" y="6703"/>
                  <a:pt x="8885" y="6577"/>
                </a:cubicBezTo>
                <a:lnTo>
                  <a:pt x="7909" y="4624"/>
                </a:lnTo>
                <a:lnTo>
                  <a:pt x="8035" y="4372"/>
                </a:lnTo>
                <a:cubicBezTo>
                  <a:pt x="8035" y="4372"/>
                  <a:pt x="9452" y="1536"/>
                  <a:pt x="9610" y="1190"/>
                </a:cubicBezTo>
                <a:close/>
                <a:moveTo>
                  <a:pt x="6050" y="2387"/>
                </a:moveTo>
                <a:lnTo>
                  <a:pt x="8255" y="6892"/>
                </a:lnTo>
                <a:cubicBezTo>
                  <a:pt x="8476" y="7238"/>
                  <a:pt x="8539" y="7648"/>
                  <a:pt x="8539" y="8026"/>
                </a:cubicBezTo>
                <a:cubicBezTo>
                  <a:pt x="8539" y="9412"/>
                  <a:pt x="7436" y="10515"/>
                  <a:pt x="6050" y="10515"/>
                </a:cubicBezTo>
                <a:cubicBezTo>
                  <a:pt x="4695" y="10515"/>
                  <a:pt x="3592" y="9412"/>
                  <a:pt x="3592" y="8026"/>
                </a:cubicBezTo>
                <a:cubicBezTo>
                  <a:pt x="3592" y="7648"/>
                  <a:pt x="3655" y="7238"/>
                  <a:pt x="3844" y="6892"/>
                </a:cubicBezTo>
                <a:lnTo>
                  <a:pt x="6050" y="2387"/>
                </a:lnTo>
                <a:close/>
                <a:moveTo>
                  <a:pt x="2521" y="0"/>
                </a:moveTo>
                <a:cubicBezTo>
                  <a:pt x="2395" y="0"/>
                  <a:pt x="2269" y="71"/>
                  <a:pt x="2206" y="213"/>
                </a:cubicBezTo>
                <a:cubicBezTo>
                  <a:pt x="2112" y="307"/>
                  <a:pt x="284" y="4025"/>
                  <a:pt x="284" y="4025"/>
                </a:cubicBezTo>
                <a:cubicBezTo>
                  <a:pt x="64" y="4372"/>
                  <a:pt x="1" y="4781"/>
                  <a:pt x="1" y="5159"/>
                </a:cubicBezTo>
                <a:cubicBezTo>
                  <a:pt x="1" y="5821"/>
                  <a:pt x="284" y="6451"/>
                  <a:pt x="757" y="6923"/>
                </a:cubicBezTo>
                <a:cubicBezTo>
                  <a:pt x="1230" y="7396"/>
                  <a:pt x="1860" y="7680"/>
                  <a:pt x="2521" y="7680"/>
                </a:cubicBezTo>
                <a:cubicBezTo>
                  <a:pt x="2647" y="7680"/>
                  <a:pt x="2742" y="7680"/>
                  <a:pt x="2899" y="7648"/>
                </a:cubicBezTo>
                <a:lnTo>
                  <a:pt x="2899" y="7648"/>
                </a:lnTo>
                <a:cubicBezTo>
                  <a:pt x="2899" y="7774"/>
                  <a:pt x="2868" y="7932"/>
                  <a:pt x="2868" y="8026"/>
                </a:cubicBezTo>
                <a:cubicBezTo>
                  <a:pt x="2868" y="9822"/>
                  <a:pt x="4348" y="11271"/>
                  <a:pt x="6113" y="11271"/>
                </a:cubicBezTo>
                <a:cubicBezTo>
                  <a:pt x="7877" y="11271"/>
                  <a:pt x="9326" y="9822"/>
                  <a:pt x="9326" y="8026"/>
                </a:cubicBezTo>
                <a:cubicBezTo>
                  <a:pt x="9326" y="7932"/>
                  <a:pt x="9326" y="7774"/>
                  <a:pt x="9295" y="7648"/>
                </a:cubicBezTo>
                <a:cubicBezTo>
                  <a:pt x="9421" y="7648"/>
                  <a:pt x="9547" y="7680"/>
                  <a:pt x="9704" y="7680"/>
                </a:cubicBezTo>
                <a:cubicBezTo>
                  <a:pt x="11059" y="7680"/>
                  <a:pt x="12225" y="6577"/>
                  <a:pt x="12225" y="5191"/>
                </a:cubicBezTo>
                <a:cubicBezTo>
                  <a:pt x="12130" y="4750"/>
                  <a:pt x="12036" y="4372"/>
                  <a:pt x="11847" y="4025"/>
                </a:cubicBezTo>
                <a:lnTo>
                  <a:pt x="9925" y="213"/>
                </a:lnTo>
                <a:cubicBezTo>
                  <a:pt x="9862" y="71"/>
                  <a:pt x="9736" y="0"/>
                  <a:pt x="9610" y="0"/>
                </a:cubicBezTo>
                <a:cubicBezTo>
                  <a:pt x="9484" y="0"/>
                  <a:pt x="9358" y="71"/>
                  <a:pt x="9295" y="213"/>
                </a:cubicBezTo>
                <a:cubicBezTo>
                  <a:pt x="8948" y="906"/>
                  <a:pt x="7530" y="3773"/>
                  <a:pt x="7530" y="3773"/>
                </a:cubicBezTo>
                <a:lnTo>
                  <a:pt x="6365" y="1473"/>
                </a:lnTo>
                <a:cubicBezTo>
                  <a:pt x="6318" y="1331"/>
                  <a:pt x="6192" y="1260"/>
                  <a:pt x="6062" y="1260"/>
                </a:cubicBezTo>
                <a:cubicBezTo>
                  <a:pt x="5932" y="1260"/>
                  <a:pt x="5798" y="1331"/>
                  <a:pt x="5735" y="1473"/>
                </a:cubicBezTo>
                <a:lnTo>
                  <a:pt x="4601" y="3773"/>
                </a:lnTo>
                <a:lnTo>
                  <a:pt x="2836" y="213"/>
                </a:lnTo>
                <a:cubicBezTo>
                  <a:pt x="2773" y="71"/>
                  <a:pt x="2647" y="0"/>
                  <a:pt x="2521" y="0"/>
                </a:cubicBezTo>
                <a:close/>
              </a:path>
            </a:pathLst>
          </a:custGeom>
          <a:solidFill>
            <a:srgbClr val="006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021;p73"/>
          <p:cNvSpPr>
            <a:spLocks noChangeAspect="1"/>
          </p:cNvSpPr>
          <p:nvPr/>
        </p:nvSpPr>
        <p:spPr>
          <a:xfrm>
            <a:off x="5435345" y="883896"/>
            <a:ext cx="452830" cy="448792"/>
          </a:xfrm>
          <a:custGeom>
            <a:avLst/>
            <a:gdLst/>
            <a:ahLst/>
            <a:cxnLst/>
            <a:rect l="l" t="t" r="r" b="b"/>
            <a:pathLst>
              <a:path w="12224" h="12115" extrusionOk="0">
                <a:moveTo>
                  <a:pt x="3245" y="741"/>
                </a:moveTo>
                <a:cubicBezTo>
                  <a:pt x="3497" y="993"/>
                  <a:pt x="3938" y="1465"/>
                  <a:pt x="3938" y="2033"/>
                </a:cubicBezTo>
                <a:cubicBezTo>
                  <a:pt x="3938" y="2568"/>
                  <a:pt x="3497" y="3104"/>
                  <a:pt x="3245" y="3324"/>
                </a:cubicBezTo>
                <a:cubicBezTo>
                  <a:pt x="2962" y="3041"/>
                  <a:pt x="2520" y="2568"/>
                  <a:pt x="2520" y="2033"/>
                </a:cubicBezTo>
                <a:cubicBezTo>
                  <a:pt x="2520" y="1528"/>
                  <a:pt x="2962" y="993"/>
                  <a:pt x="3245" y="741"/>
                </a:cubicBezTo>
                <a:close/>
                <a:moveTo>
                  <a:pt x="8979" y="741"/>
                </a:moveTo>
                <a:cubicBezTo>
                  <a:pt x="9263" y="993"/>
                  <a:pt x="9704" y="1465"/>
                  <a:pt x="9704" y="2033"/>
                </a:cubicBezTo>
                <a:cubicBezTo>
                  <a:pt x="9704" y="2568"/>
                  <a:pt x="9263" y="3104"/>
                  <a:pt x="8979" y="3324"/>
                </a:cubicBezTo>
                <a:cubicBezTo>
                  <a:pt x="8695" y="3041"/>
                  <a:pt x="8286" y="2568"/>
                  <a:pt x="8286" y="2033"/>
                </a:cubicBezTo>
                <a:cubicBezTo>
                  <a:pt x="8286" y="1528"/>
                  <a:pt x="8758" y="993"/>
                  <a:pt x="8979" y="741"/>
                </a:cubicBezTo>
                <a:close/>
                <a:moveTo>
                  <a:pt x="1827" y="3482"/>
                </a:moveTo>
                <a:cubicBezTo>
                  <a:pt x="2394" y="3482"/>
                  <a:pt x="2899" y="3954"/>
                  <a:pt x="2899" y="4553"/>
                </a:cubicBezTo>
                <a:lnTo>
                  <a:pt x="2899" y="4899"/>
                </a:lnTo>
                <a:lnTo>
                  <a:pt x="2520" y="4899"/>
                </a:lnTo>
                <a:cubicBezTo>
                  <a:pt x="1922" y="4899"/>
                  <a:pt x="1449" y="4427"/>
                  <a:pt x="1449" y="3828"/>
                </a:cubicBezTo>
                <a:lnTo>
                  <a:pt x="1449" y="3482"/>
                </a:lnTo>
                <a:close/>
                <a:moveTo>
                  <a:pt x="5041" y="3482"/>
                </a:moveTo>
                <a:lnTo>
                  <a:pt x="5041" y="3828"/>
                </a:lnTo>
                <a:cubicBezTo>
                  <a:pt x="5041" y="4427"/>
                  <a:pt x="4568" y="4899"/>
                  <a:pt x="3970" y="4899"/>
                </a:cubicBezTo>
                <a:lnTo>
                  <a:pt x="3623" y="4899"/>
                </a:lnTo>
                <a:lnTo>
                  <a:pt x="3623" y="4553"/>
                </a:lnTo>
                <a:cubicBezTo>
                  <a:pt x="3623" y="3954"/>
                  <a:pt x="4096" y="3482"/>
                  <a:pt x="4694" y="3482"/>
                </a:cubicBezTo>
                <a:close/>
                <a:moveTo>
                  <a:pt x="7561" y="3482"/>
                </a:moveTo>
                <a:cubicBezTo>
                  <a:pt x="8160" y="3482"/>
                  <a:pt x="8632" y="3954"/>
                  <a:pt x="8632" y="4553"/>
                </a:cubicBezTo>
                <a:lnTo>
                  <a:pt x="8632" y="4899"/>
                </a:lnTo>
                <a:lnTo>
                  <a:pt x="8286" y="4899"/>
                </a:lnTo>
                <a:cubicBezTo>
                  <a:pt x="7687" y="4899"/>
                  <a:pt x="7215" y="4427"/>
                  <a:pt x="7215" y="3828"/>
                </a:cubicBezTo>
                <a:lnTo>
                  <a:pt x="7215" y="3482"/>
                </a:lnTo>
                <a:close/>
                <a:moveTo>
                  <a:pt x="10806" y="3482"/>
                </a:moveTo>
                <a:lnTo>
                  <a:pt x="10806" y="3828"/>
                </a:lnTo>
                <a:cubicBezTo>
                  <a:pt x="10806" y="4427"/>
                  <a:pt x="10334" y="4899"/>
                  <a:pt x="9735" y="4899"/>
                </a:cubicBezTo>
                <a:lnTo>
                  <a:pt x="9389" y="4899"/>
                </a:lnTo>
                <a:lnTo>
                  <a:pt x="9389" y="4553"/>
                </a:lnTo>
                <a:cubicBezTo>
                  <a:pt x="9389" y="3954"/>
                  <a:pt x="9861" y="3482"/>
                  <a:pt x="10428" y="3482"/>
                </a:cubicBezTo>
                <a:close/>
                <a:moveTo>
                  <a:pt x="1827" y="5624"/>
                </a:moveTo>
                <a:cubicBezTo>
                  <a:pt x="2394" y="5624"/>
                  <a:pt x="2899" y="6065"/>
                  <a:pt x="2899" y="6664"/>
                </a:cubicBezTo>
                <a:lnTo>
                  <a:pt x="2899" y="7042"/>
                </a:lnTo>
                <a:lnTo>
                  <a:pt x="2520" y="7042"/>
                </a:lnTo>
                <a:cubicBezTo>
                  <a:pt x="1922" y="7042"/>
                  <a:pt x="1449" y="6569"/>
                  <a:pt x="1449" y="5971"/>
                </a:cubicBezTo>
                <a:lnTo>
                  <a:pt x="1449" y="5624"/>
                </a:lnTo>
                <a:close/>
                <a:moveTo>
                  <a:pt x="7561" y="5624"/>
                </a:moveTo>
                <a:cubicBezTo>
                  <a:pt x="8160" y="5624"/>
                  <a:pt x="8632" y="6065"/>
                  <a:pt x="8632" y="6664"/>
                </a:cubicBezTo>
                <a:lnTo>
                  <a:pt x="8632" y="7042"/>
                </a:lnTo>
                <a:lnTo>
                  <a:pt x="8286" y="7042"/>
                </a:lnTo>
                <a:cubicBezTo>
                  <a:pt x="7687" y="7042"/>
                  <a:pt x="7215" y="6569"/>
                  <a:pt x="7215" y="5971"/>
                </a:cubicBezTo>
                <a:lnTo>
                  <a:pt x="7215" y="5624"/>
                </a:lnTo>
                <a:close/>
                <a:moveTo>
                  <a:pt x="5009" y="5656"/>
                </a:moveTo>
                <a:lnTo>
                  <a:pt x="5009" y="6002"/>
                </a:lnTo>
                <a:cubicBezTo>
                  <a:pt x="5009" y="6601"/>
                  <a:pt x="4537" y="7073"/>
                  <a:pt x="3938" y="7073"/>
                </a:cubicBezTo>
                <a:lnTo>
                  <a:pt x="3592" y="7073"/>
                </a:lnTo>
                <a:lnTo>
                  <a:pt x="3592" y="6727"/>
                </a:lnTo>
                <a:cubicBezTo>
                  <a:pt x="3592" y="6128"/>
                  <a:pt x="4064" y="5656"/>
                  <a:pt x="4663" y="5656"/>
                </a:cubicBezTo>
                <a:close/>
                <a:moveTo>
                  <a:pt x="10806" y="5656"/>
                </a:moveTo>
                <a:lnTo>
                  <a:pt x="10806" y="6002"/>
                </a:lnTo>
                <a:cubicBezTo>
                  <a:pt x="10806" y="6601"/>
                  <a:pt x="10334" y="7073"/>
                  <a:pt x="9735" y="7073"/>
                </a:cubicBezTo>
                <a:lnTo>
                  <a:pt x="9389" y="7073"/>
                </a:lnTo>
                <a:lnTo>
                  <a:pt x="9389" y="6727"/>
                </a:lnTo>
                <a:cubicBezTo>
                  <a:pt x="9389" y="6128"/>
                  <a:pt x="9861" y="5656"/>
                  <a:pt x="10428" y="5656"/>
                </a:cubicBezTo>
                <a:close/>
                <a:moveTo>
                  <a:pt x="1827" y="7766"/>
                </a:moveTo>
                <a:cubicBezTo>
                  <a:pt x="2394" y="7766"/>
                  <a:pt x="2899" y="8239"/>
                  <a:pt x="2899" y="8838"/>
                </a:cubicBezTo>
                <a:lnTo>
                  <a:pt x="2899" y="9184"/>
                </a:lnTo>
                <a:lnTo>
                  <a:pt x="2520" y="9184"/>
                </a:lnTo>
                <a:cubicBezTo>
                  <a:pt x="1922" y="9184"/>
                  <a:pt x="1449" y="8712"/>
                  <a:pt x="1449" y="8144"/>
                </a:cubicBezTo>
                <a:lnTo>
                  <a:pt x="1449" y="7766"/>
                </a:lnTo>
                <a:close/>
                <a:moveTo>
                  <a:pt x="5041" y="7766"/>
                </a:moveTo>
                <a:lnTo>
                  <a:pt x="5041" y="8144"/>
                </a:lnTo>
                <a:cubicBezTo>
                  <a:pt x="5041" y="8712"/>
                  <a:pt x="4568" y="9184"/>
                  <a:pt x="3970" y="9184"/>
                </a:cubicBezTo>
                <a:lnTo>
                  <a:pt x="3623" y="9184"/>
                </a:lnTo>
                <a:lnTo>
                  <a:pt x="3623" y="8838"/>
                </a:lnTo>
                <a:cubicBezTo>
                  <a:pt x="3623" y="8239"/>
                  <a:pt x="4096" y="7766"/>
                  <a:pt x="4694" y="7766"/>
                </a:cubicBezTo>
                <a:close/>
                <a:moveTo>
                  <a:pt x="7561" y="7766"/>
                </a:moveTo>
                <a:cubicBezTo>
                  <a:pt x="8160" y="7766"/>
                  <a:pt x="8632" y="8239"/>
                  <a:pt x="8632" y="8838"/>
                </a:cubicBezTo>
                <a:lnTo>
                  <a:pt x="8632" y="9184"/>
                </a:lnTo>
                <a:lnTo>
                  <a:pt x="8286" y="9184"/>
                </a:lnTo>
                <a:cubicBezTo>
                  <a:pt x="7687" y="9184"/>
                  <a:pt x="7215" y="8712"/>
                  <a:pt x="7215" y="8144"/>
                </a:cubicBezTo>
                <a:lnTo>
                  <a:pt x="7215" y="7766"/>
                </a:lnTo>
                <a:close/>
                <a:moveTo>
                  <a:pt x="10806" y="7766"/>
                </a:moveTo>
                <a:lnTo>
                  <a:pt x="10806" y="8144"/>
                </a:lnTo>
                <a:cubicBezTo>
                  <a:pt x="10806" y="8712"/>
                  <a:pt x="10334" y="9184"/>
                  <a:pt x="9735" y="9184"/>
                </a:cubicBezTo>
                <a:lnTo>
                  <a:pt x="9389" y="9184"/>
                </a:lnTo>
                <a:lnTo>
                  <a:pt x="9389" y="8838"/>
                </a:lnTo>
                <a:cubicBezTo>
                  <a:pt x="9389" y="8239"/>
                  <a:pt x="9861" y="7766"/>
                  <a:pt x="10428" y="7766"/>
                </a:cubicBezTo>
                <a:close/>
                <a:moveTo>
                  <a:pt x="3214" y="0"/>
                </a:moveTo>
                <a:cubicBezTo>
                  <a:pt x="3135" y="0"/>
                  <a:pt x="3056" y="16"/>
                  <a:pt x="2993" y="48"/>
                </a:cubicBezTo>
                <a:cubicBezTo>
                  <a:pt x="2962" y="79"/>
                  <a:pt x="1796" y="961"/>
                  <a:pt x="1796" y="2127"/>
                </a:cubicBezTo>
                <a:cubicBezTo>
                  <a:pt x="1796" y="2379"/>
                  <a:pt x="1827" y="2663"/>
                  <a:pt x="1953" y="2852"/>
                </a:cubicBezTo>
                <a:lnTo>
                  <a:pt x="1071" y="2852"/>
                </a:lnTo>
                <a:cubicBezTo>
                  <a:pt x="882" y="2852"/>
                  <a:pt x="725" y="3009"/>
                  <a:pt x="725" y="3198"/>
                </a:cubicBezTo>
                <a:lnTo>
                  <a:pt x="725" y="3923"/>
                </a:lnTo>
                <a:cubicBezTo>
                  <a:pt x="725" y="4301"/>
                  <a:pt x="851" y="4710"/>
                  <a:pt x="1071" y="4994"/>
                </a:cubicBezTo>
                <a:cubicBezTo>
                  <a:pt x="882" y="4994"/>
                  <a:pt x="725" y="5152"/>
                  <a:pt x="725" y="5341"/>
                </a:cubicBezTo>
                <a:lnTo>
                  <a:pt x="725" y="6034"/>
                </a:lnTo>
                <a:cubicBezTo>
                  <a:pt x="725" y="6443"/>
                  <a:pt x="851" y="6821"/>
                  <a:pt x="1071" y="7105"/>
                </a:cubicBezTo>
                <a:cubicBezTo>
                  <a:pt x="882" y="7105"/>
                  <a:pt x="725" y="7262"/>
                  <a:pt x="725" y="7451"/>
                </a:cubicBezTo>
                <a:lnTo>
                  <a:pt x="725" y="8176"/>
                </a:lnTo>
                <a:cubicBezTo>
                  <a:pt x="725" y="9153"/>
                  <a:pt x="1512" y="9940"/>
                  <a:pt x="2489" y="9940"/>
                </a:cubicBezTo>
                <a:lnTo>
                  <a:pt x="2836" y="9940"/>
                </a:lnTo>
                <a:lnTo>
                  <a:pt x="2836" y="11389"/>
                </a:lnTo>
                <a:lnTo>
                  <a:pt x="378" y="11389"/>
                </a:lnTo>
                <a:cubicBezTo>
                  <a:pt x="158" y="11389"/>
                  <a:pt x="0" y="11547"/>
                  <a:pt x="0" y="11768"/>
                </a:cubicBezTo>
                <a:cubicBezTo>
                  <a:pt x="0" y="11957"/>
                  <a:pt x="158" y="12114"/>
                  <a:pt x="378" y="12114"/>
                </a:cubicBezTo>
                <a:lnTo>
                  <a:pt x="11814" y="12114"/>
                </a:lnTo>
                <a:cubicBezTo>
                  <a:pt x="12035" y="12114"/>
                  <a:pt x="12192" y="11957"/>
                  <a:pt x="12192" y="11768"/>
                </a:cubicBezTo>
                <a:cubicBezTo>
                  <a:pt x="12224" y="11547"/>
                  <a:pt x="12066" y="11389"/>
                  <a:pt x="11846" y="11389"/>
                </a:cubicBezTo>
                <a:lnTo>
                  <a:pt x="9389" y="11389"/>
                </a:lnTo>
                <a:lnTo>
                  <a:pt x="9389" y="9940"/>
                </a:lnTo>
                <a:lnTo>
                  <a:pt x="9735" y="9940"/>
                </a:lnTo>
                <a:cubicBezTo>
                  <a:pt x="10712" y="9940"/>
                  <a:pt x="11499" y="9153"/>
                  <a:pt x="11499" y="8176"/>
                </a:cubicBezTo>
                <a:lnTo>
                  <a:pt x="11499" y="7451"/>
                </a:lnTo>
                <a:cubicBezTo>
                  <a:pt x="11499" y="7262"/>
                  <a:pt x="11342" y="7105"/>
                  <a:pt x="11153" y="7105"/>
                </a:cubicBezTo>
                <a:cubicBezTo>
                  <a:pt x="11373" y="6790"/>
                  <a:pt x="11499" y="6443"/>
                  <a:pt x="11499" y="6034"/>
                </a:cubicBezTo>
                <a:lnTo>
                  <a:pt x="11499" y="5341"/>
                </a:lnTo>
                <a:cubicBezTo>
                  <a:pt x="11499" y="5152"/>
                  <a:pt x="11342" y="4994"/>
                  <a:pt x="11153" y="4994"/>
                </a:cubicBezTo>
                <a:cubicBezTo>
                  <a:pt x="11373" y="4679"/>
                  <a:pt x="11499" y="4301"/>
                  <a:pt x="11499" y="3923"/>
                </a:cubicBezTo>
                <a:lnTo>
                  <a:pt x="11499" y="3198"/>
                </a:lnTo>
                <a:cubicBezTo>
                  <a:pt x="11499" y="3009"/>
                  <a:pt x="11342" y="2852"/>
                  <a:pt x="11153" y="2852"/>
                </a:cubicBezTo>
                <a:lnTo>
                  <a:pt x="10271" y="2852"/>
                </a:lnTo>
                <a:cubicBezTo>
                  <a:pt x="10365" y="2631"/>
                  <a:pt x="10428" y="2379"/>
                  <a:pt x="10428" y="2127"/>
                </a:cubicBezTo>
                <a:cubicBezTo>
                  <a:pt x="10428" y="993"/>
                  <a:pt x="9263" y="79"/>
                  <a:pt x="9231" y="48"/>
                </a:cubicBezTo>
                <a:cubicBezTo>
                  <a:pt x="9168" y="16"/>
                  <a:pt x="9089" y="0"/>
                  <a:pt x="9010" y="0"/>
                </a:cubicBezTo>
                <a:cubicBezTo>
                  <a:pt x="8932" y="0"/>
                  <a:pt x="8853" y="16"/>
                  <a:pt x="8790" y="48"/>
                </a:cubicBezTo>
                <a:cubicBezTo>
                  <a:pt x="8758" y="79"/>
                  <a:pt x="7561" y="961"/>
                  <a:pt x="7561" y="2127"/>
                </a:cubicBezTo>
                <a:cubicBezTo>
                  <a:pt x="7561" y="2379"/>
                  <a:pt x="7624" y="2663"/>
                  <a:pt x="7719" y="2852"/>
                </a:cubicBezTo>
                <a:lnTo>
                  <a:pt x="6868" y="2852"/>
                </a:lnTo>
                <a:cubicBezTo>
                  <a:pt x="6679" y="2852"/>
                  <a:pt x="6522" y="3009"/>
                  <a:pt x="6522" y="3198"/>
                </a:cubicBezTo>
                <a:lnTo>
                  <a:pt x="6522" y="3923"/>
                </a:lnTo>
                <a:cubicBezTo>
                  <a:pt x="6522" y="4301"/>
                  <a:pt x="6616" y="4710"/>
                  <a:pt x="6868" y="4994"/>
                </a:cubicBezTo>
                <a:cubicBezTo>
                  <a:pt x="6679" y="4994"/>
                  <a:pt x="6522" y="5152"/>
                  <a:pt x="6522" y="5341"/>
                </a:cubicBezTo>
                <a:lnTo>
                  <a:pt x="6522" y="6034"/>
                </a:lnTo>
                <a:cubicBezTo>
                  <a:pt x="6522" y="6443"/>
                  <a:pt x="6616" y="6821"/>
                  <a:pt x="6868" y="7105"/>
                </a:cubicBezTo>
                <a:cubicBezTo>
                  <a:pt x="6679" y="7105"/>
                  <a:pt x="6522" y="7262"/>
                  <a:pt x="6522" y="7451"/>
                </a:cubicBezTo>
                <a:lnTo>
                  <a:pt x="6522" y="8176"/>
                </a:lnTo>
                <a:cubicBezTo>
                  <a:pt x="6522" y="9153"/>
                  <a:pt x="7309" y="9940"/>
                  <a:pt x="8286" y="9940"/>
                </a:cubicBezTo>
                <a:lnTo>
                  <a:pt x="8632" y="9940"/>
                </a:lnTo>
                <a:lnTo>
                  <a:pt x="8632" y="11389"/>
                </a:lnTo>
                <a:lnTo>
                  <a:pt x="3592" y="11389"/>
                </a:lnTo>
                <a:lnTo>
                  <a:pt x="3592" y="9940"/>
                </a:lnTo>
                <a:lnTo>
                  <a:pt x="3938" y="9940"/>
                </a:lnTo>
                <a:cubicBezTo>
                  <a:pt x="4946" y="9940"/>
                  <a:pt x="5734" y="9153"/>
                  <a:pt x="5734" y="8176"/>
                </a:cubicBezTo>
                <a:lnTo>
                  <a:pt x="5734" y="7451"/>
                </a:lnTo>
                <a:cubicBezTo>
                  <a:pt x="5734" y="7262"/>
                  <a:pt x="5576" y="7105"/>
                  <a:pt x="5356" y="7105"/>
                </a:cubicBezTo>
                <a:cubicBezTo>
                  <a:pt x="5608" y="6790"/>
                  <a:pt x="5734" y="6443"/>
                  <a:pt x="5734" y="6034"/>
                </a:cubicBezTo>
                <a:lnTo>
                  <a:pt x="5734" y="5341"/>
                </a:lnTo>
                <a:cubicBezTo>
                  <a:pt x="5734" y="5152"/>
                  <a:pt x="5576" y="4994"/>
                  <a:pt x="5356" y="4994"/>
                </a:cubicBezTo>
                <a:cubicBezTo>
                  <a:pt x="5608" y="4679"/>
                  <a:pt x="5734" y="4301"/>
                  <a:pt x="5734" y="3923"/>
                </a:cubicBezTo>
                <a:lnTo>
                  <a:pt x="5734" y="3198"/>
                </a:lnTo>
                <a:cubicBezTo>
                  <a:pt x="5734" y="3009"/>
                  <a:pt x="5576" y="2852"/>
                  <a:pt x="5356" y="2852"/>
                </a:cubicBezTo>
                <a:lnTo>
                  <a:pt x="4505" y="2852"/>
                </a:lnTo>
                <a:cubicBezTo>
                  <a:pt x="4568" y="2631"/>
                  <a:pt x="4663" y="2379"/>
                  <a:pt x="4663" y="2127"/>
                </a:cubicBezTo>
                <a:cubicBezTo>
                  <a:pt x="4663" y="993"/>
                  <a:pt x="3466" y="79"/>
                  <a:pt x="3434" y="48"/>
                </a:cubicBezTo>
                <a:cubicBezTo>
                  <a:pt x="3371" y="16"/>
                  <a:pt x="3292" y="0"/>
                  <a:pt x="3214" y="0"/>
                </a:cubicBezTo>
                <a:close/>
              </a:path>
            </a:pathLst>
          </a:custGeom>
          <a:solidFill>
            <a:srgbClr val="3399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166;p51"/>
          <p:cNvSpPr txBox="1"/>
          <p:nvPr/>
        </p:nvSpPr>
        <p:spPr>
          <a:xfrm>
            <a:off x="6454477" y="2482571"/>
            <a:ext cx="1710600" cy="535500"/>
          </a:xfrm>
          <a:prstGeom prst="rect">
            <a:avLst/>
          </a:prstGeom>
          <a:noFill/>
          <a:ln>
            <a:noFill/>
          </a:ln>
        </p:spPr>
        <p:txBody>
          <a:bodyPr spcFirstLastPara="1" wrap="square" lIns="91425" tIns="91425" rIns="91425" bIns="91425" anchor="ctr" anchorCtr="0">
            <a:noAutofit/>
          </a:bodyPr>
          <a:lstStyle/>
          <a:p>
            <a:r>
              <a:rPr lang="es-AR" sz="1100" dirty="0" err="1">
                <a:solidFill>
                  <a:srgbClr val="666666"/>
                </a:solidFill>
                <a:latin typeface="Roboto Light"/>
                <a:ea typeface="Roboto Light"/>
                <a:cs typeface="Roboto Light"/>
              </a:rPr>
              <a:t>Historical</a:t>
            </a:r>
            <a:r>
              <a:rPr lang="es-AR" sz="1100" dirty="0">
                <a:solidFill>
                  <a:srgbClr val="666666"/>
                </a:solidFill>
                <a:latin typeface="Roboto Light"/>
                <a:ea typeface="Roboto Light"/>
                <a:cs typeface="Roboto Light"/>
              </a:rPr>
              <a:t> </a:t>
            </a:r>
            <a:r>
              <a:rPr lang="es-AR" sz="1100" dirty="0" err="1">
                <a:solidFill>
                  <a:srgbClr val="666666"/>
                </a:solidFill>
                <a:latin typeface="Roboto Light"/>
                <a:ea typeface="Roboto Light"/>
                <a:cs typeface="Roboto Light"/>
              </a:rPr>
              <a:t>precipitation</a:t>
            </a:r>
            <a:r>
              <a:rPr lang="es-AR" sz="1100" dirty="0">
                <a:solidFill>
                  <a:srgbClr val="666666"/>
                </a:solidFill>
                <a:latin typeface="Roboto Light"/>
                <a:ea typeface="Roboto Light"/>
                <a:cs typeface="Roboto Light"/>
              </a:rPr>
              <a:t> </a:t>
            </a:r>
            <a:r>
              <a:rPr lang="es-AR" sz="1100" dirty="0" err="1">
                <a:solidFill>
                  <a:srgbClr val="666666"/>
                </a:solidFill>
                <a:latin typeface="Roboto Light"/>
                <a:ea typeface="Roboto Light"/>
                <a:cs typeface="Roboto Light"/>
              </a:rPr>
              <a:t>information</a:t>
            </a:r>
            <a:r>
              <a:rPr lang="es-AR" sz="1100" dirty="0">
                <a:solidFill>
                  <a:srgbClr val="666666"/>
                </a:solidFill>
                <a:latin typeface="Roboto Light"/>
                <a:ea typeface="Roboto Light"/>
                <a:cs typeface="Roboto Light"/>
              </a:rPr>
              <a:t> as a </a:t>
            </a:r>
            <a:r>
              <a:rPr lang="es-AR" sz="1100" dirty="0" err="1">
                <a:solidFill>
                  <a:srgbClr val="666666"/>
                </a:solidFill>
                <a:latin typeface="Roboto Light"/>
                <a:ea typeface="Roboto Light"/>
                <a:cs typeface="Roboto Light"/>
              </a:rPr>
              <a:t>context</a:t>
            </a:r>
            <a:endParaRPr lang="es-AR" sz="1100" dirty="0">
              <a:solidFill>
                <a:srgbClr val="666666"/>
              </a:solidFill>
              <a:latin typeface="Roboto Light"/>
              <a:ea typeface="Roboto Light"/>
              <a:cs typeface="Roboto Light"/>
            </a:endParaRPr>
          </a:p>
        </p:txBody>
      </p:sp>
      <p:sp>
        <p:nvSpPr>
          <p:cNvPr id="89" name="Google Shape;4182;p51"/>
          <p:cNvSpPr txBox="1"/>
          <p:nvPr/>
        </p:nvSpPr>
        <p:spPr>
          <a:xfrm>
            <a:off x="6176463" y="3598086"/>
            <a:ext cx="2333233" cy="45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 b="1" dirty="0">
                <a:solidFill>
                  <a:srgbClr val="23AA89"/>
                </a:solidFill>
                <a:latin typeface="Roboto Condensed"/>
                <a:ea typeface="Roboto Condensed"/>
                <a:cs typeface="Roboto Condensed"/>
                <a:sym typeface="Roboto Condensed"/>
              </a:rPr>
              <a:t>CLIMATE CORRECTION METHODS</a:t>
            </a:r>
            <a:endParaRPr b="1" dirty="0">
              <a:solidFill>
                <a:srgbClr val="23AA89"/>
              </a:solidFill>
              <a:latin typeface="Roboto Condensed"/>
              <a:ea typeface="Roboto Condensed"/>
              <a:cs typeface="Roboto Condensed"/>
              <a:sym typeface="Roboto Condensed"/>
            </a:endParaRPr>
          </a:p>
        </p:txBody>
      </p:sp>
      <p:sp>
        <p:nvSpPr>
          <p:cNvPr id="90" name="Google Shape;4166;p51"/>
          <p:cNvSpPr txBox="1"/>
          <p:nvPr/>
        </p:nvSpPr>
        <p:spPr>
          <a:xfrm>
            <a:off x="6183609" y="4048086"/>
            <a:ext cx="1995832" cy="535500"/>
          </a:xfrm>
          <a:prstGeom prst="rect">
            <a:avLst/>
          </a:prstGeom>
          <a:noFill/>
          <a:ln>
            <a:noFill/>
          </a:ln>
        </p:spPr>
        <p:txBody>
          <a:bodyPr spcFirstLastPara="1" wrap="square" lIns="91425" tIns="91425" rIns="91425" bIns="91425" anchor="ctr" anchorCtr="0">
            <a:noAutofit/>
          </a:bodyPr>
          <a:lstStyle/>
          <a:p>
            <a:r>
              <a:rPr lang="es-AR" sz="1050" dirty="0">
                <a:solidFill>
                  <a:srgbClr val="666666"/>
                </a:solidFill>
                <a:latin typeface="Roboto Light"/>
                <a:ea typeface="Roboto Light"/>
                <a:cs typeface="Roboto Light"/>
              </a:rPr>
              <a:t>Residual </a:t>
            </a:r>
            <a:r>
              <a:rPr lang="es-AR" sz="1050" dirty="0" err="1">
                <a:solidFill>
                  <a:srgbClr val="666666"/>
                </a:solidFill>
                <a:latin typeface="Roboto Light"/>
                <a:ea typeface="Roboto Light"/>
                <a:cs typeface="Roboto Light"/>
              </a:rPr>
              <a:t>Trend</a:t>
            </a:r>
            <a:r>
              <a:rPr lang="es-AR" sz="1050" dirty="0">
                <a:solidFill>
                  <a:srgbClr val="666666"/>
                </a:solidFill>
                <a:latin typeface="Roboto Light"/>
                <a:ea typeface="Roboto Light"/>
                <a:cs typeface="Roboto Light"/>
              </a:rPr>
              <a:t> </a:t>
            </a:r>
            <a:r>
              <a:rPr lang="es-AR" sz="1050" dirty="0" err="1">
                <a:solidFill>
                  <a:srgbClr val="666666"/>
                </a:solidFill>
                <a:latin typeface="Roboto Light"/>
                <a:ea typeface="Roboto Light"/>
                <a:cs typeface="Roboto Light"/>
              </a:rPr>
              <a:t>Analysis</a:t>
            </a:r>
            <a:r>
              <a:rPr lang="es-AR" sz="1050" dirty="0">
                <a:solidFill>
                  <a:srgbClr val="666666"/>
                </a:solidFill>
                <a:latin typeface="Roboto Light"/>
                <a:ea typeface="Roboto Light"/>
                <a:cs typeface="Roboto Light"/>
              </a:rPr>
              <a:t> (RESTREND), Rain &amp; </a:t>
            </a:r>
            <a:r>
              <a:rPr lang="es-AR" sz="1050" dirty="0" err="1">
                <a:solidFill>
                  <a:srgbClr val="666666"/>
                </a:solidFill>
                <a:latin typeface="Roboto Light"/>
                <a:ea typeface="Roboto Light"/>
                <a:cs typeface="Roboto Light"/>
              </a:rPr>
              <a:t>Water</a:t>
            </a:r>
            <a:r>
              <a:rPr lang="es-AR" sz="1050" dirty="0">
                <a:solidFill>
                  <a:srgbClr val="666666"/>
                </a:solidFill>
                <a:latin typeface="Roboto Light"/>
                <a:ea typeface="Roboto Light"/>
                <a:cs typeface="Roboto Light"/>
              </a:rPr>
              <a:t> Use </a:t>
            </a:r>
            <a:r>
              <a:rPr lang="es-AR" sz="1050" dirty="0" err="1">
                <a:solidFill>
                  <a:srgbClr val="666666"/>
                </a:solidFill>
                <a:latin typeface="Roboto Light"/>
                <a:ea typeface="Roboto Light"/>
                <a:cs typeface="Roboto Light"/>
              </a:rPr>
              <a:t>Efficiency</a:t>
            </a:r>
            <a:r>
              <a:rPr lang="es-AR" sz="1050" dirty="0">
                <a:solidFill>
                  <a:srgbClr val="666666"/>
                </a:solidFill>
                <a:latin typeface="Roboto Light"/>
                <a:ea typeface="Roboto Light"/>
                <a:cs typeface="Roboto Light"/>
              </a:rPr>
              <a:t> (RUE &amp; WUE)</a:t>
            </a:r>
          </a:p>
        </p:txBody>
      </p:sp>
      <p:grpSp>
        <p:nvGrpSpPr>
          <p:cNvPr id="95" name="Google Shape;10866;p73"/>
          <p:cNvGrpSpPr>
            <a:grpSpLocks noChangeAspect="1"/>
          </p:cNvGrpSpPr>
          <p:nvPr/>
        </p:nvGrpSpPr>
        <p:grpSpPr>
          <a:xfrm>
            <a:off x="5355792" y="3727458"/>
            <a:ext cx="585841" cy="525606"/>
            <a:chOff x="-21299475" y="2798025"/>
            <a:chExt cx="307200" cy="286525"/>
          </a:xfrm>
          <a:solidFill>
            <a:srgbClr val="FFC000"/>
          </a:solidFill>
        </p:grpSpPr>
        <p:sp>
          <p:nvSpPr>
            <p:cNvPr id="96" name="Google Shape;10867;p73"/>
            <p:cNvSpPr/>
            <p:nvPr/>
          </p:nvSpPr>
          <p:spPr>
            <a:xfrm>
              <a:off x="-21153750" y="2798025"/>
              <a:ext cx="17350" cy="53575"/>
            </a:xfrm>
            <a:custGeom>
              <a:avLst/>
              <a:gdLst/>
              <a:ahLst/>
              <a:cxnLst/>
              <a:rect l="l" t="t" r="r" b="b"/>
              <a:pathLst>
                <a:path w="694" h="2143" extrusionOk="0">
                  <a:moveTo>
                    <a:pt x="347" y="0"/>
                  </a:moveTo>
                  <a:cubicBezTo>
                    <a:pt x="158" y="0"/>
                    <a:pt x="0" y="158"/>
                    <a:pt x="0" y="347"/>
                  </a:cubicBezTo>
                  <a:lnTo>
                    <a:pt x="0" y="1765"/>
                  </a:lnTo>
                  <a:cubicBezTo>
                    <a:pt x="0" y="1985"/>
                    <a:pt x="158" y="2143"/>
                    <a:pt x="347" y="2143"/>
                  </a:cubicBezTo>
                  <a:cubicBezTo>
                    <a:pt x="536" y="2143"/>
                    <a:pt x="693" y="1985"/>
                    <a:pt x="693" y="1765"/>
                  </a:cubicBezTo>
                  <a:lnTo>
                    <a:pt x="693" y="347"/>
                  </a:lnTo>
                  <a:cubicBezTo>
                    <a:pt x="693"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75000"/>
                  </a:schemeClr>
                </a:solidFill>
              </a:endParaRPr>
            </a:p>
          </p:txBody>
        </p:sp>
        <p:sp>
          <p:nvSpPr>
            <p:cNvPr id="97" name="Google Shape;10868;p73"/>
            <p:cNvSpPr/>
            <p:nvPr/>
          </p:nvSpPr>
          <p:spPr>
            <a:xfrm>
              <a:off x="-21256925" y="2838400"/>
              <a:ext cx="45700" cy="44525"/>
            </a:xfrm>
            <a:custGeom>
              <a:avLst/>
              <a:gdLst/>
              <a:ahLst/>
              <a:cxnLst/>
              <a:rect l="l" t="t" r="r" b="b"/>
              <a:pathLst>
                <a:path w="1828" h="1781" extrusionOk="0">
                  <a:moveTo>
                    <a:pt x="410" y="0"/>
                  </a:moveTo>
                  <a:cubicBezTo>
                    <a:pt x="323" y="0"/>
                    <a:pt x="236" y="39"/>
                    <a:pt x="158" y="118"/>
                  </a:cubicBezTo>
                  <a:cubicBezTo>
                    <a:pt x="0" y="276"/>
                    <a:pt x="0" y="465"/>
                    <a:pt x="158" y="622"/>
                  </a:cubicBezTo>
                  <a:lnTo>
                    <a:pt x="1166" y="1662"/>
                  </a:lnTo>
                  <a:cubicBezTo>
                    <a:pt x="1245" y="1741"/>
                    <a:pt x="1331" y="1780"/>
                    <a:pt x="1418" y="1780"/>
                  </a:cubicBezTo>
                  <a:cubicBezTo>
                    <a:pt x="1504" y="1780"/>
                    <a:pt x="1591" y="1741"/>
                    <a:pt x="1670" y="1662"/>
                  </a:cubicBezTo>
                  <a:cubicBezTo>
                    <a:pt x="1827" y="1504"/>
                    <a:pt x="1827" y="1315"/>
                    <a:pt x="1670" y="1158"/>
                  </a:cubicBezTo>
                  <a:lnTo>
                    <a:pt x="662" y="118"/>
                  </a:lnTo>
                  <a:cubicBezTo>
                    <a:pt x="583" y="39"/>
                    <a:pt x="496" y="0"/>
                    <a:pt x="4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75000"/>
                  </a:schemeClr>
                </a:solidFill>
              </a:endParaRPr>
            </a:p>
          </p:txBody>
        </p:sp>
        <p:sp>
          <p:nvSpPr>
            <p:cNvPr id="98" name="Google Shape;10869;p73"/>
            <p:cNvSpPr/>
            <p:nvPr/>
          </p:nvSpPr>
          <p:spPr>
            <a:xfrm>
              <a:off x="-21079725" y="2838400"/>
              <a:ext cx="45700" cy="44525"/>
            </a:xfrm>
            <a:custGeom>
              <a:avLst/>
              <a:gdLst/>
              <a:ahLst/>
              <a:cxnLst/>
              <a:rect l="l" t="t" r="r" b="b"/>
              <a:pathLst>
                <a:path w="1828" h="1781" extrusionOk="0">
                  <a:moveTo>
                    <a:pt x="1418" y="0"/>
                  </a:moveTo>
                  <a:cubicBezTo>
                    <a:pt x="1332" y="0"/>
                    <a:pt x="1245" y="39"/>
                    <a:pt x="1166" y="118"/>
                  </a:cubicBezTo>
                  <a:lnTo>
                    <a:pt x="158" y="1158"/>
                  </a:lnTo>
                  <a:cubicBezTo>
                    <a:pt x="1" y="1315"/>
                    <a:pt x="1" y="1504"/>
                    <a:pt x="158" y="1662"/>
                  </a:cubicBezTo>
                  <a:cubicBezTo>
                    <a:pt x="237" y="1741"/>
                    <a:pt x="324" y="1780"/>
                    <a:pt x="410" y="1780"/>
                  </a:cubicBezTo>
                  <a:cubicBezTo>
                    <a:pt x="497" y="1780"/>
                    <a:pt x="584" y="1741"/>
                    <a:pt x="662" y="1662"/>
                  </a:cubicBezTo>
                  <a:lnTo>
                    <a:pt x="1671" y="622"/>
                  </a:lnTo>
                  <a:cubicBezTo>
                    <a:pt x="1828" y="465"/>
                    <a:pt x="1828" y="276"/>
                    <a:pt x="1671" y="118"/>
                  </a:cubicBezTo>
                  <a:cubicBezTo>
                    <a:pt x="1592" y="39"/>
                    <a:pt x="1505" y="0"/>
                    <a:pt x="14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75000"/>
                  </a:schemeClr>
                </a:solidFill>
              </a:endParaRPr>
            </a:p>
          </p:txBody>
        </p:sp>
        <p:sp>
          <p:nvSpPr>
            <p:cNvPr id="99" name="Google Shape;10870;p73"/>
            <p:cNvSpPr/>
            <p:nvPr/>
          </p:nvSpPr>
          <p:spPr>
            <a:xfrm>
              <a:off x="-21113575" y="2825000"/>
              <a:ext cx="26800" cy="35050"/>
            </a:xfrm>
            <a:custGeom>
              <a:avLst/>
              <a:gdLst/>
              <a:ahLst/>
              <a:cxnLst/>
              <a:rect l="l" t="t" r="r" b="b"/>
              <a:pathLst>
                <a:path w="1072" h="1402" extrusionOk="0">
                  <a:moveTo>
                    <a:pt x="647" y="0"/>
                  </a:moveTo>
                  <a:cubicBezTo>
                    <a:pt x="510" y="0"/>
                    <a:pt x="386" y="71"/>
                    <a:pt x="315" y="213"/>
                  </a:cubicBezTo>
                  <a:lnTo>
                    <a:pt x="32" y="906"/>
                  </a:lnTo>
                  <a:cubicBezTo>
                    <a:pt x="0" y="1095"/>
                    <a:pt x="95" y="1284"/>
                    <a:pt x="252" y="1379"/>
                  </a:cubicBezTo>
                  <a:cubicBezTo>
                    <a:pt x="298" y="1394"/>
                    <a:pt x="344" y="1402"/>
                    <a:pt x="388" y="1402"/>
                  </a:cubicBezTo>
                  <a:cubicBezTo>
                    <a:pt x="527" y="1402"/>
                    <a:pt x="653" y="1325"/>
                    <a:pt x="725" y="1158"/>
                  </a:cubicBezTo>
                  <a:lnTo>
                    <a:pt x="977" y="497"/>
                  </a:lnTo>
                  <a:cubicBezTo>
                    <a:pt x="1071" y="308"/>
                    <a:pt x="977" y="119"/>
                    <a:pt x="788" y="24"/>
                  </a:cubicBezTo>
                  <a:cubicBezTo>
                    <a:pt x="740" y="8"/>
                    <a:pt x="693" y="0"/>
                    <a:pt x="6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75000"/>
                  </a:schemeClr>
                </a:solidFill>
              </a:endParaRPr>
            </a:p>
          </p:txBody>
        </p:sp>
        <p:sp>
          <p:nvSpPr>
            <p:cNvPr id="100" name="Google Shape;10871;p73"/>
            <p:cNvSpPr/>
            <p:nvPr/>
          </p:nvSpPr>
          <p:spPr>
            <a:xfrm>
              <a:off x="-21204175" y="2825000"/>
              <a:ext cx="27600" cy="35050"/>
            </a:xfrm>
            <a:custGeom>
              <a:avLst/>
              <a:gdLst/>
              <a:ahLst/>
              <a:cxnLst/>
              <a:rect l="l" t="t" r="r" b="b"/>
              <a:pathLst>
                <a:path w="1104" h="1402" extrusionOk="0">
                  <a:moveTo>
                    <a:pt x="429" y="0"/>
                  </a:moveTo>
                  <a:cubicBezTo>
                    <a:pt x="381" y="0"/>
                    <a:pt x="332" y="8"/>
                    <a:pt x="285" y="24"/>
                  </a:cubicBezTo>
                  <a:cubicBezTo>
                    <a:pt x="95" y="119"/>
                    <a:pt x="1" y="308"/>
                    <a:pt x="95" y="497"/>
                  </a:cubicBezTo>
                  <a:lnTo>
                    <a:pt x="348" y="1158"/>
                  </a:lnTo>
                  <a:cubicBezTo>
                    <a:pt x="419" y="1325"/>
                    <a:pt x="545" y="1402"/>
                    <a:pt x="684" y="1402"/>
                  </a:cubicBezTo>
                  <a:cubicBezTo>
                    <a:pt x="728" y="1402"/>
                    <a:pt x="774" y="1394"/>
                    <a:pt x="820" y="1379"/>
                  </a:cubicBezTo>
                  <a:cubicBezTo>
                    <a:pt x="1041" y="1284"/>
                    <a:pt x="1104" y="1095"/>
                    <a:pt x="1041" y="906"/>
                  </a:cubicBezTo>
                  <a:lnTo>
                    <a:pt x="757" y="213"/>
                  </a:lnTo>
                  <a:cubicBezTo>
                    <a:pt x="710" y="71"/>
                    <a:pt x="574" y="0"/>
                    <a:pt x="4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75000"/>
                  </a:schemeClr>
                </a:solidFill>
              </a:endParaRPr>
            </a:p>
          </p:txBody>
        </p:sp>
        <p:sp>
          <p:nvSpPr>
            <p:cNvPr id="101" name="Google Shape;10872;p73"/>
            <p:cNvSpPr/>
            <p:nvPr/>
          </p:nvSpPr>
          <p:spPr>
            <a:xfrm>
              <a:off x="-21297900" y="2940575"/>
              <a:ext cx="54375" cy="18150"/>
            </a:xfrm>
            <a:custGeom>
              <a:avLst/>
              <a:gdLst/>
              <a:ahLst/>
              <a:cxnLst/>
              <a:rect l="l" t="t" r="r" b="b"/>
              <a:pathLst>
                <a:path w="2175" h="726" extrusionOk="0">
                  <a:moveTo>
                    <a:pt x="379" y="1"/>
                  </a:moveTo>
                  <a:cubicBezTo>
                    <a:pt x="158" y="1"/>
                    <a:pt x="1" y="158"/>
                    <a:pt x="1" y="379"/>
                  </a:cubicBezTo>
                  <a:cubicBezTo>
                    <a:pt x="1" y="568"/>
                    <a:pt x="158" y="725"/>
                    <a:pt x="379" y="725"/>
                  </a:cubicBezTo>
                  <a:lnTo>
                    <a:pt x="1828" y="725"/>
                  </a:lnTo>
                  <a:cubicBezTo>
                    <a:pt x="2017" y="725"/>
                    <a:pt x="2175" y="568"/>
                    <a:pt x="2175" y="379"/>
                  </a:cubicBezTo>
                  <a:cubicBezTo>
                    <a:pt x="2175" y="158"/>
                    <a:pt x="2017" y="1"/>
                    <a:pt x="18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75000"/>
                  </a:schemeClr>
                </a:solidFill>
              </a:endParaRPr>
            </a:p>
          </p:txBody>
        </p:sp>
        <p:sp>
          <p:nvSpPr>
            <p:cNvPr id="102" name="Google Shape;10873;p73"/>
            <p:cNvSpPr/>
            <p:nvPr/>
          </p:nvSpPr>
          <p:spPr>
            <a:xfrm>
              <a:off x="-21047425" y="2940575"/>
              <a:ext cx="54375" cy="18150"/>
            </a:xfrm>
            <a:custGeom>
              <a:avLst/>
              <a:gdLst/>
              <a:ahLst/>
              <a:cxnLst/>
              <a:rect l="l" t="t" r="r" b="b"/>
              <a:pathLst>
                <a:path w="2175" h="726" extrusionOk="0">
                  <a:moveTo>
                    <a:pt x="347" y="1"/>
                  </a:moveTo>
                  <a:cubicBezTo>
                    <a:pt x="158" y="1"/>
                    <a:pt x="0" y="158"/>
                    <a:pt x="0" y="379"/>
                  </a:cubicBezTo>
                  <a:cubicBezTo>
                    <a:pt x="0" y="568"/>
                    <a:pt x="158" y="725"/>
                    <a:pt x="347" y="725"/>
                  </a:cubicBezTo>
                  <a:lnTo>
                    <a:pt x="1796" y="725"/>
                  </a:lnTo>
                  <a:cubicBezTo>
                    <a:pt x="2017" y="725"/>
                    <a:pt x="2174" y="568"/>
                    <a:pt x="2174" y="379"/>
                  </a:cubicBezTo>
                  <a:cubicBezTo>
                    <a:pt x="2174" y="158"/>
                    <a:pt x="2017" y="1"/>
                    <a:pt x="17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75000"/>
                  </a:schemeClr>
                </a:solidFill>
              </a:endParaRPr>
            </a:p>
          </p:txBody>
        </p:sp>
        <p:sp>
          <p:nvSpPr>
            <p:cNvPr id="103" name="Google Shape;10874;p73"/>
            <p:cNvSpPr/>
            <p:nvPr/>
          </p:nvSpPr>
          <p:spPr>
            <a:xfrm>
              <a:off x="-21056100" y="2892750"/>
              <a:ext cx="37050" cy="25150"/>
            </a:xfrm>
            <a:custGeom>
              <a:avLst/>
              <a:gdLst/>
              <a:ahLst/>
              <a:cxnLst/>
              <a:rect l="l" t="t" r="r" b="b"/>
              <a:pathLst>
                <a:path w="1482" h="1006" extrusionOk="0">
                  <a:moveTo>
                    <a:pt x="1082" y="0"/>
                  </a:moveTo>
                  <a:cubicBezTo>
                    <a:pt x="1038" y="0"/>
                    <a:pt x="992" y="8"/>
                    <a:pt x="946" y="23"/>
                  </a:cubicBezTo>
                  <a:lnTo>
                    <a:pt x="284" y="307"/>
                  </a:lnTo>
                  <a:cubicBezTo>
                    <a:pt x="64" y="433"/>
                    <a:pt x="1" y="622"/>
                    <a:pt x="64" y="780"/>
                  </a:cubicBezTo>
                  <a:cubicBezTo>
                    <a:pt x="133" y="918"/>
                    <a:pt x="253" y="1006"/>
                    <a:pt x="386" y="1006"/>
                  </a:cubicBezTo>
                  <a:cubicBezTo>
                    <a:pt x="435" y="1006"/>
                    <a:pt x="486" y="994"/>
                    <a:pt x="536" y="969"/>
                  </a:cubicBezTo>
                  <a:lnTo>
                    <a:pt x="1198" y="717"/>
                  </a:lnTo>
                  <a:cubicBezTo>
                    <a:pt x="1419" y="622"/>
                    <a:pt x="1482" y="433"/>
                    <a:pt x="1419" y="244"/>
                  </a:cubicBezTo>
                  <a:cubicBezTo>
                    <a:pt x="1347" y="77"/>
                    <a:pt x="1221" y="0"/>
                    <a:pt x="10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75000"/>
                  </a:schemeClr>
                </a:solidFill>
              </a:endParaRPr>
            </a:p>
          </p:txBody>
        </p:sp>
        <p:sp>
          <p:nvSpPr>
            <p:cNvPr id="104" name="Google Shape;10875;p73"/>
            <p:cNvSpPr/>
            <p:nvPr/>
          </p:nvSpPr>
          <p:spPr>
            <a:xfrm>
              <a:off x="-21271100" y="2893975"/>
              <a:ext cx="37825" cy="25150"/>
            </a:xfrm>
            <a:custGeom>
              <a:avLst/>
              <a:gdLst/>
              <a:ahLst/>
              <a:cxnLst/>
              <a:rect l="l" t="t" r="r" b="b"/>
              <a:pathLst>
                <a:path w="1513" h="1006" extrusionOk="0">
                  <a:moveTo>
                    <a:pt x="398" y="0"/>
                  </a:moveTo>
                  <a:cubicBezTo>
                    <a:pt x="254" y="0"/>
                    <a:pt x="141" y="88"/>
                    <a:pt x="95" y="227"/>
                  </a:cubicBezTo>
                  <a:cubicBezTo>
                    <a:pt x="0" y="416"/>
                    <a:pt x="95" y="605"/>
                    <a:pt x="284" y="699"/>
                  </a:cubicBezTo>
                  <a:lnTo>
                    <a:pt x="945" y="983"/>
                  </a:lnTo>
                  <a:cubicBezTo>
                    <a:pt x="991" y="998"/>
                    <a:pt x="1039" y="1006"/>
                    <a:pt x="1086" y="1006"/>
                  </a:cubicBezTo>
                  <a:cubicBezTo>
                    <a:pt x="1232" y="1006"/>
                    <a:pt x="1370" y="929"/>
                    <a:pt x="1418" y="762"/>
                  </a:cubicBezTo>
                  <a:cubicBezTo>
                    <a:pt x="1512" y="573"/>
                    <a:pt x="1418" y="384"/>
                    <a:pt x="1229" y="290"/>
                  </a:cubicBezTo>
                  <a:lnTo>
                    <a:pt x="567" y="37"/>
                  </a:lnTo>
                  <a:cubicBezTo>
                    <a:pt x="508" y="12"/>
                    <a:pt x="451" y="0"/>
                    <a:pt x="3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75000"/>
                  </a:schemeClr>
                </a:solidFill>
              </a:endParaRPr>
            </a:p>
          </p:txBody>
        </p:sp>
        <p:sp>
          <p:nvSpPr>
            <p:cNvPr id="105" name="Google Shape;10876;p73"/>
            <p:cNvSpPr/>
            <p:nvPr/>
          </p:nvSpPr>
          <p:spPr>
            <a:xfrm>
              <a:off x="-21298675" y="3049275"/>
              <a:ext cx="306400" cy="35275"/>
            </a:xfrm>
            <a:custGeom>
              <a:avLst/>
              <a:gdLst/>
              <a:ahLst/>
              <a:cxnLst/>
              <a:rect l="l" t="t" r="r" b="b"/>
              <a:pathLst>
                <a:path w="12256" h="1411" extrusionOk="0">
                  <a:moveTo>
                    <a:pt x="1832" y="0"/>
                  </a:moveTo>
                  <a:cubicBezTo>
                    <a:pt x="1379" y="0"/>
                    <a:pt x="930" y="126"/>
                    <a:pt x="567" y="378"/>
                  </a:cubicBezTo>
                  <a:cubicBezTo>
                    <a:pt x="473" y="441"/>
                    <a:pt x="347" y="505"/>
                    <a:pt x="284" y="536"/>
                  </a:cubicBezTo>
                  <a:cubicBezTo>
                    <a:pt x="95" y="631"/>
                    <a:pt x="0" y="820"/>
                    <a:pt x="95" y="1009"/>
                  </a:cubicBezTo>
                  <a:cubicBezTo>
                    <a:pt x="143" y="1176"/>
                    <a:pt x="263" y="1252"/>
                    <a:pt x="414" y="1252"/>
                  </a:cubicBezTo>
                  <a:cubicBezTo>
                    <a:pt x="462" y="1252"/>
                    <a:pt x="514" y="1244"/>
                    <a:pt x="567" y="1229"/>
                  </a:cubicBezTo>
                  <a:cubicBezTo>
                    <a:pt x="725" y="1166"/>
                    <a:pt x="819" y="1103"/>
                    <a:pt x="946" y="1009"/>
                  </a:cubicBezTo>
                  <a:cubicBezTo>
                    <a:pt x="1198" y="835"/>
                    <a:pt x="1505" y="749"/>
                    <a:pt x="1816" y="749"/>
                  </a:cubicBezTo>
                  <a:cubicBezTo>
                    <a:pt x="2127" y="749"/>
                    <a:pt x="2442" y="835"/>
                    <a:pt x="2710" y="1009"/>
                  </a:cubicBezTo>
                  <a:cubicBezTo>
                    <a:pt x="3104" y="1276"/>
                    <a:pt x="3553" y="1410"/>
                    <a:pt x="3994" y="1410"/>
                  </a:cubicBezTo>
                  <a:cubicBezTo>
                    <a:pt x="4435" y="1410"/>
                    <a:pt x="4868" y="1276"/>
                    <a:pt x="5230" y="1009"/>
                  </a:cubicBezTo>
                  <a:cubicBezTo>
                    <a:pt x="5498" y="835"/>
                    <a:pt x="5805" y="749"/>
                    <a:pt x="6108" y="749"/>
                  </a:cubicBezTo>
                  <a:cubicBezTo>
                    <a:pt x="6412" y="749"/>
                    <a:pt x="6711" y="835"/>
                    <a:pt x="6963" y="1009"/>
                  </a:cubicBezTo>
                  <a:cubicBezTo>
                    <a:pt x="7357" y="1276"/>
                    <a:pt x="7806" y="1410"/>
                    <a:pt x="8247" y="1410"/>
                  </a:cubicBezTo>
                  <a:cubicBezTo>
                    <a:pt x="8688" y="1410"/>
                    <a:pt x="9121" y="1276"/>
                    <a:pt x="9483" y="1009"/>
                  </a:cubicBezTo>
                  <a:cubicBezTo>
                    <a:pt x="9751" y="835"/>
                    <a:pt x="10058" y="749"/>
                    <a:pt x="10369" y="749"/>
                  </a:cubicBezTo>
                  <a:cubicBezTo>
                    <a:pt x="10681" y="749"/>
                    <a:pt x="10996" y="835"/>
                    <a:pt x="11279" y="1009"/>
                  </a:cubicBezTo>
                  <a:cubicBezTo>
                    <a:pt x="11437" y="1103"/>
                    <a:pt x="11531" y="1166"/>
                    <a:pt x="11689" y="1261"/>
                  </a:cubicBezTo>
                  <a:cubicBezTo>
                    <a:pt x="11736" y="1274"/>
                    <a:pt x="11782" y="1280"/>
                    <a:pt x="11825" y="1280"/>
                  </a:cubicBezTo>
                  <a:cubicBezTo>
                    <a:pt x="11984" y="1280"/>
                    <a:pt x="12112" y="1195"/>
                    <a:pt x="12161" y="1072"/>
                  </a:cubicBezTo>
                  <a:cubicBezTo>
                    <a:pt x="12256" y="820"/>
                    <a:pt x="12161" y="599"/>
                    <a:pt x="11972" y="536"/>
                  </a:cubicBezTo>
                  <a:cubicBezTo>
                    <a:pt x="11846" y="505"/>
                    <a:pt x="11783" y="473"/>
                    <a:pt x="11657" y="378"/>
                  </a:cubicBezTo>
                  <a:cubicBezTo>
                    <a:pt x="11279" y="126"/>
                    <a:pt x="10830" y="0"/>
                    <a:pt x="10381" y="0"/>
                  </a:cubicBezTo>
                  <a:cubicBezTo>
                    <a:pt x="9932" y="0"/>
                    <a:pt x="9483" y="126"/>
                    <a:pt x="9105" y="378"/>
                  </a:cubicBezTo>
                  <a:cubicBezTo>
                    <a:pt x="8853" y="568"/>
                    <a:pt x="8546" y="662"/>
                    <a:pt x="8239" y="662"/>
                  </a:cubicBezTo>
                  <a:cubicBezTo>
                    <a:pt x="7932" y="662"/>
                    <a:pt x="7625" y="568"/>
                    <a:pt x="7373" y="378"/>
                  </a:cubicBezTo>
                  <a:cubicBezTo>
                    <a:pt x="6979" y="126"/>
                    <a:pt x="6538" y="0"/>
                    <a:pt x="6101" y="0"/>
                  </a:cubicBezTo>
                  <a:cubicBezTo>
                    <a:pt x="5663" y="0"/>
                    <a:pt x="5230" y="126"/>
                    <a:pt x="4852" y="378"/>
                  </a:cubicBezTo>
                  <a:cubicBezTo>
                    <a:pt x="4600" y="568"/>
                    <a:pt x="4293" y="662"/>
                    <a:pt x="3986" y="662"/>
                  </a:cubicBezTo>
                  <a:cubicBezTo>
                    <a:pt x="3679" y="662"/>
                    <a:pt x="3371" y="568"/>
                    <a:pt x="3119" y="378"/>
                  </a:cubicBezTo>
                  <a:cubicBezTo>
                    <a:pt x="2741" y="126"/>
                    <a:pt x="2284" y="0"/>
                    <a:pt x="18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75000"/>
                  </a:schemeClr>
                </a:solidFill>
              </a:endParaRPr>
            </a:p>
          </p:txBody>
        </p:sp>
        <p:sp>
          <p:nvSpPr>
            <p:cNvPr id="106" name="Google Shape;10877;p73"/>
            <p:cNvSpPr/>
            <p:nvPr/>
          </p:nvSpPr>
          <p:spPr>
            <a:xfrm>
              <a:off x="-21298675" y="3013050"/>
              <a:ext cx="306400" cy="34675"/>
            </a:xfrm>
            <a:custGeom>
              <a:avLst/>
              <a:gdLst/>
              <a:ahLst/>
              <a:cxnLst/>
              <a:rect l="l" t="t" r="r" b="b"/>
              <a:pathLst>
                <a:path w="12256" h="1387" extrusionOk="0">
                  <a:moveTo>
                    <a:pt x="1832" y="0"/>
                  </a:moveTo>
                  <a:cubicBezTo>
                    <a:pt x="1379" y="0"/>
                    <a:pt x="930" y="126"/>
                    <a:pt x="567" y="378"/>
                  </a:cubicBezTo>
                  <a:cubicBezTo>
                    <a:pt x="473" y="410"/>
                    <a:pt x="347" y="504"/>
                    <a:pt x="284" y="536"/>
                  </a:cubicBezTo>
                  <a:cubicBezTo>
                    <a:pt x="95" y="599"/>
                    <a:pt x="0" y="819"/>
                    <a:pt x="95" y="1008"/>
                  </a:cubicBezTo>
                  <a:cubicBezTo>
                    <a:pt x="141" y="1147"/>
                    <a:pt x="255" y="1234"/>
                    <a:pt x="399" y="1234"/>
                  </a:cubicBezTo>
                  <a:cubicBezTo>
                    <a:pt x="452" y="1234"/>
                    <a:pt x="508" y="1223"/>
                    <a:pt x="567" y="1197"/>
                  </a:cubicBezTo>
                  <a:cubicBezTo>
                    <a:pt x="725" y="1166"/>
                    <a:pt x="819" y="1071"/>
                    <a:pt x="946" y="1008"/>
                  </a:cubicBezTo>
                  <a:cubicBezTo>
                    <a:pt x="1198" y="835"/>
                    <a:pt x="1505" y="748"/>
                    <a:pt x="1816" y="748"/>
                  </a:cubicBezTo>
                  <a:cubicBezTo>
                    <a:pt x="2127" y="748"/>
                    <a:pt x="2442" y="835"/>
                    <a:pt x="2710" y="1008"/>
                  </a:cubicBezTo>
                  <a:cubicBezTo>
                    <a:pt x="3104" y="1260"/>
                    <a:pt x="3553" y="1386"/>
                    <a:pt x="3994" y="1386"/>
                  </a:cubicBezTo>
                  <a:cubicBezTo>
                    <a:pt x="4435" y="1386"/>
                    <a:pt x="4868" y="1260"/>
                    <a:pt x="5230" y="1008"/>
                  </a:cubicBezTo>
                  <a:cubicBezTo>
                    <a:pt x="5498" y="835"/>
                    <a:pt x="5805" y="748"/>
                    <a:pt x="6108" y="748"/>
                  </a:cubicBezTo>
                  <a:cubicBezTo>
                    <a:pt x="6412" y="748"/>
                    <a:pt x="6711" y="835"/>
                    <a:pt x="6963" y="1008"/>
                  </a:cubicBezTo>
                  <a:cubicBezTo>
                    <a:pt x="7357" y="1260"/>
                    <a:pt x="7806" y="1386"/>
                    <a:pt x="8247" y="1386"/>
                  </a:cubicBezTo>
                  <a:cubicBezTo>
                    <a:pt x="8688" y="1386"/>
                    <a:pt x="9121" y="1260"/>
                    <a:pt x="9483" y="1008"/>
                  </a:cubicBezTo>
                  <a:cubicBezTo>
                    <a:pt x="9751" y="835"/>
                    <a:pt x="10058" y="748"/>
                    <a:pt x="10369" y="748"/>
                  </a:cubicBezTo>
                  <a:cubicBezTo>
                    <a:pt x="10681" y="748"/>
                    <a:pt x="10996" y="835"/>
                    <a:pt x="11279" y="1008"/>
                  </a:cubicBezTo>
                  <a:cubicBezTo>
                    <a:pt x="11437" y="1071"/>
                    <a:pt x="11531" y="1166"/>
                    <a:pt x="11689" y="1229"/>
                  </a:cubicBezTo>
                  <a:cubicBezTo>
                    <a:pt x="11741" y="1251"/>
                    <a:pt x="11792" y="1261"/>
                    <a:pt x="11840" y="1261"/>
                  </a:cubicBezTo>
                  <a:cubicBezTo>
                    <a:pt x="11992" y="1261"/>
                    <a:pt x="12113" y="1160"/>
                    <a:pt x="12161" y="1040"/>
                  </a:cubicBezTo>
                  <a:cubicBezTo>
                    <a:pt x="12256" y="819"/>
                    <a:pt x="12161" y="630"/>
                    <a:pt x="11972" y="536"/>
                  </a:cubicBezTo>
                  <a:cubicBezTo>
                    <a:pt x="11846" y="504"/>
                    <a:pt x="11783" y="473"/>
                    <a:pt x="11657" y="378"/>
                  </a:cubicBezTo>
                  <a:cubicBezTo>
                    <a:pt x="11279" y="126"/>
                    <a:pt x="10830" y="0"/>
                    <a:pt x="10381" y="0"/>
                  </a:cubicBezTo>
                  <a:cubicBezTo>
                    <a:pt x="9932" y="0"/>
                    <a:pt x="9483" y="126"/>
                    <a:pt x="9105" y="378"/>
                  </a:cubicBezTo>
                  <a:cubicBezTo>
                    <a:pt x="8853" y="552"/>
                    <a:pt x="8546" y="638"/>
                    <a:pt x="8239" y="638"/>
                  </a:cubicBezTo>
                  <a:cubicBezTo>
                    <a:pt x="7932" y="638"/>
                    <a:pt x="7625" y="552"/>
                    <a:pt x="7373" y="378"/>
                  </a:cubicBezTo>
                  <a:cubicBezTo>
                    <a:pt x="6979" y="126"/>
                    <a:pt x="6538" y="0"/>
                    <a:pt x="6101" y="0"/>
                  </a:cubicBezTo>
                  <a:cubicBezTo>
                    <a:pt x="5663" y="0"/>
                    <a:pt x="5230" y="126"/>
                    <a:pt x="4852" y="378"/>
                  </a:cubicBezTo>
                  <a:cubicBezTo>
                    <a:pt x="4600" y="552"/>
                    <a:pt x="4293" y="638"/>
                    <a:pt x="3986" y="638"/>
                  </a:cubicBezTo>
                  <a:cubicBezTo>
                    <a:pt x="3679" y="638"/>
                    <a:pt x="3371" y="552"/>
                    <a:pt x="3119" y="378"/>
                  </a:cubicBezTo>
                  <a:cubicBezTo>
                    <a:pt x="2741" y="126"/>
                    <a:pt x="2284" y="0"/>
                    <a:pt x="18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75000"/>
                  </a:schemeClr>
                </a:solidFill>
              </a:endParaRPr>
            </a:p>
          </p:txBody>
        </p:sp>
        <p:sp>
          <p:nvSpPr>
            <p:cNvPr id="107" name="Google Shape;10878;p73"/>
            <p:cNvSpPr/>
            <p:nvPr/>
          </p:nvSpPr>
          <p:spPr>
            <a:xfrm>
              <a:off x="-21299475" y="2868125"/>
              <a:ext cx="307200" cy="143375"/>
            </a:xfrm>
            <a:custGeom>
              <a:avLst/>
              <a:gdLst/>
              <a:ahLst/>
              <a:cxnLst/>
              <a:rect l="l" t="t" r="r" b="b"/>
              <a:pathLst>
                <a:path w="12288" h="5735" extrusionOk="0">
                  <a:moveTo>
                    <a:pt x="6144" y="788"/>
                  </a:moveTo>
                  <a:cubicBezTo>
                    <a:pt x="7531" y="788"/>
                    <a:pt x="8633" y="1891"/>
                    <a:pt x="8633" y="3245"/>
                  </a:cubicBezTo>
                  <a:cubicBezTo>
                    <a:pt x="8633" y="3938"/>
                    <a:pt x="8350" y="4506"/>
                    <a:pt x="7909" y="5010"/>
                  </a:cubicBezTo>
                  <a:cubicBezTo>
                    <a:pt x="7720" y="4947"/>
                    <a:pt x="7562" y="4884"/>
                    <a:pt x="7373" y="4758"/>
                  </a:cubicBezTo>
                  <a:cubicBezTo>
                    <a:pt x="7011" y="4506"/>
                    <a:pt x="6578" y="4379"/>
                    <a:pt x="6140" y="4379"/>
                  </a:cubicBezTo>
                  <a:cubicBezTo>
                    <a:pt x="5703" y="4379"/>
                    <a:pt x="5262" y="4506"/>
                    <a:pt x="4884" y="4758"/>
                  </a:cubicBezTo>
                  <a:cubicBezTo>
                    <a:pt x="4727" y="4884"/>
                    <a:pt x="4569" y="4947"/>
                    <a:pt x="4380" y="5010"/>
                  </a:cubicBezTo>
                  <a:cubicBezTo>
                    <a:pt x="3939" y="4537"/>
                    <a:pt x="3655" y="3875"/>
                    <a:pt x="3655" y="3245"/>
                  </a:cubicBezTo>
                  <a:cubicBezTo>
                    <a:pt x="3655" y="1891"/>
                    <a:pt x="4758" y="788"/>
                    <a:pt x="6144" y="788"/>
                  </a:cubicBezTo>
                  <a:close/>
                  <a:moveTo>
                    <a:pt x="6144" y="0"/>
                  </a:moveTo>
                  <a:cubicBezTo>
                    <a:pt x="4380" y="0"/>
                    <a:pt x="2931" y="1450"/>
                    <a:pt x="2931" y="3214"/>
                  </a:cubicBezTo>
                  <a:cubicBezTo>
                    <a:pt x="2931" y="3812"/>
                    <a:pt x="3088" y="4411"/>
                    <a:pt x="3372" y="4884"/>
                  </a:cubicBezTo>
                  <a:cubicBezTo>
                    <a:pt x="3277" y="4852"/>
                    <a:pt x="3183" y="4789"/>
                    <a:pt x="3120" y="4726"/>
                  </a:cubicBezTo>
                  <a:cubicBezTo>
                    <a:pt x="2742" y="4474"/>
                    <a:pt x="2285" y="4348"/>
                    <a:pt x="1832" y="4348"/>
                  </a:cubicBezTo>
                  <a:cubicBezTo>
                    <a:pt x="1379" y="4348"/>
                    <a:pt x="930" y="4474"/>
                    <a:pt x="568" y="4726"/>
                  </a:cubicBezTo>
                  <a:cubicBezTo>
                    <a:pt x="473" y="4758"/>
                    <a:pt x="347" y="4852"/>
                    <a:pt x="284" y="4884"/>
                  </a:cubicBezTo>
                  <a:cubicBezTo>
                    <a:pt x="95" y="4947"/>
                    <a:pt x="1" y="5167"/>
                    <a:pt x="95" y="5356"/>
                  </a:cubicBezTo>
                  <a:cubicBezTo>
                    <a:pt x="143" y="5498"/>
                    <a:pt x="261" y="5569"/>
                    <a:pt x="410" y="5569"/>
                  </a:cubicBezTo>
                  <a:cubicBezTo>
                    <a:pt x="460" y="5569"/>
                    <a:pt x="513" y="5561"/>
                    <a:pt x="568" y="5545"/>
                  </a:cubicBezTo>
                  <a:cubicBezTo>
                    <a:pt x="725" y="5514"/>
                    <a:pt x="820" y="5419"/>
                    <a:pt x="946" y="5356"/>
                  </a:cubicBezTo>
                  <a:cubicBezTo>
                    <a:pt x="1198" y="5183"/>
                    <a:pt x="1505" y="5096"/>
                    <a:pt x="1816" y="5096"/>
                  </a:cubicBezTo>
                  <a:cubicBezTo>
                    <a:pt x="2127" y="5096"/>
                    <a:pt x="2442" y="5183"/>
                    <a:pt x="2710" y="5356"/>
                  </a:cubicBezTo>
                  <a:cubicBezTo>
                    <a:pt x="3104" y="5608"/>
                    <a:pt x="3553" y="5734"/>
                    <a:pt x="3994" y="5734"/>
                  </a:cubicBezTo>
                  <a:cubicBezTo>
                    <a:pt x="4435" y="5734"/>
                    <a:pt x="4868" y="5608"/>
                    <a:pt x="5231" y="5356"/>
                  </a:cubicBezTo>
                  <a:cubicBezTo>
                    <a:pt x="5498" y="5183"/>
                    <a:pt x="5806" y="5096"/>
                    <a:pt x="6109" y="5096"/>
                  </a:cubicBezTo>
                  <a:cubicBezTo>
                    <a:pt x="6412" y="5096"/>
                    <a:pt x="6711" y="5183"/>
                    <a:pt x="6963" y="5356"/>
                  </a:cubicBezTo>
                  <a:cubicBezTo>
                    <a:pt x="7357" y="5608"/>
                    <a:pt x="7806" y="5734"/>
                    <a:pt x="8247" y="5734"/>
                  </a:cubicBezTo>
                  <a:cubicBezTo>
                    <a:pt x="8688" y="5734"/>
                    <a:pt x="9122" y="5608"/>
                    <a:pt x="9484" y="5356"/>
                  </a:cubicBezTo>
                  <a:cubicBezTo>
                    <a:pt x="9752" y="5183"/>
                    <a:pt x="10059" y="5096"/>
                    <a:pt x="10370" y="5096"/>
                  </a:cubicBezTo>
                  <a:cubicBezTo>
                    <a:pt x="10681" y="5096"/>
                    <a:pt x="10996" y="5183"/>
                    <a:pt x="11280" y="5356"/>
                  </a:cubicBezTo>
                  <a:cubicBezTo>
                    <a:pt x="11437" y="5419"/>
                    <a:pt x="11532" y="5514"/>
                    <a:pt x="11689" y="5577"/>
                  </a:cubicBezTo>
                  <a:cubicBezTo>
                    <a:pt x="11742" y="5599"/>
                    <a:pt x="11793" y="5609"/>
                    <a:pt x="11840" y="5609"/>
                  </a:cubicBezTo>
                  <a:cubicBezTo>
                    <a:pt x="11993" y="5609"/>
                    <a:pt x="12114" y="5508"/>
                    <a:pt x="12162" y="5388"/>
                  </a:cubicBezTo>
                  <a:cubicBezTo>
                    <a:pt x="12288" y="5199"/>
                    <a:pt x="12193" y="5010"/>
                    <a:pt x="12004" y="4915"/>
                  </a:cubicBezTo>
                  <a:cubicBezTo>
                    <a:pt x="11878" y="4884"/>
                    <a:pt x="11815" y="4852"/>
                    <a:pt x="11689" y="4758"/>
                  </a:cubicBezTo>
                  <a:cubicBezTo>
                    <a:pt x="11311" y="4506"/>
                    <a:pt x="10862" y="4379"/>
                    <a:pt x="10413" y="4379"/>
                  </a:cubicBezTo>
                  <a:cubicBezTo>
                    <a:pt x="9964" y="4379"/>
                    <a:pt x="9515" y="4506"/>
                    <a:pt x="9137" y="4758"/>
                  </a:cubicBezTo>
                  <a:lnTo>
                    <a:pt x="8885" y="4884"/>
                  </a:lnTo>
                  <a:cubicBezTo>
                    <a:pt x="9169" y="4379"/>
                    <a:pt x="9358" y="3812"/>
                    <a:pt x="9358" y="3214"/>
                  </a:cubicBezTo>
                  <a:cubicBezTo>
                    <a:pt x="9358" y="1450"/>
                    <a:pt x="7909" y="0"/>
                    <a:pt x="61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5">
                    <a:lumMod val="75000"/>
                  </a:schemeClr>
                </a:solidFill>
              </a:endParaRPr>
            </a:p>
          </p:txBody>
        </p:sp>
      </p:grpSp>
    </p:spTree>
    <p:extLst>
      <p:ext uri="{BB962C8B-B14F-4D97-AF65-F5344CB8AC3E}">
        <p14:creationId xmlns:p14="http://schemas.microsoft.com/office/powerpoint/2010/main" val="35999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
          <p:cNvSpPr txBox="1">
            <a:spLocks noGrp="1"/>
          </p:cNvSpPr>
          <p:nvPr>
            <p:ph type="title"/>
          </p:nvPr>
        </p:nvSpPr>
        <p:spPr>
          <a:xfrm>
            <a:off x="720000" y="20690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500"/>
              <a:buNone/>
            </a:pPr>
            <a:r>
              <a:rPr lang="fr-CI">
                <a:solidFill>
                  <a:schemeClr val="tx1"/>
                </a:solidFill>
              </a:rPr>
              <a:t>METHODOLOGY</a:t>
            </a:r>
            <a:endParaRPr>
              <a:solidFill>
                <a:schemeClr val="tx1"/>
              </a:solidFill>
            </a:endParaRPr>
          </a:p>
        </p:txBody>
      </p:sp>
      <p:sp>
        <p:nvSpPr>
          <p:cNvPr id="209" name="Google Shape;209;p2"/>
          <p:cNvSpPr txBox="1">
            <a:spLocks noGrp="1"/>
          </p:cNvSpPr>
          <p:nvPr>
            <p:ph type="subTitle" idx="1"/>
          </p:nvPr>
        </p:nvSpPr>
        <p:spPr>
          <a:xfrm>
            <a:off x="414741" y="867850"/>
            <a:ext cx="5452659" cy="40882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fr-CI" b="1">
                <a:solidFill>
                  <a:schemeClr val="tx1"/>
                </a:solidFill>
              </a:rPr>
              <a:t>CONSTRUCTION PRODUCTIVITY TIME SERIES</a:t>
            </a:r>
            <a:endParaRPr>
              <a:solidFill>
                <a:schemeClr val="tx1"/>
              </a:solidFill>
            </a:endParaRPr>
          </a:p>
        </p:txBody>
      </p:sp>
      <p:sp>
        <p:nvSpPr>
          <p:cNvPr id="210" name="Google Shape;210;p2"/>
          <p:cNvSpPr txBox="1"/>
          <p:nvPr/>
        </p:nvSpPr>
        <p:spPr>
          <a:xfrm>
            <a:off x="413186" y="1439612"/>
            <a:ext cx="4158814" cy="4088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fr-CI" sz="1200" b="0" i="0" u="none" strike="noStrike" cap="none">
                <a:solidFill>
                  <a:schemeClr val="tx1"/>
                </a:solidFill>
                <a:latin typeface="Golos Text"/>
                <a:ea typeface="Golos Text"/>
                <a:cs typeface="Golos Text"/>
                <a:sym typeface="Golos Text"/>
              </a:rPr>
              <a:t>GREEN INDEX DERIVED FROM REMOTE SENSORS</a:t>
            </a:r>
            <a:endParaRPr sz="1200" b="0" i="0" u="none" strike="noStrike" cap="none">
              <a:solidFill>
                <a:schemeClr val="tx1"/>
              </a:solidFill>
              <a:latin typeface="Golos Text"/>
              <a:ea typeface="Golos Text"/>
              <a:cs typeface="Golos Text"/>
              <a:sym typeface="Golos Text"/>
            </a:endParaRPr>
          </a:p>
        </p:txBody>
      </p:sp>
      <p:sp>
        <p:nvSpPr>
          <p:cNvPr id="211" name="Google Shape;211;p2"/>
          <p:cNvSpPr txBox="1"/>
          <p:nvPr/>
        </p:nvSpPr>
        <p:spPr>
          <a:xfrm>
            <a:off x="4211803" y="2940666"/>
            <a:ext cx="2859300" cy="40882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fr-CI" sz="1200" b="0" i="0" u="none" strike="noStrike" cap="none">
                <a:solidFill>
                  <a:schemeClr val="tx1"/>
                </a:solidFill>
                <a:latin typeface="Golos Text"/>
                <a:ea typeface="Golos Text"/>
                <a:cs typeface="Golos Text"/>
                <a:sym typeface="Golos Text"/>
              </a:rPr>
              <a:t>ANNUAL METRIC: mean</a:t>
            </a:r>
            <a:endParaRPr sz="1200" b="0" i="0" u="none" strike="noStrike" cap="none">
              <a:solidFill>
                <a:schemeClr val="tx1"/>
              </a:solidFill>
              <a:latin typeface="Golos Text"/>
              <a:ea typeface="Golos Text"/>
              <a:cs typeface="Golos Text"/>
              <a:sym typeface="Golos Text"/>
            </a:endParaRPr>
          </a:p>
        </p:txBody>
      </p:sp>
      <p:pic>
        <p:nvPicPr>
          <p:cNvPr id="212" name="Google Shape;212;p2"/>
          <p:cNvPicPr preferRelativeResize="0"/>
          <p:nvPr/>
        </p:nvPicPr>
        <p:blipFill rotWithShape="1">
          <a:blip r:embed="rId3">
            <a:alphaModFix/>
          </a:blip>
          <a:srcRect l="35434" t="8650" r="28611"/>
          <a:stretch/>
        </p:blipFill>
        <p:spPr>
          <a:xfrm>
            <a:off x="417771" y="2110740"/>
            <a:ext cx="1174367" cy="2300250"/>
          </a:xfrm>
          <a:prstGeom prst="rect">
            <a:avLst/>
          </a:prstGeom>
          <a:noFill/>
          <a:ln>
            <a:noFill/>
          </a:ln>
        </p:spPr>
      </p:pic>
      <p:pic>
        <p:nvPicPr>
          <p:cNvPr id="213" name="Google Shape;213;p2"/>
          <p:cNvPicPr preferRelativeResize="0"/>
          <p:nvPr/>
        </p:nvPicPr>
        <p:blipFill rotWithShape="1">
          <a:blip r:embed="rId4">
            <a:alphaModFix/>
          </a:blip>
          <a:srcRect b="22817"/>
          <a:stretch/>
        </p:blipFill>
        <p:spPr>
          <a:xfrm>
            <a:off x="1697672" y="1848437"/>
            <a:ext cx="2376267" cy="1530187"/>
          </a:xfrm>
          <a:prstGeom prst="rect">
            <a:avLst/>
          </a:prstGeom>
          <a:noFill/>
          <a:ln>
            <a:noFill/>
          </a:ln>
        </p:spPr>
      </p:pic>
      <p:pic>
        <p:nvPicPr>
          <p:cNvPr id="214" name="Google Shape;214;p2"/>
          <p:cNvPicPr preferRelativeResize="0"/>
          <p:nvPr/>
        </p:nvPicPr>
        <p:blipFill rotWithShape="1">
          <a:blip r:embed="rId5">
            <a:alphaModFix/>
          </a:blip>
          <a:srcRect/>
          <a:stretch/>
        </p:blipFill>
        <p:spPr>
          <a:xfrm>
            <a:off x="7282052" y="2617841"/>
            <a:ext cx="1466600" cy="1011890"/>
          </a:xfrm>
          <a:prstGeom prst="rect">
            <a:avLst/>
          </a:prstGeom>
          <a:noFill/>
          <a:ln>
            <a:noFill/>
          </a:ln>
        </p:spPr>
      </p:pic>
      <p:sp>
        <p:nvSpPr>
          <p:cNvPr id="215" name="Google Shape;215;p2"/>
          <p:cNvSpPr/>
          <p:nvPr/>
        </p:nvSpPr>
        <p:spPr>
          <a:xfrm rot="-5400000">
            <a:off x="-382922" y="3183155"/>
            <a:ext cx="2730034" cy="45719"/>
          </a:xfrm>
          <a:prstGeom prst="rightArrow">
            <a:avLst>
              <a:gd name="adj1" fmla="val 50000"/>
              <a:gd name="adj2" fmla="val 50000"/>
            </a:avLst>
          </a:prstGeom>
          <a:solidFill>
            <a:schemeClr val="accent1"/>
          </a:solidFill>
          <a:ln w="25400" cap="flat" cmpd="sng">
            <a:solidFill>
              <a:srgbClr val="1313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tx1"/>
              </a:solidFill>
              <a:latin typeface="Arial"/>
              <a:ea typeface="Arial"/>
              <a:cs typeface="Arial"/>
              <a:sym typeface="Arial"/>
            </a:endParaRPr>
          </a:p>
        </p:txBody>
      </p:sp>
      <p:pic>
        <p:nvPicPr>
          <p:cNvPr id="216" name="Google Shape;216;p2"/>
          <p:cNvPicPr preferRelativeResize="0"/>
          <p:nvPr/>
        </p:nvPicPr>
        <p:blipFill rotWithShape="1">
          <a:blip r:embed="rId6">
            <a:alphaModFix/>
          </a:blip>
          <a:srcRect/>
          <a:stretch/>
        </p:blipFill>
        <p:spPr>
          <a:xfrm>
            <a:off x="4766656" y="1301514"/>
            <a:ext cx="3177731" cy="1379949"/>
          </a:xfrm>
          <a:prstGeom prst="rect">
            <a:avLst/>
          </a:prstGeom>
          <a:noFill/>
          <a:ln>
            <a:noFill/>
          </a:ln>
        </p:spPr>
      </p:pic>
      <p:sp>
        <p:nvSpPr>
          <p:cNvPr id="217" name="Google Shape;217;p2"/>
          <p:cNvSpPr/>
          <p:nvPr/>
        </p:nvSpPr>
        <p:spPr>
          <a:xfrm>
            <a:off x="4260701" y="2107640"/>
            <a:ext cx="463699" cy="235571"/>
          </a:xfrm>
          <a:prstGeom prst="rightArrow">
            <a:avLst>
              <a:gd name="adj1" fmla="val 50000"/>
              <a:gd name="adj2" fmla="val 50000"/>
            </a:avLst>
          </a:prstGeom>
          <a:solidFill>
            <a:schemeClr val="accent1"/>
          </a:solidFill>
          <a:ln w="25400" cap="flat" cmpd="sng">
            <a:solidFill>
              <a:srgbClr val="1313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tx1"/>
              </a:solidFill>
              <a:latin typeface="Arial"/>
              <a:ea typeface="Arial"/>
              <a:cs typeface="Arial"/>
              <a:sym typeface="Arial"/>
            </a:endParaRPr>
          </a:p>
        </p:txBody>
      </p:sp>
      <p:sp>
        <p:nvSpPr>
          <p:cNvPr id="218" name="Google Shape;218;p2"/>
          <p:cNvSpPr/>
          <p:nvPr/>
        </p:nvSpPr>
        <p:spPr>
          <a:xfrm rot="5400000">
            <a:off x="6470208" y="3038614"/>
            <a:ext cx="682361" cy="235571"/>
          </a:xfrm>
          <a:prstGeom prst="rightArrow">
            <a:avLst>
              <a:gd name="adj1" fmla="val 50000"/>
              <a:gd name="adj2" fmla="val 50000"/>
            </a:avLst>
          </a:prstGeom>
          <a:solidFill>
            <a:schemeClr val="accent1"/>
          </a:solidFill>
          <a:ln w="25400" cap="flat" cmpd="sng">
            <a:solidFill>
              <a:srgbClr val="1313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tx1"/>
              </a:solidFill>
              <a:latin typeface="Arial"/>
              <a:ea typeface="Arial"/>
              <a:cs typeface="Arial"/>
              <a:sym typeface="Arial"/>
            </a:endParaRPr>
          </a:p>
        </p:txBody>
      </p:sp>
      <p:pic>
        <p:nvPicPr>
          <p:cNvPr id="219" name="Google Shape;219;p2"/>
          <p:cNvPicPr preferRelativeResize="0"/>
          <p:nvPr/>
        </p:nvPicPr>
        <p:blipFill rotWithShape="1">
          <a:blip r:embed="rId7">
            <a:alphaModFix/>
          </a:blip>
          <a:srcRect/>
          <a:stretch/>
        </p:blipFill>
        <p:spPr>
          <a:xfrm>
            <a:off x="4679563" y="3717014"/>
            <a:ext cx="3264824" cy="1117271"/>
          </a:xfrm>
          <a:prstGeom prst="rect">
            <a:avLst/>
          </a:prstGeom>
          <a:noFill/>
          <a:ln>
            <a:noFill/>
          </a:ln>
        </p:spPr>
      </p:pic>
      <p:pic>
        <p:nvPicPr>
          <p:cNvPr id="14" name="Graphic 13">
            <a:extLst>
              <a:ext uri="{FF2B5EF4-FFF2-40B4-BE49-F238E27FC236}">
                <a16:creationId xmlns:a16="http://schemas.microsoft.com/office/drawing/2014/main" id="{E49E1C8D-C634-4FC9-BD95-5E8FEA5681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2443" y="151028"/>
            <a:ext cx="1341556" cy="458507"/>
          </a:xfrm>
          <a:prstGeom prst="rect">
            <a:avLst/>
          </a:prstGeom>
        </p:spPr>
      </p:pic>
      <p:pic>
        <p:nvPicPr>
          <p:cNvPr id="15" name="Picture 14">
            <a:extLst>
              <a:ext uri="{FF2B5EF4-FFF2-40B4-BE49-F238E27FC236}">
                <a16:creationId xmlns:a16="http://schemas.microsoft.com/office/drawing/2014/main" id="{D8248904-257B-4FE6-A9BC-4A66BEBF81D1}"/>
              </a:ext>
            </a:extLst>
          </p:cNvPr>
          <p:cNvPicPr>
            <a:picLocks noChangeAspect="1"/>
          </p:cNvPicPr>
          <p:nvPr/>
        </p:nvPicPr>
        <p:blipFill rotWithShape="1">
          <a:blip r:embed="rId10">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6" name="Picture 15">
            <a:extLst>
              <a:ext uri="{FF2B5EF4-FFF2-40B4-BE49-F238E27FC236}">
                <a16:creationId xmlns:a16="http://schemas.microsoft.com/office/drawing/2014/main" id="{4AD46D7C-D0C9-44E9-A1D7-984E4E189BAB}"/>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8404377" y="60226"/>
            <a:ext cx="592143" cy="64010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47"/>
        <p:cNvGrpSpPr/>
        <p:nvPr/>
      </p:nvGrpSpPr>
      <p:grpSpPr>
        <a:xfrm>
          <a:off x="0" y="0"/>
          <a:ext cx="0" cy="0"/>
          <a:chOff x="0" y="0"/>
          <a:chExt cx="0" cy="0"/>
        </a:xfrm>
      </p:grpSpPr>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22910" r="21781"/>
          <a:stretch/>
        </p:blipFill>
        <p:spPr>
          <a:xfrm>
            <a:off x="0" y="0"/>
            <a:ext cx="4267200" cy="5143500"/>
          </a:xfrm>
          <a:prstGeom prst="rect">
            <a:avLst/>
          </a:prstGeom>
        </p:spPr>
      </p:pic>
      <p:sp>
        <p:nvSpPr>
          <p:cNvPr id="4149" name="Google Shape;4149;p51"/>
          <p:cNvSpPr txBox="1">
            <a:spLocks noGrp="1"/>
          </p:cNvSpPr>
          <p:nvPr>
            <p:ph type="ctrTitle"/>
          </p:nvPr>
        </p:nvSpPr>
        <p:spPr>
          <a:xfrm>
            <a:off x="685595" y="1649988"/>
            <a:ext cx="2724300" cy="2439966"/>
          </a:xfrm>
          <a:prstGeom prst="rect">
            <a:avLst/>
          </a:prstGeom>
          <a:solidFill>
            <a:srgbClr val="FFFFFF">
              <a:alpha val="86920"/>
            </a:srgbClr>
          </a:solidFill>
          <a:ln>
            <a:noFill/>
          </a:ln>
        </p:spPr>
        <p:txBody>
          <a:bodyPr spcFirstLastPara="1" wrap="square" lIns="91425" tIns="91425" rIns="91425" bIns="91425" anchor="ctr" anchorCtr="0">
            <a:noAutofit/>
          </a:bodyPr>
          <a:lstStyle/>
          <a:p>
            <a:pPr lvl="0">
              <a:lnSpc>
                <a:spcPct val="100000"/>
              </a:lnSpc>
              <a:buSzPts val="2800"/>
            </a:pPr>
            <a:r>
              <a:rPr lang="es" dirty="0"/>
              <a:t>RESIDUAL TREND ANALYSIS</a:t>
            </a:r>
            <a:br>
              <a:rPr lang="es" dirty="0"/>
            </a:br>
            <a:br>
              <a:rPr lang="es" sz="900" dirty="0"/>
            </a:br>
            <a:r>
              <a:rPr lang="es-AR" sz="1400" dirty="0" err="1">
                <a:solidFill>
                  <a:schemeClr val="bg2">
                    <a:lumMod val="60000"/>
                    <a:lumOff val="40000"/>
                  </a:schemeClr>
                </a:solidFill>
              </a:rPr>
              <a:t>Trends</a:t>
            </a:r>
            <a:r>
              <a:rPr lang="es-AR" sz="1400" dirty="0">
                <a:solidFill>
                  <a:schemeClr val="bg2">
                    <a:lumMod val="60000"/>
                    <a:lumOff val="40000"/>
                  </a:schemeClr>
                </a:solidFill>
              </a:rPr>
              <a:t> in </a:t>
            </a:r>
            <a:r>
              <a:rPr lang="es-AR" sz="1400" dirty="0" err="1">
                <a:solidFill>
                  <a:schemeClr val="bg2">
                    <a:lumMod val="60000"/>
                    <a:lumOff val="40000"/>
                  </a:schemeClr>
                </a:solidFill>
              </a:rPr>
              <a:t>vegetation</a:t>
            </a:r>
            <a:r>
              <a:rPr lang="es-AR" sz="1400" dirty="0">
                <a:solidFill>
                  <a:schemeClr val="bg2">
                    <a:lumMod val="60000"/>
                    <a:lumOff val="40000"/>
                  </a:schemeClr>
                </a:solidFill>
              </a:rPr>
              <a:t> </a:t>
            </a:r>
            <a:r>
              <a:rPr lang="es-AR" sz="1400" dirty="0" err="1">
                <a:solidFill>
                  <a:schemeClr val="bg2">
                    <a:lumMod val="60000"/>
                    <a:lumOff val="40000"/>
                  </a:schemeClr>
                </a:solidFill>
              </a:rPr>
              <a:t>production</a:t>
            </a:r>
            <a:r>
              <a:rPr lang="es-AR" sz="1400" dirty="0">
                <a:solidFill>
                  <a:schemeClr val="bg2">
                    <a:lumMod val="60000"/>
                    <a:lumOff val="40000"/>
                  </a:schemeClr>
                </a:solidFill>
              </a:rPr>
              <a:t> </a:t>
            </a:r>
            <a:r>
              <a:rPr lang="es-AR" sz="1400" dirty="0" err="1">
                <a:solidFill>
                  <a:schemeClr val="bg2">
                    <a:lumMod val="60000"/>
                    <a:lumOff val="40000"/>
                  </a:schemeClr>
                </a:solidFill>
              </a:rPr>
              <a:t>independent</a:t>
            </a:r>
            <a:r>
              <a:rPr lang="es-AR" sz="1400" dirty="0">
                <a:solidFill>
                  <a:schemeClr val="bg2">
                    <a:lumMod val="60000"/>
                    <a:lumOff val="40000"/>
                  </a:schemeClr>
                </a:solidFill>
              </a:rPr>
              <a:t> of </a:t>
            </a:r>
            <a:r>
              <a:rPr lang="es-AR" sz="1400" dirty="0" err="1">
                <a:solidFill>
                  <a:schemeClr val="bg2">
                    <a:lumMod val="60000"/>
                    <a:lumOff val="40000"/>
                  </a:schemeClr>
                </a:solidFill>
              </a:rPr>
              <a:t>rainfall</a:t>
            </a:r>
            <a:endParaRPr sz="1400" i="1" u="none" strike="noStrike" cap="none" dirty="0">
              <a:solidFill>
                <a:schemeClr val="bg2">
                  <a:lumMod val="60000"/>
                  <a:lumOff val="40000"/>
                </a:schemeClr>
              </a:solidFill>
            </a:endParaRPr>
          </a:p>
        </p:txBody>
      </p:sp>
      <p:grpSp>
        <p:nvGrpSpPr>
          <p:cNvPr id="4150" name="Google Shape;4150;p51"/>
          <p:cNvGrpSpPr/>
          <p:nvPr/>
        </p:nvGrpSpPr>
        <p:grpSpPr>
          <a:xfrm>
            <a:off x="5154068" y="604895"/>
            <a:ext cx="3513756" cy="1092707"/>
            <a:chOff x="5154068" y="604895"/>
            <a:chExt cx="3513756" cy="1092707"/>
          </a:xfrm>
        </p:grpSpPr>
        <p:grpSp>
          <p:nvGrpSpPr>
            <p:cNvPr id="4151" name="Google Shape;4151;p51"/>
            <p:cNvGrpSpPr/>
            <p:nvPr/>
          </p:nvGrpSpPr>
          <p:grpSpPr>
            <a:xfrm>
              <a:off x="5154068" y="604895"/>
              <a:ext cx="3513756" cy="1092707"/>
              <a:chOff x="5154068" y="604895"/>
              <a:chExt cx="3513756" cy="1092707"/>
            </a:xfrm>
          </p:grpSpPr>
          <p:sp>
            <p:nvSpPr>
              <p:cNvPr id="4152" name="Google Shape;4152;p51"/>
              <p:cNvSpPr/>
              <p:nvPr/>
            </p:nvSpPr>
            <p:spPr>
              <a:xfrm>
                <a:off x="5661204" y="611875"/>
                <a:ext cx="3006602" cy="1085727"/>
              </a:xfrm>
              <a:custGeom>
                <a:avLst/>
                <a:gdLst/>
                <a:ahLst/>
                <a:cxnLst/>
                <a:rect l="l" t="t" r="r" b="b"/>
                <a:pathLst>
                  <a:path w="35324" h="12756" extrusionOk="0">
                    <a:moveTo>
                      <a:pt x="1" y="11901"/>
                    </a:moveTo>
                    <a:lnTo>
                      <a:pt x="1" y="11901"/>
                    </a:lnTo>
                    <a:cubicBezTo>
                      <a:pt x="36" y="11902"/>
                      <a:pt x="71" y="11903"/>
                      <a:pt x="106" y="11904"/>
                    </a:cubicBezTo>
                    <a:lnTo>
                      <a:pt x="106" y="11904"/>
                    </a:lnTo>
                    <a:lnTo>
                      <a:pt x="1" y="11901"/>
                    </a:lnTo>
                    <a:close/>
                    <a:moveTo>
                      <a:pt x="1" y="1"/>
                    </a:moveTo>
                    <a:lnTo>
                      <a:pt x="1" y="1"/>
                    </a:lnTo>
                    <a:cubicBezTo>
                      <a:pt x="3274" y="132"/>
                      <a:pt x="5942" y="2898"/>
                      <a:pt x="5942" y="6172"/>
                    </a:cubicBezTo>
                    <a:cubicBezTo>
                      <a:pt x="5942" y="9381"/>
                      <a:pt x="3403" y="11906"/>
                      <a:pt x="240" y="11906"/>
                    </a:cubicBezTo>
                    <a:cubicBezTo>
                      <a:pt x="195" y="11906"/>
                      <a:pt x="151" y="11905"/>
                      <a:pt x="106" y="11904"/>
                    </a:cubicBezTo>
                    <a:lnTo>
                      <a:pt x="106" y="11904"/>
                    </a:lnTo>
                    <a:lnTo>
                      <a:pt x="27254" y="12752"/>
                    </a:lnTo>
                    <a:cubicBezTo>
                      <a:pt x="27325" y="12754"/>
                      <a:pt x="27395" y="12755"/>
                      <a:pt x="27465" y="12755"/>
                    </a:cubicBezTo>
                    <a:cubicBezTo>
                      <a:pt x="28370" y="12755"/>
                      <a:pt x="29228" y="12560"/>
                      <a:pt x="29988" y="12195"/>
                    </a:cubicBezTo>
                    <a:lnTo>
                      <a:pt x="30037" y="12195"/>
                    </a:lnTo>
                    <a:cubicBezTo>
                      <a:pt x="30107" y="12198"/>
                      <a:pt x="30176" y="12199"/>
                      <a:pt x="30246" y="12199"/>
                    </a:cubicBezTo>
                    <a:cubicBezTo>
                      <a:pt x="33063" y="12199"/>
                      <a:pt x="35324" y="9948"/>
                      <a:pt x="35324" y="7105"/>
                    </a:cubicBezTo>
                    <a:cubicBezTo>
                      <a:pt x="35324" y="4191"/>
                      <a:pt x="32950" y="1736"/>
                      <a:pt x="30037" y="1621"/>
                    </a:cubicBezTo>
                    <a:lnTo>
                      <a:pt x="29988" y="1621"/>
                    </a:lnTo>
                    <a:cubicBezTo>
                      <a:pt x="29169" y="1163"/>
                      <a:pt x="28236" y="885"/>
                      <a:pt x="27254" y="852"/>
                    </a:cubicBezTo>
                    <a:lnTo>
                      <a:pt x="1" y="1"/>
                    </a:lnTo>
                    <a:close/>
                  </a:path>
                </a:pathLst>
              </a:custGeom>
              <a:solidFill>
                <a:srgbClr val="D9D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53" name="Google Shape;4153;p51"/>
              <p:cNvGrpSpPr/>
              <p:nvPr/>
            </p:nvGrpSpPr>
            <p:grpSpPr>
              <a:xfrm>
                <a:off x="5661204" y="604895"/>
                <a:ext cx="3006620" cy="1008252"/>
                <a:chOff x="5661204" y="604895"/>
                <a:chExt cx="3006620" cy="1008252"/>
              </a:xfrm>
            </p:grpSpPr>
            <p:sp>
              <p:nvSpPr>
                <p:cNvPr id="4154" name="Google Shape;4154;p51"/>
                <p:cNvSpPr/>
                <p:nvPr/>
              </p:nvSpPr>
              <p:spPr>
                <a:xfrm>
                  <a:off x="6114033" y="660648"/>
                  <a:ext cx="2553790" cy="450088"/>
                </a:xfrm>
                <a:custGeom>
                  <a:avLst/>
                  <a:gdLst/>
                  <a:ahLst/>
                  <a:cxnLst/>
                  <a:rect l="l" t="t" r="r" b="b"/>
                  <a:pathLst>
                    <a:path w="30004" h="5288" extrusionOk="0">
                      <a:moveTo>
                        <a:pt x="0" y="1"/>
                      </a:moveTo>
                      <a:cubicBezTo>
                        <a:pt x="2914" y="1"/>
                        <a:pt x="5287" y="2374"/>
                        <a:pt x="5287" y="5288"/>
                      </a:cubicBezTo>
                      <a:lnTo>
                        <a:pt x="30004" y="5288"/>
                      </a:lnTo>
                      <a:cubicBezTo>
                        <a:pt x="30004" y="2374"/>
                        <a:pt x="27630" y="1"/>
                        <a:pt x="24717" y="1"/>
                      </a:cubicBezTo>
                      <a:close/>
                    </a:path>
                  </a:pathLst>
                </a:custGeom>
                <a:solidFill>
                  <a:srgbClr val="406F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1"/>
                <p:cNvSpPr/>
                <p:nvPr/>
              </p:nvSpPr>
              <p:spPr>
                <a:xfrm>
                  <a:off x="6114033" y="1110673"/>
                  <a:ext cx="2553790" cy="450088"/>
                </a:xfrm>
                <a:custGeom>
                  <a:avLst/>
                  <a:gdLst/>
                  <a:ahLst/>
                  <a:cxnLst/>
                  <a:rect l="l" t="t" r="r" b="b"/>
                  <a:pathLst>
                    <a:path w="30004" h="5288" extrusionOk="0">
                      <a:moveTo>
                        <a:pt x="5287" y="1"/>
                      </a:moveTo>
                      <a:cubicBezTo>
                        <a:pt x="5287" y="2914"/>
                        <a:pt x="2914" y="5288"/>
                        <a:pt x="0" y="5288"/>
                      </a:cubicBezTo>
                      <a:lnTo>
                        <a:pt x="24717" y="5288"/>
                      </a:lnTo>
                      <a:cubicBezTo>
                        <a:pt x="27630" y="5288"/>
                        <a:pt x="30004" y="2914"/>
                        <a:pt x="30004" y="1"/>
                      </a:cubicBezTo>
                      <a:close/>
                    </a:path>
                  </a:pathLst>
                </a:custGeom>
                <a:solidFill>
                  <a:srgbClr val="204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1"/>
                <p:cNvSpPr/>
                <p:nvPr/>
              </p:nvSpPr>
              <p:spPr>
                <a:xfrm>
                  <a:off x="5661204" y="604895"/>
                  <a:ext cx="2826924" cy="505838"/>
                </a:xfrm>
                <a:custGeom>
                  <a:avLst/>
                  <a:gdLst/>
                  <a:ahLst/>
                  <a:cxnLst/>
                  <a:rect l="l" t="t" r="r" b="b"/>
                  <a:pathLst>
                    <a:path w="33213" h="5943" extrusionOk="0">
                      <a:moveTo>
                        <a:pt x="1" y="1"/>
                      </a:moveTo>
                      <a:cubicBezTo>
                        <a:pt x="3274" y="1"/>
                        <a:pt x="5942" y="2669"/>
                        <a:pt x="5942" y="5943"/>
                      </a:cubicBezTo>
                      <a:lnTo>
                        <a:pt x="33212" y="5943"/>
                      </a:lnTo>
                      <a:cubicBezTo>
                        <a:pt x="33212" y="2669"/>
                        <a:pt x="30544" y="1"/>
                        <a:pt x="27254"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1"/>
                <p:cNvSpPr/>
                <p:nvPr/>
              </p:nvSpPr>
              <p:spPr>
                <a:xfrm>
                  <a:off x="5661204" y="1105947"/>
                  <a:ext cx="2826924" cy="507200"/>
                </a:xfrm>
                <a:custGeom>
                  <a:avLst/>
                  <a:gdLst/>
                  <a:ahLst/>
                  <a:cxnLst/>
                  <a:rect l="l" t="t" r="r" b="b"/>
                  <a:pathLst>
                    <a:path w="33213" h="5959" extrusionOk="0">
                      <a:moveTo>
                        <a:pt x="5942" y="1"/>
                      </a:moveTo>
                      <a:cubicBezTo>
                        <a:pt x="5942" y="3291"/>
                        <a:pt x="3274" y="5959"/>
                        <a:pt x="1" y="5959"/>
                      </a:cubicBezTo>
                      <a:lnTo>
                        <a:pt x="27254" y="5959"/>
                      </a:lnTo>
                      <a:cubicBezTo>
                        <a:pt x="30544" y="5959"/>
                        <a:pt x="33212" y="3291"/>
                        <a:pt x="33212" y="1"/>
                      </a:cubicBezTo>
                      <a:close/>
                    </a:path>
                  </a:pathLst>
                </a:custGeom>
                <a:solidFill>
                  <a:srgbClr val="EFF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8" name="Google Shape;4158;p51"/>
              <p:cNvGrpSpPr/>
              <p:nvPr/>
            </p:nvGrpSpPr>
            <p:grpSpPr>
              <a:xfrm>
                <a:off x="5154068" y="604895"/>
                <a:ext cx="1012954" cy="1012954"/>
                <a:chOff x="5154068" y="604895"/>
                <a:chExt cx="1012954" cy="1012954"/>
              </a:xfrm>
            </p:grpSpPr>
            <p:sp>
              <p:nvSpPr>
                <p:cNvPr id="4159" name="Google Shape;4159;p51"/>
                <p:cNvSpPr/>
                <p:nvPr/>
              </p:nvSpPr>
              <p:spPr>
                <a:xfrm>
                  <a:off x="5154068" y="604895"/>
                  <a:ext cx="1012954" cy="1012954"/>
                </a:xfrm>
                <a:custGeom>
                  <a:avLst/>
                  <a:gdLst/>
                  <a:ahLst/>
                  <a:cxnLst/>
                  <a:rect l="l" t="t" r="r" b="b"/>
                  <a:pathLst>
                    <a:path w="11901" h="11901" extrusionOk="0">
                      <a:moveTo>
                        <a:pt x="5959" y="836"/>
                      </a:moveTo>
                      <a:cubicBezTo>
                        <a:pt x="8774" y="836"/>
                        <a:pt x="11066" y="3127"/>
                        <a:pt x="11066" y="5943"/>
                      </a:cubicBezTo>
                      <a:cubicBezTo>
                        <a:pt x="11066" y="8774"/>
                        <a:pt x="8774" y="11066"/>
                        <a:pt x="5959" y="11066"/>
                      </a:cubicBezTo>
                      <a:cubicBezTo>
                        <a:pt x="3127" y="11066"/>
                        <a:pt x="835" y="8774"/>
                        <a:pt x="835" y="5943"/>
                      </a:cubicBezTo>
                      <a:cubicBezTo>
                        <a:pt x="835" y="3127"/>
                        <a:pt x="3127" y="836"/>
                        <a:pt x="5959" y="836"/>
                      </a:cubicBezTo>
                      <a:close/>
                      <a:moveTo>
                        <a:pt x="5959" y="1"/>
                      </a:moveTo>
                      <a:cubicBezTo>
                        <a:pt x="2668" y="1"/>
                        <a:pt x="0" y="2669"/>
                        <a:pt x="0" y="5943"/>
                      </a:cubicBezTo>
                      <a:cubicBezTo>
                        <a:pt x="0" y="9233"/>
                        <a:pt x="2668" y="11901"/>
                        <a:pt x="5959" y="11901"/>
                      </a:cubicBezTo>
                      <a:cubicBezTo>
                        <a:pt x="9232" y="11901"/>
                        <a:pt x="11900" y="9233"/>
                        <a:pt x="11900" y="5943"/>
                      </a:cubicBezTo>
                      <a:cubicBezTo>
                        <a:pt x="11900" y="2669"/>
                        <a:pt x="9232" y="1"/>
                        <a:pt x="5959" y="1"/>
                      </a:cubicBezTo>
                      <a:close/>
                    </a:path>
                  </a:pathLst>
                </a:custGeom>
                <a:solidFill>
                  <a:srgbClr val="C2C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51"/>
                <p:cNvSpPr/>
                <p:nvPr/>
              </p:nvSpPr>
              <p:spPr>
                <a:xfrm>
                  <a:off x="5346351" y="795817"/>
                  <a:ext cx="629766" cy="629851"/>
                </a:xfrm>
                <a:custGeom>
                  <a:avLst/>
                  <a:gdLst/>
                  <a:ahLst/>
                  <a:cxnLst/>
                  <a:rect l="l" t="t" r="r" b="b"/>
                  <a:pathLst>
                    <a:path w="7399" h="7400" extrusionOk="0">
                      <a:moveTo>
                        <a:pt x="3700" y="0"/>
                      </a:moveTo>
                      <a:cubicBezTo>
                        <a:pt x="1653" y="0"/>
                        <a:pt x="0" y="1670"/>
                        <a:pt x="0" y="3700"/>
                      </a:cubicBezTo>
                      <a:cubicBezTo>
                        <a:pt x="0" y="5746"/>
                        <a:pt x="1653" y="7399"/>
                        <a:pt x="3700" y="7399"/>
                      </a:cubicBezTo>
                      <a:cubicBezTo>
                        <a:pt x="5729" y="7399"/>
                        <a:pt x="7399" y="5746"/>
                        <a:pt x="7399" y="3700"/>
                      </a:cubicBezTo>
                      <a:cubicBezTo>
                        <a:pt x="7399" y="1670"/>
                        <a:pt x="5729" y="0"/>
                        <a:pt x="37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51"/>
                <p:cNvSpPr/>
                <p:nvPr/>
              </p:nvSpPr>
              <p:spPr>
                <a:xfrm>
                  <a:off x="5346351" y="1110673"/>
                  <a:ext cx="629766" cy="315011"/>
                </a:xfrm>
                <a:custGeom>
                  <a:avLst/>
                  <a:gdLst/>
                  <a:ahLst/>
                  <a:cxnLst/>
                  <a:rect l="l" t="t" r="r" b="b"/>
                  <a:pathLst>
                    <a:path w="7399" h="3701" extrusionOk="0">
                      <a:moveTo>
                        <a:pt x="0" y="1"/>
                      </a:moveTo>
                      <a:cubicBezTo>
                        <a:pt x="0" y="2047"/>
                        <a:pt x="1653" y="3700"/>
                        <a:pt x="3700" y="3700"/>
                      </a:cubicBezTo>
                      <a:cubicBezTo>
                        <a:pt x="5729" y="3700"/>
                        <a:pt x="7399" y="2047"/>
                        <a:pt x="7399" y="1"/>
                      </a:cubicBezTo>
                      <a:close/>
                    </a:path>
                  </a:pathLst>
                </a:custGeom>
                <a:solidFill>
                  <a:srgbClr val="EFF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65" name="Google Shape;4165;p51"/>
            <p:cNvSpPr txBox="1"/>
            <p:nvPr/>
          </p:nvSpPr>
          <p:spPr>
            <a:xfrm>
              <a:off x="6454474" y="630938"/>
              <a:ext cx="1417135" cy="45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AR" b="1" dirty="0" err="1">
                  <a:solidFill>
                    <a:srgbClr val="135158"/>
                  </a:solidFill>
                  <a:latin typeface="Roboto Condensed"/>
                  <a:ea typeface="Roboto Condensed"/>
                  <a:cs typeface="Roboto Condensed"/>
                  <a:sym typeface="Roboto Condensed"/>
                </a:rPr>
                <a:t>Regression</a:t>
              </a:r>
              <a:r>
                <a:rPr lang="es" b="1" dirty="0">
                  <a:solidFill>
                    <a:srgbClr val="135158"/>
                  </a:solidFill>
                  <a:latin typeface="Roboto Condensed"/>
                  <a:ea typeface="Roboto Condensed"/>
                  <a:cs typeface="Roboto Condensed"/>
                  <a:sym typeface="Roboto Condensed"/>
                </a:rPr>
                <a:t> </a:t>
              </a:r>
              <a:endParaRPr b="1" dirty="0">
                <a:solidFill>
                  <a:srgbClr val="135158"/>
                </a:solidFill>
                <a:latin typeface="Roboto Condensed"/>
                <a:ea typeface="Roboto Condensed"/>
                <a:cs typeface="Roboto Condensed"/>
                <a:sym typeface="Roboto Condensed"/>
              </a:endParaRPr>
            </a:p>
          </p:txBody>
        </p:sp>
        <p:sp>
          <p:nvSpPr>
            <p:cNvPr id="4166" name="Google Shape;4166;p51"/>
            <p:cNvSpPr txBox="1"/>
            <p:nvPr/>
          </p:nvSpPr>
          <p:spPr>
            <a:xfrm>
              <a:off x="6454477" y="1092233"/>
              <a:ext cx="1851322" cy="535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defRPr sz="1100">
                  <a:solidFill>
                    <a:srgbClr val="666666"/>
                  </a:solidFill>
                  <a:latin typeface="Roboto Light"/>
                  <a:ea typeface="Roboto Light"/>
                  <a:cs typeface="Roboto Light"/>
                </a:defRPr>
              </a:lvl1pPr>
            </a:lstStyle>
            <a:p>
              <a:r>
                <a:rPr lang="es-AR" dirty="0" err="1"/>
                <a:t>between</a:t>
              </a:r>
              <a:r>
                <a:rPr lang="es-AR" dirty="0"/>
                <a:t> </a:t>
              </a:r>
              <a:r>
                <a:rPr lang="es-AR" b="1" dirty="0"/>
                <a:t>ΣNDVI </a:t>
              </a:r>
              <a:r>
                <a:rPr lang="es-AR" dirty="0"/>
                <a:t>and </a:t>
              </a:r>
              <a:r>
                <a:rPr lang="es-AR" dirty="0" err="1"/>
                <a:t>growth</a:t>
              </a:r>
              <a:r>
                <a:rPr lang="es-AR" dirty="0"/>
                <a:t> </a:t>
              </a:r>
              <a:r>
                <a:rPr lang="es-AR" dirty="0" err="1"/>
                <a:t>season</a:t>
              </a:r>
              <a:r>
                <a:rPr lang="es-AR" dirty="0"/>
                <a:t> sum </a:t>
              </a:r>
              <a:r>
                <a:rPr lang="es-AR" b="1" dirty="0" err="1"/>
                <a:t>ln</a:t>
              </a:r>
              <a:r>
                <a:rPr lang="es-AR" b="1" dirty="0"/>
                <a:t>(</a:t>
              </a:r>
              <a:r>
                <a:rPr lang="es-AR" b="1" dirty="0" err="1"/>
                <a:t>rainfall</a:t>
              </a:r>
              <a:r>
                <a:rPr lang="es-AR" dirty="0"/>
                <a:t>) per pixel.</a:t>
              </a:r>
              <a:endParaRPr dirty="0">
                <a:sym typeface="Roboto Light"/>
              </a:endParaRPr>
            </a:p>
          </p:txBody>
        </p:sp>
      </p:grpSp>
      <p:grpSp>
        <p:nvGrpSpPr>
          <p:cNvPr id="4168" name="Google Shape;4168;p51"/>
          <p:cNvGrpSpPr/>
          <p:nvPr/>
        </p:nvGrpSpPr>
        <p:grpSpPr>
          <a:xfrm>
            <a:off x="5155040" y="3532390"/>
            <a:ext cx="3513755" cy="1085642"/>
            <a:chOff x="5155040" y="3532390"/>
            <a:chExt cx="3513755" cy="1085642"/>
          </a:xfrm>
        </p:grpSpPr>
        <p:grpSp>
          <p:nvGrpSpPr>
            <p:cNvPr id="4169" name="Google Shape;4169;p51"/>
            <p:cNvGrpSpPr/>
            <p:nvPr/>
          </p:nvGrpSpPr>
          <p:grpSpPr>
            <a:xfrm>
              <a:off x="5155040" y="3532390"/>
              <a:ext cx="3513755" cy="1085642"/>
              <a:chOff x="5155040" y="3532390"/>
              <a:chExt cx="3513755" cy="1085642"/>
            </a:xfrm>
          </p:grpSpPr>
          <p:sp>
            <p:nvSpPr>
              <p:cNvPr id="4170" name="Google Shape;4170;p51"/>
              <p:cNvSpPr/>
              <p:nvPr/>
            </p:nvSpPr>
            <p:spPr>
              <a:xfrm>
                <a:off x="5662175" y="3532390"/>
                <a:ext cx="3006602" cy="1085642"/>
              </a:xfrm>
              <a:custGeom>
                <a:avLst/>
                <a:gdLst/>
                <a:ahLst/>
                <a:cxnLst/>
                <a:rect l="l" t="t" r="r" b="b"/>
                <a:pathLst>
                  <a:path w="35324" h="12755" extrusionOk="0">
                    <a:moveTo>
                      <a:pt x="1" y="11900"/>
                    </a:moveTo>
                    <a:lnTo>
                      <a:pt x="1" y="11900"/>
                    </a:lnTo>
                    <a:cubicBezTo>
                      <a:pt x="16" y="11901"/>
                      <a:pt x="31" y="11901"/>
                      <a:pt x="46" y="11902"/>
                    </a:cubicBezTo>
                    <a:lnTo>
                      <a:pt x="46" y="11902"/>
                    </a:lnTo>
                    <a:lnTo>
                      <a:pt x="1" y="11900"/>
                    </a:lnTo>
                    <a:close/>
                    <a:moveTo>
                      <a:pt x="1" y="0"/>
                    </a:moveTo>
                    <a:lnTo>
                      <a:pt x="1" y="0"/>
                    </a:lnTo>
                    <a:cubicBezTo>
                      <a:pt x="3274" y="115"/>
                      <a:pt x="5942" y="2898"/>
                      <a:pt x="5942" y="6171"/>
                    </a:cubicBezTo>
                    <a:cubicBezTo>
                      <a:pt x="5942" y="9375"/>
                      <a:pt x="3388" y="11904"/>
                      <a:pt x="211" y="11904"/>
                    </a:cubicBezTo>
                    <a:cubicBezTo>
                      <a:pt x="156" y="11904"/>
                      <a:pt x="101" y="11903"/>
                      <a:pt x="46" y="11902"/>
                    </a:cubicBezTo>
                    <a:lnTo>
                      <a:pt x="46" y="11902"/>
                    </a:lnTo>
                    <a:lnTo>
                      <a:pt x="27254" y="12751"/>
                    </a:lnTo>
                    <a:cubicBezTo>
                      <a:pt x="27320" y="12754"/>
                      <a:pt x="27386" y="12755"/>
                      <a:pt x="27452" y="12755"/>
                    </a:cubicBezTo>
                    <a:cubicBezTo>
                      <a:pt x="28361" y="12755"/>
                      <a:pt x="29224" y="12545"/>
                      <a:pt x="29988" y="12179"/>
                    </a:cubicBezTo>
                    <a:lnTo>
                      <a:pt x="30037" y="12195"/>
                    </a:lnTo>
                    <a:cubicBezTo>
                      <a:pt x="30097" y="12197"/>
                      <a:pt x="30158" y="12198"/>
                      <a:pt x="30218" y="12198"/>
                    </a:cubicBezTo>
                    <a:cubicBezTo>
                      <a:pt x="33048" y="12198"/>
                      <a:pt x="35324" y="9957"/>
                      <a:pt x="35324" y="7104"/>
                    </a:cubicBezTo>
                    <a:cubicBezTo>
                      <a:pt x="35324" y="4191"/>
                      <a:pt x="32950" y="1719"/>
                      <a:pt x="30037" y="1621"/>
                    </a:cubicBezTo>
                    <a:lnTo>
                      <a:pt x="29988" y="1621"/>
                    </a:lnTo>
                    <a:cubicBezTo>
                      <a:pt x="29169" y="1163"/>
                      <a:pt x="28236" y="884"/>
                      <a:pt x="27254" y="851"/>
                    </a:cubicBezTo>
                    <a:lnTo>
                      <a:pt x="1" y="0"/>
                    </a:lnTo>
                    <a:close/>
                  </a:path>
                </a:pathLst>
              </a:custGeom>
              <a:solidFill>
                <a:srgbClr val="D9D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1" name="Google Shape;4171;p51"/>
              <p:cNvGrpSpPr/>
              <p:nvPr/>
            </p:nvGrpSpPr>
            <p:grpSpPr>
              <a:xfrm>
                <a:off x="5662175" y="3535199"/>
                <a:ext cx="3006620" cy="1008167"/>
                <a:chOff x="5662175" y="3535199"/>
                <a:chExt cx="3006620" cy="1008167"/>
              </a:xfrm>
            </p:grpSpPr>
            <p:sp>
              <p:nvSpPr>
                <p:cNvPr id="4172" name="Google Shape;4172;p51"/>
                <p:cNvSpPr/>
                <p:nvPr/>
              </p:nvSpPr>
              <p:spPr>
                <a:xfrm>
                  <a:off x="6115005" y="3592314"/>
                  <a:ext cx="2553790" cy="450088"/>
                </a:xfrm>
                <a:custGeom>
                  <a:avLst/>
                  <a:gdLst/>
                  <a:ahLst/>
                  <a:cxnLst/>
                  <a:rect l="l" t="t" r="r" b="b"/>
                  <a:pathLst>
                    <a:path w="30004" h="5288" extrusionOk="0">
                      <a:moveTo>
                        <a:pt x="0" y="0"/>
                      </a:moveTo>
                      <a:cubicBezTo>
                        <a:pt x="2914" y="0"/>
                        <a:pt x="5287" y="2357"/>
                        <a:pt x="5287" y="5287"/>
                      </a:cubicBezTo>
                      <a:lnTo>
                        <a:pt x="30004" y="5287"/>
                      </a:lnTo>
                      <a:cubicBezTo>
                        <a:pt x="30004" y="2357"/>
                        <a:pt x="27630" y="0"/>
                        <a:pt x="24717" y="0"/>
                      </a:cubicBezTo>
                      <a:close/>
                    </a:path>
                  </a:pathLst>
                </a:custGeom>
                <a:solidFill>
                  <a:srgbClr val="5EC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51"/>
                <p:cNvSpPr/>
                <p:nvPr/>
              </p:nvSpPr>
              <p:spPr>
                <a:xfrm>
                  <a:off x="6115005" y="4042339"/>
                  <a:ext cx="2553790" cy="450088"/>
                </a:xfrm>
                <a:custGeom>
                  <a:avLst/>
                  <a:gdLst/>
                  <a:ahLst/>
                  <a:cxnLst/>
                  <a:rect l="l" t="t" r="r" b="b"/>
                  <a:pathLst>
                    <a:path w="30004" h="5288" extrusionOk="0">
                      <a:moveTo>
                        <a:pt x="5287" y="0"/>
                      </a:moveTo>
                      <a:cubicBezTo>
                        <a:pt x="5287" y="2914"/>
                        <a:pt x="2914" y="5287"/>
                        <a:pt x="0" y="5287"/>
                      </a:cubicBezTo>
                      <a:lnTo>
                        <a:pt x="24717" y="5287"/>
                      </a:lnTo>
                      <a:cubicBezTo>
                        <a:pt x="27630" y="5287"/>
                        <a:pt x="30004" y="2914"/>
                        <a:pt x="30004" y="0"/>
                      </a:cubicBezTo>
                      <a:close/>
                    </a:path>
                  </a:pathLst>
                </a:custGeom>
                <a:solidFill>
                  <a:srgbClr val="41B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51"/>
                <p:cNvSpPr/>
                <p:nvPr/>
              </p:nvSpPr>
              <p:spPr>
                <a:xfrm>
                  <a:off x="5662175" y="3535199"/>
                  <a:ext cx="2826924" cy="507200"/>
                </a:xfrm>
                <a:custGeom>
                  <a:avLst/>
                  <a:gdLst/>
                  <a:ahLst/>
                  <a:cxnLst/>
                  <a:rect l="l" t="t" r="r" b="b"/>
                  <a:pathLst>
                    <a:path w="33213" h="5959" extrusionOk="0">
                      <a:moveTo>
                        <a:pt x="1" y="0"/>
                      </a:moveTo>
                      <a:cubicBezTo>
                        <a:pt x="3274" y="0"/>
                        <a:pt x="5942" y="2668"/>
                        <a:pt x="5942" y="5958"/>
                      </a:cubicBezTo>
                      <a:lnTo>
                        <a:pt x="33212" y="5958"/>
                      </a:lnTo>
                      <a:cubicBezTo>
                        <a:pt x="33212" y="2668"/>
                        <a:pt x="30544" y="0"/>
                        <a:pt x="27254" y="0"/>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51"/>
                <p:cNvSpPr/>
                <p:nvPr/>
              </p:nvSpPr>
              <p:spPr>
                <a:xfrm>
                  <a:off x="5662175" y="4037612"/>
                  <a:ext cx="2826924" cy="505753"/>
                </a:xfrm>
                <a:custGeom>
                  <a:avLst/>
                  <a:gdLst/>
                  <a:ahLst/>
                  <a:cxnLst/>
                  <a:rect l="l" t="t" r="r" b="b"/>
                  <a:pathLst>
                    <a:path w="33213" h="5942" extrusionOk="0">
                      <a:moveTo>
                        <a:pt x="5942" y="0"/>
                      </a:moveTo>
                      <a:cubicBezTo>
                        <a:pt x="5942" y="3274"/>
                        <a:pt x="3274" y="5942"/>
                        <a:pt x="1" y="5942"/>
                      </a:cubicBezTo>
                      <a:lnTo>
                        <a:pt x="27254" y="5942"/>
                      </a:lnTo>
                      <a:cubicBezTo>
                        <a:pt x="30544" y="5942"/>
                        <a:pt x="33212" y="3274"/>
                        <a:pt x="33212" y="0"/>
                      </a:cubicBezTo>
                      <a:close/>
                    </a:path>
                  </a:pathLst>
                </a:custGeom>
                <a:solidFill>
                  <a:srgbClr val="EFF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6" name="Google Shape;4176;p51"/>
              <p:cNvGrpSpPr/>
              <p:nvPr/>
            </p:nvGrpSpPr>
            <p:grpSpPr>
              <a:xfrm>
                <a:off x="5155040" y="3535199"/>
                <a:ext cx="1012954" cy="1012868"/>
                <a:chOff x="5155040" y="3535199"/>
                <a:chExt cx="1012954" cy="1012868"/>
              </a:xfrm>
            </p:grpSpPr>
            <p:sp>
              <p:nvSpPr>
                <p:cNvPr id="4177" name="Google Shape;4177;p51"/>
                <p:cNvSpPr/>
                <p:nvPr/>
              </p:nvSpPr>
              <p:spPr>
                <a:xfrm>
                  <a:off x="5155040" y="3535199"/>
                  <a:ext cx="1012954" cy="1012868"/>
                </a:xfrm>
                <a:custGeom>
                  <a:avLst/>
                  <a:gdLst/>
                  <a:ahLst/>
                  <a:cxnLst/>
                  <a:rect l="l" t="t" r="r" b="b"/>
                  <a:pathLst>
                    <a:path w="11901" h="11900" extrusionOk="0">
                      <a:moveTo>
                        <a:pt x="5959" y="835"/>
                      </a:moveTo>
                      <a:cubicBezTo>
                        <a:pt x="8774" y="835"/>
                        <a:pt x="11066" y="3126"/>
                        <a:pt x="11066" y="5958"/>
                      </a:cubicBezTo>
                      <a:cubicBezTo>
                        <a:pt x="11066" y="8774"/>
                        <a:pt x="8774" y="11065"/>
                        <a:pt x="5959" y="11065"/>
                      </a:cubicBezTo>
                      <a:cubicBezTo>
                        <a:pt x="3127" y="11065"/>
                        <a:pt x="835" y="8774"/>
                        <a:pt x="835" y="5958"/>
                      </a:cubicBezTo>
                      <a:cubicBezTo>
                        <a:pt x="835" y="3126"/>
                        <a:pt x="3127" y="835"/>
                        <a:pt x="5959" y="835"/>
                      </a:cubicBezTo>
                      <a:close/>
                      <a:moveTo>
                        <a:pt x="5959" y="0"/>
                      </a:moveTo>
                      <a:cubicBezTo>
                        <a:pt x="2668" y="0"/>
                        <a:pt x="0" y="2668"/>
                        <a:pt x="0" y="5958"/>
                      </a:cubicBezTo>
                      <a:cubicBezTo>
                        <a:pt x="0" y="9232"/>
                        <a:pt x="2668" y="11900"/>
                        <a:pt x="5959" y="11900"/>
                      </a:cubicBezTo>
                      <a:cubicBezTo>
                        <a:pt x="9232" y="11900"/>
                        <a:pt x="11900" y="9232"/>
                        <a:pt x="11900" y="5958"/>
                      </a:cubicBezTo>
                      <a:cubicBezTo>
                        <a:pt x="11900" y="2668"/>
                        <a:pt x="9232" y="0"/>
                        <a:pt x="5959" y="0"/>
                      </a:cubicBezTo>
                      <a:close/>
                    </a:path>
                  </a:pathLst>
                </a:custGeom>
                <a:solidFill>
                  <a:srgbClr val="C2C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51"/>
                <p:cNvSpPr/>
                <p:nvPr/>
              </p:nvSpPr>
              <p:spPr>
                <a:xfrm>
                  <a:off x="5347323" y="3727398"/>
                  <a:ext cx="629766" cy="628489"/>
                </a:xfrm>
                <a:custGeom>
                  <a:avLst/>
                  <a:gdLst/>
                  <a:ahLst/>
                  <a:cxnLst/>
                  <a:rect l="l" t="t" r="r" b="b"/>
                  <a:pathLst>
                    <a:path w="7399" h="7384" extrusionOk="0">
                      <a:moveTo>
                        <a:pt x="3700" y="1"/>
                      </a:moveTo>
                      <a:cubicBezTo>
                        <a:pt x="1653" y="1"/>
                        <a:pt x="0" y="1654"/>
                        <a:pt x="0" y="3700"/>
                      </a:cubicBezTo>
                      <a:cubicBezTo>
                        <a:pt x="0" y="5730"/>
                        <a:pt x="1653" y="7383"/>
                        <a:pt x="3700" y="7383"/>
                      </a:cubicBezTo>
                      <a:cubicBezTo>
                        <a:pt x="5729" y="7383"/>
                        <a:pt x="7399" y="5730"/>
                        <a:pt x="7399" y="3700"/>
                      </a:cubicBezTo>
                      <a:cubicBezTo>
                        <a:pt x="7399" y="1654"/>
                        <a:pt x="5729" y="1"/>
                        <a:pt x="37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51"/>
                <p:cNvSpPr/>
                <p:nvPr/>
              </p:nvSpPr>
              <p:spPr>
                <a:xfrm>
                  <a:off x="5347323" y="4042339"/>
                  <a:ext cx="629766" cy="313564"/>
                </a:xfrm>
                <a:custGeom>
                  <a:avLst/>
                  <a:gdLst/>
                  <a:ahLst/>
                  <a:cxnLst/>
                  <a:rect l="l" t="t" r="r" b="b"/>
                  <a:pathLst>
                    <a:path w="7399" h="3684" extrusionOk="0">
                      <a:moveTo>
                        <a:pt x="0" y="0"/>
                      </a:moveTo>
                      <a:cubicBezTo>
                        <a:pt x="0" y="2030"/>
                        <a:pt x="1653" y="3683"/>
                        <a:pt x="3700" y="3683"/>
                      </a:cubicBezTo>
                      <a:cubicBezTo>
                        <a:pt x="5729" y="3683"/>
                        <a:pt x="7399" y="2030"/>
                        <a:pt x="7399" y="0"/>
                      </a:cubicBezTo>
                      <a:close/>
                    </a:path>
                  </a:pathLst>
                </a:custGeom>
                <a:solidFill>
                  <a:srgbClr val="EFF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83" name="Google Shape;4183;p51"/>
            <p:cNvSpPr txBox="1"/>
            <p:nvPr/>
          </p:nvSpPr>
          <p:spPr>
            <a:xfrm>
              <a:off x="6378275" y="4052788"/>
              <a:ext cx="1606500" cy="472200"/>
            </a:xfrm>
            <a:prstGeom prst="rect">
              <a:avLst/>
            </a:prstGeom>
            <a:noFill/>
            <a:ln>
              <a:noFill/>
            </a:ln>
          </p:spPr>
          <p:txBody>
            <a:bodyPr spcFirstLastPara="1" wrap="square" lIns="180000" tIns="91425" rIns="91425" bIns="91425" anchor="ctr" anchorCtr="0">
              <a:noAutofit/>
            </a:bodyPr>
            <a:lstStyle/>
            <a:p>
              <a:pPr marL="0" marR="0" lvl="0" indent="0" algn="l" rtl="0">
                <a:lnSpc>
                  <a:spcPct val="100000"/>
                </a:lnSpc>
                <a:spcBef>
                  <a:spcPts val="0"/>
                </a:spcBef>
                <a:spcAft>
                  <a:spcPts val="0"/>
                </a:spcAft>
                <a:buNone/>
              </a:pPr>
              <a:endParaRPr sz="1100" dirty="0">
                <a:solidFill>
                  <a:srgbClr val="666666"/>
                </a:solidFill>
                <a:latin typeface="Roboto Light"/>
                <a:ea typeface="Roboto Light"/>
                <a:cs typeface="Roboto Light"/>
                <a:sym typeface="Roboto Light"/>
              </a:endParaRPr>
            </a:p>
          </p:txBody>
        </p:sp>
      </p:grpSp>
      <p:grpSp>
        <p:nvGrpSpPr>
          <p:cNvPr id="4189" name="Google Shape;4189;p51"/>
          <p:cNvGrpSpPr/>
          <p:nvPr/>
        </p:nvGrpSpPr>
        <p:grpSpPr>
          <a:xfrm>
            <a:off x="5154068" y="2047920"/>
            <a:ext cx="3513756" cy="1094069"/>
            <a:chOff x="5154068" y="2047920"/>
            <a:chExt cx="3513756" cy="1094069"/>
          </a:xfrm>
        </p:grpSpPr>
        <p:grpSp>
          <p:nvGrpSpPr>
            <p:cNvPr id="4190" name="Google Shape;4190;p51"/>
            <p:cNvGrpSpPr/>
            <p:nvPr/>
          </p:nvGrpSpPr>
          <p:grpSpPr>
            <a:xfrm>
              <a:off x="5154068" y="2047920"/>
              <a:ext cx="3513756" cy="1094069"/>
              <a:chOff x="5154068" y="2047920"/>
              <a:chExt cx="3513756" cy="1094069"/>
            </a:xfrm>
          </p:grpSpPr>
          <p:sp>
            <p:nvSpPr>
              <p:cNvPr id="4191" name="Google Shape;4191;p51"/>
              <p:cNvSpPr/>
              <p:nvPr/>
            </p:nvSpPr>
            <p:spPr>
              <a:xfrm>
                <a:off x="5661204" y="2056262"/>
                <a:ext cx="3006602" cy="1085727"/>
              </a:xfrm>
              <a:custGeom>
                <a:avLst/>
                <a:gdLst/>
                <a:ahLst/>
                <a:cxnLst/>
                <a:rect l="l" t="t" r="r" b="b"/>
                <a:pathLst>
                  <a:path w="35324" h="12756" extrusionOk="0">
                    <a:moveTo>
                      <a:pt x="1" y="11901"/>
                    </a:moveTo>
                    <a:lnTo>
                      <a:pt x="1" y="11901"/>
                    </a:lnTo>
                    <a:cubicBezTo>
                      <a:pt x="16" y="11901"/>
                      <a:pt x="31" y="11902"/>
                      <a:pt x="46" y="11902"/>
                    </a:cubicBezTo>
                    <a:lnTo>
                      <a:pt x="46" y="11902"/>
                    </a:lnTo>
                    <a:lnTo>
                      <a:pt x="1" y="11901"/>
                    </a:lnTo>
                    <a:close/>
                    <a:moveTo>
                      <a:pt x="1" y="1"/>
                    </a:moveTo>
                    <a:lnTo>
                      <a:pt x="1" y="1"/>
                    </a:lnTo>
                    <a:cubicBezTo>
                      <a:pt x="3274" y="115"/>
                      <a:pt x="5942" y="2882"/>
                      <a:pt x="5942" y="6172"/>
                    </a:cubicBezTo>
                    <a:cubicBezTo>
                      <a:pt x="5942" y="9375"/>
                      <a:pt x="3388" y="11904"/>
                      <a:pt x="211" y="11904"/>
                    </a:cubicBezTo>
                    <a:cubicBezTo>
                      <a:pt x="156" y="11904"/>
                      <a:pt x="101" y="11904"/>
                      <a:pt x="46" y="11902"/>
                    </a:cubicBezTo>
                    <a:lnTo>
                      <a:pt x="46" y="11902"/>
                    </a:lnTo>
                    <a:lnTo>
                      <a:pt x="27254" y="12752"/>
                    </a:lnTo>
                    <a:cubicBezTo>
                      <a:pt x="27320" y="12754"/>
                      <a:pt x="27386" y="12755"/>
                      <a:pt x="27452" y="12755"/>
                    </a:cubicBezTo>
                    <a:cubicBezTo>
                      <a:pt x="28361" y="12755"/>
                      <a:pt x="29224" y="12545"/>
                      <a:pt x="29988" y="12179"/>
                    </a:cubicBezTo>
                    <a:lnTo>
                      <a:pt x="30037" y="12179"/>
                    </a:lnTo>
                    <a:cubicBezTo>
                      <a:pt x="30107" y="12182"/>
                      <a:pt x="30176" y="12183"/>
                      <a:pt x="30246" y="12183"/>
                    </a:cubicBezTo>
                    <a:cubicBezTo>
                      <a:pt x="33063" y="12183"/>
                      <a:pt x="35324" y="9932"/>
                      <a:pt x="35324" y="7088"/>
                    </a:cubicBezTo>
                    <a:cubicBezTo>
                      <a:pt x="35324" y="4175"/>
                      <a:pt x="32950" y="1719"/>
                      <a:pt x="30037" y="1605"/>
                    </a:cubicBezTo>
                    <a:lnTo>
                      <a:pt x="29988" y="1605"/>
                    </a:lnTo>
                    <a:cubicBezTo>
                      <a:pt x="29169" y="1163"/>
                      <a:pt x="28236" y="885"/>
                      <a:pt x="27254" y="852"/>
                    </a:cubicBezTo>
                    <a:lnTo>
                      <a:pt x="1" y="1"/>
                    </a:lnTo>
                    <a:close/>
                  </a:path>
                </a:pathLst>
              </a:custGeom>
              <a:solidFill>
                <a:srgbClr val="D9D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2" name="Google Shape;4192;p51"/>
              <p:cNvGrpSpPr/>
              <p:nvPr/>
            </p:nvGrpSpPr>
            <p:grpSpPr>
              <a:xfrm>
                <a:off x="5661204" y="2047920"/>
                <a:ext cx="3006620" cy="1008252"/>
                <a:chOff x="5661204" y="2047920"/>
                <a:chExt cx="3006620" cy="1008252"/>
              </a:xfrm>
            </p:grpSpPr>
            <p:sp>
              <p:nvSpPr>
                <p:cNvPr id="4193" name="Google Shape;4193;p51"/>
                <p:cNvSpPr/>
                <p:nvPr/>
              </p:nvSpPr>
              <p:spPr>
                <a:xfrm>
                  <a:off x="6114033" y="2105035"/>
                  <a:ext cx="2553790" cy="450088"/>
                </a:xfrm>
                <a:custGeom>
                  <a:avLst/>
                  <a:gdLst/>
                  <a:ahLst/>
                  <a:cxnLst/>
                  <a:rect l="l" t="t" r="r" b="b"/>
                  <a:pathLst>
                    <a:path w="30004" h="5288" extrusionOk="0">
                      <a:moveTo>
                        <a:pt x="0" y="1"/>
                      </a:moveTo>
                      <a:cubicBezTo>
                        <a:pt x="2914" y="1"/>
                        <a:pt x="5287" y="2374"/>
                        <a:pt x="5287" y="5288"/>
                      </a:cubicBezTo>
                      <a:lnTo>
                        <a:pt x="30004" y="5288"/>
                      </a:lnTo>
                      <a:cubicBezTo>
                        <a:pt x="30004" y="2374"/>
                        <a:pt x="27630" y="1"/>
                        <a:pt x="24717" y="1"/>
                      </a:cubicBezTo>
                      <a:close/>
                    </a:path>
                  </a:pathLst>
                </a:custGeom>
                <a:solidFill>
                  <a:srgbClr val="4891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51"/>
                <p:cNvSpPr/>
                <p:nvPr/>
              </p:nvSpPr>
              <p:spPr>
                <a:xfrm>
                  <a:off x="6114033" y="2555061"/>
                  <a:ext cx="2553790" cy="450088"/>
                </a:xfrm>
                <a:custGeom>
                  <a:avLst/>
                  <a:gdLst/>
                  <a:ahLst/>
                  <a:cxnLst/>
                  <a:rect l="l" t="t" r="r" b="b"/>
                  <a:pathLst>
                    <a:path w="30004" h="5288" extrusionOk="0">
                      <a:moveTo>
                        <a:pt x="5287" y="1"/>
                      </a:moveTo>
                      <a:cubicBezTo>
                        <a:pt x="5287" y="2914"/>
                        <a:pt x="2914" y="5288"/>
                        <a:pt x="0" y="5288"/>
                      </a:cubicBezTo>
                      <a:lnTo>
                        <a:pt x="24717" y="5288"/>
                      </a:lnTo>
                      <a:cubicBezTo>
                        <a:pt x="27630" y="5288"/>
                        <a:pt x="30004" y="2914"/>
                        <a:pt x="30004" y="1"/>
                      </a:cubicBezTo>
                      <a:close/>
                    </a:path>
                  </a:pathLst>
                </a:custGeom>
                <a:solidFill>
                  <a:srgbClr val="2B7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51"/>
                <p:cNvSpPr/>
                <p:nvPr/>
              </p:nvSpPr>
              <p:spPr>
                <a:xfrm>
                  <a:off x="5661204" y="2047920"/>
                  <a:ext cx="2826924" cy="507200"/>
                </a:xfrm>
                <a:custGeom>
                  <a:avLst/>
                  <a:gdLst/>
                  <a:ahLst/>
                  <a:cxnLst/>
                  <a:rect l="l" t="t" r="r" b="b"/>
                  <a:pathLst>
                    <a:path w="33213" h="5959" extrusionOk="0">
                      <a:moveTo>
                        <a:pt x="1" y="1"/>
                      </a:moveTo>
                      <a:cubicBezTo>
                        <a:pt x="3274" y="1"/>
                        <a:pt x="5942" y="2669"/>
                        <a:pt x="5942" y="5959"/>
                      </a:cubicBezTo>
                      <a:lnTo>
                        <a:pt x="33212" y="5959"/>
                      </a:lnTo>
                      <a:cubicBezTo>
                        <a:pt x="33212" y="2669"/>
                        <a:pt x="30544" y="1"/>
                        <a:pt x="27254"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51"/>
                <p:cNvSpPr/>
                <p:nvPr/>
              </p:nvSpPr>
              <p:spPr>
                <a:xfrm>
                  <a:off x="5661204" y="2550334"/>
                  <a:ext cx="2826924" cy="505838"/>
                </a:xfrm>
                <a:custGeom>
                  <a:avLst/>
                  <a:gdLst/>
                  <a:ahLst/>
                  <a:cxnLst/>
                  <a:rect l="l" t="t" r="r" b="b"/>
                  <a:pathLst>
                    <a:path w="33213" h="5943" extrusionOk="0">
                      <a:moveTo>
                        <a:pt x="5942" y="1"/>
                      </a:moveTo>
                      <a:cubicBezTo>
                        <a:pt x="5942" y="3274"/>
                        <a:pt x="3274" y="5942"/>
                        <a:pt x="1" y="5942"/>
                      </a:cubicBezTo>
                      <a:lnTo>
                        <a:pt x="27254" y="5942"/>
                      </a:lnTo>
                      <a:cubicBezTo>
                        <a:pt x="30544" y="5942"/>
                        <a:pt x="33212" y="3274"/>
                        <a:pt x="33212" y="1"/>
                      </a:cubicBezTo>
                      <a:close/>
                    </a:path>
                  </a:pathLst>
                </a:custGeom>
                <a:solidFill>
                  <a:srgbClr val="EFF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7" name="Google Shape;4197;p51"/>
              <p:cNvGrpSpPr/>
              <p:nvPr/>
            </p:nvGrpSpPr>
            <p:grpSpPr>
              <a:xfrm>
                <a:off x="5154068" y="2047920"/>
                <a:ext cx="1012954" cy="1012954"/>
                <a:chOff x="5154068" y="2047920"/>
                <a:chExt cx="1012954" cy="1012954"/>
              </a:xfrm>
            </p:grpSpPr>
            <p:sp>
              <p:nvSpPr>
                <p:cNvPr id="4198" name="Google Shape;4198;p51"/>
                <p:cNvSpPr/>
                <p:nvPr/>
              </p:nvSpPr>
              <p:spPr>
                <a:xfrm>
                  <a:off x="5154068" y="2047920"/>
                  <a:ext cx="1012954" cy="1012954"/>
                </a:xfrm>
                <a:custGeom>
                  <a:avLst/>
                  <a:gdLst/>
                  <a:ahLst/>
                  <a:cxnLst/>
                  <a:rect l="l" t="t" r="r" b="b"/>
                  <a:pathLst>
                    <a:path w="11901" h="11901" extrusionOk="0">
                      <a:moveTo>
                        <a:pt x="5959" y="835"/>
                      </a:moveTo>
                      <a:cubicBezTo>
                        <a:pt x="8774" y="835"/>
                        <a:pt x="11066" y="3127"/>
                        <a:pt x="11066" y="5959"/>
                      </a:cubicBezTo>
                      <a:cubicBezTo>
                        <a:pt x="11066" y="8774"/>
                        <a:pt x="8774" y="11082"/>
                        <a:pt x="5959" y="11082"/>
                      </a:cubicBezTo>
                      <a:cubicBezTo>
                        <a:pt x="3127" y="11082"/>
                        <a:pt x="835" y="8774"/>
                        <a:pt x="835" y="5959"/>
                      </a:cubicBezTo>
                      <a:cubicBezTo>
                        <a:pt x="835" y="3127"/>
                        <a:pt x="3127" y="835"/>
                        <a:pt x="5959" y="835"/>
                      </a:cubicBezTo>
                      <a:close/>
                      <a:moveTo>
                        <a:pt x="5959" y="1"/>
                      </a:moveTo>
                      <a:cubicBezTo>
                        <a:pt x="2668" y="1"/>
                        <a:pt x="0" y="2669"/>
                        <a:pt x="0" y="5959"/>
                      </a:cubicBezTo>
                      <a:cubicBezTo>
                        <a:pt x="0" y="9232"/>
                        <a:pt x="2668" y="11900"/>
                        <a:pt x="5959" y="11900"/>
                      </a:cubicBezTo>
                      <a:cubicBezTo>
                        <a:pt x="9232" y="11900"/>
                        <a:pt x="11900" y="9232"/>
                        <a:pt x="11900" y="5959"/>
                      </a:cubicBezTo>
                      <a:cubicBezTo>
                        <a:pt x="11900" y="2669"/>
                        <a:pt x="9232" y="1"/>
                        <a:pt x="5959" y="1"/>
                      </a:cubicBezTo>
                      <a:close/>
                    </a:path>
                  </a:pathLst>
                </a:custGeom>
                <a:solidFill>
                  <a:srgbClr val="C2C3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51"/>
                <p:cNvSpPr/>
                <p:nvPr/>
              </p:nvSpPr>
              <p:spPr>
                <a:xfrm>
                  <a:off x="5346351" y="2240205"/>
                  <a:ext cx="629766" cy="629766"/>
                </a:xfrm>
                <a:custGeom>
                  <a:avLst/>
                  <a:gdLst/>
                  <a:ahLst/>
                  <a:cxnLst/>
                  <a:rect l="l" t="t" r="r" b="b"/>
                  <a:pathLst>
                    <a:path w="7399" h="7399" extrusionOk="0">
                      <a:moveTo>
                        <a:pt x="3700" y="0"/>
                      </a:moveTo>
                      <a:cubicBezTo>
                        <a:pt x="1653" y="0"/>
                        <a:pt x="0" y="1654"/>
                        <a:pt x="0" y="3700"/>
                      </a:cubicBezTo>
                      <a:cubicBezTo>
                        <a:pt x="0" y="5746"/>
                        <a:pt x="1653" y="7399"/>
                        <a:pt x="3700" y="7399"/>
                      </a:cubicBezTo>
                      <a:cubicBezTo>
                        <a:pt x="5729" y="7399"/>
                        <a:pt x="7399" y="5746"/>
                        <a:pt x="7399" y="3700"/>
                      </a:cubicBezTo>
                      <a:cubicBezTo>
                        <a:pt x="7399" y="1654"/>
                        <a:pt x="5729" y="0"/>
                        <a:pt x="37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51"/>
                <p:cNvSpPr/>
                <p:nvPr/>
              </p:nvSpPr>
              <p:spPr>
                <a:xfrm>
                  <a:off x="5354692" y="2555061"/>
                  <a:ext cx="613083" cy="314926"/>
                </a:xfrm>
                <a:custGeom>
                  <a:avLst/>
                  <a:gdLst/>
                  <a:ahLst/>
                  <a:cxnLst/>
                  <a:rect l="l" t="t" r="r" b="b"/>
                  <a:pathLst>
                    <a:path w="7203" h="3700" extrusionOk="0">
                      <a:moveTo>
                        <a:pt x="0" y="1"/>
                      </a:moveTo>
                      <a:cubicBezTo>
                        <a:pt x="0" y="2047"/>
                        <a:pt x="1605" y="3700"/>
                        <a:pt x="3602" y="3700"/>
                      </a:cubicBezTo>
                      <a:cubicBezTo>
                        <a:pt x="5582" y="3700"/>
                        <a:pt x="7203" y="2047"/>
                        <a:pt x="7203" y="1"/>
                      </a:cubicBezTo>
                      <a:close/>
                    </a:path>
                  </a:pathLst>
                </a:custGeom>
                <a:solidFill>
                  <a:srgbClr val="EFF0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04" name="Google Shape;4204;p51"/>
            <p:cNvSpPr txBox="1"/>
            <p:nvPr/>
          </p:nvSpPr>
          <p:spPr>
            <a:xfrm>
              <a:off x="6454474" y="2057981"/>
              <a:ext cx="1650435" cy="50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s" b="1" dirty="0">
                  <a:solidFill>
                    <a:srgbClr val="14736A"/>
                  </a:solidFill>
                  <a:latin typeface="Roboto Condensed"/>
                  <a:ea typeface="Roboto Condensed"/>
                  <a:cs typeface="Roboto Condensed"/>
                  <a:sym typeface="Roboto Condensed"/>
                </a:rPr>
                <a:t>RESIDUALS</a:t>
              </a:r>
              <a:endParaRPr b="1" dirty="0">
                <a:solidFill>
                  <a:srgbClr val="14736A"/>
                </a:solidFill>
                <a:latin typeface="Roboto Condensed"/>
                <a:ea typeface="Roboto Condensed"/>
                <a:cs typeface="Roboto Condensed"/>
                <a:sym typeface="Roboto Condensed"/>
              </a:endParaRPr>
            </a:p>
          </p:txBody>
        </p:sp>
        <p:sp>
          <p:nvSpPr>
            <p:cNvPr id="4205" name="Google Shape;4205;p51"/>
            <p:cNvSpPr txBox="1"/>
            <p:nvPr/>
          </p:nvSpPr>
          <p:spPr>
            <a:xfrm>
              <a:off x="6454475" y="2563155"/>
              <a:ext cx="1746900" cy="53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dirty="0">
                <a:solidFill>
                  <a:srgbClr val="666666"/>
                </a:solidFill>
                <a:latin typeface="Roboto Light"/>
                <a:ea typeface="Roboto Light"/>
                <a:cs typeface="Roboto Light"/>
                <a:sym typeface="Roboto Light"/>
              </a:endParaRPr>
            </a:p>
          </p:txBody>
        </p:sp>
      </p:grpSp>
      <p:sp>
        <p:nvSpPr>
          <p:cNvPr id="88" name="Google Shape;4166;p51"/>
          <p:cNvSpPr txBox="1"/>
          <p:nvPr/>
        </p:nvSpPr>
        <p:spPr>
          <a:xfrm>
            <a:off x="6466035" y="2527533"/>
            <a:ext cx="1710600" cy="535500"/>
          </a:xfrm>
          <a:prstGeom prst="rect">
            <a:avLst/>
          </a:prstGeom>
          <a:noFill/>
          <a:ln>
            <a:noFill/>
          </a:ln>
        </p:spPr>
        <p:txBody>
          <a:bodyPr spcFirstLastPara="1" wrap="square" lIns="91425" tIns="91425" rIns="91425" bIns="91425" anchor="ctr" anchorCtr="0">
            <a:noAutofit/>
          </a:bodyPr>
          <a:lstStyle/>
          <a:p>
            <a:r>
              <a:rPr lang="es-AR" sz="1100" dirty="0" err="1">
                <a:solidFill>
                  <a:srgbClr val="666666"/>
                </a:solidFill>
                <a:latin typeface="Roboto Light"/>
                <a:ea typeface="Roboto Light"/>
                <a:cs typeface="Roboto Light"/>
              </a:rPr>
              <a:t>Difference</a:t>
            </a:r>
            <a:r>
              <a:rPr lang="es-AR" sz="1100" dirty="0">
                <a:solidFill>
                  <a:srgbClr val="666666"/>
                </a:solidFill>
                <a:latin typeface="Roboto Light"/>
                <a:ea typeface="Roboto Light"/>
                <a:cs typeface="Roboto Light"/>
              </a:rPr>
              <a:t> </a:t>
            </a:r>
            <a:r>
              <a:rPr lang="es-AR" sz="1100" dirty="0" err="1">
                <a:solidFill>
                  <a:srgbClr val="666666"/>
                </a:solidFill>
                <a:latin typeface="Roboto Light"/>
                <a:ea typeface="Roboto Light"/>
                <a:cs typeface="Roboto Light"/>
              </a:rPr>
              <a:t>between</a:t>
            </a:r>
            <a:r>
              <a:rPr lang="es-AR" sz="1100" dirty="0">
                <a:solidFill>
                  <a:srgbClr val="666666"/>
                </a:solidFill>
                <a:latin typeface="Roboto Light"/>
                <a:ea typeface="Roboto Light"/>
                <a:cs typeface="Roboto Light"/>
              </a:rPr>
              <a:t> </a:t>
            </a:r>
            <a:r>
              <a:rPr lang="es-AR" sz="1100" b="1" dirty="0" err="1">
                <a:solidFill>
                  <a:srgbClr val="666666"/>
                </a:solidFill>
                <a:latin typeface="Roboto Light"/>
                <a:ea typeface="Roboto Light"/>
                <a:cs typeface="Roboto Light"/>
              </a:rPr>
              <a:t>observed</a:t>
            </a:r>
            <a:r>
              <a:rPr lang="es-AR" sz="1100" dirty="0">
                <a:solidFill>
                  <a:srgbClr val="666666"/>
                </a:solidFill>
                <a:latin typeface="Roboto Light"/>
                <a:ea typeface="Roboto Light"/>
                <a:cs typeface="Roboto Light"/>
              </a:rPr>
              <a:t> and </a:t>
            </a:r>
            <a:r>
              <a:rPr lang="es-AR" sz="1100" b="1" dirty="0" err="1">
                <a:solidFill>
                  <a:srgbClr val="666666"/>
                </a:solidFill>
                <a:latin typeface="Roboto Light"/>
                <a:ea typeface="Roboto Light"/>
                <a:cs typeface="Roboto Light"/>
              </a:rPr>
              <a:t>predicted</a:t>
            </a:r>
            <a:r>
              <a:rPr lang="es-AR" sz="1100" dirty="0">
                <a:solidFill>
                  <a:srgbClr val="666666"/>
                </a:solidFill>
                <a:latin typeface="Roboto Light"/>
                <a:ea typeface="Roboto Light"/>
                <a:cs typeface="Roboto Light"/>
              </a:rPr>
              <a:t> ΣNDVI</a:t>
            </a:r>
          </a:p>
        </p:txBody>
      </p:sp>
      <p:sp>
        <p:nvSpPr>
          <p:cNvPr id="89" name="Google Shape;4182;p51"/>
          <p:cNvSpPr txBox="1"/>
          <p:nvPr/>
        </p:nvSpPr>
        <p:spPr>
          <a:xfrm>
            <a:off x="6441774" y="3571651"/>
            <a:ext cx="1864025" cy="45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s-AR" b="1" dirty="0" err="1">
                <a:solidFill>
                  <a:srgbClr val="23AA89"/>
                </a:solidFill>
                <a:latin typeface="Roboto Condensed"/>
                <a:ea typeface="Roboto Condensed"/>
                <a:cs typeface="Roboto Condensed"/>
                <a:sym typeface="Roboto Condensed"/>
              </a:rPr>
              <a:t>Residuals</a:t>
            </a:r>
            <a:r>
              <a:rPr lang="es" b="1" dirty="0">
                <a:solidFill>
                  <a:srgbClr val="23AA89"/>
                </a:solidFill>
                <a:latin typeface="Roboto Condensed"/>
                <a:ea typeface="Roboto Condensed"/>
                <a:cs typeface="Roboto Condensed"/>
                <a:sym typeface="Roboto Condensed"/>
              </a:rPr>
              <a:t> Trend</a:t>
            </a:r>
            <a:endParaRPr b="1" dirty="0">
              <a:solidFill>
                <a:srgbClr val="23AA89"/>
              </a:solidFill>
              <a:latin typeface="Roboto Condensed"/>
              <a:ea typeface="Roboto Condensed"/>
              <a:cs typeface="Roboto Condensed"/>
              <a:sym typeface="Roboto Condensed"/>
            </a:endParaRPr>
          </a:p>
        </p:txBody>
      </p:sp>
      <p:sp>
        <p:nvSpPr>
          <p:cNvPr id="90" name="Google Shape;4166;p51"/>
          <p:cNvSpPr txBox="1"/>
          <p:nvPr/>
        </p:nvSpPr>
        <p:spPr>
          <a:xfrm>
            <a:off x="6441773" y="3993858"/>
            <a:ext cx="1995832" cy="535500"/>
          </a:xfrm>
          <a:prstGeom prst="rect">
            <a:avLst/>
          </a:prstGeom>
          <a:noFill/>
          <a:ln>
            <a:noFill/>
          </a:ln>
        </p:spPr>
        <p:txBody>
          <a:bodyPr spcFirstLastPara="1" wrap="square" lIns="91425" tIns="91425" rIns="91425" bIns="91425" anchor="ctr" anchorCtr="0">
            <a:noAutofit/>
          </a:bodyPr>
          <a:lstStyle/>
          <a:p>
            <a:r>
              <a:rPr lang="es-AR" sz="1100" dirty="0">
                <a:solidFill>
                  <a:srgbClr val="666666"/>
                </a:solidFill>
                <a:latin typeface="Roboto Light"/>
                <a:ea typeface="Roboto Light"/>
                <a:cs typeface="Roboto Light"/>
              </a:rPr>
              <a:t>RESTREND-</a:t>
            </a:r>
            <a:r>
              <a:rPr lang="es-AR" sz="1100" dirty="0" err="1">
                <a:solidFill>
                  <a:srgbClr val="666666"/>
                </a:solidFill>
                <a:latin typeface="Roboto Light"/>
                <a:ea typeface="Roboto Light"/>
                <a:cs typeface="Roboto Light"/>
              </a:rPr>
              <a:t>residuals</a:t>
            </a:r>
            <a:r>
              <a:rPr lang="es-AR" sz="1100" dirty="0">
                <a:solidFill>
                  <a:srgbClr val="666666"/>
                </a:solidFill>
                <a:latin typeface="Roboto Light"/>
                <a:ea typeface="Roboto Light"/>
                <a:cs typeface="Roboto Light"/>
              </a:rPr>
              <a:t>’ are </a:t>
            </a:r>
            <a:r>
              <a:rPr lang="es-AR" sz="1100" dirty="0" err="1">
                <a:solidFill>
                  <a:srgbClr val="666666"/>
                </a:solidFill>
                <a:latin typeface="Roboto Light"/>
                <a:ea typeface="Roboto Light"/>
                <a:cs typeface="Roboto Light"/>
              </a:rPr>
              <a:t>regressed</a:t>
            </a:r>
            <a:r>
              <a:rPr lang="es-AR" sz="1100" dirty="0">
                <a:solidFill>
                  <a:srgbClr val="666666"/>
                </a:solidFill>
                <a:latin typeface="Roboto Light"/>
                <a:ea typeface="Roboto Light"/>
                <a:cs typeface="Roboto Light"/>
              </a:rPr>
              <a:t> </a:t>
            </a:r>
            <a:r>
              <a:rPr lang="es-AR" sz="1100" dirty="0" err="1">
                <a:solidFill>
                  <a:srgbClr val="666666"/>
                </a:solidFill>
                <a:latin typeface="Roboto Light"/>
                <a:ea typeface="Roboto Light"/>
                <a:cs typeface="Roboto Light"/>
              </a:rPr>
              <a:t>on</a:t>
            </a:r>
            <a:r>
              <a:rPr lang="es-AR" sz="1100" dirty="0">
                <a:solidFill>
                  <a:srgbClr val="666666"/>
                </a:solidFill>
                <a:latin typeface="Roboto Light"/>
                <a:ea typeface="Roboto Light"/>
                <a:cs typeface="Roboto Light"/>
              </a:rPr>
              <a:t> time</a:t>
            </a:r>
          </a:p>
        </p:txBody>
      </p:sp>
      <p:sp>
        <p:nvSpPr>
          <p:cNvPr id="3" name="CuadroTexto 2"/>
          <p:cNvSpPr txBox="1"/>
          <p:nvPr/>
        </p:nvSpPr>
        <p:spPr>
          <a:xfrm>
            <a:off x="5443504" y="815554"/>
            <a:ext cx="412292" cy="584775"/>
          </a:xfrm>
          <a:prstGeom prst="rect">
            <a:avLst/>
          </a:prstGeom>
          <a:noFill/>
        </p:spPr>
        <p:txBody>
          <a:bodyPr wrap="none" rtlCol="0">
            <a:spAutoFit/>
          </a:bodyPr>
          <a:lstStyle/>
          <a:p>
            <a:r>
              <a:rPr lang="en-GB" sz="3200" b="1" dirty="0">
                <a:solidFill>
                  <a:schemeClr val="tx2">
                    <a:lumMod val="50000"/>
                  </a:schemeClr>
                </a:solidFill>
                <a:effectLst>
                  <a:outerShdw blurRad="38100" dist="38100" dir="2700000" algn="tl">
                    <a:srgbClr val="000000">
                      <a:alpha val="43137"/>
                    </a:srgbClr>
                  </a:outerShdw>
                </a:effectLst>
              </a:rPr>
              <a:t>1</a:t>
            </a:r>
            <a:endParaRPr lang="es-AR" sz="3200" b="1" dirty="0">
              <a:solidFill>
                <a:schemeClr val="tx2">
                  <a:lumMod val="50000"/>
                </a:schemeClr>
              </a:solidFill>
              <a:effectLst>
                <a:outerShdw blurRad="38100" dist="38100" dir="2700000" algn="tl">
                  <a:srgbClr val="000000">
                    <a:alpha val="43137"/>
                  </a:srgbClr>
                </a:outerShdw>
              </a:effectLst>
            </a:endParaRPr>
          </a:p>
        </p:txBody>
      </p:sp>
      <p:sp>
        <p:nvSpPr>
          <p:cNvPr id="64" name="CuadroTexto 63"/>
          <p:cNvSpPr txBox="1"/>
          <p:nvPr/>
        </p:nvSpPr>
        <p:spPr>
          <a:xfrm>
            <a:off x="5443504" y="2262009"/>
            <a:ext cx="412292" cy="584775"/>
          </a:xfrm>
          <a:prstGeom prst="rect">
            <a:avLst/>
          </a:prstGeom>
          <a:noFill/>
        </p:spPr>
        <p:txBody>
          <a:bodyPr wrap="none" rtlCol="0">
            <a:spAutoFit/>
          </a:bodyPr>
          <a:lstStyle/>
          <a:p>
            <a:r>
              <a:rPr lang="en-GB" sz="3200" b="1" dirty="0">
                <a:solidFill>
                  <a:schemeClr val="tx2">
                    <a:lumMod val="50000"/>
                  </a:schemeClr>
                </a:solidFill>
                <a:effectLst>
                  <a:outerShdw blurRad="38100" dist="38100" dir="2700000" algn="tl">
                    <a:srgbClr val="000000">
                      <a:alpha val="43137"/>
                    </a:srgbClr>
                  </a:outerShdw>
                </a:effectLst>
              </a:rPr>
              <a:t>2</a:t>
            </a:r>
            <a:endParaRPr lang="es-AR" sz="3200" b="1" dirty="0">
              <a:solidFill>
                <a:schemeClr val="tx2">
                  <a:lumMod val="50000"/>
                </a:schemeClr>
              </a:solidFill>
              <a:effectLst>
                <a:outerShdw blurRad="38100" dist="38100" dir="2700000" algn="tl">
                  <a:srgbClr val="000000">
                    <a:alpha val="43137"/>
                  </a:srgbClr>
                </a:outerShdw>
              </a:effectLst>
            </a:endParaRPr>
          </a:p>
        </p:txBody>
      </p:sp>
      <p:sp>
        <p:nvSpPr>
          <p:cNvPr id="65" name="CuadroTexto 64"/>
          <p:cNvSpPr txBox="1"/>
          <p:nvPr/>
        </p:nvSpPr>
        <p:spPr>
          <a:xfrm>
            <a:off x="5443504" y="3729263"/>
            <a:ext cx="412292" cy="584775"/>
          </a:xfrm>
          <a:prstGeom prst="rect">
            <a:avLst/>
          </a:prstGeom>
          <a:noFill/>
        </p:spPr>
        <p:txBody>
          <a:bodyPr wrap="none" rtlCol="0">
            <a:spAutoFit/>
          </a:bodyPr>
          <a:lstStyle/>
          <a:p>
            <a:r>
              <a:rPr lang="en-GB" sz="3200" b="1" dirty="0">
                <a:solidFill>
                  <a:schemeClr val="tx2">
                    <a:lumMod val="50000"/>
                  </a:schemeClr>
                </a:solidFill>
                <a:effectLst>
                  <a:outerShdw blurRad="38100" dist="38100" dir="2700000" algn="tl">
                    <a:srgbClr val="000000">
                      <a:alpha val="43137"/>
                    </a:srgbClr>
                  </a:outerShdw>
                </a:effectLst>
              </a:rPr>
              <a:t>3</a:t>
            </a:r>
            <a:endParaRPr lang="es-AR" sz="3200" b="1" dirty="0">
              <a:solidFill>
                <a:schemeClr val="tx2">
                  <a:lumMod val="50000"/>
                </a:schemeClr>
              </a:solidFill>
              <a:effectLst>
                <a:outerShdw blurRad="38100" dist="38100" dir="2700000" algn="tl">
                  <a:srgbClr val="000000">
                    <a:alpha val="43137"/>
                  </a:srgbClr>
                </a:outerShdw>
              </a:effectLst>
            </a:endParaRPr>
          </a:p>
        </p:txBody>
      </p:sp>
      <p:pic>
        <p:nvPicPr>
          <p:cNvPr id="5" name="Imagen 4"/>
          <p:cNvPicPr>
            <a:picLocks noChangeAspect="1"/>
          </p:cNvPicPr>
          <p:nvPr/>
        </p:nvPicPr>
        <p:blipFill>
          <a:blip r:embed="rId4"/>
          <a:stretch>
            <a:fillRect/>
          </a:stretch>
        </p:blipFill>
        <p:spPr>
          <a:xfrm>
            <a:off x="4732056" y="199982"/>
            <a:ext cx="4259321" cy="4798286"/>
          </a:xfrm>
          <a:prstGeom prst="rect">
            <a:avLst/>
          </a:prstGeom>
        </p:spPr>
      </p:pic>
    </p:spTree>
    <p:extLst>
      <p:ext uri="{BB962C8B-B14F-4D97-AF65-F5344CB8AC3E}">
        <p14:creationId xmlns:p14="http://schemas.microsoft.com/office/powerpoint/2010/main" val="271349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
            <a:extLst>
              <a:ext uri="{FF2B5EF4-FFF2-40B4-BE49-F238E27FC236}">
                <a16:creationId xmlns:a16="http://schemas.microsoft.com/office/drawing/2014/main" id="{6CDCDEB9-78C8-449F-989D-718491F7753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4123" y="1086828"/>
            <a:ext cx="1769860" cy="1907833"/>
          </a:xfrm>
          <a:prstGeom prst="rect">
            <a:avLst/>
          </a:prstGeom>
        </p:spPr>
      </p:pic>
      <p:sp>
        <p:nvSpPr>
          <p:cNvPr id="30" name="TextBox 3">
            <a:extLst>
              <a:ext uri="{FF2B5EF4-FFF2-40B4-BE49-F238E27FC236}">
                <a16:creationId xmlns:a16="http://schemas.microsoft.com/office/drawing/2014/main" id="{5EA4F132-2BD6-4639-AACA-2E0902F8A2B3}"/>
              </a:ext>
            </a:extLst>
          </p:cNvPr>
          <p:cNvSpPr txBox="1"/>
          <p:nvPr/>
        </p:nvSpPr>
        <p:spPr>
          <a:xfrm>
            <a:off x="566459" y="1782139"/>
            <a:ext cx="1676621" cy="253916"/>
          </a:xfrm>
          <a:prstGeom prst="rect">
            <a:avLst/>
          </a:prstGeom>
          <a:noFill/>
        </p:spPr>
        <p:txBody>
          <a:bodyPr wrap="square">
            <a:spAutoFit/>
          </a:bodyPr>
          <a:lstStyle/>
          <a:p>
            <a:r>
              <a:rPr lang="en-US" sz="1050" dirty="0"/>
              <a:t>Trend</a:t>
            </a:r>
          </a:p>
        </p:txBody>
      </p:sp>
      <p:pic>
        <p:nvPicPr>
          <p:cNvPr id="31" name="Picture 4">
            <a:extLst>
              <a:ext uri="{FF2B5EF4-FFF2-40B4-BE49-F238E27FC236}">
                <a16:creationId xmlns:a16="http://schemas.microsoft.com/office/drawing/2014/main" id="{6578B4DA-15FC-419A-A464-979895889B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720144" y="1112334"/>
            <a:ext cx="1732479" cy="1921782"/>
          </a:xfrm>
          <a:prstGeom prst="rect">
            <a:avLst/>
          </a:prstGeom>
        </p:spPr>
      </p:pic>
      <p:pic>
        <p:nvPicPr>
          <p:cNvPr id="32" name="Picture 5">
            <a:extLst>
              <a:ext uri="{FF2B5EF4-FFF2-40B4-BE49-F238E27FC236}">
                <a16:creationId xmlns:a16="http://schemas.microsoft.com/office/drawing/2014/main" id="{FDB38EF6-1A98-4E2B-81B1-663F718089F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785264" y="1140568"/>
            <a:ext cx="1670081" cy="1854092"/>
          </a:xfrm>
          <a:prstGeom prst="rect">
            <a:avLst/>
          </a:prstGeom>
        </p:spPr>
      </p:pic>
      <p:sp>
        <p:nvSpPr>
          <p:cNvPr id="33" name="TextBox 7">
            <a:extLst>
              <a:ext uri="{FF2B5EF4-FFF2-40B4-BE49-F238E27FC236}">
                <a16:creationId xmlns:a16="http://schemas.microsoft.com/office/drawing/2014/main" id="{DE70385C-6411-4417-A1D2-FC0E30EF452E}"/>
              </a:ext>
            </a:extLst>
          </p:cNvPr>
          <p:cNvSpPr txBox="1"/>
          <p:nvPr/>
        </p:nvSpPr>
        <p:spPr>
          <a:xfrm>
            <a:off x="2556909" y="1737092"/>
            <a:ext cx="883020" cy="415498"/>
          </a:xfrm>
          <a:prstGeom prst="rect">
            <a:avLst/>
          </a:prstGeom>
          <a:noFill/>
        </p:spPr>
        <p:txBody>
          <a:bodyPr wrap="square">
            <a:spAutoFit/>
          </a:bodyPr>
          <a:lstStyle/>
          <a:p>
            <a:r>
              <a:rPr lang="en-US" sz="1050" dirty="0" err="1"/>
              <a:t>Restrend</a:t>
            </a:r>
            <a:r>
              <a:rPr lang="en-US" sz="1050" dirty="0"/>
              <a:t> Chirps</a:t>
            </a:r>
          </a:p>
        </p:txBody>
      </p:sp>
      <p:sp>
        <p:nvSpPr>
          <p:cNvPr id="34" name="TextBox 15">
            <a:extLst>
              <a:ext uri="{FF2B5EF4-FFF2-40B4-BE49-F238E27FC236}">
                <a16:creationId xmlns:a16="http://schemas.microsoft.com/office/drawing/2014/main" id="{E028F0E9-B87B-47EB-9A14-E55C408B930C}"/>
              </a:ext>
            </a:extLst>
          </p:cNvPr>
          <p:cNvSpPr txBox="1"/>
          <p:nvPr/>
        </p:nvSpPr>
        <p:spPr>
          <a:xfrm>
            <a:off x="4542510" y="1749894"/>
            <a:ext cx="1042367" cy="415498"/>
          </a:xfrm>
          <a:prstGeom prst="rect">
            <a:avLst/>
          </a:prstGeom>
          <a:noFill/>
        </p:spPr>
        <p:txBody>
          <a:bodyPr wrap="square">
            <a:spAutoFit/>
          </a:bodyPr>
          <a:lstStyle/>
          <a:p>
            <a:r>
              <a:rPr lang="en-US" sz="1050" dirty="0" err="1"/>
              <a:t>Restrend</a:t>
            </a:r>
            <a:r>
              <a:rPr lang="en-US" sz="1050" dirty="0"/>
              <a:t> </a:t>
            </a:r>
            <a:r>
              <a:rPr lang="en-US" sz="1050" dirty="0" err="1"/>
              <a:t>Persiann</a:t>
            </a:r>
            <a:endParaRPr lang="en-US" sz="1050" dirty="0"/>
          </a:p>
        </p:txBody>
      </p:sp>
      <p:pic>
        <p:nvPicPr>
          <p:cNvPr id="35" name="Picture 16">
            <a:extLst>
              <a:ext uri="{FF2B5EF4-FFF2-40B4-BE49-F238E27FC236}">
                <a16:creationId xmlns:a16="http://schemas.microsoft.com/office/drawing/2014/main" id="{F85FA07F-D7F5-4BD6-A7D7-E85B1411DA3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95953" y="1157133"/>
            <a:ext cx="1719994" cy="1921782"/>
          </a:xfrm>
          <a:prstGeom prst="rect">
            <a:avLst/>
          </a:prstGeom>
        </p:spPr>
      </p:pic>
      <p:sp>
        <p:nvSpPr>
          <p:cNvPr id="36" name="TextBox 18">
            <a:extLst>
              <a:ext uri="{FF2B5EF4-FFF2-40B4-BE49-F238E27FC236}">
                <a16:creationId xmlns:a16="http://schemas.microsoft.com/office/drawing/2014/main" id="{ACD549DB-5CEF-47F5-BC55-54B3E6CE93BD}"/>
              </a:ext>
            </a:extLst>
          </p:cNvPr>
          <p:cNvSpPr txBox="1"/>
          <p:nvPr/>
        </p:nvSpPr>
        <p:spPr>
          <a:xfrm>
            <a:off x="6576672" y="1828305"/>
            <a:ext cx="834466" cy="415498"/>
          </a:xfrm>
          <a:prstGeom prst="rect">
            <a:avLst/>
          </a:prstGeom>
          <a:noFill/>
        </p:spPr>
        <p:txBody>
          <a:bodyPr wrap="square">
            <a:spAutoFit/>
          </a:bodyPr>
          <a:lstStyle/>
          <a:p>
            <a:r>
              <a:rPr lang="en-US" sz="1050" dirty="0" err="1"/>
              <a:t>Restrend</a:t>
            </a:r>
            <a:r>
              <a:rPr lang="en-US" sz="1050" dirty="0"/>
              <a:t> GPCP</a:t>
            </a:r>
          </a:p>
        </p:txBody>
      </p:sp>
      <p:pic>
        <p:nvPicPr>
          <p:cNvPr id="37" name="Picture 19">
            <a:extLst>
              <a:ext uri="{FF2B5EF4-FFF2-40B4-BE49-F238E27FC236}">
                <a16:creationId xmlns:a16="http://schemas.microsoft.com/office/drawing/2014/main" id="{D4C0261F-5FA0-4D70-9595-8ACB7018EEF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26802" y="3210796"/>
            <a:ext cx="1704503" cy="1886538"/>
          </a:xfrm>
          <a:prstGeom prst="rect">
            <a:avLst/>
          </a:prstGeom>
        </p:spPr>
      </p:pic>
      <p:pic>
        <p:nvPicPr>
          <p:cNvPr id="38" name="Picture 20">
            <a:extLst>
              <a:ext uri="{FF2B5EF4-FFF2-40B4-BE49-F238E27FC236}">
                <a16:creationId xmlns:a16="http://schemas.microsoft.com/office/drawing/2014/main" id="{17D927D0-2B39-4B53-9FDF-EA69E844140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682349" y="3221355"/>
            <a:ext cx="1732479" cy="1925513"/>
          </a:xfrm>
          <a:prstGeom prst="rect">
            <a:avLst/>
          </a:prstGeom>
        </p:spPr>
      </p:pic>
      <p:sp>
        <p:nvSpPr>
          <p:cNvPr id="39" name="TextBox 21">
            <a:extLst>
              <a:ext uri="{FF2B5EF4-FFF2-40B4-BE49-F238E27FC236}">
                <a16:creationId xmlns:a16="http://schemas.microsoft.com/office/drawing/2014/main" id="{B57CDF70-3F84-4F65-81AF-5E4443AF8EB9}"/>
              </a:ext>
            </a:extLst>
          </p:cNvPr>
          <p:cNvSpPr txBox="1"/>
          <p:nvPr/>
        </p:nvSpPr>
        <p:spPr>
          <a:xfrm>
            <a:off x="2637339" y="3895131"/>
            <a:ext cx="787646" cy="415498"/>
          </a:xfrm>
          <a:prstGeom prst="rect">
            <a:avLst/>
          </a:prstGeom>
          <a:noFill/>
        </p:spPr>
        <p:txBody>
          <a:bodyPr wrap="square">
            <a:spAutoFit/>
          </a:bodyPr>
          <a:lstStyle/>
          <a:p>
            <a:r>
              <a:rPr lang="en-US" sz="1050" dirty="0"/>
              <a:t>RUE Chirps</a:t>
            </a:r>
          </a:p>
        </p:txBody>
      </p:sp>
      <p:sp>
        <p:nvSpPr>
          <p:cNvPr id="40" name="TextBox 22">
            <a:extLst>
              <a:ext uri="{FF2B5EF4-FFF2-40B4-BE49-F238E27FC236}">
                <a16:creationId xmlns:a16="http://schemas.microsoft.com/office/drawing/2014/main" id="{ADF50B02-BB3F-4BF2-A82E-68F3D60876EC}"/>
              </a:ext>
            </a:extLst>
          </p:cNvPr>
          <p:cNvSpPr txBox="1"/>
          <p:nvPr/>
        </p:nvSpPr>
        <p:spPr>
          <a:xfrm>
            <a:off x="623395" y="3930196"/>
            <a:ext cx="1676621" cy="253916"/>
          </a:xfrm>
          <a:prstGeom prst="rect">
            <a:avLst/>
          </a:prstGeom>
          <a:noFill/>
        </p:spPr>
        <p:txBody>
          <a:bodyPr wrap="square">
            <a:spAutoFit/>
          </a:bodyPr>
          <a:lstStyle/>
          <a:p>
            <a:r>
              <a:rPr lang="en-US" sz="1050" dirty="0"/>
              <a:t>WUE</a:t>
            </a:r>
          </a:p>
        </p:txBody>
      </p:sp>
      <p:pic>
        <p:nvPicPr>
          <p:cNvPr id="41" name="Picture 23">
            <a:extLst>
              <a:ext uri="{FF2B5EF4-FFF2-40B4-BE49-F238E27FC236}">
                <a16:creationId xmlns:a16="http://schemas.microsoft.com/office/drawing/2014/main" id="{12C99B49-BF59-41DF-8B7E-B4861F4358E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784530" y="3201950"/>
            <a:ext cx="1742027" cy="1935585"/>
          </a:xfrm>
          <a:prstGeom prst="rect">
            <a:avLst/>
          </a:prstGeom>
        </p:spPr>
      </p:pic>
      <p:sp>
        <p:nvSpPr>
          <p:cNvPr id="42" name="TextBox 24">
            <a:extLst>
              <a:ext uri="{FF2B5EF4-FFF2-40B4-BE49-F238E27FC236}">
                <a16:creationId xmlns:a16="http://schemas.microsoft.com/office/drawing/2014/main" id="{F83113EC-9496-4481-99CE-E485544CCAE0}"/>
              </a:ext>
            </a:extLst>
          </p:cNvPr>
          <p:cNvSpPr txBox="1"/>
          <p:nvPr/>
        </p:nvSpPr>
        <p:spPr>
          <a:xfrm>
            <a:off x="4648125" y="3849404"/>
            <a:ext cx="831136" cy="415498"/>
          </a:xfrm>
          <a:prstGeom prst="rect">
            <a:avLst/>
          </a:prstGeom>
          <a:noFill/>
        </p:spPr>
        <p:txBody>
          <a:bodyPr wrap="square">
            <a:spAutoFit/>
          </a:bodyPr>
          <a:lstStyle/>
          <a:p>
            <a:r>
              <a:rPr lang="en-US" sz="1050" dirty="0"/>
              <a:t>RUE </a:t>
            </a:r>
            <a:r>
              <a:rPr lang="en-US" sz="1050" dirty="0" err="1"/>
              <a:t>Persiann</a:t>
            </a:r>
            <a:endParaRPr lang="en-US" sz="1050" dirty="0"/>
          </a:p>
        </p:txBody>
      </p:sp>
      <p:pic>
        <p:nvPicPr>
          <p:cNvPr id="43" name="Picture 25">
            <a:extLst>
              <a:ext uri="{FF2B5EF4-FFF2-40B4-BE49-F238E27FC236}">
                <a16:creationId xmlns:a16="http://schemas.microsoft.com/office/drawing/2014/main" id="{0ECC4FBA-30B6-40AA-9519-CBE68F4F036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818745" y="3249079"/>
            <a:ext cx="1763238" cy="1941269"/>
          </a:xfrm>
          <a:prstGeom prst="rect">
            <a:avLst/>
          </a:prstGeom>
        </p:spPr>
      </p:pic>
      <p:sp>
        <p:nvSpPr>
          <p:cNvPr id="44" name="TextBox 26">
            <a:extLst>
              <a:ext uri="{FF2B5EF4-FFF2-40B4-BE49-F238E27FC236}">
                <a16:creationId xmlns:a16="http://schemas.microsoft.com/office/drawing/2014/main" id="{A500ADFB-029E-499E-B7B0-AF3A844C2BFF}"/>
              </a:ext>
            </a:extLst>
          </p:cNvPr>
          <p:cNvSpPr txBox="1"/>
          <p:nvPr/>
        </p:nvSpPr>
        <p:spPr>
          <a:xfrm>
            <a:off x="6593844" y="3922239"/>
            <a:ext cx="2253102" cy="253916"/>
          </a:xfrm>
          <a:prstGeom prst="rect">
            <a:avLst/>
          </a:prstGeom>
          <a:noFill/>
        </p:spPr>
        <p:txBody>
          <a:bodyPr wrap="square">
            <a:spAutoFit/>
          </a:bodyPr>
          <a:lstStyle/>
          <a:p>
            <a:r>
              <a:rPr lang="en-US" sz="1050" dirty="0"/>
              <a:t>RUE GPCP</a:t>
            </a:r>
          </a:p>
        </p:txBody>
      </p:sp>
      <p:sp>
        <p:nvSpPr>
          <p:cNvPr id="45" name="TextBox 28">
            <a:extLst>
              <a:ext uri="{FF2B5EF4-FFF2-40B4-BE49-F238E27FC236}">
                <a16:creationId xmlns:a16="http://schemas.microsoft.com/office/drawing/2014/main" id="{D8093E36-5AEC-4512-8472-CB393276CCEB}"/>
              </a:ext>
            </a:extLst>
          </p:cNvPr>
          <p:cNvSpPr txBox="1"/>
          <p:nvPr/>
        </p:nvSpPr>
        <p:spPr>
          <a:xfrm>
            <a:off x="1590838" y="2731365"/>
            <a:ext cx="754417" cy="207749"/>
          </a:xfrm>
          <a:prstGeom prst="rect">
            <a:avLst/>
          </a:prstGeom>
          <a:noFill/>
        </p:spPr>
        <p:txBody>
          <a:bodyPr wrap="square">
            <a:spAutoFit/>
          </a:bodyPr>
          <a:lstStyle/>
          <a:p>
            <a:r>
              <a:rPr lang="en-US" sz="750" dirty="0"/>
              <a:t>2001-2018</a:t>
            </a:r>
          </a:p>
        </p:txBody>
      </p:sp>
      <p:sp>
        <p:nvSpPr>
          <p:cNvPr id="46" name="TextBox 29">
            <a:extLst>
              <a:ext uri="{FF2B5EF4-FFF2-40B4-BE49-F238E27FC236}">
                <a16:creationId xmlns:a16="http://schemas.microsoft.com/office/drawing/2014/main" id="{9E0B2228-904C-4B56-B2BB-33B3C0320F59}"/>
              </a:ext>
            </a:extLst>
          </p:cNvPr>
          <p:cNvSpPr txBox="1"/>
          <p:nvPr/>
        </p:nvSpPr>
        <p:spPr>
          <a:xfrm>
            <a:off x="3760597" y="2731365"/>
            <a:ext cx="754417" cy="207749"/>
          </a:xfrm>
          <a:prstGeom prst="rect">
            <a:avLst/>
          </a:prstGeom>
          <a:noFill/>
        </p:spPr>
        <p:txBody>
          <a:bodyPr wrap="square">
            <a:spAutoFit/>
          </a:bodyPr>
          <a:lstStyle/>
          <a:p>
            <a:r>
              <a:rPr lang="en-US" sz="750" dirty="0"/>
              <a:t>2001-2018</a:t>
            </a:r>
          </a:p>
        </p:txBody>
      </p:sp>
      <p:sp>
        <p:nvSpPr>
          <p:cNvPr id="47" name="TextBox 30">
            <a:extLst>
              <a:ext uri="{FF2B5EF4-FFF2-40B4-BE49-F238E27FC236}">
                <a16:creationId xmlns:a16="http://schemas.microsoft.com/office/drawing/2014/main" id="{2403DE23-A19F-45E0-9921-759B28DB071C}"/>
              </a:ext>
            </a:extLst>
          </p:cNvPr>
          <p:cNvSpPr txBox="1"/>
          <p:nvPr/>
        </p:nvSpPr>
        <p:spPr>
          <a:xfrm>
            <a:off x="5775515" y="2726317"/>
            <a:ext cx="754417" cy="207749"/>
          </a:xfrm>
          <a:prstGeom prst="rect">
            <a:avLst/>
          </a:prstGeom>
          <a:noFill/>
        </p:spPr>
        <p:txBody>
          <a:bodyPr wrap="square">
            <a:spAutoFit/>
          </a:bodyPr>
          <a:lstStyle/>
          <a:p>
            <a:r>
              <a:rPr lang="en-US" sz="750" dirty="0"/>
              <a:t>2001-2018</a:t>
            </a:r>
          </a:p>
        </p:txBody>
      </p:sp>
      <p:sp>
        <p:nvSpPr>
          <p:cNvPr id="48" name="TextBox 31">
            <a:extLst>
              <a:ext uri="{FF2B5EF4-FFF2-40B4-BE49-F238E27FC236}">
                <a16:creationId xmlns:a16="http://schemas.microsoft.com/office/drawing/2014/main" id="{F1FAA52E-574F-4714-ACC2-F35FCB4958E6}"/>
              </a:ext>
            </a:extLst>
          </p:cNvPr>
          <p:cNvSpPr txBox="1"/>
          <p:nvPr/>
        </p:nvSpPr>
        <p:spPr>
          <a:xfrm>
            <a:off x="7873958" y="2728063"/>
            <a:ext cx="754417" cy="207749"/>
          </a:xfrm>
          <a:prstGeom prst="rect">
            <a:avLst/>
          </a:prstGeom>
          <a:noFill/>
        </p:spPr>
        <p:txBody>
          <a:bodyPr wrap="square">
            <a:spAutoFit/>
          </a:bodyPr>
          <a:lstStyle/>
          <a:p>
            <a:r>
              <a:rPr lang="en-US" sz="750" dirty="0"/>
              <a:t>2001-2018</a:t>
            </a:r>
          </a:p>
        </p:txBody>
      </p:sp>
      <p:sp>
        <p:nvSpPr>
          <p:cNvPr id="49" name="TextBox 32">
            <a:extLst>
              <a:ext uri="{FF2B5EF4-FFF2-40B4-BE49-F238E27FC236}">
                <a16:creationId xmlns:a16="http://schemas.microsoft.com/office/drawing/2014/main" id="{222579A9-965A-4308-A7BB-A13A24598E45}"/>
              </a:ext>
            </a:extLst>
          </p:cNvPr>
          <p:cNvSpPr txBox="1"/>
          <p:nvPr/>
        </p:nvSpPr>
        <p:spPr>
          <a:xfrm>
            <a:off x="1542003" y="4885389"/>
            <a:ext cx="754417" cy="207749"/>
          </a:xfrm>
          <a:prstGeom prst="rect">
            <a:avLst/>
          </a:prstGeom>
          <a:noFill/>
        </p:spPr>
        <p:txBody>
          <a:bodyPr wrap="square">
            <a:spAutoFit/>
          </a:bodyPr>
          <a:lstStyle/>
          <a:p>
            <a:r>
              <a:rPr lang="en-US" sz="750" dirty="0"/>
              <a:t>2001-2018</a:t>
            </a:r>
          </a:p>
        </p:txBody>
      </p:sp>
      <p:sp>
        <p:nvSpPr>
          <p:cNvPr id="50" name="TextBox 33">
            <a:extLst>
              <a:ext uri="{FF2B5EF4-FFF2-40B4-BE49-F238E27FC236}">
                <a16:creationId xmlns:a16="http://schemas.microsoft.com/office/drawing/2014/main" id="{228424A2-F0CA-4B02-B8A5-354C25B8A7B5}"/>
              </a:ext>
            </a:extLst>
          </p:cNvPr>
          <p:cNvSpPr txBox="1"/>
          <p:nvPr/>
        </p:nvSpPr>
        <p:spPr>
          <a:xfrm>
            <a:off x="3610508" y="4918398"/>
            <a:ext cx="754417" cy="207749"/>
          </a:xfrm>
          <a:prstGeom prst="rect">
            <a:avLst/>
          </a:prstGeom>
          <a:noFill/>
        </p:spPr>
        <p:txBody>
          <a:bodyPr wrap="square">
            <a:spAutoFit/>
          </a:bodyPr>
          <a:lstStyle/>
          <a:p>
            <a:r>
              <a:rPr lang="en-US" sz="750" dirty="0"/>
              <a:t>2001-2018</a:t>
            </a:r>
          </a:p>
        </p:txBody>
      </p:sp>
      <p:sp>
        <p:nvSpPr>
          <p:cNvPr id="51" name="TextBox 34">
            <a:extLst>
              <a:ext uri="{FF2B5EF4-FFF2-40B4-BE49-F238E27FC236}">
                <a16:creationId xmlns:a16="http://schemas.microsoft.com/office/drawing/2014/main" id="{9B4611ED-36F3-476E-BAB5-B14C3CCCB7D1}"/>
              </a:ext>
            </a:extLst>
          </p:cNvPr>
          <p:cNvSpPr txBox="1"/>
          <p:nvPr/>
        </p:nvSpPr>
        <p:spPr>
          <a:xfrm>
            <a:off x="5863464" y="4874928"/>
            <a:ext cx="754417" cy="207749"/>
          </a:xfrm>
          <a:prstGeom prst="rect">
            <a:avLst/>
          </a:prstGeom>
          <a:noFill/>
        </p:spPr>
        <p:txBody>
          <a:bodyPr wrap="square">
            <a:spAutoFit/>
          </a:bodyPr>
          <a:lstStyle/>
          <a:p>
            <a:r>
              <a:rPr lang="en-US" sz="750" dirty="0"/>
              <a:t>2001-2018</a:t>
            </a:r>
          </a:p>
        </p:txBody>
      </p:sp>
      <p:sp>
        <p:nvSpPr>
          <p:cNvPr id="52" name="TextBox 35">
            <a:extLst>
              <a:ext uri="{FF2B5EF4-FFF2-40B4-BE49-F238E27FC236}">
                <a16:creationId xmlns:a16="http://schemas.microsoft.com/office/drawing/2014/main" id="{F714CA78-1226-4A7D-9D13-A07AE130AC2E}"/>
              </a:ext>
            </a:extLst>
          </p:cNvPr>
          <p:cNvSpPr txBox="1"/>
          <p:nvPr/>
        </p:nvSpPr>
        <p:spPr>
          <a:xfrm>
            <a:off x="7873958" y="4935751"/>
            <a:ext cx="754417" cy="207749"/>
          </a:xfrm>
          <a:prstGeom prst="rect">
            <a:avLst/>
          </a:prstGeom>
          <a:noFill/>
        </p:spPr>
        <p:txBody>
          <a:bodyPr wrap="square">
            <a:spAutoFit/>
          </a:bodyPr>
          <a:lstStyle/>
          <a:p>
            <a:r>
              <a:rPr lang="en-US" sz="750" dirty="0"/>
              <a:t>2001-2018</a:t>
            </a:r>
          </a:p>
        </p:txBody>
      </p:sp>
      <p:pic>
        <p:nvPicPr>
          <p:cNvPr id="2" name="Imagen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178" y="128221"/>
            <a:ext cx="1423875" cy="813444"/>
          </a:xfrm>
          <a:prstGeom prst="rect">
            <a:avLst/>
          </a:prstGeom>
          <a:ln>
            <a:noFill/>
          </a:ln>
          <a:effectLst>
            <a:outerShdw blurRad="292100" dist="139700" dir="2700000" algn="tl" rotWithShape="0">
              <a:srgbClr val="333333">
                <a:alpha val="65000"/>
              </a:srgbClr>
            </a:outerShdw>
          </a:effectLst>
        </p:spPr>
      </p:pic>
      <p:sp>
        <p:nvSpPr>
          <p:cNvPr id="53" name="Título 1"/>
          <p:cNvSpPr>
            <a:spLocks noGrp="1"/>
          </p:cNvSpPr>
          <p:nvPr>
            <p:ph type="title"/>
          </p:nvPr>
        </p:nvSpPr>
        <p:spPr>
          <a:xfrm>
            <a:off x="1494188" y="102721"/>
            <a:ext cx="3073948" cy="572700"/>
          </a:xfrm>
        </p:spPr>
        <p:txBody>
          <a:bodyPr/>
          <a:lstStyle/>
          <a:p>
            <a:r>
              <a:rPr lang="es-AR" sz="1200" dirty="0" err="1"/>
              <a:t>Turkistan</a:t>
            </a:r>
            <a:r>
              <a:rPr lang="es-AR" sz="1200" dirty="0"/>
              <a:t> </a:t>
            </a:r>
            <a:r>
              <a:rPr lang="es-AR" sz="1200" dirty="0" err="1"/>
              <a:t>Oblast</a:t>
            </a:r>
            <a:r>
              <a:rPr lang="es-AR" sz="1200" dirty="0"/>
              <a:t>, </a:t>
            </a:r>
            <a:r>
              <a:rPr lang="es-AR" sz="1200" dirty="0" err="1"/>
              <a:t>Kazakhstan</a:t>
            </a:r>
            <a:endParaRPr lang="es-AR" sz="1200" dirty="0"/>
          </a:p>
        </p:txBody>
      </p:sp>
      <p:pic>
        <p:nvPicPr>
          <p:cNvPr id="54" name="Imagen 53"/>
          <p:cNvPicPr>
            <a:picLocks noChangeAspect="1"/>
          </p:cNvPicPr>
          <p:nvPr/>
        </p:nvPicPr>
        <p:blipFill>
          <a:blip r:embed="rId11"/>
          <a:stretch>
            <a:fillRect/>
          </a:stretch>
        </p:blipFill>
        <p:spPr>
          <a:xfrm>
            <a:off x="5863464" y="315642"/>
            <a:ext cx="3024254" cy="444520"/>
          </a:xfrm>
          <a:prstGeom prst="rect">
            <a:avLst/>
          </a:prstGeom>
        </p:spPr>
      </p:pic>
      <p:pic>
        <p:nvPicPr>
          <p:cNvPr id="55" name="Imagen 54"/>
          <p:cNvPicPr>
            <a:picLocks noChangeAspect="1"/>
          </p:cNvPicPr>
          <p:nvPr/>
        </p:nvPicPr>
        <p:blipFill>
          <a:blip r:embed="rId12">
            <a:clrChange>
              <a:clrFrom>
                <a:srgbClr val="FFFFFF"/>
              </a:clrFrom>
              <a:clrTo>
                <a:srgbClr val="FFFFFF">
                  <a:alpha val="0"/>
                </a:srgbClr>
              </a:clrTo>
            </a:clrChange>
          </a:blip>
          <a:stretch>
            <a:fillRect/>
          </a:stretch>
        </p:blipFill>
        <p:spPr>
          <a:xfrm>
            <a:off x="1437230" y="540407"/>
            <a:ext cx="1200109" cy="311197"/>
          </a:xfrm>
          <a:prstGeom prst="rect">
            <a:avLst/>
          </a:prstGeom>
        </p:spPr>
      </p:pic>
      <p:pic>
        <p:nvPicPr>
          <p:cNvPr id="56" name="Imagen 55"/>
          <p:cNvPicPr>
            <a:picLocks noChangeAspect="1"/>
          </p:cNvPicPr>
          <p:nvPr/>
        </p:nvPicPr>
        <p:blipFill rotWithShape="1">
          <a:blip r:embed="rId13">
            <a:clrChange>
              <a:clrFrom>
                <a:srgbClr val="FFFFFF"/>
              </a:clrFrom>
              <a:clrTo>
                <a:srgbClr val="FFFFFF">
                  <a:alpha val="0"/>
                </a:srgbClr>
              </a:clrTo>
            </a:clrChange>
          </a:blip>
          <a:srcRect r="76648" b="15791"/>
          <a:stretch/>
        </p:blipFill>
        <p:spPr>
          <a:xfrm>
            <a:off x="2637338" y="415576"/>
            <a:ext cx="679419" cy="560858"/>
          </a:xfrm>
          <a:prstGeom prst="rect">
            <a:avLst/>
          </a:prstGeom>
        </p:spPr>
      </p:pic>
    </p:spTree>
    <p:extLst>
      <p:ext uri="{BB962C8B-B14F-4D97-AF65-F5344CB8AC3E}">
        <p14:creationId xmlns:p14="http://schemas.microsoft.com/office/powerpoint/2010/main" val="17707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1EDA-8730-4F04-A1E2-1F19857C57D4}"/>
              </a:ext>
            </a:extLst>
          </p:cNvPr>
          <p:cNvSpPr>
            <a:spLocks noGrp="1"/>
          </p:cNvSpPr>
          <p:nvPr>
            <p:ph type="title"/>
          </p:nvPr>
        </p:nvSpPr>
        <p:spPr/>
        <p:txBody>
          <a:bodyPr/>
          <a:lstStyle/>
          <a:p>
            <a:r>
              <a:rPr lang="en-US" b="1" dirty="0"/>
              <a:t>The LPD algorithm</a:t>
            </a:r>
            <a:br>
              <a:rPr lang="en-US" b="1" dirty="0"/>
            </a:br>
            <a:endParaRPr lang="fr-CI" b="1" dirty="0"/>
          </a:p>
        </p:txBody>
      </p:sp>
      <p:sp>
        <p:nvSpPr>
          <p:cNvPr id="3" name="Text Placeholder 2">
            <a:extLst>
              <a:ext uri="{FF2B5EF4-FFF2-40B4-BE49-F238E27FC236}">
                <a16:creationId xmlns:a16="http://schemas.microsoft.com/office/drawing/2014/main" id="{B134640F-1B96-4FA2-9442-F322F69447B6}"/>
              </a:ext>
            </a:extLst>
          </p:cNvPr>
          <p:cNvSpPr>
            <a:spLocks noGrp="1"/>
          </p:cNvSpPr>
          <p:nvPr>
            <p:ph type="body" idx="1"/>
          </p:nvPr>
        </p:nvSpPr>
        <p:spPr>
          <a:xfrm>
            <a:off x="315749" y="1085486"/>
            <a:ext cx="5400099" cy="2532600"/>
          </a:xfrm>
        </p:spPr>
        <p:txBody>
          <a:bodyPr/>
          <a:lstStyle/>
          <a:p>
            <a:endParaRPr lang="fr-CI" sz="2000" dirty="0"/>
          </a:p>
          <a:p>
            <a:r>
              <a:rPr lang="en-US" sz="2000" dirty="0"/>
              <a:t>JRC LPD</a:t>
            </a:r>
          </a:p>
          <a:p>
            <a:endParaRPr lang="en-US" sz="2000" dirty="0"/>
          </a:p>
          <a:p>
            <a:r>
              <a:rPr lang="en-US" sz="2000" dirty="0" err="1"/>
              <a:t>Trends.Earth</a:t>
            </a:r>
            <a:r>
              <a:rPr lang="en-US" sz="2000" dirty="0"/>
              <a:t> LPD</a:t>
            </a:r>
          </a:p>
          <a:p>
            <a:endParaRPr lang="en-US" sz="2000" dirty="0"/>
          </a:p>
          <a:p>
            <a:r>
              <a:rPr lang="en-US" sz="2000" dirty="0"/>
              <a:t>FAO-WOCAT LPD</a:t>
            </a:r>
          </a:p>
          <a:p>
            <a:endParaRPr lang="fr-CI" sz="2000" dirty="0"/>
          </a:p>
        </p:txBody>
      </p:sp>
      <p:pic>
        <p:nvPicPr>
          <p:cNvPr id="6" name="Picture Placeholder 5">
            <a:extLst>
              <a:ext uri="{FF2B5EF4-FFF2-40B4-BE49-F238E27FC236}">
                <a16:creationId xmlns:a16="http://schemas.microsoft.com/office/drawing/2014/main" id="{AD933B8F-06DF-40A3-8D4D-B90070C4B40A}"/>
              </a:ext>
            </a:extLst>
          </p:cNvPr>
          <p:cNvPicPr>
            <a:picLocks noGrp="1" noChangeAspect="1"/>
          </p:cNvPicPr>
          <p:nvPr>
            <p:ph type="pic" idx="2"/>
          </p:nvPr>
        </p:nvPicPr>
        <p:blipFill rotWithShape="1">
          <a:blip r:embed="rId2">
            <a:clrChange>
              <a:clrFrom>
                <a:srgbClr val="FFFFFF"/>
              </a:clrFrom>
              <a:clrTo>
                <a:srgbClr val="FFFFFF">
                  <a:alpha val="0"/>
                </a:srgbClr>
              </a:clrTo>
            </a:clrChange>
          </a:blip>
          <a:srcRect l="29331" r="29331"/>
          <a:stretch/>
        </p:blipFill>
        <p:spPr>
          <a:xfrm>
            <a:off x="5716588" y="403786"/>
            <a:ext cx="3427412" cy="5143500"/>
          </a:xfrm>
          <a:prstGeom prst="rect">
            <a:avLst/>
          </a:prstGeom>
        </p:spPr>
      </p:pic>
      <p:sp>
        <p:nvSpPr>
          <p:cNvPr id="4" name="Rectangle: Rounded Corners 3">
            <a:extLst>
              <a:ext uri="{FF2B5EF4-FFF2-40B4-BE49-F238E27FC236}">
                <a16:creationId xmlns:a16="http://schemas.microsoft.com/office/drawing/2014/main" id="{C961C9B3-473B-4FB0-84C6-A623F5AF056C}"/>
              </a:ext>
            </a:extLst>
          </p:cNvPr>
          <p:cNvSpPr/>
          <p:nvPr/>
        </p:nvSpPr>
        <p:spPr>
          <a:xfrm>
            <a:off x="416689" y="1427279"/>
            <a:ext cx="2893670" cy="49404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7" name="Graphic 6">
            <a:extLst>
              <a:ext uri="{FF2B5EF4-FFF2-40B4-BE49-F238E27FC236}">
                <a16:creationId xmlns:a16="http://schemas.microsoft.com/office/drawing/2014/main" id="{086BD7A3-F325-48C1-A9C9-61546F4BA1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9864" y="134799"/>
            <a:ext cx="1341556" cy="458507"/>
          </a:xfrm>
          <a:prstGeom prst="rect">
            <a:avLst/>
          </a:prstGeom>
        </p:spPr>
      </p:pic>
      <p:pic>
        <p:nvPicPr>
          <p:cNvPr id="8" name="Picture 7">
            <a:extLst>
              <a:ext uri="{FF2B5EF4-FFF2-40B4-BE49-F238E27FC236}">
                <a16:creationId xmlns:a16="http://schemas.microsoft.com/office/drawing/2014/main" id="{89D2EEE4-254C-464A-BC3C-544B22EB2E30}"/>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9" name="Picture 8">
            <a:extLst>
              <a:ext uri="{FF2B5EF4-FFF2-40B4-BE49-F238E27FC236}">
                <a16:creationId xmlns:a16="http://schemas.microsoft.com/office/drawing/2014/main" id="{012BCF51-5492-4A1F-932B-EBB78FD8D77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04377" y="60226"/>
            <a:ext cx="592143" cy="640109"/>
          </a:xfrm>
          <a:prstGeom prst="rect">
            <a:avLst/>
          </a:prstGeom>
        </p:spPr>
      </p:pic>
    </p:spTree>
    <p:extLst>
      <p:ext uri="{BB962C8B-B14F-4D97-AF65-F5344CB8AC3E}">
        <p14:creationId xmlns:p14="http://schemas.microsoft.com/office/powerpoint/2010/main" val="153397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1EDA-8730-4F04-A1E2-1F19857C57D4}"/>
              </a:ext>
            </a:extLst>
          </p:cNvPr>
          <p:cNvSpPr>
            <a:spLocks noGrp="1"/>
          </p:cNvSpPr>
          <p:nvPr>
            <p:ph type="title"/>
          </p:nvPr>
        </p:nvSpPr>
        <p:spPr/>
        <p:txBody>
          <a:bodyPr/>
          <a:lstStyle/>
          <a:p>
            <a:r>
              <a:rPr lang="en-US" b="1" dirty="0"/>
              <a:t>The LPD algorithm</a:t>
            </a:r>
            <a:br>
              <a:rPr lang="en-US" b="1" dirty="0"/>
            </a:br>
            <a:endParaRPr lang="fr-CI" b="1" dirty="0"/>
          </a:p>
        </p:txBody>
      </p:sp>
      <p:sp>
        <p:nvSpPr>
          <p:cNvPr id="3" name="Text Placeholder 2">
            <a:extLst>
              <a:ext uri="{FF2B5EF4-FFF2-40B4-BE49-F238E27FC236}">
                <a16:creationId xmlns:a16="http://schemas.microsoft.com/office/drawing/2014/main" id="{B134640F-1B96-4FA2-9442-F322F69447B6}"/>
              </a:ext>
            </a:extLst>
          </p:cNvPr>
          <p:cNvSpPr>
            <a:spLocks noGrp="1"/>
          </p:cNvSpPr>
          <p:nvPr>
            <p:ph type="body" idx="1"/>
          </p:nvPr>
        </p:nvSpPr>
        <p:spPr>
          <a:xfrm>
            <a:off x="315749" y="1085486"/>
            <a:ext cx="5400099" cy="2532600"/>
          </a:xfrm>
        </p:spPr>
        <p:txBody>
          <a:bodyPr/>
          <a:lstStyle/>
          <a:p>
            <a:endParaRPr lang="fr-CI" sz="2000" dirty="0"/>
          </a:p>
          <a:p>
            <a:r>
              <a:rPr lang="en-US" sz="2000" dirty="0"/>
              <a:t>JRC LPD</a:t>
            </a:r>
          </a:p>
          <a:p>
            <a:endParaRPr lang="en-US" sz="2000" dirty="0"/>
          </a:p>
          <a:p>
            <a:r>
              <a:rPr lang="en-US" sz="2000" dirty="0" err="1"/>
              <a:t>Trends.Earth</a:t>
            </a:r>
            <a:r>
              <a:rPr lang="en-US" sz="2000" dirty="0"/>
              <a:t> LPD</a:t>
            </a:r>
          </a:p>
          <a:p>
            <a:endParaRPr lang="en-US" sz="2000" dirty="0"/>
          </a:p>
          <a:p>
            <a:r>
              <a:rPr lang="en-US" sz="2000" dirty="0"/>
              <a:t>FAO-WOCAT LPD</a:t>
            </a:r>
          </a:p>
          <a:p>
            <a:endParaRPr lang="fr-CI" sz="2000" dirty="0"/>
          </a:p>
        </p:txBody>
      </p:sp>
      <p:pic>
        <p:nvPicPr>
          <p:cNvPr id="6" name="Picture Placeholder 5">
            <a:extLst>
              <a:ext uri="{FF2B5EF4-FFF2-40B4-BE49-F238E27FC236}">
                <a16:creationId xmlns:a16="http://schemas.microsoft.com/office/drawing/2014/main" id="{AD933B8F-06DF-40A3-8D4D-B90070C4B40A}"/>
              </a:ext>
            </a:extLst>
          </p:cNvPr>
          <p:cNvPicPr>
            <a:picLocks noGrp="1" noChangeAspect="1"/>
          </p:cNvPicPr>
          <p:nvPr>
            <p:ph type="pic" idx="2"/>
          </p:nvPr>
        </p:nvPicPr>
        <p:blipFill rotWithShape="1">
          <a:blip r:embed="rId2">
            <a:clrChange>
              <a:clrFrom>
                <a:srgbClr val="FFFFFF"/>
              </a:clrFrom>
              <a:clrTo>
                <a:srgbClr val="FFFFFF">
                  <a:alpha val="0"/>
                </a:srgbClr>
              </a:clrTo>
            </a:clrChange>
          </a:blip>
          <a:srcRect l="29331" r="29331"/>
          <a:stretch/>
        </p:blipFill>
        <p:spPr>
          <a:xfrm>
            <a:off x="5715848" y="593306"/>
            <a:ext cx="3427412" cy="5143500"/>
          </a:xfrm>
          <a:prstGeom prst="rect">
            <a:avLst/>
          </a:prstGeom>
        </p:spPr>
      </p:pic>
      <p:sp>
        <p:nvSpPr>
          <p:cNvPr id="4" name="Rectangle: Rounded Corners 3">
            <a:extLst>
              <a:ext uri="{FF2B5EF4-FFF2-40B4-BE49-F238E27FC236}">
                <a16:creationId xmlns:a16="http://schemas.microsoft.com/office/drawing/2014/main" id="{C961C9B3-473B-4FB0-84C6-A623F5AF056C}"/>
              </a:ext>
            </a:extLst>
          </p:cNvPr>
          <p:cNvSpPr/>
          <p:nvPr/>
        </p:nvSpPr>
        <p:spPr>
          <a:xfrm>
            <a:off x="439838" y="2554335"/>
            <a:ext cx="2893670" cy="49404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7" name="Graphic 6">
            <a:extLst>
              <a:ext uri="{FF2B5EF4-FFF2-40B4-BE49-F238E27FC236}">
                <a16:creationId xmlns:a16="http://schemas.microsoft.com/office/drawing/2014/main" id="{95F73DA1-F717-4298-A656-7605526F21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9864" y="134799"/>
            <a:ext cx="1341556" cy="458507"/>
          </a:xfrm>
          <a:prstGeom prst="rect">
            <a:avLst/>
          </a:prstGeom>
        </p:spPr>
      </p:pic>
      <p:pic>
        <p:nvPicPr>
          <p:cNvPr id="8" name="Picture 7">
            <a:extLst>
              <a:ext uri="{FF2B5EF4-FFF2-40B4-BE49-F238E27FC236}">
                <a16:creationId xmlns:a16="http://schemas.microsoft.com/office/drawing/2014/main" id="{7898FD18-7931-4D39-BA85-C3F20DD768DD}"/>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9" name="Picture 8">
            <a:extLst>
              <a:ext uri="{FF2B5EF4-FFF2-40B4-BE49-F238E27FC236}">
                <a16:creationId xmlns:a16="http://schemas.microsoft.com/office/drawing/2014/main" id="{75C64F64-24C0-4B81-8437-B94BD9A75B2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04377" y="60226"/>
            <a:ext cx="592143" cy="640109"/>
          </a:xfrm>
          <a:prstGeom prst="rect">
            <a:avLst/>
          </a:prstGeom>
        </p:spPr>
      </p:pic>
    </p:spTree>
    <p:extLst>
      <p:ext uri="{BB962C8B-B14F-4D97-AF65-F5344CB8AC3E}">
        <p14:creationId xmlns:p14="http://schemas.microsoft.com/office/powerpoint/2010/main" val="205548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6"/>
          <p:cNvPicPr preferRelativeResize="0"/>
          <p:nvPr/>
        </p:nvPicPr>
        <p:blipFill rotWithShape="1">
          <a:blip r:embed="rId3">
            <a:alphaModFix/>
          </a:blip>
          <a:srcRect l="16998" t="38576" b="73"/>
          <a:stretch/>
        </p:blipFill>
        <p:spPr>
          <a:xfrm>
            <a:off x="4991100" y="-1"/>
            <a:ext cx="4152900" cy="4598399"/>
          </a:xfrm>
          <a:prstGeom prst="rect">
            <a:avLst/>
          </a:prstGeom>
          <a:noFill/>
          <a:ln>
            <a:noFill/>
          </a:ln>
        </p:spPr>
      </p:pic>
      <p:sp>
        <p:nvSpPr>
          <p:cNvPr id="236" name="Google Shape;236;p36"/>
          <p:cNvSpPr txBox="1">
            <a:spLocks noGrp="1"/>
          </p:cNvSpPr>
          <p:nvPr>
            <p:ph type="title"/>
          </p:nvPr>
        </p:nvSpPr>
        <p:spPr>
          <a:xfrm>
            <a:off x="1333500" y="911750"/>
            <a:ext cx="3238500" cy="2386500"/>
          </a:xfrm>
          <a:prstGeom prst="rect">
            <a:avLst/>
          </a:prstGeom>
        </p:spPr>
        <p:txBody>
          <a:bodyPr spcFirstLastPara="1" wrap="square" lIns="91425" tIns="91425" rIns="91425" bIns="91425" anchor="ctr" anchorCtr="0">
            <a:noAutofit/>
          </a:bodyPr>
          <a:lstStyle/>
          <a:p>
            <a:pPr algn="l"/>
            <a:br>
              <a:rPr lang="en" sz="2800" dirty="0"/>
            </a:br>
            <a:r>
              <a:rPr lang="fr-CI" sz="2800" dirty="0"/>
              <a:t>STRATEGY</a:t>
            </a:r>
            <a:br>
              <a:rPr lang="en" sz="2800" dirty="0"/>
            </a:br>
            <a:br>
              <a:rPr lang="en" sz="2800" dirty="0"/>
            </a:br>
            <a:br>
              <a:rPr lang="en" sz="2800" dirty="0"/>
            </a:br>
            <a:r>
              <a:rPr lang="en" sz="2800" dirty="0"/>
              <a:t> </a:t>
            </a:r>
            <a:endParaRPr sz="2800" dirty="0"/>
          </a:p>
        </p:txBody>
      </p:sp>
      <p:sp>
        <p:nvSpPr>
          <p:cNvPr id="239" name="Google Shape;239;p36"/>
          <p:cNvSpPr/>
          <p:nvPr/>
        </p:nvSpPr>
        <p:spPr>
          <a:xfrm>
            <a:off x="1225402" y="675180"/>
            <a:ext cx="2385711" cy="84748"/>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rgbClr val="EBE6E0"/>
          </a:solidFill>
          <a:ln>
            <a:noFill/>
          </a:ln>
        </p:spPr>
        <p:txBody>
          <a:bodyPr spcFirstLastPara="1" wrap="square" lIns="91425" tIns="91425" rIns="91425" bIns="91425" anchor="ctr" anchorCtr="0">
            <a:noAutofit/>
          </a:bodyPr>
          <a:lstStyle/>
          <a:p>
            <a:endParaRPr/>
          </a:p>
        </p:txBody>
      </p:sp>
      <p:pic>
        <p:nvPicPr>
          <p:cNvPr id="7" name="Imagen 6"/>
          <p:cNvPicPr>
            <a:picLocks noChangeAspect="1"/>
          </p:cNvPicPr>
          <p:nvPr/>
        </p:nvPicPr>
        <p:blipFill rotWithShape="1">
          <a:blip r:embed="rId4"/>
          <a:srcRect l="45146" r="4361"/>
          <a:stretch/>
        </p:blipFill>
        <p:spPr>
          <a:xfrm>
            <a:off x="4563937" y="22038"/>
            <a:ext cx="4590158" cy="5060773"/>
          </a:xfrm>
          <a:prstGeom prst="rect">
            <a:avLst/>
          </a:prstGeom>
        </p:spPr>
      </p:pic>
      <p:sp>
        <p:nvSpPr>
          <p:cNvPr id="2" name="Rectángulo 1"/>
          <p:cNvSpPr/>
          <p:nvPr/>
        </p:nvSpPr>
        <p:spPr>
          <a:xfrm>
            <a:off x="4533901" y="-8471"/>
            <a:ext cx="4697185" cy="512179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1" name="Google Shape;236;p36"/>
          <p:cNvSpPr txBox="1">
            <a:spLocks noGrp="1"/>
          </p:cNvSpPr>
          <p:nvPr>
            <p:ph type="title"/>
          </p:nvPr>
        </p:nvSpPr>
        <p:spPr>
          <a:xfrm>
            <a:off x="5148944" y="1665219"/>
            <a:ext cx="3995057" cy="2386500"/>
          </a:xfrm>
          <a:prstGeom prst="rect">
            <a:avLst/>
          </a:prstGeom>
        </p:spPr>
        <p:txBody>
          <a:bodyPr spcFirstLastPara="1" wrap="square" lIns="91425" tIns="91425" rIns="91425" bIns="91425" anchor="ctr" anchorCtr="0">
            <a:noAutofit/>
          </a:bodyPr>
          <a:lstStyle/>
          <a:p>
            <a:pPr lvl="0" algn="ctr"/>
            <a:br>
              <a:rPr lang="en-GB" sz="1400" dirty="0">
                <a:solidFill>
                  <a:schemeClr val="bg2">
                    <a:lumMod val="50000"/>
                  </a:schemeClr>
                </a:solidFill>
                <a:latin typeface="Gadugi" panose="020B0502040204020203" pitchFamily="34" charset="0"/>
                <a:ea typeface="Gadugi" panose="020B0502040204020203" pitchFamily="34" charset="0"/>
              </a:rPr>
            </a:br>
            <a:r>
              <a:rPr lang="en-GB" sz="1400" dirty="0">
                <a:solidFill>
                  <a:schemeClr val="bg2">
                    <a:lumMod val="50000"/>
                  </a:schemeClr>
                </a:solidFill>
                <a:latin typeface="Gadugi" panose="020B0502040204020203" pitchFamily="34" charset="0"/>
                <a:ea typeface="Gadugi" panose="020B0502040204020203" pitchFamily="34" charset="0"/>
              </a:rPr>
              <a:t>Use the “official” legend of 5 categories</a:t>
            </a:r>
            <a:br>
              <a:rPr lang="en-GB" sz="1400" dirty="0">
                <a:solidFill>
                  <a:schemeClr val="bg2">
                    <a:lumMod val="50000"/>
                  </a:schemeClr>
                </a:solidFill>
                <a:latin typeface="Gadugi" panose="020B0502040204020203" pitchFamily="34" charset="0"/>
                <a:ea typeface="Gadugi" panose="020B0502040204020203" pitchFamily="34" charset="0"/>
              </a:rPr>
            </a:br>
            <a:br>
              <a:rPr lang="en-GB" sz="1400" dirty="0">
                <a:solidFill>
                  <a:schemeClr val="bg2">
                    <a:lumMod val="50000"/>
                  </a:schemeClr>
                </a:solidFill>
                <a:latin typeface="Gadugi" panose="020B0502040204020203" pitchFamily="34" charset="0"/>
                <a:ea typeface="Gadugi" panose="020B0502040204020203" pitchFamily="34" charset="0"/>
              </a:rPr>
            </a:br>
            <a:r>
              <a:rPr lang="en-GB" sz="1400" dirty="0">
                <a:solidFill>
                  <a:schemeClr val="bg2">
                    <a:lumMod val="50000"/>
                  </a:schemeClr>
                </a:solidFill>
                <a:latin typeface="Gadugi" panose="020B0502040204020203" pitchFamily="34" charset="0"/>
                <a:ea typeface="Gadugi" panose="020B0502040204020203" pitchFamily="34" charset="0"/>
              </a:rPr>
              <a:t>Produce a flexible approach were users can easily modify parameters </a:t>
            </a:r>
            <a:br>
              <a:rPr lang="en-GB" sz="1400" dirty="0">
                <a:solidFill>
                  <a:schemeClr val="bg2">
                    <a:lumMod val="50000"/>
                  </a:schemeClr>
                </a:solidFill>
                <a:latin typeface="Gadugi" panose="020B0502040204020203" pitchFamily="34" charset="0"/>
                <a:ea typeface="Gadugi" panose="020B0502040204020203" pitchFamily="34" charset="0"/>
              </a:rPr>
            </a:br>
            <a:br>
              <a:rPr lang="en-GB" sz="1400" dirty="0">
                <a:solidFill>
                  <a:schemeClr val="bg2">
                    <a:lumMod val="50000"/>
                  </a:schemeClr>
                </a:solidFill>
                <a:latin typeface="Gadugi" panose="020B0502040204020203" pitchFamily="34" charset="0"/>
                <a:ea typeface="Gadugi" panose="020B0502040204020203" pitchFamily="34" charset="0"/>
              </a:rPr>
            </a:br>
            <a:r>
              <a:rPr lang="en-GB" sz="1400" dirty="0">
                <a:solidFill>
                  <a:schemeClr val="bg2">
                    <a:lumMod val="50000"/>
                  </a:schemeClr>
                </a:solidFill>
                <a:latin typeface="Gadugi" panose="020B0502040204020203" pitchFamily="34" charset="0"/>
                <a:ea typeface="Gadugi" panose="020B0502040204020203" pitchFamily="34" charset="0"/>
              </a:rPr>
              <a:t>Open code &amp; FAIR data &amp; easy access</a:t>
            </a:r>
            <a:br>
              <a:rPr lang="en-GB" sz="1400" dirty="0">
                <a:solidFill>
                  <a:schemeClr val="bg2">
                    <a:lumMod val="50000"/>
                  </a:schemeClr>
                </a:solidFill>
                <a:latin typeface="Gadugi" panose="020B0502040204020203" pitchFamily="34" charset="0"/>
                <a:ea typeface="Gadugi" panose="020B0502040204020203" pitchFamily="34" charset="0"/>
              </a:rPr>
            </a:br>
            <a:br>
              <a:rPr lang="en-GB" sz="1400" dirty="0">
                <a:solidFill>
                  <a:schemeClr val="bg2">
                    <a:lumMod val="50000"/>
                  </a:schemeClr>
                </a:solidFill>
                <a:latin typeface="Gadugi" panose="020B0502040204020203" pitchFamily="34" charset="0"/>
                <a:ea typeface="Gadugi" panose="020B0502040204020203" pitchFamily="34" charset="0"/>
              </a:rPr>
            </a:br>
            <a:r>
              <a:rPr lang="en-GB" sz="1400" dirty="0">
                <a:solidFill>
                  <a:schemeClr val="bg2">
                    <a:lumMod val="50000"/>
                  </a:schemeClr>
                </a:solidFill>
                <a:latin typeface="Gadugi" panose="020B0502040204020203" pitchFamily="34" charset="0"/>
                <a:ea typeface="Gadugi" panose="020B0502040204020203" pitchFamily="34" charset="0"/>
              </a:rPr>
              <a:t> Base the development on the JRC simplified GEE code produced by FAO </a:t>
            </a:r>
            <a:br>
              <a:rPr lang="en-GB" sz="1400" dirty="0">
                <a:solidFill>
                  <a:schemeClr val="bg2">
                    <a:lumMod val="50000"/>
                  </a:schemeClr>
                </a:solidFill>
                <a:latin typeface="Gadugi" panose="020B0502040204020203" pitchFamily="34" charset="0"/>
                <a:ea typeface="Gadugi" panose="020B0502040204020203" pitchFamily="34" charset="0"/>
              </a:rPr>
            </a:br>
            <a:br>
              <a:rPr lang="en-GB" sz="1400" dirty="0">
                <a:solidFill>
                  <a:schemeClr val="bg2">
                    <a:lumMod val="50000"/>
                  </a:schemeClr>
                </a:solidFill>
                <a:latin typeface="Gadugi" panose="020B0502040204020203" pitchFamily="34" charset="0"/>
                <a:ea typeface="Gadugi" panose="020B0502040204020203" pitchFamily="34" charset="0"/>
              </a:rPr>
            </a:br>
            <a:r>
              <a:rPr lang="en-GB" sz="1400" dirty="0">
                <a:solidFill>
                  <a:schemeClr val="bg2">
                    <a:lumMod val="50000"/>
                  </a:schemeClr>
                </a:solidFill>
                <a:latin typeface="Gadugi" panose="020B0502040204020203" pitchFamily="34" charset="0"/>
                <a:ea typeface="Gadugi" panose="020B0502040204020203" pitchFamily="34" charset="0"/>
              </a:rPr>
              <a:t>Integrate ideas implemented of </a:t>
            </a:r>
            <a:r>
              <a:rPr lang="en-GB" sz="1400" dirty="0" err="1">
                <a:solidFill>
                  <a:schemeClr val="bg2">
                    <a:lumMod val="50000"/>
                  </a:schemeClr>
                </a:solidFill>
                <a:latin typeface="Gadugi" panose="020B0502040204020203" pitchFamily="34" charset="0"/>
                <a:ea typeface="Gadugi" panose="020B0502040204020203" pitchFamily="34" charset="0"/>
              </a:rPr>
              <a:t>Trends.Earth</a:t>
            </a:r>
            <a:r>
              <a:rPr lang="en-GB" sz="1400" dirty="0">
                <a:solidFill>
                  <a:schemeClr val="bg2">
                    <a:lumMod val="50000"/>
                  </a:schemeClr>
                </a:solidFill>
                <a:latin typeface="Gadugi" panose="020B0502040204020203" pitchFamily="34" charset="0"/>
                <a:ea typeface="Gadugi" panose="020B0502040204020203" pitchFamily="34" charset="0"/>
              </a:rPr>
              <a:t> approach  </a:t>
            </a:r>
            <a:br>
              <a:rPr lang="en-GB" sz="1400" dirty="0">
                <a:solidFill>
                  <a:schemeClr val="bg2">
                    <a:lumMod val="50000"/>
                  </a:schemeClr>
                </a:solidFill>
                <a:latin typeface="Gadugi" panose="020B0502040204020203" pitchFamily="34" charset="0"/>
                <a:ea typeface="Gadugi" panose="020B0502040204020203" pitchFamily="34" charset="0"/>
              </a:rPr>
            </a:br>
            <a:br>
              <a:rPr lang="en-GB" sz="1400" dirty="0">
                <a:solidFill>
                  <a:schemeClr val="bg2">
                    <a:lumMod val="50000"/>
                  </a:schemeClr>
                </a:solidFill>
                <a:latin typeface="Gadugi" panose="020B0502040204020203" pitchFamily="34" charset="0"/>
                <a:ea typeface="Gadugi" panose="020B0502040204020203" pitchFamily="34" charset="0"/>
              </a:rPr>
            </a:br>
            <a:r>
              <a:rPr lang="en-GB" sz="1400" dirty="0">
                <a:solidFill>
                  <a:schemeClr val="bg2">
                    <a:lumMod val="50000"/>
                  </a:schemeClr>
                </a:solidFill>
                <a:latin typeface="Gadugi" panose="020B0502040204020203" pitchFamily="34" charset="0"/>
                <a:ea typeface="Gadugi" panose="020B0502040204020203" pitchFamily="34" charset="0"/>
              </a:rPr>
              <a:t>Co-development with countries and capacity building</a:t>
            </a:r>
            <a:br>
              <a:rPr lang="en-GB" sz="1400" dirty="0">
                <a:solidFill>
                  <a:schemeClr val="bg2">
                    <a:lumMod val="50000"/>
                  </a:schemeClr>
                </a:solidFill>
                <a:latin typeface="Gadugi" panose="020B0502040204020203" pitchFamily="34" charset="0"/>
                <a:ea typeface="Gadugi" panose="020B0502040204020203" pitchFamily="34" charset="0"/>
              </a:rPr>
            </a:br>
            <a:br>
              <a:rPr lang="en-GB" sz="1400" dirty="0">
                <a:solidFill>
                  <a:schemeClr val="bg2">
                    <a:lumMod val="50000"/>
                  </a:schemeClr>
                </a:solidFill>
                <a:latin typeface="Gadugi" panose="020B0502040204020203" pitchFamily="34" charset="0"/>
                <a:ea typeface="Gadugi" panose="020B0502040204020203" pitchFamily="34" charset="0"/>
              </a:rPr>
            </a:br>
            <a:br>
              <a:rPr lang="en-GB" sz="1400" dirty="0">
                <a:solidFill>
                  <a:schemeClr val="bg2">
                    <a:lumMod val="50000"/>
                  </a:schemeClr>
                </a:solidFill>
                <a:latin typeface="Gadugi" panose="020B0502040204020203" pitchFamily="34" charset="0"/>
                <a:ea typeface="Gadugi" panose="020B0502040204020203" pitchFamily="34" charset="0"/>
              </a:rPr>
            </a:br>
            <a:br>
              <a:rPr lang="en-GB" sz="1400" dirty="0">
                <a:solidFill>
                  <a:schemeClr val="bg2">
                    <a:lumMod val="50000"/>
                  </a:schemeClr>
                </a:solidFill>
                <a:latin typeface="Gadugi" panose="020B0502040204020203" pitchFamily="34" charset="0"/>
                <a:ea typeface="Gadugi" panose="020B0502040204020203" pitchFamily="34" charset="0"/>
              </a:rPr>
            </a:br>
            <a:endParaRPr sz="1400" dirty="0">
              <a:solidFill>
                <a:schemeClr val="bg2">
                  <a:lumMod val="50000"/>
                </a:schemeClr>
              </a:solidFill>
            </a:endParaRPr>
          </a:p>
        </p:txBody>
      </p:sp>
      <p:sp>
        <p:nvSpPr>
          <p:cNvPr id="8" name="Google Shape;236;p36">
            <a:extLst>
              <a:ext uri="{FF2B5EF4-FFF2-40B4-BE49-F238E27FC236}">
                <a16:creationId xmlns:a16="http://schemas.microsoft.com/office/drawing/2014/main" id="{EC74AA2F-292D-4D83-BC99-F584CAA27BC1}"/>
              </a:ext>
            </a:extLst>
          </p:cNvPr>
          <p:cNvSpPr txBox="1">
            <a:spLocks/>
          </p:cNvSpPr>
          <p:nvPr/>
        </p:nvSpPr>
        <p:spPr>
          <a:xfrm>
            <a:off x="377910" y="1665219"/>
            <a:ext cx="3995057" cy="238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Josefin Sans"/>
              <a:buNone/>
              <a:defRPr sz="3600" b="1" i="0" u="none" strike="noStrike" cap="none">
                <a:solidFill>
                  <a:schemeClr val="dk2"/>
                </a:solidFill>
                <a:latin typeface="Josefin Sans"/>
                <a:ea typeface="Josefin Sans"/>
                <a:cs typeface="Josefin Sans"/>
                <a:sym typeface="Josefin Sans"/>
              </a:defRPr>
            </a:lvl1pPr>
            <a:lvl2pPr marR="0" lvl="1"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2pPr>
            <a:lvl3pPr marR="0" lvl="2"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3pPr>
            <a:lvl4pPr marR="0" lvl="3"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4pPr>
            <a:lvl5pPr marR="0" lvl="4"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5pPr>
            <a:lvl6pPr marR="0" lvl="5"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6pPr>
            <a:lvl7pPr marR="0" lvl="6"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7pPr>
            <a:lvl8pPr marR="0" lvl="7"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8pPr>
            <a:lvl9pPr marR="0" lvl="8" algn="l" rtl="0">
              <a:lnSpc>
                <a:spcPct val="100000"/>
              </a:lnSpc>
              <a:spcBef>
                <a:spcPts val="0"/>
              </a:spcBef>
              <a:spcAft>
                <a:spcPts val="0"/>
              </a:spcAft>
              <a:buClr>
                <a:schemeClr val="dk2"/>
              </a:buClr>
              <a:buSzPts val="3600"/>
              <a:buFont typeface="Josefin Sans"/>
              <a:buNone/>
              <a:defRPr sz="3600" b="0" i="0" u="none" strike="noStrike" cap="none">
                <a:solidFill>
                  <a:schemeClr val="dk2"/>
                </a:solidFill>
                <a:latin typeface="Josefin Sans"/>
                <a:ea typeface="Josefin Sans"/>
                <a:cs typeface="Josefin Sans"/>
                <a:sym typeface="Josefin Sans"/>
              </a:defRPr>
            </a:lvl9pPr>
          </a:lstStyle>
          <a:p>
            <a:pPr algn="ctr"/>
            <a:br>
              <a:rPr lang="en-GB" sz="1400" dirty="0">
                <a:solidFill>
                  <a:schemeClr val="bg2">
                    <a:lumMod val="50000"/>
                  </a:schemeClr>
                </a:solidFill>
                <a:latin typeface="Gadugi" panose="020B0502040204020203" pitchFamily="34" charset="0"/>
                <a:ea typeface="Gadugi" panose="020B0502040204020203" pitchFamily="34" charset="0"/>
              </a:rPr>
            </a:br>
            <a:r>
              <a:rPr lang="en-GB" sz="1600" b="0" dirty="0">
                <a:latin typeface="IBM Plex Sans"/>
                <a:ea typeface="Arial"/>
                <a:cs typeface="Arial"/>
                <a:sym typeface="Arial"/>
              </a:rPr>
              <a:t>Build on previous efforts and lessons learnt </a:t>
            </a:r>
          </a:p>
          <a:p>
            <a:pPr algn="ctr"/>
            <a:endParaRPr lang="en-GB" sz="1600" b="0" dirty="0">
              <a:latin typeface="IBM Plex Sans"/>
              <a:ea typeface="Arial"/>
              <a:cs typeface="Arial"/>
              <a:sym typeface="Arial"/>
            </a:endParaRPr>
          </a:p>
          <a:p>
            <a:pPr algn="ctr"/>
            <a:endParaRPr lang="en-GB" sz="1600" b="0" dirty="0">
              <a:latin typeface="IBM Plex Sans"/>
              <a:ea typeface="Arial"/>
              <a:cs typeface="Arial"/>
              <a:sym typeface="Arial"/>
            </a:endParaRPr>
          </a:p>
        </p:txBody>
      </p:sp>
      <p:sp>
        <p:nvSpPr>
          <p:cNvPr id="3" name="Arrow: Down 2">
            <a:extLst>
              <a:ext uri="{FF2B5EF4-FFF2-40B4-BE49-F238E27FC236}">
                <a16:creationId xmlns:a16="http://schemas.microsoft.com/office/drawing/2014/main" id="{307597A5-80AB-4D79-BA9B-3F7D0C0773E8}"/>
              </a:ext>
            </a:extLst>
          </p:cNvPr>
          <p:cNvSpPr/>
          <p:nvPr/>
        </p:nvSpPr>
        <p:spPr>
          <a:xfrm>
            <a:off x="2286323" y="1976035"/>
            <a:ext cx="178230" cy="2634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10" name="Arrow: Down 9">
            <a:extLst>
              <a:ext uri="{FF2B5EF4-FFF2-40B4-BE49-F238E27FC236}">
                <a16:creationId xmlns:a16="http://schemas.microsoft.com/office/drawing/2014/main" id="{D78824A6-113C-466B-8A5C-190AD4185CFF}"/>
              </a:ext>
            </a:extLst>
          </p:cNvPr>
          <p:cNvSpPr/>
          <p:nvPr/>
        </p:nvSpPr>
        <p:spPr>
          <a:xfrm rot="16200000">
            <a:off x="4569261" y="2386858"/>
            <a:ext cx="568372" cy="950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12" name="Picture 11">
            <a:extLst>
              <a:ext uri="{FF2B5EF4-FFF2-40B4-BE49-F238E27FC236}">
                <a16:creationId xmlns:a16="http://schemas.microsoft.com/office/drawing/2014/main" id="{E1C5132F-B02B-40F8-8788-CBF1FFB643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3391" y="3846972"/>
            <a:ext cx="785890" cy="769558"/>
          </a:xfrm>
          <a:prstGeom prst="rect">
            <a:avLst/>
          </a:prstGeom>
        </p:spPr>
      </p:pic>
      <p:pic>
        <p:nvPicPr>
          <p:cNvPr id="13" name="Graphic 12">
            <a:extLst>
              <a:ext uri="{FF2B5EF4-FFF2-40B4-BE49-F238E27FC236}">
                <a16:creationId xmlns:a16="http://schemas.microsoft.com/office/drawing/2014/main" id="{AE5E3808-0F05-4AE7-ACF7-9D692DF6D9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0156" y="4027075"/>
            <a:ext cx="1879292" cy="409352"/>
          </a:xfrm>
          <a:prstGeom prst="rect">
            <a:avLst/>
          </a:prstGeom>
        </p:spPr>
      </p:pic>
    </p:spTree>
    <p:extLst>
      <p:ext uri="{BB962C8B-B14F-4D97-AF65-F5344CB8AC3E}">
        <p14:creationId xmlns:p14="http://schemas.microsoft.com/office/powerpoint/2010/main" val="88958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3"/>
          <p:cNvSpPr txBox="1">
            <a:spLocks noGrp="1"/>
          </p:cNvSpPr>
          <p:nvPr>
            <p:ph type="title"/>
          </p:nvPr>
        </p:nvSpPr>
        <p:spPr>
          <a:xfrm>
            <a:off x="240279" y="273397"/>
            <a:ext cx="2743956" cy="526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I" dirty="0"/>
              <a:t>SCRIPT IN GEE</a:t>
            </a:r>
            <a:endParaRPr dirty="0"/>
          </a:p>
        </p:txBody>
      </p:sp>
      <p:sp>
        <p:nvSpPr>
          <p:cNvPr id="7" name="Rectangle 6">
            <a:extLst>
              <a:ext uri="{FF2B5EF4-FFF2-40B4-BE49-F238E27FC236}">
                <a16:creationId xmlns:a16="http://schemas.microsoft.com/office/drawing/2014/main" id="{DF280DD6-B0CF-4A46-873C-D3F2DA147A40}"/>
              </a:ext>
            </a:extLst>
          </p:cNvPr>
          <p:cNvSpPr/>
          <p:nvPr/>
        </p:nvSpPr>
        <p:spPr>
          <a:xfrm>
            <a:off x="975617" y="699101"/>
            <a:ext cx="7489560" cy="523220"/>
          </a:xfrm>
          <a:prstGeom prst="rect">
            <a:avLst/>
          </a:prstGeom>
        </p:spPr>
        <p:txBody>
          <a:bodyPr wrap="square">
            <a:spAutoFit/>
          </a:bodyPr>
          <a:lstStyle/>
          <a:p>
            <a:endParaRPr lang="en-US" dirty="0">
              <a:solidFill>
                <a:srgbClr val="0070C0"/>
              </a:solidFill>
            </a:endParaRPr>
          </a:p>
          <a:p>
            <a:r>
              <a:rPr lang="en-US" dirty="0">
                <a:solidFill>
                  <a:srgbClr val="0070C0"/>
                </a:solidFill>
                <a:hlinkClick r:id="rId3">
                  <a:extLst>
                    <a:ext uri="{A12FA001-AC4F-418D-AE19-62706E023703}">
                      <ahyp:hlinkClr xmlns:ahyp="http://schemas.microsoft.com/office/drawing/2018/hyperlinkcolor" val="tx"/>
                    </a:ext>
                  </a:extLst>
                </a:hlinkClick>
              </a:rPr>
              <a:t>https://code.earthengine.google.com/?accept_repo=users/apacheta/LPD_FWversion2</a:t>
            </a:r>
            <a:r>
              <a:rPr lang="en-US" dirty="0">
                <a:solidFill>
                  <a:srgbClr val="0070C0"/>
                </a:solidFill>
              </a:rPr>
              <a:t> </a:t>
            </a:r>
          </a:p>
        </p:txBody>
      </p:sp>
      <p:pic>
        <p:nvPicPr>
          <p:cNvPr id="8" name="Picture 7">
            <a:extLst>
              <a:ext uri="{FF2B5EF4-FFF2-40B4-BE49-F238E27FC236}">
                <a16:creationId xmlns:a16="http://schemas.microsoft.com/office/drawing/2014/main" id="{3D4B4E9C-B1D0-4FC6-B07A-617E2A8FCF4D}"/>
              </a:ext>
            </a:extLst>
          </p:cNvPr>
          <p:cNvPicPr>
            <a:picLocks noChangeAspect="1"/>
          </p:cNvPicPr>
          <p:nvPr/>
        </p:nvPicPr>
        <p:blipFill>
          <a:blip r:embed="rId4"/>
          <a:stretch>
            <a:fillRect/>
          </a:stretch>
        </p:blipFill>
        <p:spPr>
          <a:xfrm>
            <a:off x="2007031" y="1378240"/>
            <a:ext cx="5348971" cy="362803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21174FB6-9B3D-4331-BCD9-CBB86CC8D0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974" y="207495"/>
            <a:ext cx="457173" cy="447672"/>
          </a:xfrm>
          <a:prstGeom prst="rect">
            <a:avLst/>
          </a:prstGeom>
        </p:spPr>
      </p:pic>
      <p:pic>
        <p:nvPicPr>
          <p:cNvPr id="10" name="Graphic 9">
            <a:extLst>
              <a:ext uri="{FF2B5EF4-FFF2-40B4-BE49-F238E27FC236}">
                <a16:creationId xmlns:a16="http://schemas.microsoft.com/office/drawing/2014/main" id="{940337B1-B0A1-4B07-9484-EFF79DA84B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75745" y="273397"/>
            <a:ext cx="1556082" cy="338950"/>
          </a:xfrm>
          <a:prstGeom prst="rect">
            <a:avLst/>
          </a:prstGeom>
        </p:spPr>
      </p:pic>
      <p:pic>
        <p:nvPicPr>
          <p:cNvPr id="2" name="Imagen 1" descr="Texto&#10;&#10;El contenido generado por IA puede ser incorrecto.">
            <a:extLst>
              <a:ext uri="{FF2B5EF4-FFF2-40B4-BE49-F238E27FC236}">
                <a16:creationId xmlns:a16="http://schemas.microsoft.com/office/drawing/2014/main" id="{2BA0D321-9447-1ED9-8D4D-828FA2BD23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4425" y="176030"/>
            <a:ext cx="1712022" cy="479137"/>
          </a:xfrm>
          <a:prstGeom prst="rect">
            <a:avLst/>
          </a:prstGeom>
        </p:spPr>
      </p:pic>
      <p:sp>
        <p:nvSpPr>
          <p:cNvPr id="3" name="CuadroTexto 2">
            <a:extLst>
              <a:ext uri="{FF2B5EF4-FFF2-40B4-BE49-F238E27FC236}">
                <a16:creationId xmlns:a16="http://schemas.microsoft.com/office/drawing/2014/main" id="{B5ADBFF8-D2AF-2BBA-D7E8-48417496842C}"/>
              </a:ext>
            </a:extLst>
          </p:cNvPr>
          <p:cNvSpPr txBox="1"/>
          <p:nvPr/>
        </p:nvSpPr>
        <p:spPr>
          <a:xfrm rot="19331043">
            <a:off x="-168286" y="3289885"/>
            <a:ext cx="2287806" cy="461665"/>
          </a:xfrm>
          <a:prstGeom prst="rect">
            <a:avLst/>
          </a:prstGeom>
          <a:noFill/>
        </p:spPr>
        <p:txBody>
          <a:bodyPr wrap="none" rtlCol="0">
            <a:spAutoFit/>
          </a:bodyPr>
          <a:lstStyle/>
          <a:p>
            <a:r>
              <a:rPr lang="es-US" sz="2400" b="1" dirty="0">
                <a:solidFill>
                  <a:srgbClr val="FF0000"/>
                </a:solidFill>
              </a:rPr>
              <a:t>New </a:t>
            </a:r>
            <a:r>
              <a:rPr lang="es-US" sz="2400" b="1" dirty="0" err="1">
                <a:solidFill>
                  <a:srgbClr val="FF0000"/>
                </a:solidFill>
              </a:rPr>
              <a:t>Version</a:t>
            </a:r>
            <a:r>
              <a:rPr lang="es-US" sz="2400" b="1" dirty="0">
                <a:solidFill>
                  <a:srgbClr val="FF0000"/>
                </a:solidFill>
              </a:rPr>
              <a:t> 2</a:t>
            </a:r>
          </a:p>
        </p:txBody>
      </p:sp>
    </p:spTree>
    <p:extLst>
      <p:ext uri="{BB962C8B-B14F-4D97-AF65-F5344CB8AC3E}">
        <p14:creationId xmlns:p14="http://schemas.microsoft.com/office/powerpoint/2010/main" val="3192878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80" name="Google Shape;580;p53"/>
          <p:cNvSpPr txBox="1">
            <a:spLocks noGrp="1"/>
          </p:cNvSpPr>
          <p:nvPr>
            <p:ph type="title"/>
          </p:nvPr>
        </p:nvSpPr>
        <p:spPr>
          <a:xfrm>
            <a:off x="-1060949" y="530810"/>
            <a:ext cx="7717800" cy="572700"/>
          </a:xfrm>
          <a:prstGeom prst="rect">
            <a:avLst/>
          </a:prstGeom>
        </p:spPr>
        <p:txBody>
          <a:bodyPr spcFirstLastPara="1" wrap="square" lIns="91425" tIns="91425" rIns="91425" bIns="91425" anchor="t" anchorCtr="0">
            <a:noAutofit/>
          </a:bodyPr>
          <a:lstStyle/>
          <a:p>
            <a:pPr lvl="0"/>
            <a:r>
              <a:rPr lang="en-US" dirty="0"/>
              <a:t>CATEGORIZATION:</a:t>
            </a:r>
            <a:endParaRPr lang="en-US" dirty="0">
              <a:solidFill>
                <a:schemeClr val="accent3">
                  <a:lumMod val="75000"/>
                </a:schemeClr>
              </a:solidFill>
            </a:endParaRPr>
          </a:p>
        </p:txBody>
      </p:sp>
      <p:sp>
        <p:nvSpPr>
          <p:cNvPr id="616" name="Google Shape;616;p53"/>
          <p:cNvSpPr/>
          <p:nvPr/>
        </p:nvSpPr>
        <p:spPr>
          <a:xfrm>
            <a:off x="7672665" y="711325"/>
            <a:ext cx="1028941" cy="67172"/>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chemeClr val="accent2"/>
          </a:solidFill>
          <a:ln>
            <a:noFill/>
          </a:ln>
        </p:spPr>
        <p:txBody>
          <a:bodyPr spcFirstLastPara="1" wrap="square" lIns="91425" tIns="91425" rIns="91425" bIns="91425" anchor="ctr" anchorCtr="0">
            <a:noAutofit/>
          </a:bodyPr>
          <a:lstStyle/>
          <a:p>
            <a:endParaRPr sz="1800"/>
          </a:p>
        </p:txBody>
      </p:sp>
      <p:sp>
        <p:nvSpPr>
          <p:cNvPr id="29" name="Google Shape;198;p33">
            <a:extLst>
              <a:ext uri="{FF2B5EF4-FFF2-40B4-BE49-F238E27FC236}">
                <a16:creationId xmlns:a16="http://schemas.microsoft.com/office/drawing/2014/main" id="{6F65EF30-C2BF-4958-9B36-67CF633331DB}"/>
              </a:ext>
            </a:extLst>
          </p:cNvPr>
          <p:cNvSpPr/>
          <p:nvPr/>
        </p:nvSpPr>
        <p:spPr>
          <a:xfrm>
            <a:off x="442396" y="333925"/>
            <a:ext cx="754800" cy="754800"/>
          </a:xfrm>
          <a:prstGeom prst="ellipse">
            <a:avLst/>
          </a:prstGeom>
          <a:solidFill>
            <a:schemeClr val="bg2">
              <a:lumMod val="20000"/>
              <a:lumOff val="80000"/>
            </a:schemeClr>
          </a:solidFill>
          <a:ln>
            <a:noFill/>
          </a:ln>
        </p:spPr>
        <p:txBody>
          <a:bodyPr spcFirstLastPara="1" wrap="square" lIns="91425" tIns="91425" rIns="91425" bIns="91425" anchor="ctr" anchorCtr="0">
            <a:noAutofit/>
          </a:bodyPr>
          <a:lstStyle/>
          <a:p>
            <a:endParaRPr sz="1800">
              <a:solidFill>
                <a:schemeClr val="dk2"/>
              </a:solidFill>
            </a:endParaRPr>
          </a:p>
        </p:txBody>
      </p:sp>
      <p:sp>
        <p:nvSpPr>
          <p:cNvPr id="30" name="Google Shape;203;p33">
            <a:extLst>
              <a:ext uri="{FF2B5EF4-FFF2-40B4-BE49-F238E27FC236}">
                <a16:creationId xmlns:a16="http://schemas.microsoft.com/office/drawing/2014/main" id="{07726B69-B186-4CA8-8C66-2128F9226D70}"/>
              </a:ext>
            </a:extLst>
          </p:cNvPr>
          <p:cNvSpPr txBox="1">
            <a:spLocks/>
          </p:cNvSpPr>
          <p:nvPr/>
        </p:nvSpPr>
        <p:spPr>
          <a:xfrm>
            <a:off x="515971" y="501625"/>
            <a:ext cx="603600" cy="420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b="1" dirty="0">
                <a:solidFill>
                  <a:schemeClr val="dk2"/>
                </a:solidFill>
                <a:latin typeface="Josefin Sans"/>
                <a:sym typeface="Josefin Sans"/>
              </a:rPr>
              <a:t>03</a:t>
            </a:r>
          </a:p>
        </p:txBody>
      </p:sp>
      <p:pic>
        <p:nvPicPr>
          <p:cNvPr id="11" name="Picture 10">
            <a:extLst>
              <a:ext uri="{FF2B5EF4-FFF2-40B4-BE49-F238E27FC236}">
                <a16:creationId xmlns:a16="http://schemas.microsoft.com/office/drawing/2014/main" id="{F40DF81E-A16E-4224-AA9F-7DC33A72DA17}"/>
              </a:ext>
            </a:extLst>
          </p:cNvPr>
          <p:cNvPicPr>
            <a:picLocks noChangeAspect="1"/>
          </p:cNvPicPr>
          <p:nvPr/>
        </p:nvPicPr>
        <p:blipFill>
          <a:blip r:embed="rId3"/>
          <a:stretch>
            <a:fillRect/>
          </a:stretch>
        </p:blipFill>
        <p:spPr>
          <a:xfrm>
            <a:off x="230856" y="1363168"/>
            <a:ext cx="8913144" cy="3113204"/>
          </a:xfrm>
          <a:prstGeom prst="rect">
            <a:avLst/>
          </a:prstGeom>
        </p:spPr>
      </p:pic>
      <p:pic>
        <p:nvPicPr>
          <p:cNvPr id="7" name="Graphic 6">
            <a:extLst>
              <a:ext uri="{FF2B5EF4-FFF2-40B4-BE49-F238E27FC236}">
                <a16:creationId xmlns:a16="http://schemas.microsoft.com/office/drawing/2014/main" id="{79549E85-F60D-4DFF-BC1C-F9EF2D49D3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9864" y="134799"/>
            <a:ext cx="1341556" cy="458507"/>
          </a:xfrm>
          <a:prstGeom prst="rect">
            <a:avLst/>
          </a:prstGeom>
        </p:spPr>
      </p:pic>
      <p:pic>
        <p:nvPicPr>
          <p:cNvPr id="8" name="Picture 7">
            <a:extLst>
              <a:ext uri="{FF2B5EF4-FFF2-40B4-BE49-F238E27FC236}">
                <a16:creationId xmlns:a16="http://schemas.microsoft.com/office/drawing/2014/main" id="{9C1F6BCE-BF24-4BF9-B32F-E6C33C930C2E}"/>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9" name="Picture 8">
            <a:extLst>
              <a:ext uri="{FF2B5EF4-FFF2-40B4-BE49-F238E27FC236}">
                <a16:creationId xmlns:a16="http://schemas.microsoft.com/office/drawing/2014/main" id="{2CCF4689-8BD0-4213-98B6-2152E51752F2}"/>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404377" y="60226"/>
            <a:ext cx="592143" cy="640109"/>
          </a:xfrm>
          <a:prstGeom prst="rect">
            <a:avLst/>
          </a:prstGeom>
        </p:spPr>
      </p:pic>
    </p:spTree>
    <p:extLst>
      <p:ext uri="{BB962C8B-B14F-4D97-AF65-F5344CB8AC3E}">
        <p14:creationId xmlns:p14="http://schemas.microsoft.com/office/powerpoint/2010/main" val="343165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4"/>
          <p:cNvSpPr txBox="1">
            <a:spLocks noGrp="1"/>
          </p:cNvSpPr>
          <p:nvPr>
            <p:ph type="title"/>
          </p:nvPr>
        </p:nvSpPr>
        <p:spPr>
          <a:xfrm>
            <a:off x="284063" y="117731"/>
            <a:ext cx="9107425" cy="99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500"/>
              <a:buNone/>
            </a:pPr>
            <a:r>
              <a:rPr lang="fr-CI" dirty="0"/>
              <a:t>HIGH RESOLUTION FAO-WOCAT LPD</a:t>
            </a:r>
            <a:endParaRPr dirty="0"/>
          </a:p>
        </p:txBody>
      </p:sp>
      <p:pic>
        <p:nvPicPr>
          <p:cNvPr id="375" name="Google Shape;375;p14" descr="CBAS China"/>
          <p:cNvPicPr preferRelativeResize="0"/>
          <p:nvPr/>
        </p:nvPicPr>
        <p:blipFill rotWithShape="1">
          <a:blip r:embed="rId3">
            <a:alphaModFix/>
          </a:blip>
          <a:srcRect/>
          <a:stretch/>
        </p:blipFill>
        <p:spPr>
          <a:xfrm>
            <a:off x="4431899" y="1892459"/>
            <a:ext cx="695542" cy="664233"/>
          </a:xfrm>
          <a:prstGeom prst="rect">
            <a:avLst/>
          </a:prstGeom>
          <a:noFill/>
          <a:ln>
            <a:noFill/>
          </a:ln>
        </p:spPr>
      </p:pic>
      <p:pic>
        <p:nvPicPr>
          <p:cNvPr id="376" name="Google Shape;376;p14"/>
          <p:cNvPicPr preferRelativeResize="0"/>
          <p:nvPr/>
        </p:nvPicPr>
        <p:blipFill rotWithShape="1">
          <a:blip r:embed="rId4">
            <a:alphaModFix/>
          </a:blip>
          <a:srcRect/>
          <a:stretch/>
        </p:blipFill>
        <p:spPr>
          <a:xfrm>
            <a:off x="650410" y="2016956"/>
            <a:ext cx="1935925" cy="554794"/>
          </a:xfrm>
          <a:prstGeom prst="rect">
            <a:avLst/>
          </a:prstGeom>
          <a:noFill/>
          <a:ln>
            <a:noFill/>
          </a:ln>
        </p:spPr>
      </p:pic>
      <p:pic>
        <p:nvPicPr>
          <p:cNvPr id="377" name="Google Shape;377;p14"/>
          <p:cNvPicPr preferRelativeResize="0"/>
          <p:nvPr/>
        </p:nvPicPr>
        <p:blipFill rotWithShape="1">
          <a:blip r:embed="rId5">
            <a:alphaModFix/>
          </a:blip>
          <a:srcRect/>
          <a:stretch/>
        </p:blipFill>
        <p:spPr>
          <a:xfrm>
            <a:off x="814616" y="2652572"/>
            <a:ext cx="4726369" cy="2164287"/>
          </a:xfrm>
          <a:prstGeom prst="rect">
            <a:avLst/>
          </a:prstGeom>
          <a:noFill/>
          <a:ln>
            <a:noFill/>
          </a:ln>
        </p:spPr>
      </p:pic>
      <p:pic>
        <p:nvPicPr>
          <p:cNvPr id="378" name="Google Shape;378;p14"/>
          <p:cNvPicPr preferRelativeResize="0"/>
          <p:nvPr/>
        </p:nvPicPr>
        <p:blipFill rotWithShape="1">
          <a:blip r:embed="rId6">
            <a:alphaModFix/>
          </a:blip>
          <a:srcRect l="17542" t="20472" r="15496" b="16349"/>
          <a:stretch/>
        </p:blipFill>
        <p:spPr>
          <a:xfrm>
            <a:off x="2819038" y="1994612"/>
            <a:ext cx="938316" cy="855778"/>
          </a:xfrm>
          <a:prstGeom prst="rect">
            <a:avLst/>
          </a:prstGeom>
          <a:noFill/>
          <a:ln>
            <a:noFill/>
          </a:ln>
        </p:spPr>
      </p:pic>
      <p:sp>
        <p:nvSpPr>
          <p:cNvPr id="379" name="Google Shape;379;p14"/>
          <p:cNvSpPr/>
          <p:nvPr/>
        </p:nvSpPr>
        <p:spPr>
          <a:xfrm>
            <a:off x="284063" y="660773"/>
            <a:ext cx="8916926" cy="11387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CI" sz="1800" b="0" i="0" u="none" strike="noStrike" cap="none" dirty="0" err="1">
                <a:solidFill>
                  <a:schemeClr val="dk1"/>
                </a:solidFill>
                <a:latin typeface="Arial"/>
                <a:ea typeface="Arial"/>
                <a:cs typeface="Arial"/>
                <a:sym typeface="Arial"/>
              </a:rPr>
              <a:t>Two</a:t>
            </a:r>
            <a:r>
              <a:rPr lang="fr-CI" sz="1800" b="0" i="0" u="none" strike="noStrike" cap="none" dirty="0">
                <a:solidFill>
                  <a:schemeClr val="dk1"/>
                </a:solidFill>
                <a:latin typeface="Arial"/>
                <a:ea typeface="Arial"/>
                <a:cs typeface="Arial"/>
                <a:sym typeface="Arial"/>
              </a:rPr>
              <a:t> 30m input </a:t>
            </a:r>
            <a:r>
              <a:rPr lang="fr-CI" sz="1800" b="0" i="0" u="none" strike="noStrike" cap="none" dirty="0" err="1">
                <a:solidFill>
                  <a:schemeClr val="dk1"/>
                </a:solidFill>
                <a:latin typeface="Arial"/>
                <a:ea typeface="Arial"/>
                <a:cs typeface="Arial"/>
                <a:sym typeface="Arial"/>
              </a:rPr>
              <a:t>datasets</a:t>
            </a:r>
            <a:r>
              <a:rPr lang="fr-CI" sz="18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marR="0" lvl="0" algn="l" rtl="0">
              <a:lnSpc>
                <a:spcPct val="100000"/>
              </a:lnSpc>
              <a:spcBef>
                <a:spcPts val="0"/>
              </a:spcBef>
              <a:spcAft>
                <a:spcPts val="0"/>
              </a:spcAft>
              <a:buClr>
                <a:srgbClr val="000000"/>
              </a:buClr>
              <a:buSzPts val="1400"/>
            </a:pPr>
            <a:r>
              <a:rPr lang="fr-CI" sz="1800" b="0" i="0" u="none" strike="noStrike" cap="none" dirty="0">
                <a:solidFill>
                  <a:schemeClr val="dk1"/>
                </a:solidFill>
                <a:latin typeface="Arial"/>
                <a:ea typeface="Arial"/>
                <a:cs typeface="Arial"/>
                <a:sym typeface="Arial"/>
              </a:rPr>
              <a:t>1- </a:t>
            </a:r>
            <a:r>
              <a:rPr lang="fr-CI" sz="1800" b="0" i="0" u="none" strike="noStrike" cap="none" dirty="0" err="1">
                <a:solidFill>
                  <a:schemeClr val="dk1"/>
                </a:solidFill>
                <a:latin typeface="Arial"/>
                <a:ea typeface="Arial"/>
                <a:cs typeface="Arial"/>
                <a:sym typeface="Arial"/>
              </a:rPr>
              <a:t>HiLPD</a:t>
            </a:r>
            <a:r>
              <a:rPr lang="fr-CI" sz="1800" b="0" i="0" u="none" strike="noStrike" cap="none" dirty="0">
                <a:solidFill>
                  <a:schemeClr val="dk1"/>
                </a:solidFill>
                <a:latin typeface="Arial"/>
                <a:ea typeface="Arial"/>
                <a:cs typeface="Arial"/>
                <a:sym typeface="Arial"/>
              </a:rPr>
              <a:t> </a:t>
            </a:r>
            <a:r>
              <a:rPr lang="fr-CI" b="0" i="0" u="none" strike="noStrike" cap="none" dirty="0">
                <a:solidFill>
                  <a:schemeClr val="dk1"/>
                </a:solidFill>
                <a:latin typeface="Arial"/>
                <a:ea typeface="Arial"/>
                <a:cs typeface="Arial"/>
                <a:sym typeface="Arial"/>
              </a:rPr>
              <a:t>(</a:t>
            </a:r>
            <a:r>
              <a:rPr lang="fr-CI" b="0" i="0" u="sng" strike="noStrike" cap="none" dirty="0">
                <a:solidFill>
                  <a:schemeClr val="dk1"/>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https://www.nature.com/articles/s41597-025-04883-3</a:t>
            </a:r>
            <a:r>
              <a:rPr lang="fr-CI" b="0" i="0" u="sng" strike="noStrike" cap="none" dirty="0">
                <a:solidFill>
                  <a:schemeClr val="dk1"/>
                </a:solidFill>
                <a:latin typeface="Arial"/>
                <a:ea typeface="Arial"/>
                <a:cs typeface="Arial"/>
                <a:sym typeface="Arial"/>
              </a:rPr>
              <a:t> </a:t>
            </a:r>
            <a:r>
              <a:rPr lang="fr-CI" b="0" i="0" u="none" strike="noStrike" cap="none" dirty="0">
                <a:solidFill>
                  <a:schemeClr val="dk1"/>
                </a:solidFill>
                <a:latin typeface="Arial"/>
                <a:ea typeface="Arial"/>
                <a:cs typeface="Arial"/>
                <a:sym typeface="Arial"/>
              </a:rPr>
              <a:t>, </a:t>
            </a:r>
            <a:r>
              <a:rPr lang="fr-CI" b="0" i="0" u="sng" strike="noStrike" cap="none" dirty="0">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https://doi.org/10.12237/casearth.686dc91f24e15709b381ae4e</a:t>
            </a:r>
            <a:r>
              <a:rPr lang="fr-CI" b="0" i="0" u="none" strike="noStrike" cap="none" dirty="0">
                <a:solidFill>
                  <a:schemeClr val="dk1"/>
                </a:solidFill>
                <a:latin typeface="Arial"/>
                <a:ea typeface="Arial"/>
                <a:cs typeface="Arial"/>
                <a:sym typeface="Arial"/>
              </a:rPr>
              <a:t>)</a:t>
            </a:r>
            <a:endParaRPr b="0" i="0" u="none" strike="noStrike" cap="none" dirty="0">
              <a:solidFill>
                <a:schemeClr val="dk1"/>
              </a:solidFill>
              <a:latin typeface="Calibri"/>
              <a:ea typeface="Calibri"/>
              <a:cs typeface="Calibri"/>
              <a:sym typeface="Calibri"/>
            </a:endParaRPr>
          </a:p>
        </p:txBody>
      </p:sp>
      <p:pic>
        <p:nvPicPr>
          <p:cNvPr id="380" name="Google Shape;380;p14"/>
          <p:cNvPicPr preferRelativeResize="0"/>
          <p:nvPr/>
        </p:nvPicPr>
        <p:blipFill rotWithShape="1">
          <a:blip r:embed="rId9">
            <a:alphaModFix/>
          </a:blip>
          <a:srcRect/>
          <a:stretch/>
        </p:blipFill>
        <p:spPr>
          <a:xfrm>
            <a:off x="6292328" y="1607981"/>
            <a:ext cx="2523428" cy="320887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93F0329-CE58-436B-8189-DDEA7B3651C2}"/>
              </a:ext>
            </a:extLst>
          </p:cNvPr>
          <p:cNvPicPr>
            <a:picLocks noChangeAspect="1"/>
          </p:cNvPicPr>
          <p:nvPr/>
        </p:nvPicPr>
        <p:blipFill rotWithShape="1">
          <a:blip r:embed="rId10">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2" name="Picture 11">
            <a:extLst>
              <a:ext uri="{FF2B5EF4-FFF2-40B4-BE49-F238E27FC236}">
                <a16:creationId xmlns:a16="http://schemas.microsoft.com/office/drawing/2014/main" id="{F7B54DBF-E380-4C87-A775-1E6BAFE10E8B}"/>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8404377" y="60226"/>
            <a:ext cx="592143" cy="64010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4"/>
          <p:cNvSpPr txBox="1">
            <a:spLocks noGrp="1"/>
          </p:cNvSpPr>
          <p:nvPr>
            <p:ph type="title"/>
          </p:nvPr>
        </p:nvSpPr>
        <p:spPr>
          <a:xfrm>
            <a:off x="284063" y="117731"/>
            <a:ext cx="9107425" cy="99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500"/>
              <a:buNone/>
            </a:pPr>
            <a:r>
              <a:rPr lang="fr-CI" dirty="0"/>
              <a:t>HIGH RESOLUTION FAO-WOCAT LPD</a:t>
            </a:r>
            <a:endParaRPr dirty="0"/>
          </a:p>
        </p:txBody>
      </p:sp>
      <p:sp>
        <p:nvSpPr>
          <p:cNvPr id="379" name="Google Shape;379;p14"/>
          <p:cNvSpPr/>
          <p:nvPr/>
        </p:nvSpPr>
        <p:spPr>
          <a:xfrm>
            <a:off x="284063" y="660773"/>
            <a:ext cx="8916926" cy="12310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CI" sz="1800" b="0" i="0" u="none" strike="noStrike" cap="none" dirty="0" err="1">
                <a:solidFill>
                  <a:schemeClr val="dk1"/>
                </a:solidFill>
                <a:latin typeface="Arial"/>
                <a:ea typeface="Arial"/>
                <a:cs typeface="Arial"/>
                <a:sym typeface="Arial"/>
              </a:rPr>
              <a:t>Two</a:t>
            </a:r>
            <a:r>
              <a:rPr lang="fr-CI" sz="1800" b="0" i="0" u="none" strike="noStrike" cap="none" dirty="0">
                <a:solidFill>
                  <a:schemeClr val="dk1"/>
                </a:solidFill>
                <a:latin typeface="Arial"/>
                <a:ea typeface="Arial"/>
                <a:cs typeface="Arial"/>
                <a:sym typeface="Arial"/>
              </a:rPr>
              <a:t> 30m input </a:t>
            </a:r>
            <a:r>
              <a:rPr lang="fr-CI" sz="1800" b="0" i="0" u="none" strike="noStrike" cap="none" dirty="0" err="1">
                <a:solidFill>
                  <a:schemeClr val="dk1"/>
                </a:solidFill>
                <a:latin typeface="Arial"/>
                <a:ea typeface="Arial"/>
                <a:cs typeface="Arial"/>
                <a:sym typeface="Arial"/>
              </a:rPr>
              <a:t>datasets</a:t>
            </a:r>
            <a:r>
              <a:rPr lang="fr-CI" sz="1800" b="0" i="0" u="none" strike="noStrike" cap="none" dirty="0">
                <a:solidFill>
                  <a:schemeClr val="dk1"/>
                </a:solidFill>
                <a:latin typeface="Arial"/>
                <a:ea typeface="Arial"/>
                <a:cs typeface="Arial"/>
                <a:sym typeface="Arial"/>
              </a:rPr>
              <a:t> and LPD </a:t>
            </a:r>
            <a:r>
              <a:rPr lang="fr-CI" sz="1800" b="0" i="0" u="none" strike="noStrike" cap="none" dirty="0" err="1">
                <a:solidFill>
                  <a:schemeClr val="dk1"/>
                </a:solidFill>
                <a:latin typeface="Arial"/>
                <a:ea typeface="Arial"/>
                <a:cs typeface="Arial"/>
                <a:sym typeface="Arial"/>
              </a:rPr>
              <a:t>products</a:t>
            </a:r>
            <a:r>
              <a:rPr lang="fr-CI" sz="18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a:p>
            <a:pPr>
              <a:buSzPts val="1400"/>
            </a:pPr>
            <a:r>
              <a:rPr lang="fr-CI" sz="1800" dirty="0">
                <a:solidFill>
                  <a:schemeClr val="dk1"/>
                </a:solidFill>
              </a:rPr>
              <a:t>2</a:t>
            </a:r>
            <a:r>
              <a:rPr lang="fr-CI" sz="1800" b="0" i="0" u="none" strike="noStrike" cap="none" dirty="0">
                <a:solidFill>
                  <a:schemeClr val="dk1"/>
                </a:solidFill>
                <a:latin typeface="Arial"/>
                <a:ea typeface="Arial"/>
                <a:cs typeface="Arial"/>
                <a:sym typeface="Arial"/>
              </a:rPr>
              <a:t>- </a:t>
            </a:r>
            <a:r>
              <a:rPr lang="de-DE" sz="1800" dirty="0">
                <a:solidFill>
                  <a:schemeClr val="dk1"/>
                </a:solidFill>
              </a:rPr>
              <a:t>ML30-LPD</a:t>
            </a:r>
            <a:r>
              <a:rPr lang="de-DE" sz="2400" dirty="0">
                <a:solidFill>
                  <a:schemeClr val="dk1"/>
                </a:solidFill>
              </a:rPr>
              <a:t> </a:t>
            </a:r>
            <a:r>
              <a:rPr lang="de-DE" sz="1800" dirty="0">
                <a:solidFill>
                  <a:schemeClr val="dk1"/>
                </a:solidFill>
              </a:rPr>
              <a:t>(</a:t>
            </a:r>
            <a:r>
              <a:rPr lang="de-DE" sz="1800" u="sng" dirty="0">
                <a:solidFill>
                  <a:schemeClr val="dk1"/>
                </a:solidFill>
                <a:hlinkClick r:id="rId3">
                  <a:extLst>
                    <a:ext uri="{A12FA001-AC4F-418D-AE19-62706E023703}">
                      <ahyp:hlinkClr xmlns:ahyp="http://schemas.microsoft.com/office/drawing/2018/hyperlinkcolor" val="tx"/>
                    </a:ext>
                  </a:extLst>
                </a:hlinkClick>
              </a:rPr>
              <a:t>https://doi.org/10.5281/zenodo.15276519</a:t>
            </a:r>
            <a:r>
              <a:rPr lang="de-DE" sz="1800" dirty="0">
                <a:solidFill>
                  <a:schemeClr val="dk1"/>
                </a:solidFill>
              </a:rPr>
              <a:t>)</a:t>
            </a:r>
            <a:endParaRPr lang="de-DE" sz="1800" dirty="0"/>
          </a:p>
          <a:p>
            <a:pPr marR="0" lvl="0" algn="l" rtl="0">
              <a:lnSpc>
                <a:spcPct val="100000"/>
              </a:lnSpc>
              <a:spcBef>
                <a:spcPts val="0"/>
              </a:spcBef>
              <a:spcAft>
                <a:spcPts val="0"/>
              </a:spcAft>
              <a:buClr>
                <a:srgbClr val="000000"/>
              </a:buClr>
              <a:buSzPts val="1400"/>
            </a:pPr>
            <a:endParaRPr b="0" i="0" u="none" strike="noStrike" cap="none" dirty="0">
              <a:solidFill>
                <a:schemeClr val="dk1"/>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A93F0329-CE58-436B-8189-DDEA7B3651C2}"/>
              </a:ext>
            </a:extLst>
          </p:cNvPr>
          <p:cNvPicPr>
            <a:picLocks noChangeAspect="1"/>
          </p:cNvPicPr>
          <p:nvPr/>
        </p:nvPicPr>
        <p:blipFill rotWithShape="1">
          <a:blip r:embed="rId4">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2" name="Picture 11">
            <a:extLst>
              <a:ext uri="{FF2B5EF4-FFF2-40B4-BE49-F238E27FC236}">
                <a16:creationId xmlns:a16="http://schemas.microsoft.com/office/drawing/2014/main" id="{F7B54DBF-E380-4C87-A775-1E6BAFE10E8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04377" y="60226"/>
            <a:ext cx="592143" cy="640109"/>
          </a:xfrm>
          <a:prstGeom prst="rect">
            <a:avLst/>
          </a:prstGeom>
        </p:spPr>
      </p:pic>
      <p:sp>
        <p:nvSpPr>
          <p:cNvPr id="13" name="Google Shape;388;p39">
            <a:extLst>
              <a:ext uri="{FF2B5EF4-FFF2-40B4-BE49-F238E27FC236}">
                <a16:creationId xmlns:a16="http://schemas.microsoft.com/office/drawing/2014/main" id="{70560FC6-F12F-4E0B-AED3-92C4B2D995CA}"/>
              </a:ext>
            </a:extLst>
          </p:cNvPr>
          <p:cNvSpPr txBox="1"/>
          <p:nvPr/>
        </p:nvSpPr>
        <p:spPr>
          <a:xfrm>
            <a:off x="2744061" y="3852639"/>
            <a:ext cx="6291143" cy="72939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fr-CI" sz="1200" b="0" i="0" u="none" strike="noStrike" cap="none" dirty="0">
                <a:solidFill>
                  <a:schemeClr val="tx1"/>
                </a:solidFill>
                <a:latin typeface="DM Sans"/>
                <a:ea typeface="DM Sans"/>
                <a:cs typeface="DM Sans"/>
                <a:sym typeface="DM Sans"/>
              </a:rPr>
              <a:t>García, C. L., </a:t>
            </a:r>
            <a:r>
              <a:rPr lang="fr-CI" sz="1200" b="0" i="0" u="none" strike="noStrike" cap="none" dirty="0" err="1">
                <a:solidFill>
                  <a:schemeClr val="tx1"/>
                </a:solidFill>
                <a:latin typeface="DM Sans"/>
                <a:ea typeface="DM Sans"/>
                <a:cs typeface="DM Sans"/>
                <a:sym typeface="DM Sans"/>
              </a:rPr>
              <a:t>Pozzi</a:t>
            </a:r>
            <a:r>
              <a:rPr lang="fr-CI" sz="1200" b="0" i="0" u="none" strike="noStrike" cap="none" dirty="0">
                <a:solidFill>
                  <a:schemeClr val="tx1"/>
                </a:solidFill>
                <a:latin typeface="DM Sans"/>
                <a:ea typeface="DM Sans"/>
                <a:cs typeface="DM Sans"/>
                <a:sym typeface="DM Sans"/>
              </a:rPr>
              <a:t> Tay, E. F., Raviolo, E., Maharaj, T., Francis, R., Zvoleff, A., Antunes Daldegan, G., </a:t>
            </a:r>
            <a:r>
              <a:rPr lang="fr-CI" sz="1200" b="0" i="0" u="none" strike="noStrike" cap="none" dirty="0" err="1">
                <a:solidFill>
                  <a:schemeClr val="tx1"/>
                </a:solidFill>
                <a:latin typeface="DM Sans"/>
                <a:ea typeface="DM Sans"/>
                <a:cs typeface="DM Sans"/>
                <a:sym typeface="DM Sans"/>
              </a:rPr>
              <a:t>Paredes-Trejo</a:t>
            </a:r>
            <a:r>
              <a:rPr lang="fr-CI" sz="1200" b="0" i="0" u="none" strike="noStrike" cap="none" dirty="0">
                <a:solidFill>
                  <a:schemeClr val="tx1"/>
                </a:solidFill>
                <a:latin typeface="DM Sans"/>
                <a:ea typeface="DM Sans"/>
                <a:cs typeface="DM Sans"/>
                <a:sym typeface="DM Sans"/>
              </a:rPr>
              <a:t>, F., Noon, M. &amp; James, C (2025). </a:t>
            </a:r>
            <a:r>
              <a:rPr lang="fr-CI" sz="1200" b="0" i="0" u="none" strike="noStrike" cap="none" dirty="0" err="1">
                <a:solidFill>
                  <a:schemeClr val="tx1"/>
                </a:solidFill>
                <a:latin typeface="DM Sans"/>
                <a:ea typeface="DM Sans"/>
                <a:cs typeface="DM Sans"/>
                <a:sym typeface="DM Sans"/>
              </a:rPr>
              <a:t>Annual</a:t>
            </a:r>
            <a:r>
              <a:rPr lang="fr-CI" sz="1200" b="0" i="0" u="none" strike="noStrike" cap="none" dirty="0">
                <a:solidFill>
                  <a:schemeClr val="tx1"/>
                </a:solidFill>
                <a:latin typeface="DM Sans"/>
                <a:ea typeface="DM Sans"/>
                <a:cs typeface="DM Sans"/>
                <a:sym typeface="DM Sans"/>
              </a:rPr>
              <a:t> 30m NDVI Time </a:t>
            </a:r>
            <a:r>
              <a:rPr lang="fr-CI" sz="1200" b="0" i="0" u="none" strike="noStrike" cap="none" dirty="0" err="1">
                <a:solidFill>
                  <a:schemeClr val="tx1"/>
                </a:solidFill>
                <a:latin typeface="DM Sans"/>
                <a:ea typeface="DM Sans"/>
                <a:cs typeface="DM Sans"/>
                <a:sym typeface="DM Sans"/>
              </a:rPr>
              <a:t>Series</a:t>
            </a:r>
            <a:r>
              <a:rPr lang="fr-CI" sz="1200" b="0" i="0" u="none" strike="noStrike" cap="none" dirty="0">
                <a:solidFill>
                  <a:schemeClr val="tx1"/>
                </a:solidFill>
                <a:latin typeface="DM Sans"/>
                <a:ea typeface="DM Sans"/>
                <a:cs typeface="DM Sans"/>
                <a:sym typeface="DM Sans"/>
              </a:rPr>
              <a:t> </a:t>
            </a:r>
            <a:r>
              <a:rPr lang="fr-CI" sz="1200" b="0" i="0" u="none" strike="noStrike" cap="none" dirty="0" err="1">
                <a:solidFill>
                  <a:schemeClr val="tx1"/>
                </a:solidFill>
                <a:latin typeface="DM Sans"/>
                <a:ea typeface="DM Sans"/>
                <a:cs typeface="DM Sans"/>
                <a:sym typeface="DM Sans"/>
              </a:rPr>
              <a:t>from</a:t>
            </a:r>
            <a:r>
              <a:rPr lang="fr-CI" sz="1200" b="0" i="0" u="none" strike="noStrike" cap="none" dirty="0">
                <a:solidFill>
                  <a:schemeClr val="tx1"/>
                </a:solidFill>
                <a:latin typeface="DM Sans"/>
                <a:ea typeface="DM Sans"/>
                <a:cs typeface="DM Sans"/>
                <a:sym typeface="DM Sans"/>
              </a:rPr>
              <a:t> Mixed Landsat Images. </a:t>
            </a:r>
            <a:r>
              <a:rPr lang="fr-CI" sz="1200" b="0" i="0" u="none" strike="noStrike" cap="none" dirty="0" err="1">
                <a:solidFill>
                  <a:schemeClr val="tx1"/>
                </a:solidFill>
                <a:latin typeface="DM Sans"/>
                <a:ea typeface="DM Sans"/>
                <a:cs typeface="DM Sans"/>
                <a:sym typeface="DM Sans"/>
              </a:rPr>
              <a:t>Zenodo</a:t>
            </a:r>
            <a:r>
              <a:rPr lang="fr-CI" sz="1200" b="0" i="0" u="none" strike="noStrike" cap="none" dirty="0">
                <a:solidFill>
                  <a:schemeClr val="tx1"/>
                </a:solidFill>
                <a:latin typeface="DM Sans"/>
                <a:ea typeface="DM Sans"/>
                <a:cs typeface="DM Sans"/>
                <a:sym typeface="DM Sans"/>
              </a:rPr>
              <a:t>. </a:t>
            </a:r>
            <a:r>
              <a:rPr lang="fr-CI" sz="1200" b="0" i="0" u="sng" strike="noStrike" cap="none" dirty="0">
                <a:solidFill>
                  <a:schemeClr val="tx1"/>
                </a:solidFill>
                <a:latin typeface="DM Sans"/>
                <a:ea typeface="DM Sans"/>
                <a:cs typeface="DM Sans"/>
                <a:sym typeface="DM Sans"/>
                <a:hlinkClick r:id="rId6">
                  <a:extLst>
                    <a:ext uri="{A12FA001-AC4F-418D-AE19-62706E023703}">
                      <ahyp:hlinkClr xmlns:ahyp="http://schemas.microsoft.com/office/drawing/2018/hyperlinkcolor" val="tx"/>
                    </a:ext>
                  </a:extLst>
                </a:hlinkClick>
              </a:rPr>
              <a:t>https://doi.org/10.5281/zenodo.15276535</a:t>
            </a:r>
            <a:r>
              <a:rPr lang="fr-CI" sz="1200" b="0" i="0" u="none" strike="noStrike" cap="none" dirty="0">
                <a:solidFill>
                  <a:schemeClr val="tx1"/>
                </a:solidFill>
                <a:latin typeface="DM Sans"/>
                <a:ea typeface="DM Sans"/>
                <a:cs typeface="DM Sans"/>
                <a:sym typeface="DM Sans"/>
              </a:rPr>
              <a:t> </a:t>
            </a:r>
            <a:endParaRPr dirty="0">
              <a:solidFill>
                <a:schemeClr val="tx1"/>
              </a:solidFill>
            </a:endParaRPr>
          </a:p>
        </p:txBody>
      </p:sp>
      <p:pic>
        <p:nvPicPr>
          <p:cNvPr id="17" name="Google Shape;428;p39">
            <a:extLst>
              <a:ext uri="{FF2B5EF4-FFF2-40B4-BE49-F238E27FC236}">
                <a16:creationId xmlns:a16="http://schemas.microsoft.com/office/drawing/2014/main" id="{7D7CDD23-03AC-4A6E-91FF-6B2546062768}"/>
              </a:ext>
            </a:extLst>
          </p:cNvPr>
          <p:cNvPicPr preferRelativeResize="0"/>
          <p:nvPr/>
        </p:nvPicPr>
        <p:blipFill rotWithShape="1">
          <a:blip r:embed="rId7">
            <a:alphaModFix/>
          </a:blip>
          <a:srcRect/>
          <a:stretch/>
        </p:blipFill>
        <p:spPr>
          <a:xfrm>
            <a:off x="284063" y="1855534"/>
            <a:ext cx="2505318" cy="3367302"/>
          </a:xfrm>
          <a:prstGeom prst="rect">
            <a:avLst/>
          </a:prstGeom>
          <a:noFill/>
          <a:ln>
            <a:noFill/>
          </a:ln>
        </p:spPr>
      </p:pic>
      <p:pic>
        <p:nvPicPr>
          <p:cNvPr id="18" name="Imagen 1" descr="Texto&#10;&#10;El contenido generado por IA puede ser incorrecto.">
            <a:extLst>
              <a:ext uri="{FF2B5EF4-FFF2-40B4-BE49-F238E27FC236}">
                <a16:creationId xmlns:a16="http://schemas.microsoft.com/office/drawing/2014/main" id="{1DD2AC0A-AE8F-4DBB-B8EC-83B572F259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7891" y="2086097"/>
            <a:ext cx="1996170" cy="558661"/>
          </a:xfrm>
          <a:prstGeom prst="rect">
            <a:avLst/>
          </a:prstGeom>
        </p:spPr>
      </p:pic>
      <p:pic>
        <p:nvPicPr>
          <p:cNvPr id="19" name="Imagen 2">
            <a:extLst>
              <a:ext uri="{FF2B5EF4-FFF2-40B4-BE49-F238E27FC236}">
                <a16:creationId xmlns:a16="http://schemas.microsoft.com/office/drawing/2014/main" id="{8B5CE394-33A9-48FD-9F49-0A58BB2332C2}"/>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813081" y="2033479"/>
            <a:ext cx="3182103" cy="638501"/>
          </a:xfrm>
          <a:prstGeom prst="rect">
            <a:avLst/>
          </a:prstGeom>
        </p:spPr>
      </p:pic>
      <p:pic>
        <p:nvPicPr>
          <p:cNvPr id="20" name="Picture 2" descr="Conservación Internacional - Wikipedia, la enciclopedia libre">
            <a:extLst>
              <a:ext uri="{FF2B5EF4-FFF2-40B4-BE49-F238E27FC236}">
                <a16:creationId xmlns:a16="http://schemas.microsoft.com/office/drawing/2014/main" id="{73CEDCD6-138F-43C7-851C-3BFFB38B82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9945" y="2753549"/>
            <a:ext cx="1737797" cy="724082"/>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8" descr="Logotipo&#10;&#10;El contenido generado por IA puede ser incorrecto.">
            <a:extLst>
              <a:ext uri="{FF2B5EF4-FFF2-40B4-BE49-F238E27FC236}">
                <a16:creationId xmlns:a16="http://schemas.microsoft.com/office/drawing/2014/main" id="{3F3A22DC-CBE2-42DA-9778-F85EF31032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18213" y="2778072"/>
            <a:ext cx="536408" cy="724082"/>
          </a:xfrm>
          <a:prstGeom prst="rect">
            <a:avLst/>
          </a:prstGeom>
        </p:spPr>
      </p:pic>
    </p:spTree>
    <p:extLst>
      <p:ext uri="{BB962C8B-B14F-4D97-AF65-F5344CB8AC3E}">
        <p14:creationId xmlns:p14="http://schemas.microsoft.com/office/powerpoint/2010/main" val="893245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40"/>
          <p:cNvPicPr preferRelativeResize="0"/>
          <p:nvPr/>
        </p:nvPicPr>
        <p:blipFill rotWithShape="1">
          <a:blip r:embed="rId3">
            <a:alphaModFix/>
          </a:blip>
          <a:srcRect/>
          <a:stretch/>
        </p:blipFill>
        <p:spPr>
          <a:xfrm>
            <a:off x="4572000" y="224192"/>
            <a:ext cx="4606739" cy="1685757"/>
          </a:xfrm>
          <a:prstGeom prst="rect">
            <a:avLst/>
          </a:prstGeom>
          <a:noFill/>
          <a:ln>
            <a:noFill/>
          </a:ln>
        </p:spPr>
      </p:pic>
      <p:pic>
        <p:nvPicPr>
          <p:cNvPr id="443" name="Google Shape;443;p40"/>
          <p:cNvPicPr preferRelativeResize="0"/>
          <p:nvPr/>
        </p:nvPicPr>
        <p:blipFill rotWithShape="1">
          <a:blip r:embed="rId4">
            <a:alphaModFix/>
          </a:blip>
          <a:srcRect/>
          <a:stretch/>
        </p:blipFill>
        <p:spPr>
          <a:xfrm>
            <a:off x="2282662" y="1947270"/>
            <a:ext cx="2294393" cy="2972037"/>
          </a:xfrm>
          <a:prstGeom prst="rect">
            <a:avLst/>
          </a:prstGeom>
          <a:noFill/>
          <a:ln>
            <a:noFill/>
          </a:ln>
        </p:spPr>
      </p:pic>
      <p:pic>
        <p:nvPicPr>
          <p:cNvPr id="444" name="Google Shape;444;p40"/>
          <p:cNvPicPr preferRelativeResize="0"/>
          <p:nvPr/>
        </p:nvPicPr>
        <p:blipFill rotWithShape="1">
          <a:blip r:embed="rId5">
            <a:alphaModFix/>
          </a:blip>
          <a:srcRect/>
          <a:stretch/>
        </p:blipFill>
        <p:spPr>
          <a:xfrm>
            <a:off x="6911378" y="1947267"/>
            <a:ext cx="2200902" cy="2972036"/>
          </a:xfrm>
          <a:prstGeom prst="rect">
            <a:avLst/>
          </a:prstGeom>
          <a:noFill/>
          <a:ln>
            <a:noFill/>
          </a:ln>
        </p:spPr>
      </p:pic>
      <p:pic>
        <p:nvPicPr>
          <p:cNvPr id="445" name="Google Shape;445;p40"/>
          <p:cNvPicPr preferRelativeResize="0"/>
          <p:nvPr/>
        </p:nvPicPr>
        <p:blipFill rotWithShape="1">
          <a:blip r:embed="rId6">
            <a:alphaModFix/>
          </a:blip>
          <a:srcRect/>
          <a:stretch/>
        </p:blipFill>
        <p:spPr>
          <a:xfrm>
            <a:off x="4613800" y="1947269"/>
            <a:ext cx="2255899" cy="2972036"/>
          </a:xfrm>
          <a:prstGeom prst="rect">
            <a:avLst/>
          </a:prstGeom>
          <a:noFill/>
          <a:ln>
            <a:noFill/>
          </a:ln>
        </p:spPr>
      </p:pic>
      <p:pic>
        <p:nvPicPr>
          <p:cNvPr id="446" name="Google Shape;446;p40"/>
          <p:cNvPicPr preferRelativeResize="0"/>
          <p:nvPr/>
        </p:nvPicPr>
        <p:blipFill rotWithShape="1">
          <a:blip r:embed="rId7">
            <a:alphaModFix/>
          </a:blip>
          <a:srcRect/>
          <a:stretch/>
        </p:blipFill>
        <p:spPr>
          <a:xfrm>
            <a:off x="0" y="1947270"/>
            <a:ext cx="2237193" cy="2972038"/>
          </a:xfrm>
          <a:prstGeom prst="rect">
            <a:avLst/>
          </a:prstGeom>
          <a:noFill/>
          <a:ln>
            <a:noFill/>
          </a:ln>
        </p:spPr>
      </p:pic>
      <p:sp>
        <p:nvSpPr>
          <p:cNvPr id="447" name="Google Shape;447;p40"/>
          <p:cNvSpPr txBox="1"/>
          <p:nvPr/>
        </p:nvSpPr>
        <p:spPr>
          <a:xfrm>
            <a:off x="5881117" y="1269743"/>
            <a:ext cx="2445424"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I" sz="1050" b="0" i="0" u="none" strike="noStrike" cap="none" dirty="0" err="1">
                <a:solidFill>
                  <a:srgbClr val="000000"/>
                </a:solidFill>
                <a:latin typeface="Roboto"/>
                <a:ea typeface="Roboto"/>
                <a:cs typeface="Roboto"/>
                <a:sym typeface="Roboto"/>
              </a:rPr>
              <a:t>Lon</a:t>
            </a:r>
            <a:r>
              <a:rPr lang="fr-CI" sz="1050" b="0" i="0" u="none" strike="noStrike" cap="none" dirty="0">
                <a:solidFill>
                  <a:srgbClr val="000000"/>
                </a:solidFill>
                <a:latin typeface="Roboto"/>
                <a:ea typeface="Roboto"/>
                <a:cs typeface="Roboto"/>
                <a:sym typeface="Roboto"/>
              </a:rPr>
              <a:t>.: -71.59  Lat.: 19.64</a:t>
            </a:r>
            <a:endParaRPr dirty="0"/>
          </a:p>
        </p:txBody>
      </p:sp>
      <p:sp>
        <p:nvSpPr>
          <p:cNvPr id="448" name="Google Shape;448;p40"/>
          <p:cNvSpPr/>
          <p:nvPr/>
        </p:nvSpPr>
        <p:spPr>
          <a:xfrm>
            <a:off x="3576893" y="2808928"/>
            <a:ext cx="45467" cy="56834"/>
          </a:xfrm>
          <a:prstGeom prst="ellipse">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49" name="Google Shape;449;p40"/>
          <p:cNvSpPr/>
          <p:nvPr/>
        </p:nvSpPr>
        <p:spPr>
          <a:xfrm>
            <a:off x="5881117" y="2794485"/>
            <a:ext cx="45467" cy="56834"/>
          </a:xfrm>
          <a:prstGeom prst="ellipse">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50" name="Google Shape;450;p40"/>
          <p:cNvSpPr/>
          <p:nvPr/>
        </p:nvSpPr>
        <p:spPr>
          <a:xfrm>
            <a:off x="8143909" y="2757308"/>
            <a:ext cx="45467" cy="56834"/>
          </a:xfrm>
          <a:prstGeom prst="ellipse">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51" name="Google Shape;451;p40"/>
          <p:cNvSpPr/>
          <p:nvPr/>
        </p:nvSpPr>
        <p:spPr>
          <a:xfrm>
            <a:off x="1218462" y="2799700"/>
            <a:ext cx="45467" cy="56834"/>
          </a:xfrm>
          <a:prstGeom prst="ellipse">
            <a:avLst/>
          </a:prstGeom>
          <a:solidFill>
            <a:srgbClr val="FFFF00"/>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52" name="Google Shape;452;p40"/>
          <p:cNvSpPr txBox="1"/>
          <p:nvPr/>
        </p:nvSpPr>
        <p:spPr>
          <a:xfrm>
            <a:off x="363861" y="3221913"/>
            <a:ext cx="529312"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I" sz="1050" b="1" i="0" u="none" strike="noStrike" cap="none">
                <a:solidFill>
                  <a:srgbClr val="FFFF00"/>
                </a:solidFill>
                <a:latin typeface="Arial"/>
                <a:ea typeface="Arial"/>
                <a:cs typeface="Arial"/>
                <a:sym typeface="Arial"/>
              </a:rPr>
              <a:t>ML30</a:t>
            </a:r>
            <a:endParaRPr/>
          </a:p>
        </p:txBody>
      </p:sp>
      <p:sp>
        <p:nvSpPr>
          <p:cNvPr id="453" name="Google Shape;453;p40"/>
          <p:cNvSpPr txBox="1"/>
          <p:nvPr/>
        </p:nvSpPr>
        <p:spPr>
          <a:xfrm>
            <a:off x="5165072" y="3241488"/>
            <a:ext cx="588623"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I" sz="1050" b="1" i="0" u="none" strike="noStrike" cap="none">
                <a:solidFill>
                  <a:srgbClr val="FFFF00"/>
                </a:solidFill>
                <a:latin typeface="Arial"/>
                <a:ea typeface="Arial"/>
                <a:cs typeface="Arial"/>
                <a:sym typeface="Arial"/>
              </a:rPr>
              <a:t>HiLPD</a:t>
            </a:r>
            <a:endParaRPr sz="1050" b="1" i="0" u="none" strike="noStrike" cap="none">
              <a:solidFill>
                <a:srgbClr val="FFFF00"/>
              </a:solidFill>
              <a:latin typeface="Arial"/>
              <a:ea typeface="Arial"/>
              <a:cs typeface="Arial"/>
              <a:sym typeface="Arial"/>
            </a:endParaRPr>
          </a:p>
        </p:txBody>
      </p:sp>
      <p:sp>
        <p:nvSpPr>
          <p:cNvPr id="454" name="Google Shape;454;p40"/>
          <p:cNvSpPr txBox="1"/>
          <p:nvPr/>
        </p:nvSpPr>
        <p:spPr>
          <a:xfrm>
            <a:off x="7427057" y="3218754"/>
            <a:ext cx="776175"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I" sz="1050" b="1" i="0" u="none" strike="noStrike" cap="none">
                <a:solidFill>
                  <a:srgbClr val="FFFF00"/>
                </a:solidFill>
                <a:latin typeface="Arial"/>
                <a:ea typeface="Arial"/>
                <a:cs typeface="Arial"/>
                <a:sym typeface="Arial"/>
              </a:rPr>
              <a:t>FW 250m</a:t>
            </a:r>
            <a:endParaRPr/>
          </a:p>
        </p:txBody>
      </p:sp>
      <p:sp>
        <p:nvSpPr>
          <p:cNvPr id="455" name="Google Shape;455;p40"/>
          <p:cNvSpPr txBox="1"/>
          <p:nvPr/>
        </p:nvSpPr>
        <p:spPr>
          <a:xfrm>
            <a:off x="109039" y="678633"/>
            <a:ext cx="434724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I" sz="2600" dirty="0" err="1">
                <a:solidFill>
                  <a:schemeClr val="dk1"/>
                </a:solidFill>
                <a:latin typeface="Epilogue Medium"/>
                <a:cs typeface="Epilogue Medium"/>
                <a:sym typeface="DM Sans"/>
              </a:rPr>
              <a:t>Different</a:t>
            </a:r>
            <a:r>
              <a:rPr lang="fr-CI" sz="2600" dirty="0">
                <a:solidFill>
                  <a:schemeClr val="dk1"/>
                </a:solidFill>
                <a:latin typeface="Epilogue Medium"/>
                <a:cs typeface="Epilogue Medium"/>
                <a:sym typeface="DM Sans"/>
              </a:rPr>
              <a:t> input </a:t>
            </a:r>
            <a:r>
              <a:rPr lang="fr-CI" sz="2600" dirty="0" err="1">
                <a:solidFill>
                  <a:schemeClr val="dk1"/>
                </a:solidFill>
                <a:latin typeface="Epilogue Medium"/>
                <a:cs typeface="Epilogue Medium"/>
                <a:sym typeface="DM Sans"/>
              </a:rPr>
              <a:t>datasets</a:t>
            </a:r>
            <a:endParaRPr lang="fr-CI" sz="2600" dirty="0">
              <a:solidFill>
                <a:schemeClr val="dk1"/>
              </a:solidFill>
              <a:latin typeface="Epilogue Medium"/>
              <a:cs typeface="Epilogue Medium"/>
              <a:sym typeface="DM Sans"/>
            </a:endParaRPr>
          </a:p>
          <a:p>
            <a:pPr marL="0" marR="0" lvl="0" indent="0" algn="l" rtl="0">
              <a:lnSpc>
                <a:spcPct val="100000"/>
              </a:lnSpc>
              <a:spcBef>
                <a:spcPts val="0"/>
              </a:spcBef>
              <a:spcAft>
                <a:spcPts val="0"/>
              </a:spcAft>
              <a:buNone/>
            </a:pPr>
            <a:r>
              <a:rPr lang="en-US" sz="2600" dirty="0">
                <a:solidFill>
                  <a:schemeClr val="dk1"/>
                </a:solidFill>
                <a:latin typeface="Epilogue Medium"/>
                <a:cs typeface="Epilogue Medium"/>
                <a:sym typeface="DM Sans"/>
              </a:rPr>
              <a:t>S</a:t>
            </a:r>
            <a:r>
              <a:rPr lang="fr-CI" sz="2600" dirty="0" err="1">
                <a:solidFill>
                  <a:schemeClr val="dk1"/>
                </a:solidFill>
                <a:latin typeface="Epilogue Medium"/>
                <a:cs typeface="Epilogue Medium"/>
                <a:sym typeface="DM Sans"/>
              </a:rPr>
              <a:t>ame</a:t>
            </a:r>
            <a:r>
              <a:rPr lang="fr-CI" sz="2600" dirty="0">
                <a:solidFill>
                  <a:schemeClr val="dk1"/>
                </a:solidFill>
                <a:latin typeface="Epilogue Medium"/>
                <a:cs typeface="Epilogue Medium"/>
                <a:sym typeface="DM Sans"/>
              </a:rPr>
              <a:t> LPD </a:t>
            </a:r>
            <a:r>
              <a:rPr lang="fr-CI" sz="2600" dirty="0" err="1">
                <a:solidFill>
                  <a:schemeClr val="dk1"/>
                </a:solidFill>
                <a:latin typeface="Epilogue Medium"/>
                <a:cs typeface="Epilogue Medium"/>
                <a:sym typeface="DM Sans"/>
              </a:rPr>
              <a:t>algorithm</a:t>
            </a:r>
            <a:endParaRPr sz="2600" dirty="0">
              <a:solidFill>
                <a:schemeClr val="dk1"/>
              </a:solidFill>
              <a:latin typeface="Epilogue Medium"/>
              <a:cs typeface="Epilogue Medium"/>
              <a:sym typeface="Epilogue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 name="Picture 1">
            <a:extLst>
              <a:ext uri="{FF2B5EF4-FFF2-40B4-BE49-F238E27FC236}">
                <a16:creationId xmlns:a16="http://schemas.microsoft.com/office/drawing/2014/main" id="{8A464CCB-74FA-433F-9AA2-DE6A81256294}"/>
              </a:ext>
            </a:extLst>
          </p:cNvPr>
          <p:cNvPicPr>
            <a:picLocks noChangeAspect="1"/>
          </p:cNvPicPr>
          <p:nvPr/>
        </p:nvPicPr>
        <p:blipFill>
          <a:blip r:embed="rId3"/>
          <a:stretch>
            <a:fillRect/>
          </a:stretch>
        </p:blipFill>
        <p:spPr>
          <a:xfrm>
            <a:off x="3012880" y="1350404"/>
            <a:ext cx="3063635" cy="2834221"/>
          </a:xfrm>
          <a:prstGeom prst="rect">
            <a:avLst/>
          </a:prstGeom>
          <a:ln>
            <a:noFill/>
          </a:ln>
          <a:effectLst>
            <a:outerShdw blurRad="292100" dist="139700" dir="2700000" algn="tl" rotWithShape="0">
              <a:srgbClr val="333333">
                <a:alpha val="65000"/>
              </a:srgbClr>
            </a:outerShdw>
          </a:effectLst>
        </p:spPr>
      </p:pic>
      <p:sp>
        <p:nvSpPr>
          <p:cNvPr id="224" name="Google Shape;224;p36"/>
          <p:cNvSpPr txBox="1">
            <a:spLocks noGrp="1"/>
          </p:cNvSpPr>
          <p:nvPr>
            <p:ph type="title"/>
          </p:nvPr>
        </p:nvSpPr>
        <p:spPr>
          <a:xfrm>
            <a:off x="0" y="212007"/>
            <a:ext cx="8541327"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500"/>
              <a:buNone/>
            </a:pPr>
            <a:r>
              <a:rPr lang="fr-CI" dirty="0"/>
              <a:t>LAND PRODUCTIVITY DYNAMICS</a:t>
            </a:r>
            <a:endParaRPr dirty="0"/>
          </a:p>
        </p:txBody>
      </p:sp>
      <p:pic>
        <p:nvPicPr>
          <p:cNvPr id="227" name="Google Shape;227;p36"/>
          <p:cNvPicPr preferRelativeResize="0"/>
          <p:nvPr/>
        </p:nvPicPr>
        <p:blipFill rotWithShape="1">
          <a:blip r:embed="rId4">
            <a:alphaModFix/>
          </a:blip>
          <a:srcRect/>
          <a:stretch/>
        </p:blipFill>
        <p:spPr>
          <a:xfrm>
            <a:off x="96514" y="3315535"/>
            <a:ext cx="2916383" cy="1186325"/>
          </a:xfrm>
          <a:prstGeom prst="rect">
            <a:avLst/>
          </a:prstGeom>
          <a:noFill/>
          <a:ln>
            <a:noFill/>
          </a:ln>
          <a:effectLst>
            <a:outerShdw blurRad="292100" dist="139700" dir="2700000" algn="tl" rotWithShape="0">
              <a:srgbClr val="333333">
                <a:alpha val="64705"/>
              </a:srgbClr>
            </a:outerShdw>
          </a:effectLst>
        </p:spPr>
      </p:pic>
      <p:pic>
        <p:nvPicPr>
          <p:cNvPr id="228" name="Google Shape;228;p36"/>
          <p:cNvPicPr preferRelativeResize="0"/>
          <p:nvPr/>
        </p:nvPicPr>
        <p:blipFill rotWithShape="1">
          <a:blip r:embed="rId5">
            <a:alphaModFix/>
          </a:blip>
          <a:srcRect/>
          <a:stretch/>
        </p:blipFill>
        <p:spPr>
          <a:xfrm>
            <a:off x="283395" y="1441645"/>
            <a:ext cx="2739736" cy="1117401"/>
          </a:xfrm>
          <a:prstGeom prst="rect">
            <a:avLst/>
          </a:prstGeom>
          <a:noFill/>
          <a:ln>
            <a:noFill/>
          </a:ln>
          <a:effectLst>
            <a:outerShdw blurRad="292100" dist="139700" dir="2700000" algn="tl" rotWithShape="0">
              <a:srgbClr val="333333">
                <a:alpha val="64705"/>
              </a:srgbClr>
            </a:outerShdw>
          </a:effectLst>
        </p:spPr>
      </p:pic>
      <p:sp>
        <p:nvSpPr>
          <p:cNvPr id="229" name="Google Shape;229;p36"/>
          <p:cNvSpPr/>
          <p:nvPr/>
        </p:nvSpPr>
        <p:spPr>
          <a:xfrm rot="5400000">
            <a:off x="1243408" y="2627598"/>
            <a:ext cx="638649" cy="493101"/>
          </a:xfrm>
          <a:prstGeom prst="rightArrow">
            <a:avLst>
              <a:gd name="adj1" fmla="val 50000"/>
              <a:gd name="adj2" fmla="val 50000"/>
            </a:avLst>
          </a:prstGeom>
          <a:solidFill>
            <a:schemeClr val="accent1"/>
          </a:solidFill>
          <a:ln w="25400" cap="flat" cmpd="sng">
            <a:solidFill>
              <a:srgbClr val="1313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30" name="Google Shape;230;p36"/>
          <p:cNvPicPr preferRelativeResize="0"/>
          <p:nvPr/>
        </p:nvPicPr>
        <p:blipFill rotWithShape="1">
          <a:blip r:embed="rId6">
            <a:alphaModFix/>
          </a:blip>
          <a:srcRect/>
          <a:stretch/>
        </p:blipFill>
        <p:spPr>
          <a:xfrm>
            <a:off x="5794567" y="3444219"/>
            <a:ext cx="3124200" cy="1410682"/>
          </a:xfrm>
          <a:prstGeom prst="rect">
            <a:avLst/>
          </a:prstGeom>
          <a:noFill/>
          <a:ln>
            <a:noFill/>
          </a:ln>
          <a:effectLst>
            <a:outerShdw blurRad="292100" dist="139700" dir="2700000" algn="tl" rotWithShape="0">
              <a:srgbClr val="333333">
                <a:alpha val="64705"/>
              </a:srgbClr>
            </a:outerShdw>
          </a:effectLst>
        </p:spPr>
      </p:pic>
      <p:sp>
        <p:nvSpPr>
          <p:cNvPr id="231" name="Google Shape;231;p36"/>
          <p:cNvSpPr/>
          <p:nvPr/>
        </p:nvSpPr>
        <p:spPr>
          <a:xfrm rot="5400000">
            <a:off x="7118309" y="2772378"/>
            <a:ext cx="648727" cy="437587"/>
          </a:xfrm>
          <a:prstGeom prst="rightArrow">
            <a:avLst>
              <a:gd name="adj1" fmla="val 50000"/>
              <a:gd name="adj2" fmla="val 50000"/>
            </a:avLst>
          </a:prstGeom>
          <a:solidFill>
            <a:schemeClr val="accent1"/>
          </a:solidFill>
          <a:ln w="25400" cap="flat" cmpd="sng">
            <a:solidFill>
              <a:srgbClr val="1313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32" name="Google Shape;232;p36"/>
          <p:cNvPicPr preferRelativeResize="0"/>
          <p:nvPr/>
        </p:nvPicPr>
        <p:blipFill rotWithShape="1">
          <a:blip r:embed="rId7">
            <a:alphaModFix/>
          </a:blip>
          <a:srcRect/>
          <a:stretch/>
        </p:blipFill>
        <p:spPr>
          <a:xfrm>
            <a:off x="5866341" y="1401232"/>
            <a:ext cx="3181145" cy="1310931"/>
          </a:xfrm>
          <a:prstGeom prst="rect">
            <a:avLst/>
          </a:prstGeom>
          <a:noFill/>
          <a:ln>
            <a:noFill/>
          </a:ln>
          <a:effectLst>
            <a:outerShdw blurRad="292100" dist="139700" dir="2700000" algn="tl" rotWithShape="0">
              <a:srgbClr val="333333">
                <a:alpha val="64705"/>
              </a:srgbClr>
            </a:outerShdw>
          </a:effectLst>
        </p:spPr>
      </p:pic>
      <p:sp>
        <p:nvSpPr>
          <p:cNvPr id="234" name="Google Shape;234;p36"/>
          <p:cNvSpPr/>
          <p:nvPr/>
        </p:nvSpPr>
        <p:spPr>
          <a:xfrm>
            <a:off x="3099786" y="1995055"/>
            <a:ext cx="287651" cy="576695"/>
          </a:xfrm>
          <a:prstGeom prst="rect">
            <a:avLst/>
          </a:prstGeom>
          <a:noFill/>
          <a:ln w="254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35" name="Google Shape;235;p36"/>
          <p:cNvSpPr/>
          <p:nvPr/>
        </p:nvSpPr>
        <p:spPr>
          <a:xfrm>
            <a:off x="5213066" y="1872489"/>
            <a:ext cx="386945" cy="349882"/>
          </a:xfrm>
          <a:prstGeom prst="rect">
            <a:avLst/>
          </a:prstGeom>
          <a:noFill/>
          <a:ln w="2540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36" name="Google Shape;236;p36"/>
          <p:cNvSpPr txBox="1"/>
          <p:nvPr/>
        </p:nvSpPr>
        <p:spPr>
          <a:xfrm>
            <a:off x="816362" y="838268"/>
            <a:ext cx="1476686" cy="5770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CI" sz="1050" b="1" i="0" u="none" strike="noStrike" cap="none" dirty="0">
                <a:solidFill>
                  <a:srgbClr val="CC0099"/>
                </a:solidFill>
                <a:sym typeface="Arial"/>
              </a:rPr>
              <a:t>NEGATIVE TRENDS</a:t>
            </a:r>
            <a:endParaRPr dirty="0">
              <a:solidFill>
                <a:srgbClr val="CC0099"/>
              </a:solidFill>
            </a:endParaRPr>
          </a:p>
          <a:p>
            <a:pPr marL="0" marR="0" lvl="0" indent="0" algn="ctr" rtl="0">
              <a:lnSpc>
                <a:spcPct val="100000"/>
              </a:lnSpc>
              <a:spcBef>
                <a:spcPts val="0"/>
              </a:spcBef>
              <a:spcAft>
                <a:spcPts val="0"/>
              </a:spcAft>
              <a:buNone/>
            </a:pPr>
            <a:r>
              <a:rPr lang="fr-CI" sz="1050" b="1" i="0" u="none" strike="noStrike" cap="none" dirty="0" err="1">
                <a:solidFill>
                  <a:srgbClr val="CC0099"/>
                </a:solidFill>
                <a:latin typeface="Arial"/>
                <a:ea typeface="Arial"/>
                <a:cs typeface="Arial"/>
                <a:sym typeface="Arial"/>
              </a:rPr>
              <a:t>Loss</a:t>
            </a:r>
            <a:r>
              <a:rPr lang="fr-CI" sz="1050" b="1" i="0" u="none" strike="noStrike" cap="none" dirty="0">
                <a:solidFill>
                  <a:srgbClr val="CC0099"/>
                </a:solidFill>
                <a:latin typeface="Arial"/>
                <a:ea typeface="Arial"/>
                <a:cs typeface="Arial"/>
                <a:sym typeface="Arial"/>
              </a:rPr>
              <a:t> of </a:t>
            </a:r>
            <a:r>
              <a:rPr lang="fr-CI" sz="1050" b="1" i="0" u="none" strike="noStrike" cap="none" dirty="0" err="1">
                <a:solidFill>
                  <a:srgbClr val="CC0099"/>
                </a:solidFill>
                <a:sym typeface="Arial"/>
              </a:rPr>
              <a:t>Productivity</a:t>
            </a:r>
            <a:endParaRPr dirty="0">
              <a:solidFill>
                <a:srgbClr val="CC0099"/>
              </a:solidFill>
            </a:endParaRPr>
          </a:p>
          <a:p>
            <a:pPr marL="0" marR="0" lvl="0" indent="0" algn="ctr" rtl="0">
              <a:lnSpc>
                <a:spcPct val="100000"/>
              </a:lnSpc>
              <a:spcBef>
                <a:spcPts val="0"/>
              </a:spcBef>
              <a:spcAft>
                <a:spcPts val="0"/>
              </a:spcAft>
              <a:buNone/>
            </a:pPr>
            <a:r>
              <a:rPr lang="fr-CI" sz="1050" b="1" i="0" u="none" strike="noStrike" cap="none" dirty="0">
                <a:solidFill>
                  <a:srgbClr val="CC0099"/>
                </a:solidFill>
                <a:latin typeface="Arial"/>
                <a:ea typeface="Arial"/>
                <a:cs typeface="Arial"/>
                <a:sym typeface="Arial"/>
              </a:rPr>
              <a:t>DEGRADATION</a:t>
            </a:r>
            <a:endParaRPr sz="1050" b="1" i="0" u="none" strike="noStrike" cap="none" dirty="0">
              <a:solidFill>
                <a:srgbClr val="CC0099"/>
              </a:solidFill>
              <a:latin typeface="Arial"/>
              <a:ea typeface="Arial"/>
              <a:cs typeface="Arial"/>
              <a:sym typeface="Arial"/>
            </a:endParaRPr>
          </a:p>
        </p:txBody>
      </p:sp>
      <p:sp>
        <p:nvSpPr>
          <p:cNvPr id="237" name="Google Shape;237;p36"/>
          <p:cNvSpPr txBox="1"/>
          <p:nvPr/>
        </p:nvSpPr>
        <p:spPr>
          <a:xfrm>
            <a:off x="6697866" y="762456"/>
            <a:ext cx="1628971" cy="5770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fr-CI" sz="1050" b="1" i="0" u="none" strike="noStrike" cap="none">
                <a:solidFill>
                  <a:srgbClr val="00B050"/>
                </a:solidFill>
                <a:latin typeface="Arial"/>
                <a:ea typeface="Arial"/>
                <a:cs typeface="Arial"/>
                <a:sym typeface="Arial"/>
              </a:rPr>
              <a:t>POSITIVE TRENDS</a:t>
            </a:r>
            <a:endParaRPr/>
          </a:p>
          <a:p>
            <a:pPr marL="0" marR="0" lvl="0" indent="0" algn="ctr" rtl="0">
              <a:lnSpc>
                <a:spcPct val="100000"/>
              </a:lnSpc>
              <a:spcBef>
                <a:spcPts val="0"/>
              </a:spcBef>
              <a:spcAft>
                <a:spcPts val="0"/>
              </a:spcAft>
              <a:buNone/>
            </a:pPr>
            <a:r>
              <a:rPr lang="fr-CI" sz="1050" b="1" i="0" u="none" strike="noStrike" cap="none">
                <a:solidFill>
                  <a:srgbClr val="00B050"/>
                </a:solidFill>
                <a:latin typeface="Arial"/>
                <a:ea typeface="Arial"/>
                <a:cs typeface="Arial"/>
                <a:sym typeface="Arial"/>
              </a:rPr>
              <a:t>Increased Productivity</a:t>
            </a:r>
            <a:endParaRPr/>
          </a:p>
          <a:p>
            <a:pPr marL="0" marR="0" lvl="0" indent="0" algn="ctr" rtl="0">
              <a:lnSpc>
                <a:spcPct val="100000"/>
              </a:lnSpc>
              <a:spcBef>
                <a:spcPts val="0"/>
              </a:spcBef>
              <a:spcAft>
                <a:spcPts val="0"/>
              </a:spcAft>
              <a:buNone/>
            </a:pPr>
            <a:r>
              <a:rPr lang="fr-CI" sz="1050" b="1" i="0" u="none" strike="noStrike" cap="none">
                <a:solidFill>
                  <a:srgbClr val="00B050"/>
                </a:solidFill>
                <a:latin typeface="Arial"/>
                <a:ea typeface="Arial"/>
                <a:cs typeface="Arial"/>
                <a:sym typeface="Arial"/>
              </a:rPr>
              <a:t>IMPROVEMENT</a:t>
            </a:r>
            <a:endParaRPr sz="1050" b="1" i="0" u="none" strike="noStrike" cap="none">
              <a:solidFill>
                <a:srgbClr val="00B050"/>
              </a:solidFill>
              <a:latin typeface="Arial"/>
              <a:ea typeface="Arial"/>
              <a:cs typeface="Arial"/>
              <a:sym typeface="Arial"/>
            </a:endParaRPr>
          </a:p>
        </p:txBody>
      </p:sp>
      <p:cxnSp>
        <p:nvCxnSpPr>
          <p:cNvPr id="238" name="Google Shape;238;p36"/>
          <p:cNvCxnSpPr/>
          <p:nvPr/>
        </p:nvCxnSpPr>
        <p:spPr>
          <a:xfrm>
            <a:off x="533400" y="3797260"/>
            <a:ext cx="2292927" cy="704600"/>
          </a:xfrm>
          <a:prstGeom prst="straightConnector1">
            <a:avLst/>
          </a:prstGeom>
          <a:noFill/>
          <a:ln w="34925" cap="flat" cmpd="sng">
            <a:solidFill>
              <a:srgbClr val="CC0099"/>
            </a:solidFill>
            <a:prstDash val="solid"/>
            <a:round/>
            <a:headEnd type="none" w="sm" len="sm"/>
            <a:tailEnd type="triangle" w="med" len="med"/>
          </a:ln>
        </p:spPr>
      </p:cxnSp>
      <p:cxnSp>
        <p:nvCxnSpPr>
          <p:cNvPr id="239" name="Google Shape;239;p36"/>
          <p:cNvCxnSpPr/>
          <p:nvPr/>
        </p:nvCxnSpPr>
        <p:spPr>
          <a:xfrm rot="10800000" flipH="1">
            <a:off x="6317673" y="3588327"/>
            <a:ext cx="2147454" cy="561232"/>
          </a:xfrm>
          <a:prstGeom prst="straightConnector1">
            <a:avLst/>
          </a:prstGeom>
          <a:noFill/>
          <a:ln w="34925" cap="flat" cmpd="sng">
            <a:solidFill>
              <a:srgbClr val="00B050"/>
            </a:solidFill>
            <a:prstDash val="solid"/>
            <a:round/>
            <a:headEnd type="none" w="sm" len="sm"/>
            <a:tailEnd type="triangle" w="med" len="med"/>
          </a:ln>
        </p:spPr>
      </p:cxnSp>
      <p:pic>
        <p:nvPicPr>
          <p:cNvPr id="3" name="Picture 2">
            <a:extLst>
              <a:ext uri="{FF2B5EF4-FFF2-40B4-BE49-F238E27FC236}">
                <a16:creationId xmlns:a16="http://schemas.microsoft.com/office/drawing/2014/main" id="{112A466B-E5D3-49E0-B1D8-567EFA9CDFE7}"/>
              </a:ext>
            </a:extLst>
          </p:cNvPr>
          <p:cNvPicPr>
            <a:picLocks noChangeAspect="1"/>
          </p:cNvPicPr>
          <p:nvPr/>
        </p:nvPicPr>
        <p:blipFill>
          <a:blip r:embed="rId8"/>
          <a:stretch>
            <a:fillRect/>
          </a:stretch>
        </p:blipFill>
        <p:spPr>
          <a:xfrm>
            <a:off x="3566023" y="3050373"/>
            <a:ext cx="1685048" cy="1866308"/>
          </a:xfrm>
          <a:prstGeom prst="rect">
            <a:avLst/>
          </a:prstGeom>
          <a:ln>
            <a:noFill/>
          </a:ln>
          <a:effectLst>
            <a:outerShdw blurRad="292100" dist="139700" dir="2700000" algn="tl" rotWithShape="0">
              <a:srgbClr val="333333">
                <a:alpha val="65000"/>
              </a:srgbClr>
            </a:outerShdw>
          </a:effectLst>
        </p:spPr>
      </p:pic>
      <p:pic>
        <p:nvPicPr>
          <p:cNvPr id="22" name="Graphic 21">
            <a:extLst>
              <a:ext uri="{FF2B5EF4-FFF2-40B4-BE49-F238E27FC236}">
                <a16:creationId xmlns:a16="http://schemas.microsoft.com/office/drawing/2014/main" id="{D5CB46F9-3AFA-4CFA-BD67-16C6448005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2443" y="151028"/>
            <a:ext cx="1341556" cy="458507"/>
          </a:xfrm>
          <a:prstGeom prst="rect">
            <a:avLst/>
          </a:prstGeom>
        </p:spPr>
      </p:pic>
      <p:pic>
        <p:nvPicPr>
          <p:cNvPr id="23" name="Picture 22">
            <a:extLst>
              <a:ext uri="{FF2B5EF4-FFF2-40B4-BE49-F238E27FC236}">
                <a16:creationId xmlns:a16="http://schemas.microsoft.com/office/drawing/2014/main" id="{4540B571-0F73-4320-88EC-2A5C6105A930}"/>
              </a:ext>
            </a:extLst>
          </p:cNvPr>
          <p:cNvPicPr>
            <a:picLocks noChangeAspect="1"/>
          </p:cNvPicPr>
          <p:nvPr/>
        </p:nvPicPr>
        <p:blipFill rotWithShape="1">
          <a:blip r:embed="rId11">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24" name="Picture 23">
            <a:extLst>
              <a:ext uri="{FF2B5EF4-FFF2-40B4-BE49-F238E27FC236}">
                <a16:creationId xmlns:a16="http://schemas.microsoft.com/office/drawing/2014/main" id="{7CFA69A5-01F6-4E9C-944F-CDFAC959279E}"/>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8404377" y="60226"/>
            <a:ext cx="592143" cy="64010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EC932-5BFF-4076-A28F-E18A4E3E78F0}"/>
              </a:ext>
            </a:extLst>
          </p:cNvPr>
          <p:cNvSpPr>
            <a:spLocks noGrp="1"/>
          </p:cNvSpPr>
          <p:nvPr>
            <p:ph type="body" idx="1"/>
          </p:nvPr>
        </p:nvSpPr>
        <p:spPr/>
        <p:txBody>
          <a:bodyPr/>
          <a:lstStyle/>
          <a:p>
            <a:endParaRPr lang="fr-CI"/>
          </a:p>
        </p:txBody>
      </p:sp>
      <p:sp>
        <p:nvSpPr>
          <p:cNvPr id="5" name="CuadroTexto 4">
            <a:extLst>
              <a:ext uri="{FF2B5EF4-FFF2-40B4-BE49-F238E27FC236}">
                <a16:creationId xmlns:a16="http://schemas.microsoft.com/office/drawing/2014/main" id="{FA30240A-3914-4A7C-96A0-290775932E69}"/>
              </a:ext>
            </a:extLst>
          </p:cNvPr>
          <p:cNvSpPr txBox="1"/>
          <p:nvPr/>
        </p:nvSpPr>
        <p:spPr>
          <a:xfrm>
            <a:off x="1160069" y="715276"/>
            <a:ext cx="6704962" cy="1415067"/>
          </a:xfrm>
          <a:prstGeom prst="rect">
            <a:avLst/>
          </a:prstGeom>
          <a:solidFill>
            <a:schemeClr val="bg1">
              <a:lumMod val="95000"/>
            </a:schemeClr>
          </a:solidFill>
          <a:ln>
            <a:solidFill>
              <a:schemeClr val="bg2">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Aft>
                <a:spcPts val="800"/>
              </a:spcAft>
            </a:pPr>
            <a:r>
              <a:rPr lang="en-US" b="1" kern="100" dirty="0">
                <a:solidFill>
                  <a:srgbClr val="302601"/>
                </a:solidFill>
                <a:latin typeface="Aptos" panose="020B0004020202020204" pitchFamily="34" charset="0"/>
                <a:ea typeface="Aptos" panose="020B0004020202020204" pitchFamily="34" charset="0"/>
                <a:cs typeface="Times New Roman" panose="02020603050405020304" pitchFamily="18" charset="0"/>
              </a:rPr>
              <a:t>30m </a:t>
            </a:r>
            <a:r>
              <a:rPr lang="en-US" b="1" kern="100" dirty="0" err="1">
                <a:solidFill>
                  <a:srgbClr val="302601"/>
                </a:solidFill>
                <a:latin typeface="Aptos" panose="020B0004020202020204" pitchFamily="34" charset="0"/>
                <a:ea typeface="Aptos" panose="020B0004020202020204" pitchFamily="34" charset="0"/>
                <a:cs typeface="Times New Roman" panose="02020603050405020304" pitchFamily="18" charset="0"/>
              </a:rPr>
              <a:t>NDVI</a:t>
            </a:r>
            <a:r>
              <a:rPr lang="en-US" b="1" kern="100" dirty="0">
                <a:solidFill>
                  <a:srgbClr val="302601"/>
                </a:solidFill>
                <a:latin typeface="Aptos" panose="020B0004020202020204" pitchFamily="34" charset="0"/>
                <a:ea typeface="Aptos" panose="020B0004020202020204" pitchFamily="34" charset="0"/>
                <a:cs typeface="Times New Roman" panose="02020603050405020304" pitchFamily="18" charset="0"/>
              </a:rPr>
              <a:t> Time Series for SIDS</a:t>
            </a:r>
          </a:p>
          <a:p>
            <a:pPr>
              <a:lnSpc>
                <a:spcPct val="115000"/>
              </a:lnSpc>
              <a:spcAft>
                <a:spcPts val="800"/>
              </a:spcAft>
            </a:pPr>
            <a:r>
              <a:rPr lang="en-US" sz="1000" dirty="0">
                <a:solidFill>
                  <a:srgbClr val="302601"/>
                </a:solidFill>
                <a:latin typeface="Arial"/>
              </a:rPr>
              <a:t>García, C. L., Pozzi Tay, E. F., Raviolo, E., Maharaj, T., Francis, R., </a:t>
            </a:r>
            <a:r>
              <a:rPr lang="en-US" sz="1000" dirty="0" err="1">
                <a:solidFill>
                  <a:srgbClr val="302601"/>
                </a:solidFill>
                <a:latin typeface="Arial"/>
              </a:rPr>
              <a:t>Zvoleff</a:t>
            </a:r>
            <a:r>
              <a:rPr lang="en-US" sz="1000" dirty="0">
                <a:solidFill>
                  <a:srgbClr val="302601"/>
                </a:solidFill>
                <a:latin typeface="Arial"/>
              </a:rPr>
              <a:t>, A., Antunes </a:t>
            </a:r>
            <a:r>
              <a:rPr lang="en-US" sz="1000" dirty="0" err="1">
                <a:solidFill>
                  <a:srgbClr val="302601"/>
                </a:solidFill>
                <a:latin typeface="Arial"/>
              </a:rPr>
              <a:t>Daldegan</a:t>
            </a:r>
            <a:r>
              <a:rPr lang="en-US" sz="1000" dirty="0">
                <a:solidFill>
                  <a:srgbClr val="302601"/>
                </a:solidFill>
                <a:latin typeface="Arial"/>
              </a:rPr>
              <a:t>, G., Paredes-Trejo, F., Noon, M. &amp; James, C (2025). Annual 30m </a:t>
            </a:r>
            <a:r>
              <a:rPr lang="en-US" sz="1000" dirty="0" err="1">
                <a:solidFill>
                  <a:srgbClr val="302601"/>
                </a:solidFill>
                <a:latin typeface="Arial"/>
              </a:rPr>
              <a:t>NDVI</a:t>
            </a:r>
            <a:r>
              <a:rPr lang="en-US" sz="1000" dirty="0">
                <a:solidFill>
                  <a:srgbClr val="302601"/>
                </a:solidFill>
                <a:latin typeface="Arial"/>
              </a:rPr>
              <a:t> Time Series from Mixed Landsat Images. </a:t>
            </a:r>
            <a:r>
              <a:rPr lang="en-US" sz="1000" dirty="0" err="1">
                <a:solidFill>
                  <a:srgbClr val="302601"/>
                </a:solidFill>
                <a:latin typeface="Arial"/>
              </a:rPr>
              <a:t>Zenodo</a:t>
            </a:r>
            <a:r>
              <a:rPr lang="en-US" sz="1000" dirty="0">
                <a:solidFill>
                  <a:srgbClr val="302601"/>
                </a:solidFill>
                <a:latin typeface="Arial"/>
              </a:rPr>
              <a:t>. </a:t>
            </a:r>
            <a:r>
              <a:rPr lang="en-US" sz="1000" u="sng" dirty="0">
                <a:solidFill>
                  <a:srgbClr val="0070C0"/>
                </a:solidFill>
                <a:latin typeface="Arial"/>
                <a:hlinkClick r:id="rId2">
                  <a:extLst>
                    <a:ext uri="{A12FA001-AC4F-418D-AE19-62706E023703}">
                      <ahyp:hlinkClr xmlns:ahyp="http://schemas.microsoft.com/office/drawing/2018/hyperlinkcolor" val="tx"/>
                    </a:ext>
                  </a:extLst>
                </a:hlinkClick>
              </a:rPr>
              <a:t>https://doi.org/10.5281/zenodo.15276535</a:t>
            </a:r>
            <a:endParaRPr lang="en-US" sz="1000" u="sng" dirty="0">
              <a:solidFill>
                <a:srgbClr val="0070C0"/>
              </a:solidFill>
              <a:latin typeface="Arial"/>
            </a:endParaRPr>
          </a:p>
          <a:p>
            <a:pPr>
              <a:lnSpc>
                <a:spcPct val="115000"/>
              </a:lnSpc>
              <a:spcAft>
                <a:spcPts val="800"/>
              </a:spcAft>
            </a:pPr>
            <a:r>
              <a:rPr lang="en-US" sz="1000" kern="100" dirty="0">
                <a:solidFill>
                  <a:srgbClr val="302601"/>
                </a:solidFill>
                <a:latin typeface="Arial"/>
                <a:ea typeface="Aptos" panose="020B0004020202020204" pitchFamily="34" charset="0"/>
                <a:cs typeface="Times New Roman" panose="02020603050405020304" pitchFamily="18" charset="0"/>
              </a:rPr>
              <a:t>Li, X., Shen, T., Chen, Y., Chen, J., &amp; Yang, Z. (2025). 30m </a:t>
            </a:r>
            <a:r>
              <a:rPr lang="en-US" sz="1000" kern="100" dirty="0" err="1">
                <a:solidFill>
                  <a:srgbClr val="302601"/>
                </a:solidFill>
                <a:latin typeface="Arial"/>
                <a:ea typeface="Aptos" panose="020B0004020202020204" pitchFamily="34" charset="0"/>
                <a:cs typeface="Times New Roman" panose="02020603050405020304" pitchFamily="18" charset="0"/>
              </a:rPr>
              <a:t>NDVI</a:t>
            </a:r>
            <a:r>
              <a:rPr lang="en-US" sz="1000" kern="100" dirty="0">
                <a:solidFill>
                  <a:srgbClr val="302601"/>
                </a:solidFill>
                <a:latin typeface="Arial"/>
                <a:ea typeface="Aptos" panose="020B0004020202020204" pitchFamily="34" charset="0"/>
                <a:cs typeface="Times New Roman" panose="02020603050405020304" pitchFamily="18" charset="0"/>
              </a:rPr>
              <a:t> dataset of Small Island Developing States from 2000 to 2023. </a:t>
            </a:r>
            <a:r>
              <a:rPr lang="en-US" sz="1000" kern="100" dirty="0" err="1">
                <a:solidFill>
                  <a:srgbClr val="302601"/>
                </a:solidFill>
                <a:latin typeface="Arial"/>
                <a:ea typeface="Aptos" panose="020B0004020202020204" pitchFamily="34" charset="0"/>
                <a:cs typeface="Times New Roman" panose="02020603050405020304" pitchFamily="18" charset="0"/>
              </a:rPr>
              <a:t>Zenodo</a:t>
            </a:r>
            <a:r>
              <a:rPr lang="en-US" sz="1000" kern="100" dirty="0">
                <a:solidFill>
                  <a:srgbClr val="0070C0"/>
                </a:solidFill>
                <a:latin typeface="Arial"/>
                <a:ea typeface="Aptos" panose="020B0004020202020204" pitchFamily="34" charset="0"/>
                <a:cs typeface="Times New Roman" panose="02020603050405020304" pitchFamily="18" charset="0"/>
              </a:rPr>
              <a:t>. </a:t>
            </a:r>
            <a:r>
              <a:rPr lang="en-US" sz="1000" u="sng" kern="100" dirty="0">
                <a:solidFill>
                  <a:srgbClr val="0070C0"/>
                </a:solidFill>
                <a:latin typeface="Arial"/>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https://doi.org/10.5281/zenodo.15862965</a:t>
            </a:r>
            <a:r>
              <a:rPr lang="en-US" sz="1000" kern="100" dirty="0">
                <a:solidFill>
                  <a:srgbClr val="0070C0"/>
                </a:solidFill>
                <a:latin typeface="Arial"/>
                <a:ea typeface="Aptos" panose="020B0004020202020204" pitchFamily="34" charset="0"/>
                <a:cs typeface="Times New Roman" panose="02020603050405020304" pitchFamily="18" charset="0"/>
              </a:rPr>
              <a:t> </a:t>
            </a:r>
          </a:p>
        </p:txBody>
      </p:sp>
      <p:sp>
        <p:nvSpPr>
          <p:cNvPr id="6" name="CuadroTexto 5">
            <a:extLst>
              <a:ext uri="{FF2B5EF4-FFF2-40B4-BE49-F238E27FC236}">
                <a16:creationId xmlns:a16="http://schemas.microsoft.com/office/drawing/2014/main" id="{F5C26CA6-4385-41EC-AA32-40D6707BEBF5}"/>
              </a:ext>
            </a:extLst>
          </p:cNvPr>
          <p:cNvSpPr txBox="1"/>
          <p:nvPr/>
        </p:nvSpPr>
        <p:spPr>
          <a:xfrm>
            <a:off x="98403" y="2258359"/>
            <a:ext cx="6704962" cy="1644425"/>
          </a:xfrm>
          <a:prstGeom prst="rect">
            <a:avLst/>
          </a:prstGeom>
          <a:solidFill>
            <a:schemeClr val="tx2">
              <a:lumMod val="95000"/>
            </a:schemeClr>
          </a:solidFill>
          <a:ln>
            <a:solidFill>
              <a:schemeClr val="tx1"/>
            </a:solidFill>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15000"/>
              </a:lnSpc>
              <a:spcAft>
                <a:spcPts val="800"/>
              </a:spcAft>
            </a:pPr>
            <a:r>
              <a:rPr lang="en-US" b="1" kern="100" dirty="0" err="1">
                <a:solidFill>
                  <a:srgbClr val="302601"/>
                </a:solidFill>
                <a:latin typeface="Aptos" panose="020B0004020202020204" pitchFamily="34" charset="0"/>
                <a:ea typeface="Aptos" panose="020B0004020202020204" pitchFamily="34" charset="0"/>
                <a:cs typeface="Times New Roman" panose="02020603050405020304" pitchFamily="18" charset="0"/>
              </a:rPr>
              <a:t>LPD</a:t>
            </a:r>
            <a:r>
              <a:rPr lang="en-US" b="1" kern="100" dirty="0">
                <a:solidFill>
                  <a:srgbClr val="302601"/>
                </a:solidFill>
                <a:latin typeface="Aptos" panose="020B0004020202020204" pitchFamily="34" charset="0"/>
                <a:ea typeface="Aptos" panose="020B0004020202020204" pitchFamily="34" charset="0"/>
                <a:cs typeface="Times New Roman" panose="02020603050405020304" pitchFamily="18" charset="0"/>
              </a:rPr>
              <a:t> ready to use at 30m for SIDS</a:t>
            </a:r>
            <a:endParaRPr lang="en-US" sz="1050" u="sng" kern="100" dirty="0">
              <a:solidFill>
                <a:srgbClr val="0070C0"/>
              </a:solidFill>
              <a:latin typeface="Arial"/>
              <a:ea typeface="Aptos" panose="020B0004020202020204" pitchFamily="34" charset="0"/>
              <a:cs typeface="Times New Roman" panose="02020603050405020304" pitchFamily="18" charset="0"/>
            </a:endParaRPr>
          </a:p>
          <a:p>
            <a:pPr>
              <a:lnSpc>
                <a:spcPct val="115000"/>
              </a:lnSpc>
              <a:spcAft>
                <a:spcPts val="800"/>
              </a:spcAft>
            </a:pPr>
            <a:r>
              <a:rPr lang="en-US" sz="1050" kern="100" dirty="0">
                <a:solidFill>
                  <a:srgbClr val="302601"/>
                </a:solidFill>
                <a:latin typeface="Arial"/>
                <a:cs typeface="Times New Roman" panose="02020603050405020304" pitchFamily="18" charset="0"/>
              </a:rPr>
              <a:t>García, C. L., Raviolo, E., Francis, R., Maharaj, T., </a:t>
            </a:r>
            <a:r>
              <a:rPr lang="en-US" sz="1050" kern="100" dirty="0" err="1">
                <a:solidFill>
                  <a:srgbClr val="302601"/>
                </a:solidFill>
                <a:latin typeface="Arial"/>
                <a:cs typeface="Times New Roman" panose="02020603050405020304" pitchFamily="18" charset="0"/>
              </a:rPr>
              <a:t>Zvoleff</a:t>
            </a:r>
            <a:r>
              <a:rPr lang="en-US" sz="1050" kern="100" dirty="0">
                <a:solidFill>
                  <a:srgbClr val="302601"/>
                </a:solidFill>
                <a:latin typeface="Arial"/>
                <a:cs typeface="Times New Roman" panose="02020603050405020304" pitchFamily="18" charset="0"/>
              </a:rPr>
              <a:t>, A., Antunes </a:t>
            </a:r>
            <a:r>
              <a:rPr lang="en-US" sz="1050" kern="100" dirty="0" err="1">
                <a:solidFill>
                  <a:srgbClr val="302601"/>
                </a:solidFill>
                <a:latin typeface="Arial"/>
                <a:cs typeface="Times New Roman" panose="02020603050405020304" pitchFamily="18" charset="0"/>
              </a:rPr>
              <a:t>Daldegan</a:t>
            </a:r>
            <a:r>
              <a:rPr lang="en-US" sz="1050" kern="100" dirty="0">
                <a:solidFill>
                  <a:srgbClr val="302601"/>
                </a:solidFill>
                <a:latin typeface="Arial"/>
                <a:cs typeface="Times New Roman" panose="02020603050405020304" pitchFamily="18" charset="0"/>
              </a:rPr>
              <a:t>, </a:t>
            </a:r>
            <a:r>
              <a:rPr lang="en-US" sz="1050" kern="100" dirty="0" err="1">
                <a:solidFill>
                  <a:srgbClr val="302601"/>
                </a:solidFill>
                <a:latin typeface="Arial"/>
                <a:cs typeface="Times New Roman" panose="02020603050405020304" pitchFamily="18" charset="0"/>
              </a:rPr>
              <a:t>G.,Pozzi</a:t>
            </a:r>
            <a:r>
              <a:rPr lang="en-US" sz="1050" kern="100" dirty="0">
                <a:solidFill>
                  <a:srgbClr val="302601"/>
                </a:solidFill>
                <a:latin typeface="Arial"/>
                <a:cs typeface="Times New Roman" panose="02020603050405020304" pitchFamily="18" charset="0"/>
              </a:rPr>
              <a:t> Tay, E. F., Paredes-Trejo, F., Noon, M. &amp; James, C. (2025). A 30m Land Productivity Dynamic Dataset for SIDS computed from Mixed Landsat Time Series and FWv2 model [Data set]. </a:t>
            </a:r>
            <a:r>
              <a:rPr lang="en-US" sz="1050" kern="100" dirty="0" err="1">
                <a:solidFill>
                  <a:srgbClr val="302601"/>
                </a:solidFill>
                <a:latin typeface="Arial"/>
                <a:cs typeface="Times New Roman" panose="02020603050405020304" pitchFamily="18" charset="0"/>
              </a:rPr>
              <a:t>Zenodo</a:t>
            </a:r>
            <a:r>
              <a:rPr lang="en-US" sz="1050" kern="100" dirty="0">
                <a:solidFill>
                  <a:srgbClr val="302601"/>
                </a:solidFill>
                <a:latin typeface="Arial"/>
                <a:cs typeface="Times New Roman" panose="02020603050405020304" pitchFamily="18" charset="0"/>
              </a:rPr>
              <a:t>. </a:t>
            </a:r>
            <a:r>
              <a:rPr lang="en-US" sz="1050" kern="100" dirty="0">
                <a:solidFill>
                  <a:srgbClr val="0070C0"/>
                </a:solidFill>
                <a:latin typeface="Arial"/>
                <a:cs typeface="Times New Roman" panose="02020603050405020304" pitchFamily="18" charset="0"/>
                <a:hlinkClick r:id="rId4">
                  <a:extLst>
                    <a:ext uri="{A12FA001-AC4F-418D-AE19-62706E023703}">
                      <ahyp:hlinkClr xmlns:ahyp="http://schemas.microsoft.com/office/drawing/2018/hyperlinkcolor" val="tx"/>
                    </a:ext>
                  </a:extLst>
                </a:hlinkClick>
              </a:rPr>
              <a:t>https://doi.org/10.5281/zenodo.15276519</a:t>
            </a:r>
            <a:endParaRPr lang="en-US" sz="1050" kern="100" dirty="0">
              <a:solidFill>
                <a:srgbClr val="0070C0"/>
              </a:solidFill>
              <a:latin typeface="Arial"/>
              <a:cs typeface="Times New Roman" panose="02020603050405020304" pitchFamily="18" charset="0"/>
            </a:endParaRPr>
          </a:p>
          <a:p>
            <a:pPr>
              <a:lnSpc>
                <a:spcPct val="115000"/>
              </a:lnSpc>
              <a:spcAft>
                <a:spcPts val="800"/>
              </a:spcAft>
            </a:pPr>
            <a:r>
              <a:rPr lang="en-US" sz="1050" kern="100" dirty="0" err="1">
                <a:solidFill>
                  <a:srgbClr val="302601"/>
                </a:solidFill>
                <a:latin typeface="Arial"/>
                <a:ea typeface="Aptos" panose="020B0004020202020204" pitchFamily="34" charset="0"/>
                <a:cs typeface="Times New Roman" panose="02020603050405020304" pitchFamily="18" charset="0"/>
              </a:rPr>
              <a:t>Xiaosong</a:t>
            </a:r>
            <a:r>
              <a:rPr lang="en-US" sz="1050" kern="100" dirty="0">
                <a:solidFill>
                  <a:srgbClr val="302601"/>
                </a:solidFill>
                <a:latin typeface="Arial"/>
                <a:ea typeface="Aptos" panose="020B0004020202020204" pitchFamily="34" charset="0"/>
                <a:cs typeface="Times New Roman" panose="02020603050405020304" pitchFamily="18" charset="0"/>
              </a:rPr>
              <a:t> Li &amp; Tong Shen. Land Productivity Dynamics Product of Small Island Developing States (30 meters Resolution), International Research Center of Big Data for Sustainable Development Goals (CBAS). Big Earth Data Center, CAS, 2025. DOI: </a:t>
            </a:r>
            <a:r>
              <a:rPr lang="en-US" sz="1050" u="sng" kern="100" dirty="0">
                <a:solidFill>
                  <a:srgbClr val="0070C0"/>
                </a:solidFill>
                <a:latin typeface="Arial"/>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https://doi.org/10.12237/casearth.686dc91f24e15709b381ae4e</a:t>
            </a:r>
            <a:endParaRPr lang="en-US" sz="1050" kern="100" dirty="0">
              <a:solidFill>
                <a:srgbClr val="0070C0"/>
              </a:solidFill>
              <a:latin typeface="Arial"/>
              <a:cs typeface="Times New Roman" panose="02020603050405020304" pitchFamily="18" charset="0"/>
            </a:endParaRPr>
          </a:p>
        </p:txBody>
      </p:sp>
      <p:sp>
        <p:nvSpPr>
          <p:cNvPr id="7" name="CuadroTexto 6">
            <a:extLst>
              <a:ext uri="{FF2B5EF4-FFF2-40B4-BE49-F238E27FC236}">
                <a16:creationId xmlns:a16="http://schemas.microsoft.com/office/drawing/2014/main" id="{7D2AA36D-2595-4B7A-98D8-A2B25135CFE9}"/>
              </a:ext>
            </a:extLst>
          </p:cNvPr>
          <p:cNvSpPr txBox="1"/>
          <p:nvPr/>
        </p:nvSpPr>
        <p:spPr>
          <a:xfrm>
            <a:off x="914400" y="4086845"/>
            <a:ext cx="7410848" cy="923201"/>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15000"/>
              </a:lnSpc>
              <a:spcAft>
                <a:spcPts val="800"/>
              </a:spcAft>
            </a:pPr>
            <a:r>
              <a:rPr lang="en-US" b="1" kern="100" dirty="0">
                <a:solidFill>
                  <a:srgbClr val="302601"/>
                </a:solidFill>
                <a:latin typeface="Aptos" panose="020B0004020202020204" pitchFamily="34" charset="0"/>
                <a:ea typeface="Aptos" panose="020B0004020202020204" pitchFamily="34" charset="0"/>
                <a:cs typeface="Times New Roman" panose="02020603050405020304" pitchFamily="18" charset="0"/>
              </a:rPr>
              <a:t>Codes for other interested countries</a:t>
            </a:r>
          </a:p>
          <a:p>
            <a:pPr>
              <a:lnSpc>
                <a:spcPct val="115000"/>
              </a:lnSpc>
              <a:spcAft>
                <a:spcPts val="800"/>
              </a:spcAft>
            </a:pPr>
            <a:r>
              <a:rPr lang="en-US" sz="1100" b="1" kern="100" dirty="0">
                <a:solidFill>
                  <a:srgbClr val="03470A">
                    <a:lumMod val="90000"/>
                    <a:lumOff val="10000"/>
                  </a:srgbClr>
                </a:solidFill>
                <a:latin typeface="Aptos" panose="020B0004020202020204" pitchFamily="34" charset="0"/>
                <a:ea typeface="Aptos" panose="020B0004020202020204" pitchFamily="34" charset="0"/>
                <a:cs typeface="Times New Roman" panose="02020603050405020304" pitchFamily="18" charset="0"/>
              </a:rPr>
              <a:t>Mixed Landsat: </a:t>
            </a:r>
            <a:r>
              <a:rPr lang="en-US" sz="1100" kern="100" dirty="0">
                <a:solidFill>
                  <a:srgbClr val="0070C0"/>
                </a:solidFill>
                <a:latin typeface="Aptos" panose="020B0004020202020204" pitchFamily="34" charset="0"/>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https://code.earthengine.google.com/?accept_repo=users/apacheta/Mixed_Landsat_NDVI_TS_National</a:t>
            </a:r>
            <a:r>
              <a:rPr lang="en-US" sz="1100" kern="100" dirty="0">
                <a:solidFill>
                  <a:srgbClr val="0070C0"/>
                </a:solidFill>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US" sz="1100" b="1" kern="100" dirty="0" err="1">
                <a:solidFill>
                  <a:srgbClr val="03470A">
                    <a:lumMod val="90000"/>
                    <a:lumOff val="10000"/>
                  </a:srgbClr>
                </a:solidFill>
                <a:latin typeface="Aptos" panose="020B0004020202020204" pitchFamily="34" charset="0"/>
                <a:ea typeface="Aptos" panose="020B0004020202020204" pitchFamily="34" charset="0"/>
                <a:cs typeface="Times New Roman" panose="02020603050405020304" pitchFamily="18" charset="0"/>
              </a:rPr>
              <a:t>HiLPD</a:t>
            </a:r>
            <a:r>
              <a:rPr lang="en-US" sz="1100" b="1" kern="100" dirty="0">
                <a:solidFill>
                  <a:srgbClr val="03470A">
                    <a:lumMod val="90000"/>
                    <a:lumOff val="10000"/>
                  </a:srgbClr>
                </a:solidFill>
                <a:latin typeface="Aptos" panose="020B0004020202020204" pitchFamily="34" charset="0"/>
                <a:ea typeface="Aptos" panose="020B0004020202020204" pitchFamily="34" charset="0"/>
                <a:cs typeface="Times New Roman" panose="02020603050405020304" pitchFamily="18" charset="0"/>
              </a:rPr>
              <a:t>: </a:t>
            </a:r>
            <a:r>
              <a:rPr lang="en-US" sz="1100" kern="100" dirty="0">
                <a:solidFill>
                  <a:srgbClr val="0070C0"/>
                </a:solidFill>
                <a:latin typeface="Aptos" panose="020B0004020202020204" pitchFamily="34" charset="0"/>
                <a:ea typeface="Aptos" panose="020B0004020202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https://github.com/ShenTong53/30m-annual-NDVI-calculation-from-2000-to-2023</a:t>
            </a:r>
            <a:r>
              <a:rPr lang="en-US" sz="1100" kern="100" dirty="0">
                <a:solidFill>
                  <a:srgbClr val="0070C0"/>
                </a:solidFill>
                <a:latin typeface="Aptos" panose="020B0004020202020204" pitchFamily="34" charset="0"/>
                <a:ea typeface="Aptos" panose="020B0004020202020204" pitchFamily="34" charset="0"/>
                <a:cs typeface="Times New Roman" panose="02020603050405020304" pitchFamily="18" charset="0"/>
              </a:rPr>
              <a:t> </a:t>
            </a:r>
          </a:p>
        </p:txBody>
      </p:sp>
      <p:pic>
        <p:nvPicPr>
          <p:cNvPr id="8" name="Imagen 1" descr="Texto&#10;&#10;El contenido generado por IA puede ser incorrecto.">
            <a:extLst>
              <a:ext uri="{FF2B5EF4-FFF2-40B4-BE49-F238E27FC236}">
                <a16:creationId xmlns:a16="http://schemas.microsoft.com/office/drawing/2014/main" id="{327D9A8C-F227-4E6C-9670-0C9B68BFDE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2877" y="3349930"/>
            <a:ext cx="1118205" cy="312948"/>
          </a:xfrm>
          <a:prstGeom prst="rect">
            <a:avLst/>
          </a:prstGeom>
        </p:spPr>
      </p:pic>
      <p:pic>
        <p:nvPicPr>
          <p:cNvPr id="9" name="Imagen 2">
            <a:extLst>
              <a:ext uri="{FF2B5EF4-FFF2-40B4-BE49-F238E27FC236}">
                <a16:creationId xmlns:a16="http://schemas.microsoft.com/office/drawing/2014/main" id="{E7E6E7C6-AEC2-45BC-B00A-F6AED8B994B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105825" y="2225794"/>
            <a:ext cx="1852370" cy="371685"/>
          </a:xfrm>
          <a:prstGeom prst="rect">
            <a:avLst/>
          </a:prstGeom>
        </p:spPr>
      </p:pic>
      <p:pic>
        <p:nvPicPr>
          <p:cNvPr id="10" name="Picture 2" descr="Conservación Internacional - Wikipedia, la enciclopedia libre">
            <a:extLst>
              <a:ext uri="{FF2B5EF4-FFF2-40B4-BE49-F238E27FC236}">
                <a16:creationId xmlns:a16="http://schemas.microsoft.com/office/drawing/2014/main" id="{01141817-D8B9-4EAC-AB4D-64BBFB69F06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3851" y="2864295"/>
            <a:ext cx="1276241" cy="531767"/>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7">
            <a:extLst>
              <a:ext uri="{FF2B5EF4-FFF2-40B4-BE49-F238E27FC236}">
                <a16:creationId xmlns:a16="http://schemas.microsoft.com/office/drawing/2014/main" id="{655630FD-5831-46F7-B551-45F1355E3E40}"/>
              </a:ext>
            </a:extLst>
          </p:cNvPr>
          <p:cNvPicPr>
            <a:picLocks noChangeAspect="1"/>
          </p:cNvPicPr>
          <p:nvPr/>
        </p:nvPicPr>
        <p:blipFill>
          <a:blip r:embed="rId11"/>
          <a:stretch>
            <a:fillRect/>
          </a:stretch>
        </p:blipFill>
        <p:spPr>
          <a:xfrm>
            <a:off x="7056699" y="2617699"/>
            <a:ext cx="1686676" cy="340327"/>
          </a:xfrm>
          <a:prstGeom prst="rect">
            <a:avLst/>
          </a:prstGeom>
        </p:spPr>
      </p:pic>
      <p:pic>
        <p:nvPicPr>
          <p:cNvPr id="12" name="Imagen 8" descr="Logotipo&#10;&#10;El contenido generado por IA puede ser incorrecto.">
            <a:extLst>
              <a:ext uri="{FF2B5EF4-FFF2-40B4-BE49-F238E27FC236}">
                <a16:creationId xmlns:a16="http://schemas.microsoft.com/office/drawing/2014/main" id="{66D55D0E-1FD7-4AF9-BEDE-CF8710FD67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05825" y="3087166"/>
            <a:ext cx="348900" cy="470970"/>
          </a:xfrm>
          <a:prstGeom prst="rect">
            <a:avLst/>
          </a:prstGeom>
        </p:spPr>
      </p:pic>
      <p:sp>
        <p:nvSpPr>
          <p:cNvPr id="13" name="TextBox 48">
            <a:extLst>
              <a:ext uri="{FF2B5EF4-FFF2-40B4-BE49-F238E27FC236}">
                <a16:creationId xmlns:a16="http://schemas.microsoft.com/office/drawing/2014/main" id="{AF0B97CA-F6D9-43EE-97BB-E210441ABEE8}"/>
              </a:ext>
            </a:extLst>
          </p:cNvPr>
          <p:cNvSpPr txBox="1"/>
          <p:nvPr/>
        </p:nvSpPr>
        <p:spPr>
          <a:xfrm>
            <a:off x="497224" y="112842"/>
            <a:ext cx="8082662" cy="492443"/>
          </a:xfrm>
          <a:prstGeom prst="rect">
            <a:avLst/>
          </a:prstGeom>
          <a:noFill/>
        </p:spPr>
        <p:txBody>
          <a:bodyPr wrap="none" rtlCol="0">
            <a:spAutoFit/>
          </a:bodyPr>
          <a:lstStyle/>
          <a:p>
            <a:r>
              <a:rPr lang="en-US" sz="2600" dirty="0">
                <a:solidFill>
                  <a:schemeClr val="dk1"/>
                </a:solidFill>
                <a:latin typeface="Epilogue Medium"/>
                <a:cs typeface="Epilogue Medium"/>
                <a:sym typeface="Epilogue Medium"/>
              </a:rPr>
              <a:t>HR LDP Data for SIDS and overflow to the world…</a:t>
            </a:r>
          </a:p>
        </p:txBody>
      </p:sp>
    </p:spTree>
    <p:extLst>
      <p:ext uri="{BB962C8B-B14F-4D97-AF65-F5344CB8AC3E}">
        <p14:creationId xmlns:p14="http://schemas.microsoft.com/office/powerpoint/2010/main" val="1166078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BDAA90-7607-470B-B33E-B321CD333FEB}"/>
              </a:ext>
            </a:extLst>
          </p:cNvPr>
          <p:cNvPicPr>
            <a:picLocks noChangeAspect="1"/>
          </p:cNvPicPr>
          <p:nvPr/>
        </p:nvPicPr>
        <p:blipFill>
          <a:blip r:embed="rId3"/>
          <a:stretch>
            <a:fillRect/>
          </a:stretch>
        </p:blipFill>
        <p:spPr>
          <a:xfrm>
            <a:off x="4864000" y="1785055"/>
            <a:ext cx="4280000" cy="2022886"/>
          </a:xfrm>
          <a:prstGeom prst="rect">
            <a:avLst/>
          </a:prstGeom>
        </p:spPr>
      </p:pic>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443" y="151028"/>
            <a:ext cx="1341556" cy="458507"/>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455124" y="759970"/>
            <a:ext cx="8551716" cy="430887"/>
          </a:xfrm>
          <a:prstGeom prst="rect">
            <a:avLst/>
          </a:prstGeom>
          <a:noFill/>
        </p:spPr>
        <p:txBody>
          <a:bodyPr wrap="square" rtlCol="0">
            <a:spAutoFit/>
          </a:bodyPr>
          <a:lstStyle/>
          <a:p>
            <a:r>
              <a:rPr lang="en-US" sz="2200" b="1" dirty="0">
                <a:solidFill>
                  <a:srgbClr val="006600"/>
                </a:solidFill>
                <a:latin typeface="Avenir Next LT Pro Demi"/>
                <a:ea typeface="Roboto"/>
              </a:rPr>
              <a:t>3.2 Enhancements for Assessing Trends in Land Productivity</a:t>
            </a:r>
          </a:p>
        </p:txBody>
      </p:sp>
      <p:sp>
        <p:nvSpPr>
          <p:cNvPr id="3" name="Rectangle 2">
            <a:extLst>
              <a:ext uri="{FF2B5EF4-FFF2-40B4-BE49-F238E27FC236}">
                <a16:creationId xmlns:a16="http://schemas.microsoft.com/office/drawing/2014/main" id="{339E3798-D1DD-4108-A4A6-FAE3D2767EE5}"/>
              </a:ext>
            </a:extLst>
          </p:cNvPr>
          <p:cNvSpPr/>
          <p:nvPr/>
        </p:nvSpPr>
        <p:spPr>
          <a:xfrm>
            <a:off x="455124" y="1240431"/>
            <a:ext cx="7837136" cy="369332"/>
          </a:xfrm>
          <a:prstGeom prst="rect">
            <a:avLst/>
          </a:prstGeom>
        </p:spPr>
        <p:txBody>
          <a:bodyPr wrap="square">
            <a:spAutoFit/>
          </a:bodyPr>
          <a:lstStyle/>
          <a:p>
            <a:r>
              <a:rPr lang="en-US" sz="1800" dirty="0">
                <a:latin typeface="Avenir Next LT Pro" panose="020B0504020202020204" pitchFamily="34" charset="0"/>
                <a:ea typeface="Questrial"/>
                <a:cs typeface="Questrial"/>
              </a:rPr>
              <a:t>3.2.3 Verifying results and selecting the most representative LPD dataset</a:t>
            </a:r>
            <a:endParaRPr lang="fr-CI" sz="1800" dirty="0">
              <a:latin typeface="Avenir Next LT Pro" panose="020B0504020202020204" pitchFamily="34" charset="0"/>
              <a:ea typeface="Questrial"/>
              <a:cs typeface="Questrial"/>
            </a:endParaRPr>
          </a:p>
        </p:txBody>
      </p:sp>
      <p:pic>
        <p:nvPicPr>
          <p:cNvPr id="18" name="Picture 17">
            <a:extLst>
              <a:ext uri="{FF2B5EF4-FFF2-40B4-BE49-F238E27FC236}">
                <a16:creationId xmlns:a16="http://schemas.microsoft.com/office/drawing/2014/main" id="{98AFEA44-E844-4FEE-AD12-C9C74B4F017C}"/>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9" name="Picture 18">
            <a:extLst>
              <a:ext uri="{FF2B5EF4-FFF2-40B4-BE49-F238E27FC236}">
                <a16:creationId xmlns:a16="http://schemas.microsoft.com/office/drawing/2014/main" id="{E32D09DD-33B9-43B2-9FF0-E0B3125E15F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404377" y="60226"/>
            <a:ext cx="592143" cy="640109"/>
          </a:xfrm>
          <a:prstGeom prst="rect">
            <a:avLst/>
          </a:prstGeom>
        </p:spPr>
      </p:pic>
      <p:pic>
        <p:nvPicPr>
          <p:cNvPr id="8" name="Picture 7">
            <a:extLst>
              <a:ext uri="{FF2B5EF4-FFF2-40B4-BE49-F238E27FC236}">
                <a16:creationId xmlns:a16="http://schemas.microsoft.com/office/drawing/2014/main" id="{EDB10693-2398-43AF-A02E-9611B819D96F}"/>
              </a:ext>
            </a:extLst>
          </p:cNvPr>
          <p:cNvPicPr>
            <a:picLocks noChangeAspect="1"/>
          </p:cNvPicPr>
          <p:nvPr/>
        </p:nvPicPr>
        <p:blipFill>
          <a:blip r:embed="rId8"/>
          <a:stretch>
            <a:fillRect/>
          </a:stretch>
        </p:blipFill>
        <p:spPr>
          <a:xfrm>
            <a:off x="128103" y="1846622"/>
            <a:ext cx="4602879" cy="2933954"/>
          </a:xfrm>
          <a:prstGeom prst="rect">
            <a:avLst/>
          </a:prstGeom>
        </p:spPr>
      </p:pic>
      <p:pic>
        <p:nvPicPr>
          <p:cNvPr id="17" name="Picture 16">
            <a:extLst>
              <a:ext uri="{FF2B5EF4-FFF2-40B4-BE49-F238E27FC236}">
                <a16:creationId xmlns:a16="http://schemas.microsoft.com/office/drawing/2014/main" id="{C08D2483-CC00-487F-A026-DAE7C84DBB76}"/>
              </a:ext>
            </a:extLst>
          </p:cNvPr>
          <p:cNvPicPr>
            <a:picLocks noChangeAspect="1"/>
          </p:cNvPicPr>
          <p:nvPr/>
        </p:nvPicPr>
        <p:blipFill>
          <a:blip r:embed="rId9"/>
          <a:stretch>
            <a:fillRect/>
          </a:stretch>
        </p:blipFill>
        <p:spPr>
          <a:xfrm>
            <a:off x="3168239" y="3647502"/>
            <a:ext cx="2636421" cy="1472057"/>
          </a:xfrm>
          <a:prstGeom prst="rect">
            <a:avLst/>
          </a:prstGeom>
        </p:spPr>
      </p:pic>
      <p:pic>
        <p:nvPicPr>
          <p:cNvPr id="10" name="Picture 9">
            <a:extLst>
              <a:ext uri="{FF2B5EF4-FFF2-40B4-BE49-F238E27FC236}">
                <a16:creationId xmlns:a16="http://schemas.microsoft.com/office/drawing/2014/main" id="{215D6F9E-3851-49D3-95BB-5EA0DF7219FE}"/>
              </a:ext>
            </a:extLst>
          </p:cNvPr>
          <p:cNvPicPr>
            <a:picLocks noChangeAspect="1"/>
          </p:cNvPicPr>
          <p:nvPr/>
        </p:nvPicPr>
        <p:blipFill>
          <a:blip r:embed="rId10"/>
          <a:stretch>
            <a:fillRect/>
          </a:stretch>
        </p:blipFill>
        <p:spPr>
          <a:xfrm rot="776362">
            <a:off x="7110793" y="3860532"/>
            <a:ext cx="812537" cy="1045995"/>
          </a:xfrm>
          <a:prstGeom prst="rect">
            <a:avLst/>
          </a:prstGeom>
        </p:spPr>
      </p:pic>
    </p:spTree>
    <p:extLst>
      <p:ext uri="{BB962C8B-B14F-4D97-AF65-F5344CB8AC3E}">
        <p14:creationId xmlns:p14="http://schemas.microsoft.com/office/powerpoint/2010/main" val="217847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43" y="151028"/>
            <a:ext cx="1341556" cy="458507"/>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455124" y="759970"/>
            <a:ext cx="8551716" cy="769441"/>
          </a:xfrm>
          <a:prstGeom prst="rect">
            <a:avLst/>
          </a:prstGeom>
          <a:noFill/>
        </p:spPr>
        <p:txBody>
          <a:bodyPr wrap="square" rtlCol="0">
            <a:spAutoFit/>
          </a:bodyPr>
          <a:lstStyle/>
          <a:p>
            <a:r>
              <a:rPr lang="en-US" sz="2200" b="1" dirty="0">
                <a:solidFill>
                  <a:srgbClr val="006600"/>
                </a:solidFill>
                <a:latin typeface="Avenir Next LT Pro Demi"/>
                <a:ea typeface="Roboto"/>
              </a:rPr>
              <a:t>3.2 Enhancements for Assessing Trends in Land Productivity</a:t>
            </a:r>
          </a:p>
          <a:p>
            <a:endParaRPr lang="en-ID" sz="2200" b="1" dirty="0">
              <a:solidFill>
                <a:srgbClr val="006600"/>
              </a:solidFill>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339E3798-D1DD-4108-A4A6-FAE3D2767EE5}"/>
              </a:ext>
            </a:extLst>
          </p:cNvPr>
          <p:cNvSpPr/>
          <p:nvPr/>
        </p:nvSpPr>
        <p:spPr>
          <a:xfrm>
            <a:off x="455123" y="1221321"/>
            <a:ext cx="8121717" cy="369332"/>
          </a:xfrm>
          <a:prstGeom prst="rect">
            <a:avLst/>
          </a:prstGeom>
        </p:spPr>
        <p:txBody>
          <a:bodyPr wrap="square">
            <a:spAutoFit/>
          </a:bodyPr>
          <a:lstStyle/>
          <a:p>
            <a:r>
              <a:rPr lang="en-US" sz="1800" dirty="0">
                <a:latin typeface="Avenir Next LT Pro" panose="020B0504020202020204" pitchFamily="34" charset="0"/>
                <a:ea typeface="Questrial"/>
                <a:cs typeface="Questrial"/>
              </a:rPr>
              <a:t>3.2.4 Workflow for selecting the most representative LPD map</a:t>
            </a:r>
            <a:endParaRPr lang="fr-CI" sz="1800" dirty="0">
              <a:latin typeface="Avenir Next LT Pro" panose="020B0504020202020204" pitchFamily="34" charset="0"/>
              <a:ea typeface="Questrial"/>
              <a:cs typeface="Questrial"/>
            </a:endParaRPr>
          </a:p>
        </p:txBody>
      </p:sp>
      <p:pic>
        <p:nvPicPr>
          <p:cNvPr id="18" name="Picture 17">
            <a:extLst>
              <a:ext uri="{FF2B5EF4-FFF2-40B4-BE49-F238E27FC236}">
                <a16:creationId xmlns:a16="http://schemas.microsoft.com/office/drawing/2014/main" id="{98AFEA44-E844-4FEE-AD12-C9C74B4F017C}"/>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9" name="Picture 18">
            <a:extLst>
              <a:ext uri="{FF2B5EF4-FFF2-40B4-BE49-F238E27FC236}">
                <a16:creationId xmlns:a16="http://schemas.microsoft.com/office/drawing/2014/main" id="{E32D09DD-33B9-43B2-9FF0-E0B3125E15F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04377" y="60226"/>
            <a:ext cx="592143" cy="640109"/>
          </a:xfrm>
          <a:prstGeom prst="rect">
            <a:avLst/>
          </a:prstGeom>
        </p:spPr>
      </p:pic>
      <p:sp>
        <p:nvSpPr>
          <p:cNvPr id="10" name="TextBox 9">
            <a:extLst>
              <a:ext uri="{FF2B5EF4-FFF2-40B4-BE49-F238E27FC236}">
                <a16:creationId xmlns:a16="http://schemas.microsoft.com/office/drawing/2014/main" id="{C27D6500-51ED-4B44-85CE-52A94AE0CBAE}"/>
              </a:ext>
            </a:extLst>
          </p:cNvPr>
          <p:cNvSpPr txBox="1"/>
          <p:nvPr/>
        </p:nvSpPr>
        <p:spPr>
          <a:xfrm>
            <a:off x="3626994" y="1989082"/>
            <a:ext cx="5832854" cy="3050194"/>
          </a:xfrm>
          <a:prstGeom prst="rect">
            <a:avLst/>
          </a:prstGeom>
          <a:noFill/>
        </p:spPr>
        <p:txBody>
          <a:bodyPr wrap="square" rtlCol="0">
            <a:spAutoFit/>
          </a:bodyPr>
          <a:lstStyle/>
          <a:p>
            <a:pPr>
              <a:lnSpc>
                <a:spcPct val="200000"/>
              </a:lnSpc>
            </a:pPr>
            <a:r>
              <a:rPr lang="en-US" dirty="0">
                <a:solidFill>
                  <a:schemeClr val="bg1">
                    <a:lumMod val="50000"/>
                  </a:schemeClr>
                </a:solidFill>
                <a:latin typeface="Epilogue Medium" panose="020B0604020202020204" charset="0"/>
                <a:cs typeface="Open Sans" panose="020B0606030504020204" pitchFamily="34" charset="0"/>
              </a:rPr>
              <a:t>Step 1: Establishing a Multidisciplinary Group of Experts </a:t>
            </a:r>
          </a:p>
          <a:p>
            <a:pPr>
              <a:lnSpc>
                <a:spcPct val="200000"/>
              </a:lnSpc>
            </a:pPr>
            <a:r>
              <a:rPr lang="en-US" dirty="0">
                <a:solidFill>
                  <a:schemeClr val="bg1">
                    <a:lumMod val="50000"/>
                  </a:schemeClr>
                </a:solidFill>
                <a:latin typeface="Epilogue Medium" panose="020B0604020202020204" charset="0"/>
                <a:cs typeface="Open Sans" panose="020B0606030504020204" pitchFamily="34" charset="0"/>
              </a:rPr>
              <a:t>Step 2: Training and Capacity Building </a:t>
            </a:r>
          </a:p>
          <a:p>
            <a:pPr>
              <a:lnSpc>
                <a:spcPct val="200000"/>
              </a:lnSpc>
            </a:pPr>
            <a:r>
              <a:rPr lang="en-US" dirty="0">
                <a:solidFill>
                  <a:schemeClr val="bg1">
                    <a:lumMod val="50000"/>
                  </a:schemeClr>
                </a:solidFill>
                <a:latin typeface="Epilogue Medium" panose="020B0604020202020204" charset="0"/>
                <a:cs typeface="Open Sans" panose="020B0606030504020204" pitchFamily="34" charset="0"/>
              </a:rPr>
              <a:t>Step 3: Determining the Need for a Subnational Analysis </a:t>
            </a:r>
          </a:p>
          <a:p>
            <a:pPr>
              <a:lnSpc>
                <a:spcPct val="200000"/>
              </a:lnSpc>
            </a:pPr>
            <a:r>
              <a:rPr lang="en-US" dirty="0">
                <a:solidFill>
                  <a:schemeClr val="bg1">
                    <a:lumMod val="50000"/>
                  </a:schemeClr>
                </a:solidFill>
                <a:latin typeface="Epilogue Medium" panose="020B0604020202020204" charset="0"/>
                <a:cs typeface="Open Sans" panose="020B0606030504020204" pitchFamily="34" charset="0"/>
              </a:rPr>
              <a:t>Step 4: Exploring Alternative LPD Datasets </a:t>
            </a:r>
          </a:p>
          <a:p>
            <a:pPr>
              <a:lnSpc>
                <a:spcPct val="200000"/>
              </a:lnSpc>
            </a:pPr>
            <a:r>
              <a:rPr lang="en-US" dirty="0">
                <a:solidFill>
                  <a:schemeClr val="bg1">
                    <a:lumMod val="50000"/>
                  </a:schemeClr>
                </a:solidFill>
                <a:latin typeface="Epilogue Medium" panose="020B0604020202020204" charset="0"/>
                <a:cs typeface="Open Sans" panose="020B0606030504020204" pitchFamily="34" charset="0"/>
              </a:rPr>
              <a:t>Step 5: Identifying Verification Data and Expert Knowledge</a:t>
            </a:r>
          </a:p>
          <a:p>
            <a:pPr>
              <a:lnSpc>
                <a:spcPct val="200000"/>
              </a:lnSpc>
            </a:pPr>
            <a:r>
              <a:rPr lang="en-US" dirty="0">
                <a:solidFill>
                  <a:schemeClr val="bg1">
                    <a:lumMod val="50000"/>
                  </a:schemeClr>
                </a:solidFill>
                <a:latin typeface="Epilogue Medium" panose="020B0604020202020204" charset="0"/>
                <a:cs typeface="Open Sans" panose="020B0606030504020204" pitchFamily="34" charset="0"/>
              </a:rPr>
              <a:t>Step 6: Comparing the Performance of Alternative LPD Maps</a:t>
            </a:r>
          </a:p>
          <a:p>
            <a:pPr>
              <a:lnSpc>
                <a:spcPct val="200000"/>
              </a:lnSpc>
            </a:pPr>
            <a:r>
              <a:rPr lang="en-US" dirty="0">
                <a:solidFill>
                  <a:schemeClr val="bg1">
                    <a:lumMod val="50000"/>
                  </a:schemeClr>
                </a:solidFill>
                <a:latin typeface="Epilogue Medium" panose="020B0604020202020204" charset="0"/>
                <a:cs typeface="Open Sans" panose="020B0606030504020204" pitchFamily="34" charset="0"/>
              </a:rPr>
              <a:t>Step 7: Selecting the Most Representative LPD Map   </a:t>
            </a:r>
          </a:p>
        </p:txBody>
      </p:sp>
      <p:pic>
        <p:nvPicPr>
          <p:cNvPr id="2" name="Picture 1">
            <a:extLst>
              <a:ext uri="{FF2B5EF4-FFF2-40B4-BE49-F238E27FC236}">
                <a16:creationId xmlns:a16="http://schemas.microsoft.com/office/drawing/2014/main" id="{A9795454-C655-4238-97EB-34D9EB5770C7}"/>
              </a:ext>
            </a:extLst>
          </p:cNvPr>
          <p:cNvPicPr>
            <a:picLocks noChangeAspect="1"/>
          </p:cNvPicPr>
          <p:nvPr/>
        </p:nvPicPr>
        <p:blipFill>
          <a:blip r:embed="rId7"/>
          <a:stretch>
            <a:fillRect/>
          </a:stretch>
        </p:blipFill>
        <p:spPr>
          <a:xfrm>
            <a:off x="232443" y="1809386"/>
            <a:ext cx="3124910" cy="195540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0836280-1716-4E18-BA1E-33D4CC03F826}"/>
              </a:ext>
            </a:extLst>
          </p:cNvPr>
          <p:cNvPicPr>
            <a:picLocks noChangeAspect="1"/>
          </p:cNvPicPr>
          <p:nvPr/>
        </p:nvPicPr>
        <p:blipFill>
          <a:blip r:embed="rId8"/>
          <a:stretch>
            <a:fillRect/>
          </a:stretch>
        </p:blipFill>
        <p:spPr>
          <a:xfrm>
            <a:off x="609999" y="3826036"/>
            <a:ext cx="1927998" cy="1259994"/>
          </a:xfrm>
          <a:prstGeom prst="rect">
            <a:avLst/>
          </a:prstGeom>
        </p:spPr>
      </p:pic>
    </p:spTree>
    <p:extLst>
      <p:ext uri="{BB962C8B-B14F-4D97-AF65-F5344CB8AC3E}">
        <p14:creationId xmlns:p14="http://schemas.microsoft.com/office/powerpoint/2010/main" val="485365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17"/>
          <p:cNvSpPr txBox="1">
            <a:spLocks noGrp="1"/>
          </p:cNvSpPr>
          <p:nvPr>
            <p:ph type="title"/>
          </p:nvPr>
        </p:nvSpPr>
        <p:spPr>
          <a:xfrm>
            <a:off x="304513" y="216637"/>
            <a:ext cx="3673200" cy="99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500"/>
              <a:buNone/>
            </a:pPr>
            <a:r>
              <a:rPr lang="fr-CI"/>
              <a:t>BHUTAN - 2022</a:t>
            </a:r>
            <a:endParaRPr/>
          </a:p>
        </p:txBody>
      </p:sp>
      <p:sp>
        <p:nvSpPr>
          <p:cNvPr id="575" name="Google Shape;575;p17"/>
          <p:cNvSpPr txBox="1">
            <a:spLocks noGrp="1"/>
          </p:cNvSpPr>
          <p:nvPr>
            <p:ph type="subTitle" idx="1"/>
          </p:nvPr>
        </p:nvSpPr>
        <p:spPr>
          <a:xfrm>
            <a:off x="1068025" y="1952863"/>
            <a:ext cx="3673200" cy="1793400"/>
          </a:xfrm>
          <a:prstGeom prst="rect">
            <a:avLst/>
          </a:prstGeom>
          <a:noFill/>
          <a:ln>
            <a:noFill/>
          </a:ln>
        </p:spPr>
        <p:txBody>
          <a:bodyPr spcFirstLastPara="1" wrap="square" lIns="91425" tIns="91425" rIns="91425" bIns="91425" anchor="t" anchorCtr="0">
            <a:noAutofit/>
          </a:bodyPr>
          <a:lstStyle/>
          <a:p>
            <a:pPr marL="457200" lvl="0" indent="-203200" algn="l" rtl="0">
              <a:lnSpc>
                <a:spcPct val="100000"/>
              </a:lnSpc>
              <a:spcBef>
                <a:spcPts val="0"/>
              </a:spcBef>
              <a:spcAft>
                <a:spcPts val="0"/>
              </a:spcAft>
              <a:buSzPts val="1600"/>
              <a:buFont typeface="Nunito Light"/>
              <a:buNone/>
            </a:pPr>
            <a:endParaRPr/>
          </a:p>
        </p:txBody>
      </p:sp>
      <p:pic>
        <p:nvPicPr>
          <p:cNvPr id="577" name="Google Shape;577;p17"/>
          <p:cNvPicPr preferRelativeResize="0"/>
          <p:nvPr/>
        </p:nvPicPr>
        <p:blipFill rotWithShape="1">
          <a:blip r:embed="rId3">
            <a:alphaModFix/>
          </a:blip>
          <a:srcRect/>
          <a:stretch/>
        </p:blipFill>
        <p:spPr>
          <a:xfrm>
            <a:off x="3764489" y="166873"/>
            <a:ext cx="5053132" cy="3002391"/>
          </a:xfrm>
          <a:prstGeom prst="rect">
            <a:avLst/>
          </a:prstGeom>
          <a:noFill/>
          <a:ln>
            <a:noFill/>
          </a:ln>
        </p:spPr>
      </p:pic>
      <p:pic>
        <p:nvPicPr>
          <p:cNvPr id="578" name="Google Shape;578;p17"/>
          <p:cNvPicPr preferRelativeResize="0"/>
          <p:nvPr/>
        </p:nvPicPr>
        <p:blipFill rotWithShape="1">
          <a:blip r:embed="rId4">
            <a:alphaModFix/>
          </a:blip>
          <a:srcRect/>
          <a:stretch/>
        </p:blipFill>
        <p:spPr>
          <a:xfrm>
            <a:off x="38643" y="3124213"/>
            <a:ext cx="2150268" cy="1209526"/>
          </a:xfrm>
          <a:prstGeom prst="rect">
            <a:avLst/>
          </a:prstGeom>
          <a:noFill/>
          <a:ln>
            <a:noFill/>
          </a:ln>
        </p:spPr>
      </p:pic>
      <p:pic>
        <p:nvPicPr>
          <p:cNvPr id="579" name="Google Shape;579;p17"/>
          <p:cNvPicPr preferRelativeResize="0"/>
          <p:nvPr/>
        </p:nvPicPr>
        <p:blipFill rotWithShape="1">
          <a:blip r:embed="rId5">
            <a:alphaModFix/>
          </a:blip>
          <a:srcRect/>
          <a:stretch/>
        </p:blipFill>
        <p:spPr>
          <a:xfrm>
            <a:off x="480882" y="875070"/>
            <a:ext cx="3161449" cy="2107632"/>
          </a:xfrm>
          <a:prstGeom prst="rect">
            <a:avLst/>
          </a:prstGeom>
          <a:noFill/>
          <a:ln>
            <a:noFill/>
          </a:ln>
          <a:effectLst>
            <a:outerShdw blurRad="292100" dist="139700" dir="2700000" algn="tl" rotWithShape="0">
              <a:srgbClr val="333333">
                <a:alpha val="64313"/>
              </a:srgbClr>
            </a:outerShdw>
          </a:effectLst>
        </p:spPr>
      </p:pic>
      <p:pic>
        <p:nvPicPr>
          <p:cNvPr id="580" name="Google Shape;580;p17"/>
          <p:cNvPicPr preferRelativeResize="0"/>
          <p:nvPr/>
        </p:nvPicPr>
        <p:blipFill rotWithShape="1">
          <a:blip r:embed="rId6">
            <a:alphaModFix/>
          </a:blip>
          <a:srcRect/>
          <a:stretch/>
        </p:blipFill>
        <p:spPr>
          <a:xfrm>
            <a:off x="480170" y="3347345"/>
            <a:ext cx="2150267" cy="1209526"/>
          </a:xfrm>
          <a:prstGeom prst="rect">
            <a:avLst/>
          </a:prstGeom>
          <a:noFill/>
          <a:ln>
            <a:noFill/>
          </a:ln>
        </p:spPr>
      </p:pic>
      <p:pic>
        <p:nvPicPr>
          <p:cNvPr id="581" name="Google Shape;581;p17"/>
          <p:cNvPicPr preferRelativeResize="0"/>
          <p:nvPr/>
        </p:nvPicPr>
        <p:blipFill rotWithShape="1">
          <a:blip r:embed="rId7">
            <a:alphaModFix/>
          </a:blip>
          <a:srcRect/>
          <a:stretch/>
        </p:blipFill>
        <p:spPr>
          <a:xfrm>
            <a:off x="1075117" y="3582361"/>
            <a:ext cx="2150268" cy="1209526"/>
          </a:xfrm>
          <a:prstGeom prst="rect">
            <a:avLst/>
          </a:prstGeom>
          <a:noFill/>
          <a:ln>
            <a:noFill/>
          </a:ln>
        </p:spPr>
      </p:pic>
      <p:pic>
        <p:nvPicPr>
          <p:cNvPr id="582" name="Google Shape;582;p17"/>
          <p:cNvPicPr preferRelativeResize="0"/>
          <p:nvPr/>
        </p:nvPicPr>
        <p:blipFill rotWithShape="1">
          <a:blip r:embed="rId8">
            <a:alphaModFix/>
          </a:blip>
          <a:srcRect/>
          <a:stretch/>
        </p:blipFill>
        <p:spPr>
          <a:xfrm>
            <a:off x="1640964" y="3814061"/>
            <a:ext cx="2336749" cy="1314422"/>
          </a:xfrm>
          <a:prstGeom prst="rect">
            <a:avLst/>
          </a:prstGeom>
          <a:noFill/>
          <a:ln>
            <a:noFill/>
          </a:ln>
        </p:spPr>
      </p:pic>
      <p:sp>
        <p:nvSpPr>
          <p:cNvPr id="584" name="Google Shape;584;p17"/>
          <p:cNvSpPr txBox="1"/>
          <p:nvPr/>
        </p:nvSpPr>
        <p:spPr>
          <a:xfrm>
            <a:off x="4461048" y="3274584"/>
            <a:ext cx="33858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I" sz="1400" b="1" i="0" u="none" strike="noStrike" cap="none" dirty="0">
                <a:solidFill>
                  <a:srgbClr val="0070C0"/>
                </a:solidFill>
                <a:latin typeface="Arial"/>
                <a:ea typeface="Arial"/>
                <a:cs typeface="Arial"/>
                <a:sym typeface="Arial"/>
              </a:rPr>
              <a:t>AVAILABLE LAYERS TO USE IN 2026</a:t>
            </a:r>
            <a:endParaRPr dirty="0"/>
          </a:p>
        </p:txBody>
      </p:sp>
      <p:sp>
        <p:nvSpPr>
          <p:cNvPr id="585" name="Google Shape;585;p17"/>
          <p:cNvSpPr txBox="1"/>
          <p:nvPr/>
        </p:nvSpPr>
        <p:spPr>
          <a:xfrm>
            <a:off x="4500420" y="3696613"/>
            <a:ext cx="1747594"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I" sz="1400" b="0" i="0" u="none" strike="noStrike" cap="none">
                <a:solidFill>
                  <a:srgbClr val="000000"/>
                </a:solidFill>
                <a:latin typeface="Arial"/>
                <a:ea typeface="Arial"/>
                <a:cs typeface="Arial"/>
                <a:sym typeface="Arial"/>
              </a:rPr>
              <a:t>Districts</a:t>
            </a:r>
            <a:endParaRPr/>
          </a:p>
          <a:p>
            <a:pPr marL="0" marR="0" lvl="0" indent="0" algn="l" rtl="0">
              <a:lnSpc>
                <a:spcPct val="100000"/>
              </a:lnSpc>
              <a:spcBef>
                <a:spcPts val="0"/>
              </a:spcBef>
              <a:spcAft>
                <a:spcPts val="0"/>
              </a:spcAft>
              <a:buNone/>
            </a:pPr>
            <a:r>
              <a:rPr lang="fr-CI" sz="1400" b="0" i="0" u="none" strike="noStrike" cap="none">
                <a:solidFill>
                  <a:srgbClr val="000000"/>
                </a:solidFill>
                <a:latin typeface="Arial"/>
                <a:ea typeface="Arial"/>
                <a:cs typeface="Arial"/>
                <a:sym typeface="Arial"/>
              </a:rPr>
              <a:t>Mines</a:t>
            </a:r>
            <a:endParaRPr/>
          </a:p>
          <a:p>
            <a:pPr marL="0" marR="0" lvl="0" indent="0" algn="l" rtl="0">
              <a:lnSpc>
                <a:spcPct val="100000"/>
              </a:lnSpc>
              <a:spcBef>
                <a:spcPts val="0"/>
              </a:spcBef>
              <a:spcAft>
                <a:spcPts val="0"/>
              </a:spcAft>
              <a:buNone/>
            </a:pPr>
            <a:r>
              <a:rPr lang="fr-CI" sz="1400" b="0" i="0" u="none" strike="noStrike" cap="none">
                <a:solidFill>
                  <a:srgbClr val="000000"/>
                </a:solidFill>
                <a:latin typeface="Arial"/>
                <a:ea typeface="Arial"/>
                <a:cs typeface="Arial"/>
                <a:sym typeface="Arial"/>
              </a:rPr>
              <a:t>Landslides-LD sites</a:t>
            </a:r>
            <a:endParaRPr/>
          </a:p>
          <a:p>
            <a:pPr marL="0" marR="0" lvl="0" indent="0" algn="l" rtl="0">
              <a:lnSpc>
                <a:spcPct val="100000"/>
              </a:lnSpc>
              <a:spcBef>
                <a:spcPts val="0"/>
              </a:spcBef>
              <a:spcAft>
                <a:spcPts val="0"/>
              </a:spcAft>
              <a:buNone/>
            </a:pPr>
            <a:r>
              <a:rPr lang="fr-CI" sz="1400" b="0" i="0" u="none" strike="noStrike" cap="none">
                <a:solidFill>
                  <a:srgbClr val="000000"/>
                </a:solidFill>
                <a:latin typeface="Arial"/>
                <a:ea typeface="Arial"/>
                <a:cs typeface="Arial"/>
                <a:sym typeface="Arial"/>
              </a:rPr>
              <a:t>Basins</a:t>
            </a:r>
            <a:endParaRPr/>
          </a:p>
          <a:p>
            <a:pPr marL="0" marR="0" lvl="0" indent="0" algn="l" rtl="0">
              <a:lnSpc>
                <a:spcPct val="100000"/>
              </a:lnSpc>
              <a:spcBef>
                <a:spcPts val="0"/>
              </a:spcBef>
              <a:spcAft>
                <a:spcPts val="0"/>
              </a:spcAft>
              <a:buNone/>
            </a:pPr>
            <a:r>
              <a:rPr lang="fr-CI" sz="1400" b="0" i="0" u="none" strike="noStrike" cap="none">
                <a:solidFill>
                  <a:srgbClr val="000000"/>
                </a:solidFill>
                <a:latin typeface="Arial"/>
                <a:ea typeface="Arial"/>
                <a:cs typeface="Arial"/>
                <a:sym typeface="Arial"/>
              </a:rPr>
              <a:t>AEZ</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9EFC-700C-4220-834D-5820DA004062}"/>
              </a:ext>
            </a:extLst>
          </p:cNvPr>
          <p:cNvSpPr>
            <a:spLocks noGrp="1"/>
          </p:cNvSpPr>
          <p:nvPr>
            <p:ph type="title"/>
          </p:nvPr>
        </p:nvSpPr>
        <p:spPr>
          <a:xfrm>
            <a:off x="97970" y="114337"/>
            <a:ext cx="6274837" cy="1445700"/>
          </a:xfrm>
        </p:spPr>
        <p:txBody>
          <a:bodyPr/>
          <a:lstStyle/>
          <a:p>
            <a:r>
              <a:rPr lang="en-US" dirty="0"/>
              <a:t>Is field verification possible?</a:t>
            </a:r>
            <a:endParaRPr lang="fr-CI" dirty="0"/>
          </a:p>
        </p:txBody>
      </p:sp>
      <p:sp>
        <p:nvSpPr>
          <p:cNvPr id="3" name="Text Placeholder 2">
            <a:extLst>
              <a:ext uri="{FF2B5EF4-FFF2-40B4-BE49-F238E27FC236}">
                <a16:creationId xmlns:a16="http://schemas.microsoft.com/office/drawing/2014/main" id="{D3FD8B51-2642-44B1-B3F4-29F22C626775}"/>
              </a:ext>
            </a:extLst>
          </p:cNvPr>
          <p:cNvSpPr>
            <a:spLocks noGrp="1"/>
          </p:cNvSpPr>
          <p:nvPr>
            <p:ph type="body" idx="1"/>
          </p:nvPr>
        </p:nvSpPr>
        <p:spPr>
          <a:xfrm>
            <a:off x="90741" y="3257514"/>
            <a:ext cx="3792283" cy="2532600"/>
          </a:xfrm>
        </p:spPr>
        <p:txBody>
          <a:bodyPr/>
          <a:lstStyle/>
          <a:p>
            <a:r>
              <a:rPr lang="en-US" sz="1050" dirty="0" err="1"/>
              <a:t>Silvopastoral</a:t>
            </a:r>
            <a:r>
              <a:rPr lang="en-US" sz="1050" dirty="0"/>
              <a:t> system since 2020, combining tree cover with livestock grazing. </a:t>
            </a:r>
          </a:p>
          <a:p>
            <a:r>
              <a:rPr lang="en-US" sz="1050" dirty="0"/>
              <a:t>Eucalyptus, planted in different spatial arrangements, including concentric patterns, which help optimize both shade distribution and grazing space.</a:t>
            </a:r>
            <a:endParaRPr lang="fr-CI" sz="1050" dirty="0"/>
          </a:p>
          <a:p>
            <a:r>
              <a:rPr lang="en-US" sz="1050" dirty="0"/>
              <a:t>Before 2020 it was used as pastureland for livestock production. </a:t>
            </a:r>
          </a:p>
        </p:txBody>
      </p:sp>
      <p:pic>
        <p:nvPicPr>
          <p:cNvPr id="6" name="Picture 5">
            <a:extLst>
              <a:ext uri="{FF2B5EF4-FFF2-40B4-BE49-F238E27FC236}">
                <a16:creationId xmlns:a16="http://schemas.microsoft.com/office/drawing/2014/main" id="{4A1009C7-B004-46BC-B207-28F16089A348}"/>
              </a:ext>
            </a:extLst>
          </p:cNvPr>
          <p:cNvPicPr/>
          <p:nvPr/>
        </p:nvPicPr>
        <p:blipFill rotWithShape="1">
          <a:blip r:embed="rId2">
            <a:extLst>
              <a:ext uri="{28A0092B-C50C-407E-A947-70E740481C1C}">
                <a14:useLocalDpi xmlns:a14="http://schemas.microsoft.com/office/drawing/2010/main" val="0"/>
              </a:ext>
            </a:extLst>
          </a:blip>
          <a:srcRect l="36699"/>
          <a:stretch/>
        </p:blipFill>
        <p:spPr bwMode="auto">
          <a:xfrm>
            <a:off x="228599" y="837187"/>
            <a:ext cx="3873337" cy="200416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F393E27-D3DA-4A19-883F-BB9D577330D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988" y="1169918"/>
            <a:ext cx="1191895" cy="1560195"/>
          </a:xfrm>
          <a:prstGeom prst="rect">
            <a:avLst/>
          </a:prstGeom>
          <a:noFill/>
        </p:spPr>
      </p:pic>
      <p:pic>
        <p:nvPicPr>
          <p:cNvPr id="8" name="Picture 7">
            <a:extLst>
              <a:ext uri="{FF2B5EF4-FFF2-40B4-BE49-F238E27FC236}">
                <a16:creationId xmlns:a16="http://schemas.microsoft.com/office/drawing/2014/main" id="{67B7A068-B201-4155-9558-BBD06F257B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97166" y="619686"/>
            <a:ext cx="1631768" cy="658943"/>
          </a:xfrm>
          <a:prstGeom prst="rect">
            <a:avLst/>
          </a:prstGeom>
        </p:spPr>
      </p:pic>
      <p:pic>
        <p:nvPicPr>
          <p:cNvPr id="9" name="Picture 8">
            <a:extLst>
              <a:ext uri="{FF2B5EF4-FFF2-40B4-BE49-F238E27FC236}">
                <a16:creationId xmlns:a16="http://schemas.microsoft.com/office/drawing/2014/main" id="{809C085E-E96A-4A74-9413-A4C1DF1A85D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899852" y="2589409"/>
            <a:ext cx="6362700" cy="2161540"/>
          </a:xfrm>
          <a:prstGeom prst="rect">
            <a:avLst/>
          </a:prstGeom>
          <a:noFill/>
        </p:spPr>
      </p:pic>
    </p:spTree>
    <p:extLst>
      <p:ext uri="{BB962C8B-B14F-4D97-AF65-F5344CB8AC3E}">
        <p14:creationId xmlns:p14="http://schemas.microsoft.com/office/powerpoint/2010/main" val="450330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0"/>
          <p:cNvSpPr txBox="1">
            <a:spLocks noGrp="1"/>
          </p:cNvSpPr>
          <p:nvPr>
            <p:ph type="title"/>
          </p:nvPr>
        </p:nvSpPr>
        <p:spPr>
          <a:xfrm>
            <a:off x="228600" y="228600"/>
            <a:ext cx="5090100" cy="1139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Thank you</a:t>
            </a:r>
            <a:endParaRPr/>
          </a:p>
        </p:txBody>
      </p:sp>
      <p:sp>
        <p:nvSpPr>
          <p:cNvPr id="338" name="Google Shape;338;p40"/>
          <p:cNvSpPr txBox="1">
            <a:spLocks noGrp="1"/>
          </p:cNvSpPr>
          <p:nvPr>
            <p:ph type="subTitle" idx="1"/>
          </p:nvPr>
        </p:nvSpPr>
        <p:spPr>
          <a:xfrm>
            <a:off x="228600" y="1302104"/>
            <a:ext cx="44481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Do you have any questions?</a:t>
            </a:r>
            <a:endParaRPr dirty="0"/>
          </a:p>
          <a:p>
            <a:pPr marL="0" lvl="0" indent="0" algn="l" rtl="0">
              <a:spcBef>
                <a:spcPts val="1000"/>
              </a:spcBef>
              <a:spcAft>
                <a:spcPts val="0"/>
              </a:spcAft>
              <a:buNone/>
            </a:pPr>
            <a:r>
              <a:rPr lang="en-US" dirty="0"/>
              <a:t>Ingrid.teich@unibe.ch</a:t>
            </a:r>
            <a:endParaRPr dirty="0"/>
          </a:p>
          <a:p>
            <a:pPr marL="0" lvl="0" indent="0" algn="l" rtl="0">
              <a:spcBef>
                <a:spcPts val="0"/>
              </a:spcBef>
              <a:spcAft>
                <a:spcPts val="0"/>
              </a:spcAft>
              <a:buNone/>
            </a:pPr>
            <a:endParaRPr dirty="0"/>
          </a:p>
        </p:txBody>
      </p:sp>
      <p:pic>
        <p:nvPicPr>
          <p:cNvPr id="19" name="Picture 18">
            <a:extLst>
              <a:ext uri="{FF2B5EF4-FFF2-40B4-BE49-F238E27FC236}">
                <a16:creationId xmlns:a16="http://schemas.microsoft.com/office/drawing/2014/main" id="{49B6B268-C0BA-4DD7-B783-AA7C2B8B751D}"/>
              </a:ext>
            </a:extLst>
          </p:cNvPr>
          <p:cNvPicPr>
            <a:picLocks noChangeAspect="1"/>
          </p:cNvPicPr>
          <p:nvPr/>
        </p:nvPicPr>
        <p:blipFill rotWithShape="1">
          <a:blip r:embed="rId3">
            <a:clrChange>
              <a:clrFrom>
                <a:srgbClr val="FFFFFF"/>
              </a:clrFrom>
              <a:clrTo>
                <a:srgbClr val="FFFFFF">
                  <a:alpha val="0"/>
                </a:srgbClr>
              </a:clrTo>
            </a:clrChange>
          </a:blip>
          <a:srcRect l="53778" r="15826"/>
          <a:stretch/>
        </p:blipFill>
        <p:spPr>
          <a:xfrm>
            <a:off x="1428302" y="2133363"/>
            <a:ext cx="1617531" cy="920668"/>
          </a:xfrm>
          <a:prstGeom prst="rect">
            <a:avLst/>
          </a:prstGeom>
        </p:spPr>
      </p:pic>
      <p:pic>
        <p:nvPicPr>
          <p:cNvPr id="20" name="Picture 19">
            <a:extLst>
              <a:ext uri="{FF2B5EF4-FFF2-40B4-BE49-F238E27FC236}">
                <a16:creationId xmlns:a16="http://schemas.microsoft.com/office/drawing/2014/main" id="{21D6575B-DE4B-475F-831C-0E1C6E1BC13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5309" y="2174303"/>
            <a:ext cx="735328" cy="794893"/>
          </a:xfrm>
          <a:prstGeom prst="rect">
            <a:avLst/>
          </a:prstGeom>
        </p:spPr>
      </p:pic>
      <p:pic>
        <p:nvPicPr>
          <p:cNvPr id="6" name="Picture 5">
            <a:extLst>
              <a:ext uri="{FF2B5EF4-FFF2-40B4-BE49-F238E27FC236}">
                <a16:creationId xmlns:a16="http://schemas.microsoft.com/office/drawing/2014/main" id="{1FFDBBFD-0112-402F-8833-49F83AABE66C}"/>
              </a:ext>
            </a:extLst>
          </p:cNvPr>
          <p:cNvPicPr>
            <a:picLocks noChangeAspect="1"/>
          </p:cNvPicPr>
          <p:nvPr/>
        </p:nvPicPr>
        <p:blipFill>
          <a:blip r:embed="rId5"/>
          <a:stretch>
            <a:fillRect/>
          </a:stretch>
        </p:blipFill>
        <p:spPr>
          <a:xfrm>
            <a:off x="5044365" y="1379369"/>
            <a:ext cx="3603061" cy="2702296"/>
          </a:xfrm>
          <a:prstGeom prst="hear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8" name="Picture 7">
            <a:extLst>
              <a:ext uri="{FF2B5EF4-FFF2-40B4-BE49-F238E27FC236}">
                <a16:creationId xmlns:a16="http://schemas.microsoft.com/office/drawing/2014/main" id="{A3749207-C4CC-4637-B7A7-EC5EEEF2D0B3}"/>
              </a:ext>
            </a:extLst>
          </p:cNvPr>
          <p:cNvPicPr>
            <a:picLocks noChangeAspect="1"/>
          </p:cNvPicPr>
          <p:nvPr/>
        </p:nvPicPr>
        <p:blipFill>
          <a:blip r:embed="rId3"/>
          <a:stretch>
            <a:fillRect/>
          </a:stretch>
        </p:blipFill>
        <p:spPr>
          <a:xfrm>
            <a:off x="155963" y="1733648"/>
            <a:ext cx="5396678" cy="2106831"/>
          </a:xfrm>
          <a:prstGeom prst="rect">
            <a:avLst/>
          </a:prstGeom>
          <a:ln>
            <a:noFill/>
          </a:ln>
          <a:effectLst>
            <a:outerShdw blurRad="292100" dist="139700" dir="2700000" algn="tl" rotWithShape="0">
              <a:srgbClr val="333333">
                <a:alpha val="65000"/>
              </a:srgbClr>
            </a:outerShdw>
          </a:effectLst>
        </p:spPr>
      </p:pic>
      <p:sp>
        <p:nvSpPr>
          <p:cNvPr id="247" name="Google Shape;247;p4"/>
          <p:cNvSpPr txBox="1">
            <a:spLocks noGrp="1"/>
          </p:cNvSpPr>
          <p:nvPr>
            <p:ph type="title"/>
          </p:nvPr>
        </p:nvSpPr>
        <p:spPr>
          <a:xfrm>
            <a:off x="426293" y="437319"/>
            <a:ext cx="774328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500"/>
              <a:buNone/>
            </a:pPr>
            <a:r>
              <a:rPr lang="fr-CI" dirty="0"/>
              <a:t>PERIODS - LAND PRODUCTIVITY</a:t>
            </a:r>
            <a:endParaRPr dirty="0"/>
          </a:p>
        </p:txBody>
      </p:sp>
      <p:sp>
        <p:nvSpPr>
          <p:cNvPr id="251" name="Google Shape;251;p4"/>
          <p:cNvSpPr/>
          <p:nvPr/>
        </p:nvSpPr>
        <p:spPr>
          <a:xfrm>
            <a:off x="155963" y="2287960"/>
            <a:ext cx="3880624" cy="668599"/>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7" name="Picture 6">
            <a:extLst>
              <a:ext uri="{FF2B5EF4-FFF2-40B4-BE49-F238E27FC236}">
                <a16:creationId xmlns:a16="http://schemas.microsoft.com/office/drawing/2014/main" id="{B0E10789-6589-4ECB-9FA3-640F5D7761CC}"/>
              </a:ext>
            </a:extLst>
          </p:cNvPr>
          <p:cNvPicPr>
            <a:picLocks noChangeAspect="1"/>
          </p:cNvPicPr>
          <p:nvPr/>
        </p:nvPicPr>
        <p:blipFill rotWithShape="1">
          <a:blip r:embed="rId4"/>
          <a:srcRect b="38372"/>
          <a:stretch/>
        </p:blipFill>
        <p:spPr>
          <a:xfrm>
            <a:off x="4589650" y="1030614"/>
            <a:ext cx="4392629" cy="361083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79F97F12-0FCB-4FBA-9722-6FBF8B7C52E5}"/>
              </a:ext>
            </a:extLst>
          </p:cNvPr>
          <p:cNvSpPr txBox="1"/>
          <p:nvPr/>
        </p:nvSpPr>
        <p:spPr>
          <a:xfrm>
            <a:off x="859769" y="4235736"/>
            <a:ext cx="2302233" cy="307777"/>
          </a:xfrm>
          <a:prstGeom prst="rect">
            <a:avLst/>
          </a:prstGeom>
          <a:noFill/>
        </p:spPr>
        <p:txBody>
          <a:bodyPr wrap="none" rtlCol="0">
            <a:spAutoFit/>
          </a:bodyPr>
          <a:lstStyle/>
          <a:p>
            <a:r>
              <a:rPr lang="en-US" b="1" dirty="0"/>
              <a:t>16-years moving window</a:t>
            </a:r>
            <a:endParaRPr lang="fr-CI" b="1" dirty="0"/>
          </a:p>
        </p:txBody>
      </p:sp>
      <p:pic>
        <p:nvPicPr>
          <p:cNvPr id="10" name="Graphic 9">
            <a:extLst>
              <a:ext uri="{FF2B5EF4-FFF2-40B4-BE49-F238E27FC236}">
                <a16:creationId xmlns:a16="http://schemas.microsoft.com/office/drawing/2014/main" id="{E2293085-4361-409F-95F6-8390F87D26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443" y="151028"/>
            <a:ext cx="1341556" cy="458507"/>
          </a:xfrm>
          <a:prstGeom prst="rect">
            <a:avLst/>
          </a:prstGeom>
        </p:spPr>
      </p:pic>
      <p:pic>
        <p:nvPicPr>
          <p:cNvPr id="11" name="Picture 10">
            <a:extLst>
              <a:ext uri="{FF2B5EF4-FFF2-40B4-BE49-F238E27FC236}">
                <a16:creationId xmlns:a16="http://schemas.microsoft.com/office/drawing/2014/main" id="{F0D41685-9EF3-4C28-81BF-D2142D3EB153}"/>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2" name="Picture 11">
            <a:extLst>
              <a:ext uri="{FF2B5EF4-FFF2-40B4-BE49-F238E27FC236}">
                <a16:creationId xmlns:a16="http://schemas.microsoft.com/office/drawing/2014/main" id="{E3D21975-0733-4E2D-8529-2B54C15246E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404377" y="60226"/>
            <a:ext cx="592143" cy="64010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500"/>
              <a:buNone/>
            </a:pPr>
            <a:r>
              <a:rPr lang="fr-CI" dirty="0">
                <a:solidFill>
                  <a:schemeClr val="tx1"/>
                </a:solidFill>
              </a:rPr>
              <a:t>DIFFERENT LPD MODELS</a:t>
            </a:r>
            <a:endParaRPr dirty="0">
              <a:solidFill>
                <a:schemeClr val="tx1"/>
              </a:solidFill>
            </a:endParaRPr>
          </a:p>
        </p:txBody>
      </p:sp>
      <p:sp>
        <p:nvSpPr>
          <p:cNvPr id="257" name="Google Shape;257;p5"/>
          <p:cNvSpPr txBox="1"/>
          <p:nvPr/>
        </p:nvSpPr>
        <p:spPr>
          <a:xfrm>
            <a:off x="3676230" y="1235465"/>
            <a:ext cx="2694036" cy="57132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Golos Text"/>
              <a:buNone/>
            </a:pPr>
            <a:r>
              <a:rPr lang="fr-CI" sz="1800" b="1" i="0" u="none" strike="noStrike" cap="none">
                <a:solidFill>
                  <a:schemeClr val="tx1"/>
                </a:solidFill>
                <a:latin typeface="Golos Text"/>
                <a:ea typeface="Golos Text"/>
                <a:cs typeface="Golos Text"/>
                <a:sym typeface="Golos Text"/>
              </a:rPr>
              <a:t>Trends.Earth</a:t>
            </a:r>
            <a:endParaRPr sz="1800" b="1" i="0" u="none" strike="noStrike" cap="none">
              <a:solidFill>
                <a:schemeClr val="tx1"/>
              </a:solidFill>
              <a:latin typeface="Golos Text"/>
              <a:ea typeface="Golos Text"/>
              <a:cs typeface="Golos Text"/>
              <a:sym typeface="Golos Text"/>
            </a:endParaRPr>
          </a:p>
        </p:txBody>
      </p:sp>
      <p:sp>
        <p:nvSpPr>
          <p:cNvPr id="258" name="Google Shape;258;p5"/>
          <p:cNvSpPr txBox="1"/>
          <p:nvPr/>
        </p:nvSpPr>
        <p:spPr>
          <a:xfrm>
            <a:off x="6681962" y="1247493"/>
            <a:ext cx="2694036" cy="57132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Golos Text"/>
              <a:buNone/>
            </a:pPr>
            <a:r>
              <a:rPr lang="fr-CI" sz="1800" b="1" i="0" u="none" strike="noStrike" cap="none">
                <a:solidFill>
                  <a:schemeClr val="tx1"/>
                </a:solidFill>
                <a:latin typeface="Golos Text"/>
                <a:ea typeface="Golos Text"/>
                <a:cs typeface="Golos Text"/>
                <a:sym typeface="Golos Text"/>
              </a:rPr>
              <a:t>FAO WOCAT</a:t>
            </a:r>
            <a:endParaRPr sz="1400" b="0" i="0" u="none" strike="noStrike" cap="none">
              <a:solidFill>
                <a:schemeClr val="tx1"/>
              </a:solidFill>
              <a:sym typeface="Arial"/>
            </a:endParaRPr>
          </a:p>
        </p:txBody>
      </p:sp>
      <p:sp>
        <p:nvSpPr>
          <p:cNvPr id="259" name="Google Shape;259;p5"/>
          <p:cNvSpPr txBox="1"/>
          <p:nvPr/>
        </p:nvSpPr>
        <p:spPr>
          <a:xfrm>
            <a:off x="3238208" y="873828"/>
            <a:ext cx="4158814" cy="4088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fr-CI" sz="1200" b="1" i="0" u="none" strike="noStrike" cap="none">
                <a:solidFill>
                  <a:schemeClr val="tx1"/>
                </a:solidFill>
                <a:latin typeface="Golos Text"/>
                <a:ea typeface="Golos Text"/>
                <a:cs typeface="Golos Text"/>
                <a:sym typeface="Golos Text"/>
              </a:rPr>
              <a:t>PERIOD: </a:t>
            </a:r>
            <a:r>
              <a:rPr lang="fr-CI" sz="1200" b="0" i="0" u="none" strike="noStrike" cap="none">
                <a:solidFill>
                  <a:schemeClr val="tx1"/>
                </a:solidFill>
                <a:latin typeface="Golos Text"/>
                <a:ea typeface="Golos Text"/>
                <a:cs typeface="Golos Text"/>
                <a:sym typeface="Golos Text"/>
              </a:rPr>
              <a:t>BASELINE (2000-2015)</a:t>
            </a:r>
            <a:endParaRPr sz="1200" b="0" i="0" u="none" strike="noStrike" cap="none">
              <a:solidFill>
                <a:schemeClr val="tx1"/>
              </a:solidFill>
              <a:latin typeface="Golos Text"/>
              <a:ea typeface="Golos Text"/>
              <a:cs typeface="Golos Text"/>
              <a:sym typeface="Golos Text"/>
            </a:endParaRPr>
          </a:p>
        </p:txBody>
      </p:sp>
      <p:sp>
        <p:nvSpPr>
          <p:cNvPr id="260" name="Google Shape;260;p5"/>
          <p:cNvSpPr txBox="1"/>
          <p:nvPr/>
        </p:nvSpPr>
        <p:spPr>
          <a:xfrm>
            <a:off x="8273915" y="3934204"/>
            <a:ext cx="2694036" cy="57132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Golos Text"/>
              <a:buNone/>
            </a:pPr>
            <a:r>
              <a:rPr lang="fr-CI" sz="1800" b="1" i="0" u="none" strike="noStrike" cap="none">
                <a:solidFill>
                  <a:srgbClr val="800080"/>
                </a:solidFill>
                <a:latin typeface="Golos Text"/>
                <a:ea typeface="Golos Text"/>
                <a:cs typeface="Golos Text"/>
                <a:sym typeface="Golos Text"/>
              </a:rPr>
              <a:t>28%</a:t>
            </a:r>
            <a:endParaRPr sz="1400" b="0" i="0" u="none" strike="noStrike" cap="none">
              <a:solidFill>
                <a:srgbClr val="000000"/>
              </a:solidFill>
              <a:latin typeface="Arial"/>
              <a:ea typeface="Arial"/>
              <a:cs typeface="Arial"/>
              <a:sym typeface="Arial"/>
            </a:endParaRPr>
          </a:p>
        </p:txBody>
      </p:sp>
      <p:sp>
        <p:nvSpPr>
          <p:cNvPr id="261" name="Google Shape;261;p5"/>
          <p:cNvSpPr txBox="1"/>
          <p:nvPr/>
        </p:nvSpPr>
        <p:spPr>
          <a:xfrm>
            <a:off x="5454303" y="3823763"/>
            <a:ext cx="2694036" cy="57132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Golos Text"/>
              <a:buNone/>
            </a:pPr>
            <a:r>
              <a:rPr lang="fr-CI" sz="1800" b="1" i="0" u="none" strike="noStrike" cap="none">
                <a:solidFill>
                  <a:schemeClr val="tx1"/>
                </a:solidFill>
                <a:latin typeface="Golos Text"/>
                <a:ea typeface="Golos Text"/>
                <a:cs typeface="Golos Text"/>
                <a:sym typeface="Golos Text"/>
              </a:rPr>
              <a:t>17 %</a:t>
            </a:r>
            <a:endParaRPr sz="1400" b="0" i="0" u="none" strike="noStrike" cap="none">
              <a:solidFill>
                <a:schemeClr val="tx1"/>
              </a:solidFill>
              <a:sym typeface="Arial"/>
            </a:endParaRPr>
          </a:p>
        </p:txBody>
      </p:sp>
      <p:pic>
        <p:nvPicPr>
          <p:cNvPr id="262" name="Google Shape;262;p5"/>
          <p:cNvPicPr preferRelativeResize="0"/>
          <p:nvPr/>
        </p:nvPicPr>
        <p:blipFill rotWithShape="1">
          <a:blip r:embed="rId3">
            <a:alphaModFix/>
          </a:blip>
          <a:srcRect/>
          <a:stretch/>
        </p:blipFill>
        <p:spPr>
          <a:xfrm>
            <a:off x="86832" y="1632628"/>
            <a:ext cx="2890216" cy="1791401"/>
          </a:xfrm>
          <a:prstGeom prst="rect">
            <a:avLst/>
          </a:prstGeom>
          <a:noFill/>
          <a:ln>
            <a:noFill/>
          </a:ln>
          <a:effectLst>
            <a:outerShdw blurRad="292100" dist="139700" dir="2700000" algn="tl" rotWithShape="0">
              <a:srgbClr val="333333">
                <a:alpha val="64313"/>
              </a:srgbClr>
            </a:outerShdw>
          </a:effectLst>
        </p:spPr>
      </p:pic>
      <p:sp>
        <p:nvSpPr>
          <p:cNvPr id="263" name="Google Shape;263;p5"/>
          <p:cNvSpPr txBox="1"/>
          <p:nvPr/>
        </p:nvSpPr>
        <p:spPr>
          <a:xfrm>
            <a:off x="1158022" y="1274584"/>
            <a:ext cx="2694036" cy="57132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Golos Text"/>
              <a:buNone/>
            </a:pPr>
            <a:r>
              <a:rPr lang="fr-CI" sz="1800" b="1" i="0" u="none" strike="noStrike" cap="none">
                <a:solidFill>
                  <a:schemeClr val="tx1"/>
                </a:solidFill>
                <a:latin typeface="Golos Text"/>
                <a:ea typeface="Golos Text"/>
                <a:cs typeface="Golos Text"/>
                <a:sym typeface="Golos Text"/>
              </a:rPr>
              <a:t>JRC</a:t>
            </a:r>
            <a:endParaRPr sz="1400" b="0" i="0" u="none" strike="noStrike" cap="none">
              <a:solidFill>
                <a:schemeClr val="tx1"/>
              </a:solidFill>
              <a:sym typeface="Arial"/>
            </a:endParaRPr>
          </a:p>
        </p:txBody>
      </p:sp>
      <p:sp>
        <p:nvSpPr>
          <p:cNvPr id="264" name="Google Shape;264;p5"/>
          <p:cNvSpPr txBox="1"/>
          <p:nvPr/>
        </p:nvSpPr>
        <p:spPr>
          <a:xfrm>
            <a:off x="2009772" y="3722868"/>
            <a:ext cx="2694036" cy="571321"/>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Golos Text"/>
              <a:buNone/>
            </a:pPr>
            <a:r>
              <a:rPr lang="fr-CI" sz="1800" b="1" i="0" u="none" strike="noStrike" cap="none">
                <a:solidFill>
                  <a:schemeClr val="tx1"/>
                </a:solidFill>
                <a:latin typeface="Golos Text"/>
                <a:ea typeface="Golos Text"/>
                <a:cs typeface="Golos Text"/>
                <a:sym typeface="Golos Text"/>
              </a:rPr>
              <a:t>4%</a:t>
            </a:r>
            <a:endParaRPr sz="1400" b="0" i="0" u="none" strike="noStrike" cap="none">
              <a:solidFill>
                <a:schemeClr val="tx1"/>
              </a:solidFill>
              <a:sym typeface="Arial"/>
            </a:endParaRPr>
          </a:p>
        </p:txBody>
      </p:sp>
      <p:pic>
        <p:nvPicPr>
          <p:cNvPr id="265" name="Google Shape;265;p5"/>
          <p:cNvPicPr preferRelativeResize="0"/>
          <p:nvPr/>
        </p:nvPicPr>
        <p:blipFill rotWithShape="1">
          <a:blip r:embed="rId4">
            <a:clrChange>
              <a:clrFrom>
                <a:srgbClr val="FFFFFF"/>
              </a:clrFrom>
              <a:clrTo>
                <a:srgbClr val="FFFFFF">
                  <a:alpha val="0"/>
                </a:srgbClr>
              </a:clrTo>
            </a:clrChange>
            <a:alphaModFix/>
          </a:blip>
          <a:srcRect/>
          <a:stretch/>
        </p:blipFill>
        <p:spPr>
          <a:xfrm>
            <a:off x="376084" y="3318584"/>
            <a:ext cx="1563876" cy="1379891"/>
          </a:xfrm>
          <a:prstGeom prst="rect">
            <a:avLst/>
          </a:prstGeom>
          <a:noFill/>
          <a:ln>
            <a:noFill/>
          </a:ln>
          <a:effectLst>
            <a:outerShdw blurRad="292100" dist="139700" dir="2700000" algn="tl" rotWithShape="0">
              <a:srgbClr val="333333">
                <a:alpha val="64313"/>
              </a:srgbClr>
            </a:outerShdw>
          </a:effectLst>
        </p:spPr>
      </p:pic>
      <p:pic>
        <p:nvPicPr>
          <p:cNvPr id="266" name="Google Shape;266;p5"/>
          <p:cNvPicPr preferRelativeResize="0"/>
          <p:nvPr/>
        </p:nvPicPr>
        <p:blipFill rotWithShape="1">
          <a:blip r:embed="rId5">
            <a:alphaModFix/>
          </a:blip>
          <a:srcRect/>
          <a:stretch/>
        </p:blipFill>
        <p:spPr>
          <a:xfrm>
            <a:off x="3131053" y="1636630"/>
            <a:ext cx="2890216" cy="1787399"/>
          </a:xfrm>
          <a:prstGeom prst="rect">
            <a:avLst/>
          </a:prstGeom>
          <a:noFill/>
          <a:ln>
            <a:noFill/>
          </a:ln>
          <a:effectLst>
            <a:outerShdw blurRad="292100" dist="139700" dir="2700000" algn="tl" rotWithShape="0">
              <a:srgbClr val="333333">
                <a:alpha val="64313"/>
              </a:srgbClr>
            </a:outerShdw>
          </a:effectLst>
        </p:spPr>
      </p:pic>
      <p:pic>
        <p:nvPicPr>
          <p:cNvPr id="267" name="Google Shape;267;p5"/>
          <p:cNvPicPr preferRelativeResize="0"/>
          <p:nvPr/>
        </p:nvPicPr>
        <p:blipFill rotWithShape="1">
          <a:blip r:embed="rId6">
            <a:clrChange>
              <a:clrFrom>
                <a:srgbClr val="FFFFFF"/>
              </a:clrFrom>
              <a:clrTo>
                <a:srgbClr val="FFFFFF">
                  <a:alpha val="0"/>
                </a:srgbClr>
              </a:clrTo>
            </a:clrChange>
            <a:alphaModFix/>
          </a:blip>
          <a:srcRect/>
          <a:stretch/>
        </p:blipFill>
        <p:spPr>
          <a:xfrm>
            <a:off x="3659904" y="3365263"/>
            <a:ext cx="1724587" cy="1489827"/>
          </a:xfrm>
          <a:prstGeom prst="rect">
            <a:avLst/>
          </a:prstGeom>
          <a:noFill/>
          <a:ln>
            <a:noFill/>
          </a:ln>
          <a:effectLst>
            <a:outerShdw blurRad="292100" dist="139700" dir="2700000" algn="tl" rotWithShape="0">
              <a:srgbClr val="333333">
                <a:alpha val="64313"/>
              </a:srgbClr>
            </a:outerShdw>
          </a:effectLst>
        </p:spPr>
      </p:pic>
      <p:pic>
        <p:nvPicPr>
          <p:cNvPr id="268" name="Google Shape;268;p5"/>
          <p:cNvPicPr preferRelativeResize="0"/>
          <p:nvPr/>
        </p:nvPicPr>
        <p:blipFill rotWithShape="1">
          <a:blip r:embed="rId7">
            <a:alphaModFix/>
          </a:blip>
          <a:srcRect/>
          <a:stretch/>
        </p:blipFill>
        <p:spPr>
          <a:xfrm>
            <a:off x="6168012" y="1627841"/>
            <a:ext cx="2808348" cy="1766052"/>
          </a:xfrm>
          <a:prstGeom prst="rect">
            <a:avLst/>
          </a:prstGeom>
          <a:noFill/>
          <a:ln>
            <a:noFill/>
          </a:ln>
        </p:spPr>
      </p:pic>
      <p:pic>
        <p:nvPicPr>
          <p:cNvPr id="269" name="Google Shape;269;p5"/>
          <p:cNvPicPr preferRelativeResize="0"/>
          <p:nvPr/>
        </p:nvPicPr>
        <p:blipFill rotWithShape="1">
          <a:blip r:embed="rId8">
            <a:clrChange>
              <a:clrFrom>
                <a:srgbClr val="FFFFFF"/>
              </a:clrFrom>
              <a:clrTo>
                <a:srgbClr val="FFFFFF">
                  <a:alpha val="0"/>
                </a:srgbClr>
              </a:clrTo>
            </a:clrChange>
            <a:alphaModFix/>
          </a:blip>
          <a:srcRect/>
          <a:stretch/>
        </p:blipFill>
        <p:spPr>
          <a:xfrm>
            <a:off x="6461636" y="3272644"/>
            <a:ext cx="1870771" cy="1425831"/>
          </a:xfrm>
          <a:prstGeom prst="rect">
            <a:avLst/>
          </a:prstGeom>
          <a:noFill/>
          <a:ln>
            <a:noFill/>
          </a:ln>
        </p:spPr>
      </p:pic>
      <p:pic>
        <p:nvPicPr>
          <p:cNvPr id="16" name="Graphic 15">
            <a:extLst>
              <a:ext uri="{FF2B5EF4-FFF2-40B4-BE49-F238E27FC236}">
                <a16:creationId xmlns:a16="http://schemas.microsoft.com/office/drawing/2014/main" id="{945F69E0-6BAC-4628-AC25-3C5B2C1658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2443" y="151028"/>
            <a:ext cx="1341556" cy="458507"/>
          </a:xfrm>
          <a:prstGeom prst="rect">
            <a:avLst/>
          </a:prstGeom>
        </p:spPr>
      </p:pic>
      <p:pic>
        <p:nvPicPr>
          <p:cNvPr id="17" name="Picture 16">
            <a:extLst>
              <a:ext uri="{FF2B5EF4-FFF2-40B4-BE49-F238E27FC236}">
                <a16:creationId xmlns:a16="http://schemas.microsoft.com/office/drawing/2014/main" id="{237F7110-E956-47DF-91C1-807B0F4E4307}"/>
              </a:ext>
            </a:extLst>
          </p:cNvPr>
          <p:cNvPicPr>
            <a:picLocks noChangeAspect="1"/>
          </p:cNvPicPr>
          <p:nvPr/>
        </p:nvPicPr>
        <p:blipFill rotWithShape="1">
          <a:blip r:embed="rId11">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8" name="Picture 17">
            <a:extLst>
              <a:ext uri="{FF2B5EF4-FFF2-40B4-BE49-F238E27FC236}">
                <a16:creationId xmlns:a16="http://schemas.microsoft.com/office/drawing/2014/main" id="{D0B8ED70-FEC5-47C9-9B56-B0C44486304A}"/>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8404377" y="60226"/>
            <a:ext cx="592143" cy="6401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1B482C-2893-43C8-8AF5-8239AFA519D3}"/>
              </a:ext>
            </a:extLst>
          </p:cNvPr>
          <p:cNvPicPr>
            <a:picLocks noChangeAspect="1"/>
          </p:cNvPicPr>
          <p:nvPr/>
        </p:nvPicPr>
        <p:blipFill>
          <a:blip r:embed="rId2"/>
          <a:stretch>
            <a:fillRect/>
          </a:stretch>
        </p:blipFill>
        <p:spPr>
          <a:xfrm>
            <a:off x="316954" y="1850915"/>
            <a:ext cx="2521691" cy="720834"/>
          </a:xfrm>
          <a:prstGeom prst="rect">
            <a:avLst/>
          </a:prstGeom>
        </p:spPr>
      </p:pic>
      <p:sp>
        <p:nvSpPr>
          <p:cNvPr id="2" name="Title 1">
            <a:extLst>
              <a:ext uri="{FF2B5EF4-FFF2-40B4-BE49-F238E27FC236}">
                <a16:creationId xmlns:a16="http://schemas.microsoft.com/office/drawing/2014/main" id="{F2E9403A-D667-4C19-B807-4FFC47D8610F}"/>
              </a:ext>
            </a:extLst>
          </p:cNvPr>
          <p:cNvSpPr>
            <a:spLocks noGrp="1"/>
          </p:cNvSpPr>
          <p:nvPr>
            <p:ph type="title"/>
          </p:nvPr>
        </p:nvSpPr>
        <p:spPr/>
        <p:txBody>
          <a:bodyPr/>
          <a:lstStyle/>
          <a:p>
            <a:endParaRPr lang="fr-CI" dirty="0"/>
          </a:p>
        </p:txBody>
      </p:sp>
      <p:pic>
        <p:nvPicPr>
          <p:cNvPr id="3" name="Picture 2">
            <a:extLst>
              <a:ext uri="{FF2B5EF4-FFF2-40B4-BE49-F238E27FC236}">
                <a16:creationId xmlns:a16="http://schemas.microsoft.com/office/drawing/2014/main" id="{D690E0A6-D043-4F17-9B66-FA7A4432D0BD}"/>
              </a:ext>
            </a:extLst>
          </p:cNvPr>
          <p:cNvPicPr>
            <a:picLocks noChangeAspect="1"/>
          </p:cNvPicPr>
          <p:nvPr/>
        </p:nvPicPr>
        <p:blipFill>
          <a:blip r:embed="rId3"/>
          <a:stretch>
            <a:fillRect/>
          </a:stretch>
        </p:blipFill>
        <p:spPr>
          <a:xfrm>
            <a:off x="3662809" y="222511"/>
            <a:ext cx="5402188" cy="4698475"/>
          </a:xfrm>
          <a:prstGeom prst="rect">
            <a:avLst/>
          </a:prstGeom>
          <a:ln>
            <a:noFill/>
          </a:ln>
          <a:effectLst>
            <a:outerShdw blurRad="292100" dist="139700" dir="2700000" algn="tl" rotWithShape="0">
              <a:srgbClr val="333333">
                <a:alpha val="65000"/>
              </a:srgbClr>
            </a:outerShdw>
          </a:effectLst>
        </p:spPr>
      </p:pic>
      <p:sp>
        <p:nvSpPr>
          <p:cNvPr id="5" name="Arrow: Right 4">
            <a:extLst>
              <a:ext uri="{FF2B5EF4-FFF2-40B4-BE49-F238E27FC236}">
                <a16:creationId xmlns:a16="http://schemas.microsoft.com/office/drawing/2014/main" id="{3AC77C98-3A3C-4CF0-9AE2-576C3E8008A1}"/>
              </a:ext>
            </a:extLst>
          </p:cNvPr>
          <p:cNvSpPr/>
          <p:nvPr/>
        </p:nvSpPr>
        <p:spPr>
          <a:xfrm>
            <a:off x="2838645" y="1745958"/>
            <a:ext cx="824163" cy="572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6" name="Rectangle 5">
            <a:extLst>
              <a:ext uri="{FF2B5EF4-FFF2-40B4-BE49-F238E27FC236}">
                <a16:creationId xmlns:a16="http://schemas.microsoft.com/office/drawing/2014/main" id="{E8C18C89-7518-4333-B10B-221669D48C3B}"/>
              </a:ext>
            </a:extLst>
          </p:cNvPr>
          <p:cNvSpPr/>
          <p:nvPr/>
        </p:nvSpPr>
        <p:spPr>
          <a:xfrm>
            <a:off x="258406" y="3407116"/>
            <a:ext cx="3225000" cy="430887"/>
          </a:xfrm>
          <a:prstGeom prst="rect">
            <a:avLst/>
          </a:prstGeom>
        </p:spPr>
        <p:txBody>
          <a:bodyPr wrap="square">
            <a:spAutoFit/>
          </a:bodyPr>
          <a:lstStyle/>
          <a:p>
            <a:r>
              <a:rPr lang="fr-CI" sz="1100" dirty="0"/>
              <a:t>https://docs.trends.earth/en/latest/for_users/downloads/index.html</a:t>
            </a:r>
          </a:p>
        </p:txBody>
      </p:sp>
    </p:spTree>
    <p:extLst>
      <p:ext uri="{BB962C8B-B14F-4D97-AF65-F5344CB8AC3E}">
        <p14:creationId xmlns:p14="http://schemas.microsoft.com/office/powerpoint/2010/main" val="322174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6"/>
          <p:cNvSpPr txBox="1">
            <a:spLocks noGrp="1"/>
          </p:cNvSpPr>
          <p:nvPr>
            <p:ph type="subTitle" idx="1"/>
          </p:nvPr>
        </p:nvSpPr>
        <p:spPr>
          <a:xfrm>
            <a:off x="617220" y="838200"/>
            <a:ext cx="6415325" cy="125004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fr-CI" sz="1800" dirty="0" err="1"/>
              <a:t>Because</a:t>
            </a:r>
            <a:r>
              <a:rPr lang="fr-CI" sz="1800" dirty="0"/>
              <a:t> </a:t>
            </a:r>
            <a:r>
              <a:rPr lang="fr-CI" sz="1800" dirty="0" err="1"/>
              <a:t>different</a:t>
            </a:r>
            <a:r>
              <a:rPr lang="fr-CI" sz="1800" dirty="0"/>
              <a:t> data </a:t>
            </a:r>
            <a:r>
              <a:rPr lang="fr-CI" sz="1800" dirty="0" err="1"/>
              <a:t>is</a:t>
            </a:r>
            <a:r>
              <a:rPr lang="fr-CI" sz="1800" dirty="0"/>
              <a:t> </a:t>
            </a:r>
            <a:r>
              <a:rPr lang="fr-CI" sz="1800" dirty="0" err="1"/>
              <a:t>used</a:t>
            </a:r>
            <a:r>
              <a:rPr lang="fr-CI" sz="1800" dirty="0"/>
              <a:t>, </a:t>
            </a:r>
            <a:r>
              <a:rPr lang="fr-CI" sz="1800" dirty="0" err="1"/>
              <a:t>it</a:t>
            </a:r>
            <a:r>
              <a:rPr lang="fr-CI" sz="1800" dirty="0"/>
              <a:t> </a:t>
            </a:r>
            <a:r>
              <a:rPr lang="fr-CI" sz="1800" dirty="0" err="1"/>
              <a:t>is</a:t>
            </a:r>
            <a:r>
              <a:rPr lang="fr-CI" sz="1800" dirty="0"/>
              <a:t> </a:t>
            </a:r>
            <a:r>
              <a:rPr lang="fr-CI" sz="1800" dirty="0" err="1"/>
              <a:t>analyzed</a:t>
            </a:r>
            <a:r>
              <a:rPr lang="fr-CI" sz="1800" dirty="0"/>
              <a:t> in </a:t>
            </a:r>
            <a:r>
              <a:rPr lang="fr-CI" sz="1800" dirty="0" err="1"/>
              <a:t>different</a:t>
            </a:r>
            <a:r>
              <a:rPr lang="fr-CI" sz="1800" dirty="0"/>
              <a:t> </a:t>
            </a:r>
            <a:r>
              <a:rPr lang="fr-CI" sz="1800" dirty="0" err="1"/>
              <a:t>ways</a:t>
            </a:r>
            <a:r>
              <a:rPr lang="fr-CI" sz="1800" dirty="0"/>
              <a:t>, and </a:t>
            </a:r>
            <a:r>
              <a:rPr lang="fr-CI" sz="1800" dirty="0" err="1"/>
              <a:t>each</a:t>
            </a:r>
            <a:r>
              <a:rPr lang="fr-CI" sz="1800" dirty="0"/>
              <a:t> model can </a:t>
            </a:r>
            <a:r>
              <a:rPr lang="fr-CI" sz="1800" dirty="0" err="1"/>
              <a:t>be</a:t>
            </a:r>
            <a:r>
              <a:rPr lang="fr-CI" sz="1800" dirty="0"/>
              <a:t> </a:t>
            </a:r>
            <a:r>
              <a:rPr lang="fr-CI" sz="1800" dirty="0" err="1"/>
              <a:t>parameterized</a:t>
            </a:r>
            <a:r>
              <a:rPr lang="fr-CI" sz="1800" dirty="0"/>
              <a:t>, </a:t>
            </a:r>
            <a:r>
              <a:rPr lang="fr-CI" sz="1800" dirty="0" err="1"/>
              <a:t>so</a:t>
            </a:r>
            <a:r>
              <a:rPr lang="fr-CI" sz="1800" dirty="0"/>
              <a:t> </a:t>
            </a:r>
            <a:r>
              <a:rPr lang="fr-CI" sz="1800" dirty="0" err="1"/>
              <a:t>even</a:t>
            </a:r>
            <a:r>
              <a:rPr lang="fr-CI" sz="1800" dirty="0"/>
              <a:t> the </a:t>
            </a:r>
            <a:r>
              <a:rPr lang="fr-CI" sz="1800" dirty="0" err="1"/>
              <a:t>same</a:t>
            </a:r>
            <a:r>
              <a:rPr lang="fr-CI" sz="1800" dirty="0"/>
              <a:t> model and the </a:t>
            </a:r>
            <a:r>
              <a:rPr lang="fr-CI" sz="1800" dirty="0" err="1"/>
              <a:t>same</a:t>
            </a:r>
            <a:r>
              <a:rPr lang="fr-CI" sz="1800" dirty="0"/>
              <a:t> data can </a:t>
            </a:r>
            <a:r>
              <a:rPr lang="fr-CI" sz="1800" dirty="0" err="1"/>
              <a:t>give</a:t>
            </a:r>
            <a:r>
              <a:rPr lang="fr-CI" sz="1800" dirty="0"/>
              <a:t> </a:t>
            </a:r>
            <a:r>
              <a:rPr lang="fr-CI" sz="1800" dirty="0" err="1"/>
              <a:t>different</a:t>
            </a:r>
            <a:r>
              <a:rPr lang="fr-CI" sz="1800" dirty="0"/>
              <a:t> </a:t>
            </a:r>
            <a:r>
              <a:rPr lang="fr-CI" sz="1800" dirty="0" err="1"/>
              <a:t>results</a:t>
            </a:r>
            <a:r>
              <a:rPr lang="fr-CI" sz="1800" dirty="0"/>
              <a:t>.</a:t>
            </a:r>
            <a:endParaRPr sz="1800" dirty="0"/>
          </a:p>
        </p:txBody>
      </p:sp>
      <p:sp>
        <p:nvSpPr>
          <p:cNvPr id="275" name="Google Shape;275;p6"/>
          <p:cNvSpPr txBox="1">
            <a:spLocks noGrp="1"/>
          </p:cNvSpPr>
          <p:nvPr>
            <p:ph type="title"/>
          </p:nvPr>
        </p:nvSpPr>
        <p:spPr>
          <a:xfrm>
            <a:off x="307769" y="313330"/>
            <a:ext cx="7213171" cy="52487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fr-CI"/>
              <a:t>WHY SO MUCH DIFFERENCES IN THE RESULTS?</a:t>
            </a:r>
            <a:endParaRPr/>
          </a:p>
        </p:txBody>
      </p:sp>
      <p:pic>
        <p:nvPicPr>
          <p:cNvPr id="276" name="Google Shape;276;p6"/>
          <p:cNvPicPr preferRelativeResize="0">
            <a:picLocks noGrp="1"/>
          </p:cNvPicPr>
          <p:nvPr>
            <p:ph type="pic" idx="2"/>
          </p:nvPr>
        </p:nvPicPr>
        <p:blipFill rotWithShape="1">
          <a:blip r:embed="rId3">
            <a:alphaModFix/>
          </a:blip>
          <a:srcRect/>
          <a:stretch/>
        </p:blipFill>
        <p:spPr>
          <a:xfrm flipH="1">
            <a:off x="4892040" y="586740"/>
            <a:ext cx="4251960" cy="4571409"/>
          </a:xfrm>
          <a:prstGeom prst="rtTriangle">
            <a:avLst/>
          </a:prstGeom>
          <a:noFill/>
          <a:ln>
            <a:noFill/>
          </a:ln>
        </p:spPr>
      </p:pic>
      <p:sp>
        <p:nvSpPr>
          <p:cNvPr id="277" name="Google Shape;277;p6"/>
          <p:cNvSpPr/>
          <p:nvPr/>
        </p:nvSpPr>
        <p:spPr>
          <a:xfrm>
            <a:off x="-37725" y="4015150"/>
            <a:ext cx="5772150" cy="1143000"/>
          </a:xfrm>
          <a:custGeom>
            <a:avLst/>
            <a:gdLst/>
            <a:ahLst/>
            <a:cxnLst/>
            <a:rect l="l" t="t" r="r" b="b"/>
            <a:pathLst>
              <a:path w="230886" h="45720" extrusionOk="0">
                <a:moveTo>
                  <a:pt x="230886" y="0"/>
                </a:moveTo>
                <a:lnTo>
                  <a:pt x="193167" y="45720"/>
                </a:lnTo>
                <a:lnTo>
                  <a:pt x="0" y="4572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8" name="Google Shape;278;p6"/>
          <p:cNvSpPr txBox="1"/>
          <p:nvPr/>
        </p:nvSpPr>
        <p:spPr>
          <a:xfrm>
            <a:off x="877785" y="3724664"/>
            <a:ext cx="5422471" cy="125003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fr-CI" sz="1900" b="1" i="0" u="none" strike="noStrike" cap="none" dirty="0">
                <a:solidFill>
                  <a:schemeClr val="dk1"/>
                </a:solidFill>
                <a:latin typeface="Golos Text"/>
                <a:ea typeface="Golos Text"/>
                <a:cs typeface="Golos Text"/>
                <a:sym typeface="Golos Text"/>
              </a:rPr>
              <a:t>THIS ALLOWS US TO FIND A MODEL ADJUSTED TO THE REALITY OF EACH COUNTRY, REGION, WORK AREA</a:t>
            </a:r>
            <a:endParaRPr sz="1400" b="0" i="0" u="none" strike="noStrike" cap="none" dirty="0">
              <a:solidFill>
                <a:srgbClr val="000000"/>
              </a:solidFill>
              <a:latin typeface="Arial"/>
              <a:ea typeface="Arial"/>
              <a:cs typeface="Arial"/>
              <a:sym typeface="Arial"/>
            </a:endParaRPr>
          </a:p>
        </p:txBody>
      </p:sp>
      <p:sp>
        <p:nvSpPr>
          <p:cNvPr id="279" name="Google Shape;279;p6"/>
          <p:cNvSpPr/>
          <p:nvPr/>
        </p:nvSpPr>
        <p:spPr>
          <a:xfrm rot="5400000">
            <a:off x="3495199" y="2966265"/>
            <a:ext cx="651987" cy="464345"/>
          </a:xfrm>
          <a:prstGeom prst="rightArrow">
            <a:avLst>
              <a:gd name="adj1" fmla="val 50000"/>
              <a:gd name="adj2" fmla="val 50000"/>
            </a:avLst>
          </a:prstGeom>
          <a:solidFill>
            <a:schemeClr val="accent1"/>
          </a:solidFill>
          <a:ln w="25400" cap="flat" cmpd="sng">
            <a:solidFill>
              <a:srgbClr val="1313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 name="Rectangle 1">
            <a:extLst>
              <a:ext uri="{FF2B5EF4-FFF2-40B4-BE49-F238E27FC236}">
                <a16:creationId xmlns:a16="http://schemas.microsoft.com/office/drawing/2014/main" id="{563632EA-BF84-47CA-B6FA-C7DDA16A88F0}"/>
              </a:ext>
            </a:extLst>
          </p:cNvPr>
          <p:cNvSpPr/>
          <p:nvPr/>
        </p:nvSpPr>
        <p:spPr>
          <a:xfrm>
            <a:off x="1440180" y="2178132"/>
            <a:ext cx="4572000" cy="369332"/>
          </a:xfrm>
          <a:prstGeom prst="rect">
            <a:avLst/>
          </a:prstGeom>
        </p:spPr>
        <p:txBody>
          <a:bodyPr>
            <a:spAutoFit/>
          </a:bodyPr>
          <a:lstStyle/>
          <a:p>
            <a:pPr algn="ctr"/>
            <a:r>
              <a:rPr lang="en-US" sz="1800" b="1" dirty="0">
                <a:solidFill>
                  <a:schemeClr val="dk1"/>
                </a:solidFill>
                <a:latin typeface="Manrope"/>
                <a:sym typeface="Manrope"/>
              </a:rPr>
              <a:t>LPD input data set + LPD algorithm</a:t>
            </a:r>
            <a:endParaRPr lang="fr-CI" sz="1800" b="1" dirty="0">
              <a:solidFill>
                <a:schemeClr val="dk1"/>
              </a:solidFill>
              <a:latin typeface="Manrope"/>
              <a:sym typeface="Manrop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669709B-C3D9-4EEB-863D-289452FDAD8A}"/>
              </a:ext>
            </a:extLst>
          </p:cNvPr>
          <p:cNvSpPr/>
          <p:nvPr/>
        </p:nvSpPr>
        <p:spPr>
          <a:xfrm>
            <a:off x="423471" y="1655750"/>
            <a:ext cx="1445996" cy="1402707"/>
          </a:xfrm>
          <a:prstGeom prst="rect">
            <a:avLst/>
          </a:prstGeom>
          <a:solidFill>
            <a:schemeClr val="accent6">
              <a:lumMod val="75000"/>
            </a:schemeClr>
          </a:solidFill>
          <a:ln w="349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2" name="Title 1">
            <a:extLst>
              <a:ext uri="{FF2B5EF4-FFF2-40B4-BE49-F238E27FC236}">
                <a16:creationId xmlns:a16="http://schemas.microsoft.com/office/drawing/2014/main" id="{2C997855-77A1-4C25-A016-793EB9DC61DA}"/>
              </a:ext>
            </a:extLst>
          </p:cNvPr>
          <p:cNvSpPr>
            <a:spLocks noGrp="1"/>
          </p:cNvSpPr>
          <p:nvPr>
            <p:ph type="title"/>
          </p:nvPr>
        </p:nvSpPr>
        <p:spPr>
          <a:xfrm>
            <a:off x="232443" y="772630"/>
            <a:ext cx="5698671" cy="1445700"/>
          </a:xfrm>
        </p:spPr>
        <p:txBody>
          <a:bodyPr/>
          <a:lstStyle/>
          <a:p>
            <a:r>
              <a:rPr lang="en-US" dirty="0">
                <a:solidFill>
                  <a:schemeClr val="tx1"/>
                </a:solidFill>
              </a:rPr>
              <a:t>For every pixel…</a:t>
            </a:r>
            <a:endParaRPr lang="fr-CI" dirty="0">
              <a:solidFill>
                <a:schemeClr val="tx1"/>
              </a:solidFill>
            </a:endParaRPr>
          </a:p>
        </p:txBody>
      </p:sp>
      <p:sp>
        <p:nvSpPr>
          <p:cNvPr id="9" name="TextBox 8">
            <a:extLst>
              <a:ext uri="{FF2B5EF4-FFF2-40B4-BE49-F238E27FC236}">
                <a16:creationId xmlns:a16="http://schemas.microsoft.com/office/drawing/2014/main" id="{51B02704-030B-4F10-A707-0223AC45820E}"/>
              </a:ext>
            </a:extLst>
          </p:cNvPr>
          <p:cNvSpPr txBox="1"/>
          <p:nvPr/>
        </p:nvSpPr>
        <p:spPr>
          <a:xfrm>
            <a:off x="5290060" y="2450559"/>
            <a:ext cx="1424631" cy="584775"/>
          </a:xfrm>
          <a:prstGeom prst="rect">
            <a:avLst/>
          </a:prstGeom>
          <a:noFill/>
        </p:spPr>
        <p:txBody>
          <a:bodyPr wrap="square" rtlCol="0">
            <a:spAutoFit/>
          </a:bodyPr>
          <a:lstStyle>
            <a:defPPr marR="0" lvl="0" algn="l" rtl="0">
              <a:lnSpc>
                <a:spcPct val="100000"/>
              </a:lnSpc>
              <a:spcBef>
                <a:spcPts val="0"/>
              </a:spcBef>
              <a:spcAft>
                <a:spcPts val="0"/>
              </a:spcAft>
            </a:defPPr>
            <a:lvl1pPr>
              <a:defRPr b="1"/>
            </a:lvl1pPr>
          </a:lstStyle>
          <a:p>
            <a:pPr algn="ctr"/>
            <a:r>
              <a:rPr lang="en-US" sz="1600" dirty="0">
                <a:solidFill>
                  <a:schemeClr val="dk1"/>
                </a:solidFill>
                <a:latin typeface="Epilogue Medium"/>
                <a:cs typeface="Epilogue Medium"/>
                <a:sym typeface="Epilogue Medium"/>
              </a:rPr>
              <a:t>LPD ALGORITHM</a:t>
            </a:r>
            <a:endParaRPr lang="fr-CI" sz="1600" dirty="0">
              <a:solidFill>
                <a:schemeClr val="dk1"/>
              </a:solidFill>
              <a:latin typeface="Epilogue Medium"/>
              <a:cs typeface="Epilogue Medium"/>
              <a:sym typeface="Epilogue Medium"/>
            </a:endParaRPr>
          </a:p>
        </p:txBody>
      </p:sp>
      <p:sp>
        <p:nvSpPr>
          <p:cNvPr id="17" name="Callout: Right Arrow 16">
            <a:extLst>
              <a:ext uri="{FF2B5EF4-FFF2-40B4-BE49-F238E27FC236}">
                <a16:creationId xmlns:a16="http://schemas.microsoft.com/office/drawing/2014/main" id="{6471E834-539E-4856-A9B2-E86509ADE414}"/>
              </a:ext>
            </a:extLst>
          </p:cNvPr>
          <p:cNvSpPr/>
          <p:nvPr/>
        </p:nvSpPr>
        <p:spPr>
          <a:xfrm>
            <a:off x="2905544" y="1798251"/>
            <a:ext cx="3900668" cy="1958843"/>
          </a:xfrm>
          <a:prstGeom prst="rightArrowCallout">
            <a:avLst>
              <a:gd name="adj1" fmla="val 41545"/>
              <a:gd name="adj2" fmla="val 33863"/>
              <a:gd name="adj3" fmla="val 26773"/>
              <a:gd name="adj4" fmla="val 64977"/>
            </a:avLst>
          </a:pr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18" name="Rectangle 17">
            <a:extLst>
              <a:ext uri="{FF2B5EF4-FFF2-40B4-BE49-F238E27FC236}">
                <a16:creationId xmlns:a16="http://schemas.microsoft.com/office/drawing/2014/main" id="{69067CFE-8EED-4C58-8F01-EFABB0352776}"/>
              </a:ext>
            </a:extLst>
          </p:cNvPr>
          <p:cNvSpPr/>
          <p:nvPr/>
        </p:nvSpPr>
        <p:spPr>
          <a:xfrm>
            <a:off x="2749299" y="1586568"/>
            <a:ext cx="1005650" cy="2665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22" name="Picture 21">
            <a:extLst>
              <a:ext uri="{FF2B5EF4-FFF2-40B4-BE49-F238E27FC236}">
                <a16:creationId xmlns:a16="http://schemas.microsoft.com/office/drawing/2014/main" id="{36D53852-0338-4CF2-8FDF-021A0E2B394D}"/>
              </a:ext>
            </a:extLst>
          </p:cNvPr>
          <p:cNvPicPr>
            <a:picLocks noChangeAspect="1"/>
          </p:cNvPicPr>
          <p:nvPr/>
        </p:nvPicPr>
        <p:blipFill rotWithShape="1">
          <a:blip r:embed="rId2">
            <a:clrChange>
              <a:clrFrom>
                <a:srgbClr val="FFFFFF"/>
              </a:clrFrom>
              <a:clrTo>
                <a:srgbClr val="FFFFFF">
                  <a:alpha val="0"/>
                </a:srgbClr>
              </a:clrTo>
            </a:clrChange>
          </a:blip>
          <a:srcRect l="22050" t="64655"/>
          <a:stretch/>
        </p:blipFill>
        <p:spPr>
          <a:xfrm>
            <a:off x="1936134" y="2275536"/>
            <a:ext cx="3758380" cy="1402707"/>
          </a:xfrm>
          <a:prstGeom prst="rect">
            <a:avLst/>
          </a:prstGeom>
        </p:spPr>
      </p:pic>
      <p:sp>
        <p:nvSpPr>
          <p:cNvPr id="23" name="TextBox 22">
            <a:extLst>
              <a:ext uri="{FF2B5EF4-FFF2-40B4-BE49-F238E27FC236}">
                <a16:creationId xmlns:a16="http://schemas.microsoft.com/office/drawing/2014/main" id="{D858D59C-1688-44A0-8BEF-20579D63E001}"/>
              </a:ext>
            </a:extLst>
          </p:cNvPr>
          <p:cNvSpPr txBox="1"/>
          <p:nvPr/>
        </p:nvSpPr>
        <p:spPr>
          <a:xfrm>
            <a:off x="2611528" y="2140860"/>
            <a:ext cx="3626314" cy="523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buClr>
                <a:schemeClr val="dk1"/>
              </a:buClr>
              <a:buSzPts val="2600"/>
              <a:buFont typeface="Epilogue Medium"/>
              <a:buNone/>
              <a:defRPr sz="2800" b="1">
                <a:solidFill>
                  <a:schemeClr val="dk1"/>
                </a:solidFill>
                <a:latin typeface="Epilogue Medium"/>
                <a:ea typeface="Epilogue Medium"/>
                <a:cs typeface="Epilogue Medium"/>
                <a:sym typeface="Epilogue Medium"/>
              </a:defRPr>
            </a:lvl1pPr>
            <a:lvl2pPr>
              <a:buClr>
                <a:schemeClr val="dk1"/>
              </a:buClr>
              <a:buSzPts val="2600"/>
              <a:buFont typeface="Epilogue Medium"/>
              <a:buNone/>
              <a:defRPr sz="2600">
                <a:solidFill>
                  <a:schemeClr val="dk1"/>
                </a:solidFill>
                <a:latin typeface="Epilogue Medium"/>
                <a:ea typeface="Epilogue Medium"/>
                <a:cs typeface="Epilogue Medium"/>
                <a:sym typeface="Epilogue Medium"/>
              </a:defRPr>
            </a:lvl2pPr>
            <a:lvl3pPr>
              <a:buClr>
                <a:schemeClr val="dk1"/>
              </a:buClr>
              <a:buSzPts val="2600"/>
              <a:buFont typeface="Epilogue Medium"/>
              <a:buNone/>
              <a:defRPr sz="2600">
                <a:solidFill>
                  <a:schemeClr val="dk1"/>
                </a:solidFill>
                <a:latin typeface="Epilogue Medium"/>
                <a:ea typeface="Epilogue Medium"/>
                <a:cs typeface="Epilogue Medium"/>
                <a:sym typeface="Epilogue Medium"/>
              </a:defRPr>
            </a:lvl3pPr>
            <a:lvl4pPr>
              <a:buClr>
                <a:schemeClr val="dk1"/>
              </a:buClr>
              <a:buSzPts val="2600"/>
              <a:buFont typeface="Epilogue Medium"/>
              <a:buNone/>
              <a:defRPr sz="2600">
                <a:solidFill>
                  <a:schemeClr val="dk1"/>
                </a:solidFill>
                <a:latin typeface="Epilogue Medium"/>
                <a:ea typeface="Epilogue Medium"/>
                <a:cs typeface="Epilogue Medium"/>
                <a:sym typeface="Epilogue Medium"/>
              </a:defRPr>
            </a:lvl4pPr>
            <a:lvl5pPr>
              <a:buClr>
                <a:schemeClr val="dk1"/>
              </a:buClr>
              <a:buSzPts val="2600"/>
              <a:buFont typeface="Epilogue Medium"/>
              <a:buNone/>
              <a:defRPr sz="2600">
                <a:solidFill>
                  <a:schemeClr val="dk1"/>
                </a:solidFill>
                <a:latin typeface="Epilogue Medium"/>
                <a:ea typeface="Epilogue Medium"/>
                <a:cs typeface="Epilogue Medium"/>
                <a:sym typeface="Epilogue Medium"/>
              </a:defRPr>
            </a:lvl5pPr>
            <a:lvl6pPr>
              <a:buClr>
                <a:schemeClr val="dk1"/>
              </a:buClr>
              <a:buSzPts val="2600"/>
              <a:buFont typeface="Epilogue Medium"/>
              <a:buNone/>
              <a:defRPr sz="2600">
                <a:solidFill>
                  <a:schemeClr val="dk1"/>
                </a:solidFill>
                <a:latin typeface="Epilogue Medium"/>
                <a:ea typeface="Epilogue Medium"/>
                <a:cs typeface="Epilogue Medium"/>
                <a:sym typeface="Epilogue Medium"/>
              </a:defRPr>
            </a:lvl6pPr>
            <a:lvl7pPr>
              <a:buClr>
                <a:schemeClr val="dk1"/>
              </a:buClr>
              <a:buSzPts val="2600"/>
              <a:buFont typeface="Epilogue Medium"/>
              <a:buNone/>
              <a:defRPr sz="2600">
                <a:solidFill>
                  <a:schemeClr val="dk1"/>
                </a:solidFill>
                <a:latin typeface="Epilogue Medium"/>
                <a:ea typeface="Epilogue Medium"/>
                <a:cs typeface="Epilogue Medium"/>
                <a:sym typeface="Epilogue Medium"/>
              </a:defRPr>
            </a:lvl7pPr>
            <a:lvl8pPr>
              <a:buClr>
                <a:schemeClr val="dk1"/>
              </a:buClr>
              <a:buSzPts val="2600"/>
              <a:buFont typeface="Epilogue Medium"/>
              <a:buNone/>
              <a:defRPr sz="2600">
                <a:solidFill>
                  <a:schemeClr val="dk1"/>
                </a:solidFill>
                <a:latin typeface="Epilogue Medium"/>
                <a:ea typeface="Epilogue Medium"/>
                <a:cs typeface="Epilogue Medium"/>
                <a:sym typeface="Epilogue Medium"/>
              </a:defRPr>
            </a:lvl8pPr>
            <a:lvl9pPr>
              <a:buClr>
                <a:schemeClr val="dk1"/>
              </a:buClr>
              <a:buSzPts val="2600"/>
              <a:buFont typeface="Epilogue Medium"/>
              <a:buNone/>
              <a:defRPr sz="2600">
                <a:solidFill>
                  <a:schemeClr val="dk1"/>
                </a:solidFill>
                <a:latin typeface="Epilogue Medium"/>
                <a:ea typeface="Epilogue Medium"/>
                <a:cs typeface="Epilogue Medium"/>
                <a:sym typeface="Epilogue Medium"/>
              </a:defRPr>
            </a:lvl9pPr>
          </a:lstStyle>
          <a:p>
            <a:r>
              <a:rPr lang="en-US" sz="1600" dirty="0"/>
              <a:t>LPD INPUT DATASET</a:t>
            </a:r>
            <a:endParaRPr lang="fr-CI" sz="1600" dirty="0"/>
          </a:p>
        </p:txBody>
      </p:sp>
      <p:cxnSp>
        <p:nvCxnSpPr>
          <p:cNvPr id="26" name="Straight Arrow Connector 25">
            <a:extLst>
              <a:ext uri="{FF2B5EF4-FFF2-40B4-BE49-F238E27FC236}">
                <a16:creationId xmlns:a16="http://schemas.microsoft.com/office/drawing/2014/main" id="{11E24E37-4AA6-4347-9709-967F39F6D8C4}"/>
              </a:ext>
            </a:extLst>
          </p:cNvPr>
          <p:cNvCxnSpPr/>
          <p:nvPr/>
        </p:nvCxnSpPr>
        <p:spPr>
          <a:xfrm>
            <a:off x="1869467" y="1967696"/>
            <a:ext cx="410746" cy="48286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6513AEA-E307-48F3-8183-D6ACAD0E8892}"/>
              </a:ext>
            </a:extLst>
          </p:cNvPr>
          <p:cNvSpPr/>
          <p:nvPr/>
        </p:nvSpPr>
        <p:spPr>
          <a:xfrm>
            <a:off x="7117674" y="2090315"/>
            <a:ext cx="1445996" cy="1402707"/>
          </a:xfrm>
          <a:prstGeom prst="rect">
            <a:avLst/>
          </a:prstGeom>
          <a:solidFill>
            <a:srgbClr val="FFFF99"/>
          </a:solidFill>
          <a:ln w="349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28" name="TextBox 27">
            <a:extLst>
              <a:ext uri="{FF2B5EF4-FFF2-40B4-BE49-F238E27FC236}">
                <a16:creationId xmlns:a16="http://schemas.microsoft.com/office/drawing/2014/main" id="{59E07311-2D10-4514-A256-3E539A03FFFB}"/>
              </a:ext>
            </a:extLst>
          </p:cNvPr>
          <p:cNvSpPr txBox="1"/>
          <p:nvPr/>
        </p:nvSpPr>
        <p:spPr>
          <a:xfrm>
            <a:off x="7229625" y="2512114"/>
            <a:ext cx="1301069" cy="523220"/>
          </a:xfrm>
          <a:prstGeom prst="rect">
            <a:avLst/>
          </a:prstGeom>
          <a:noFill/>
        </p:spPr>
        <p:txBody>
          <a:bodyPr wrap="square" rtlCol="0">
            <a:spAutoFit/>
          </a:bodyPr>
          <a:lstStyle/>
          <a:p>
            <a:pPr algn="ctr"/>
            <a:r>
              <a:rPr lang="en-US" b="1" i="1" dirty="0">
                <a:solidFill>
                  <a:schemeClr val="tx1"/>
                </a:solidFill>
              </a:rPr>
              <a:t>LPD class: i.e. STABLE</a:t>
            </a:r>
            <a:endParaRPr lang="fr-CI" b="1" i="1" dirty="0">
              <a:solidFill>
                <a:schemeClr val="tx1"/>
              </a:solidFill>
            </a:endParaRPr>
          </a:p>
        </p:txBody>
      </p:sp>
      <p:sp>
        <p:nvSpPr>
          <p:cNvPr id="29" name="Oval 28">
            <a:extLst>
              <a:ext uri="{FF2B5EF4-FFF2-40B4-BE49-F238E27FC236}">
                <a16:creationId xmlns:a16="http://schemas.microsoft.com/office/drawing/2014/main" id="{9529C392-EDB5-4910-ABF0-57988C1EC294}"/>
              </a:ext>
            </a:extLst>
          </p:cNvPr>
          <p:cNvSpPr/>
          <p:nvPr/>
        </p:nvSpPr>
        <p:spPr>
          <a:xfrm>
            <a:off x="2134679" y="1931453"/>
            <a:ext cx="3232499" cy="762299"/>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30" name="Graphic 29">
            <a:extLst>
              <a:ext uri="{FF2B5EF4-FFF2-40B4-BE49-F238E27FC236}">
                <a16:creationId xmlns:a16="http://schemas.microsoft.com/office/drawing/2014/main" id="{D01B1E56-1C8B-4BC5-8672-E459C8188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43" y="151028"/>
            <a:ext cx="1341556" cy="458507"/>
          </a:xfrm>
          <a:prstGeom prst="rect">
            <a:avLst/>
          </a:prstGeom>
        </p:spPr>
      </p:pic>
      <p:pic>
        <p:nvPicPr>
          <p:cNvPr id="31" name="Picture 30">
            <a:extLst>
              <a:ext uri="{FF2B5EF4-FFF2-40B4-BE49-F238E27FC236}">
                <a16:creationId xmlns:a16="http://schemas.microsoft.com/office/drawing/2014/main" id="{22364DAB-7174-4CB9-B3FB-2436585ECA70}"/>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32" name="Picture 31">
            <a:extLst>
              <a:ext uri="{FF2B5EF4-FFF2-40B4-BE49-F238E27FC236}">
                <a16:creationId xmlns:a16="http://schemas.microsoft.com/office/drawing/2014/main" id="{3F4AF1D2-7B77-47EE-854C-75CE2CC65E0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04377" y="60226"/>
            <a:ext cx="592143" cy="640109"/>
          </a:xfrm>
          <a:prstGeom prst="rect">
            <a:avLst/>
          </a:prstGeom>
        </p:spPr>
      </p:pic>
    </p:spTree>
    <p:extLst>
      <p:ext uri="{BB962C8B-B14F-4D97-AF65-F5344CB8AC3E}">
        <p14:creationId xmlns:p14="http://schemas.microsoft.com/office/powerpoint/2010/main" val="401595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7855-77A1-4C25-A016-793EB9DC61DA}"/>
              </a:ext>
            </a:extLst>
          </p:cNvPr>
          <p:cNvSpPr>
            <a:spLocks noGrp="1"/>
          </p:cNvSpPr>
          <p:nvPr>
            <p:ph type="title"/>
          </p:nvPr>
        </p:nvSpPr>
        <p:spPr>
          <a:xfrm>
            <a:off x="147480" y="609535"/>
            <a:ext cx="5698671" cy="1445700"/>
          </a:xfrm>
        </p:spPr>
        <p:txBody>
          <a:bodyPr/>
          <a:lstStyle/>
          <a:p>
            <a:r>
              <a:rPr lang="en-US" dirty="0">
                <a:solidFill>
                  <a:schemeClr val="tx1"/>
                </a:solidFill>
              </a:rPr>
              <a:t>The LPD input data set</a:t>
            </a:r>
            <a:endParaRPr lang="fr-CI" dirty="0">
              <a:solidFill>
                <a:schemeClr val="tx1"/>
              </a:solidFill>
            </a:endParaRPr>
          </a:p>
        </p:txBody>
      </p:sp>
      <p:pic>
        <p:nvPicPr>
          <p:cNvPr id="13" name="Picture 12">
            <a:extLst>
              <a:ext uri="{FF2B5EF4-FFF2-40B4-BE49-F238E27FC236}">
                <a16:creationId xmlns:a16="http://schemas.microsoft.com/office/drawing/2014/main" id="{34A0CB89-FE98-48C2-B84C-15779984868B}"/>
              </a:ext>
            </a:extLst>
          </p:cNvPr>
          <p:cNvPicPr>
            <a:picLocks noChangeAspect="1"/>
          </p:cNvPicPr>
          <p:nvPr/>
        </p:nvPicPr>
        <p:blipFill>
          <a:blip r:embed="rId2"/>
          <a:stretch>
            <a:fillRect/>
          </a:stretch>
        </p:blipFill>
        <p:spPr>
          <a:xfrm>
            <a:off x="2180492" y="1085565"/>
            <a:ext cx="6541478" cy="3441039"/>
          </a:xfrm>
          <a:prstGeom prst="rect">
            <a:avLst/>
          </a:prstGeom>
        </p:spPr>
      </p:pic>
      <p:pic>
        <p:nvPicPr>
          <p:cNvPr id="14" name="Picture 13">
            <a:extLst>
              <a:ext uri="{FF2B5EF4-FFF2-40B4-BE49-F238E27FC236}">
                <a16:creationId xmlns:a16="http://schemas.microsoft.com/office/drawing/2014/main" id="{82CCE5A7-AD9E-4CE6-B346-B06E68529166}"/>
              </a:ext>
            </a:extLst>
          </p:cNvPr>
          <p:cNvPicPr>
            <a:picLocks noChangeAspect="1"/>
          </p:cNvPicPr>
          <p:nvPr/>
        </p:nvPicPr>
        <p:blipFill>
          <a:blip r:embed="rId3"/>
          <a:stretch>
            <a:fillRect/>
          </a:stretch>
        </p:blipFill>
        <p:spPr>
          <a:xfrm>
            <a:off x="422030" y="1605830"/>
            <a:ext cx="1546994" cy="2400508"/>
          </a:xfrm>
          <a:prstGeom prst="rect">
            <a:avLst/>
          </a:prstGeom>
        </p:spPr>
      </p:pic>
      <p:pic>
        <p:nvPicPr>
          <p:cNvPr id="17" name="Graphic 16">
            <a:extLst>
              <a:ext uri="{FF2B5EF4-FFF2-40B4-BE49-F238E27FC236}">
                <a16:creationId xmlns:a16="http://schemas.microsoft.com/office/drawing/2014/main" id="{8DDD4ED3-3BD3-4957-9199-3BD44E5C10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443" y="151028"/>
            <a:ext cx="1341556" cy="458507"/>
          </a:xfrm>
          <a:prstGeom prst="rect">
            <a:avLst/>
          </a:prstGeom>
        </p:spPr>
      </p:pic>
      <p:pic>
        <p:nvPicPr>
          <p:cNvPr id="18" name="Picture 17">
            <a:extLst>
              <a:ext uri="{FF2B5EF4-FFF2-40B4-BE49-F238E27FC236}">
                <a16:creationId xmlns:a16="http://schemas.microsoft.com/office/drawing/2014/main" id="{27FF6B6F-D898-4F8F-ADAE-7213E4068E0E}"/>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25" name="Picture 24">
            <a:extLst>
              <a:ext uri="{FF2B5EF4-FFF2-40B4-BE49-F238E27FC236}">
                <a16:creationId xmlns:a16="http://schemas.microsoft.com/office/drawing/2014/main" id="{8B19144C-F129-47A7-8488-B93731F3F4F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404377" y="60226"/>
            <a:ext cx="592143" cy="640109"/>
          </a:xfrm>
          <a:prstGeom prst="rect">
            <a:avLst/>
          </a:prstGeom>
        </p:spPr>
      </p:pic>
    </p:spTree>
    <p:extLst>
      <p:ext uri="{BB962C8B-B14F-4D97-AF65-F5344CB8AC3E}">
        <p14:creationId xmlns:p14="http://schemas.microsoft.com/office/powerpoint/2010/main" val="165790903"/>
      </p:ext>
    </p:extLst>
  </p:cSld>
  <p:clrMapOvr>
    <a:masterClrMapping/>
  </p:clrMapOvr>
</p:sld>
</file>

<file path=ppt/theme/theme1.xml><?xml version="1.0" encoding="utf-8"?>
<a:theme xmlns:a="http://schemas.openxmlformats.org/drawingml/2006/main" name="International Organizations by Slidesgo">
  <a:themeElements>
    <a:clrScheme name="Simple Light">
      <a:dk1>
        <a:srgbClr val="000000"/>
      </a:dk1>
      <a:lt1>
        <a:srgbClr val="FFFFFF"/>
      </a:lt1>
      <a:dk2>
        <a:srgbClr val="003366"/>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7833</TotalTime>
  <Words>1346</Words>
  <Application>Microsoft Office PowerPoint</Application>
  <PresentationFormat>On-screen Show (16:9)</PresentationFormat>
  <Paragraphs>189</Paragraphs>
  <Slides>35</Slides>
  <Notes>20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35</vt:i4>
      </vt:variant>
    </vt:vector>
  </HeadingPairs>
  <TitlesOfParts>
    <vt:vector size="56" baseType="lpstr">
      <vt:lpstr>Avenir Next LT Pro Demi</vt:lpstr>
      <vt:lpstr>Josefin Sans</vt:lpstr>
      <vt:lpstr>Questrial</vt:lpstr>
      <vt:lpstr>Calibri</vt:lpstr>
      <vt:lpstr>Roboto Condensed</vt:lpstr>
      <vt:lpstr>IBM Plex Sans</vt:lpstr>
      <vt:lpstr>Golos Text</vt:lpstr>
      <vt:lpstr>Nunito Light</vt:lpstr>
      <vt:lpstr>Arial</vt:lpstr>
      <vt:lpstr>Avenir Next LT Pro</vt:lpstr>
      <vt:lpstr>Roboto</vt:lpstr>
      <vt:lpstr>DM Sans</vt:lpstr>
      <vt:lpstr>Roboto Light</vt:lpstr>
      <vt:lpstr>Aptos</vt:lpstr>
      <vt:lpstr>Sahitya</vt:lpstr>
      <vt:lpstr>Times New Roman</vt:lpstr>
      <vt:lpstr>Open Sans</vt:lpstr>
      <vt:lpstr>Gadugi</vt:lpstr>
      <vt:lpstr>Manrope</vt:lpstr>
      <vt:lpstr>Epilogue Medium</vt:lpstr>
      <vt:lpstr>International Organizations by Slidesgo</vt:lpstr>
      <vt:lpstr>SO1-2 Trends in Land Productivity  </vt:lpstr>
      <vt:lpstr>METHODOLOGY</vt:lpstr>
      <vt:lpstr>LAND PRODUCTIVITY DYNAMICS</vt:lpstr>
      <vt:lpstr>PERIODS - LAND PRODUCTIVITY</vt:lpstr>
      <vt:lpstr>DIFFERENT LPD MODELS</vt:lpstr>
      <vt:lpstr>PowerPoint Presentation</vt:lpstr>
      <vt:lpstr>WHY SO MUCH DIFFERENCES IN THE RESULTS?</vt:lpstr>
      <vt:lpstr>For every pixel…</vt:lpstr>
      <vt:lpstr>The LPD input data set</vt:lpstr>
      <vt:lpstr>The LPD input data set </vt:lpstr>
      <vt:lpstr>1- Vegetation index</vt:lpstr>
      <vt:lpstr>PowerPoint Presentation</vt:lpstr>
      <vt:lpstr>PowerPoint Presentation</vt:lpstr>
      <vt:lpstr>For every pixel…</vt:lpstr>
      <vt:lpstr>The LPD algorithm </vt:lpstr>
      <vt:lpstr>PowerPoint Presentation</vt:lpstr>
      <vt:lpstr>Trends.Earth LPD</vt:lpstr>
      <vt:lpstr>Aggregation of metrics</vt:lpstr>
      <vt:lpstr>Distinguishing human induced land degradation from the effects of climate variability</vt:lpstr>
      <vt:lpstr>RESIDUAL TREND ANALYSIS  Trends in vegetation production independent of rainfall</vt:lpstr>
      <vt:lpstr>Turkistan Oblast, Kazakhstan</vt:lpstr>
      <vt:lpstr>The LPD algorithm </vt:lpstr>
      <vt:lpstr>The LPD algorithm </vt:lpstr>
      <vt:lpstr> STRATEGY    </vt:lpstr>
      <vt:lpstr>SCRIPT IN GEE</vt:lpstr>
      <vt:lpstr>CATEGORIZATION:</vt:lpstr>
      <vt:lpstr>HIGH RESOLUTION FAO-WOCAT LPD</vt:lpstr>
      <vt:lpstr>HIGH RESOLUTION FAO-WOCAT LPD</vt:lpstr>
      <vt:lpstr>PowerPoint Presentation</vt:lpstr>
      <vt:lpstr>PowerPoint Presentation</vt:lpstr>
      <vt:lpstr>PowerPoint Presentation</vt:lpstr>
      <vt:lpstr>PowerPoint Presentation</vt:lpstr>
      <vt:lpstr>BHUTAN - 2022</vt:lpstr>
      <vt:lpstr>Is field verification possible?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of Trainers on UNCCD Reporting</dc:title>
  <dc:creator>Ingrid</dc:creator>
  <cp:lastModifiedBy>Teich, Ingrid (CDE)</cp:lastModifiedBy>
  <cp:revision>87</cp:revision>
  <dcterms:modified xsi:type="dcterms:W3CDTF">2026-06-26T10:29:47Z</dcterms:modified>
</cp:coreProperties>
</file>