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 id="2147483679" r:id="rId2"/>
  </p:sldMasterIdLst>
  <p:notesMasterIdLst>
    <p:notesMasterId r:id="rId38"/>
  </p:notesMasterIdLst>
  <p:sldIdLst>
    <p:sldId id="3633" r:id="rId3"/>
    <p:sldId id="259" r:id="rId4"/>
    <p:sldId id="297" r:id="rId5"/>
    <p:sldId id="299" r:id="rId6"/>
    <p:sldId id="1670" r:id="rId7"/>
    <p:sldId id="296" r:id="rId8"/>
    <p:sldId id="3541" r:id="rId9"/>
    <p:sldId id="261" r:id="rId10"/>
    <p:sldId id="3559" r:id="rId11"/>
    <p:sldId id="3560" r:id="rId12"/>
    <p:sldId id="311" r:id="rId13"/>
    <p:sldId id="3611" r:id="rId14"/>
    <p:sldId id="3612" r:id="rId15"/>
    <p:sldId id="3550" r:id="rId16"/>
    <p:sldId id="3551" r:id="rId17"/>
    <p:sldId id="304" r:id="rId18"/>
    <p:sldId id="306" r:id="rId19"/>
    <p:sldId id="3592" r:id="rId20"/>
    <p:sldId id="307" r:id="rId21"/>
    <p:sldId id="3613" r:id="rId22"/>
    <p:sldId id="3586" r:id="rId23"/>
    <p:sldId id="3609" r:id="rId24"/>
    <p:sldId id="3610" r:id="rId25"/>
    <p:sldId id="3587" r:id="rId26"/>
    <p:sldId id="3589" r:id="rId27"/>
    <p:sldId id="3590" r:id="rId28"/>
    <p:sldId id="3596" r:id="rId29"/>
    <p:sldId id="3591" r:id="rId30"/>
    <p:sldId id="3614" r:id="rId31"/>
    <p:sldId id="3615" r:id="rId32"/>
    <p:sldId id="3617" r:id="rId33"/>
    <p:sldId id="3618" r:id="rId34"/>
    <p:sldId id="3619" r:id="rId35"/>
    <p:sldId id="3631" r:id="rId36"/>
    <p:sldId id="3635" r:id="rId37"/>
  </p:sldIdLst>
  <p:sldSz cx="9144000" cy="5143500" type="screen16x9"/>
  <p:notesSz cx="6858000" cy="9144000"/>
  <p:embeddedFontLst>
    <p:embeddedFont>
      <p:font typeface="Avenir Next LT Pro" panose="020B0504020202020204"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Epilogue Medium" panose="020B0604020202020204" charset="0"/>
      <p:regular r:id="rId47"/>
      <p:bold r:id="rId48"/>
      <p:italic r:id="rId49"/>
      <p:boldItalic r:id="rId50"/>
    </p:embeddedFont>
    <p:embeddedFont>
      <p:font typeface="Figtree" panose="020B0604020202020204" charset="0"/>
      <p:regular r:id="rId51"/>
      <p:bold r:id="rId52"/>
      <p:italic r:id="rId53"/>
      <p:boldItalic r:id="rId54"/>
    </p:embeddedFont>
    <p:embeddedFont>
      <p:font typeface="Helvetica" panose="020B0604020202020204" pitchFamily="34" charset="0"/>
      <p:regular r:id="rId55"/>
      <p:bold r:id="rId56"/>
      <p:italic r:id="rId57"/>
      <p:boldItalic r:id="rId58"/>
    </p:embeddedFont>
    <p:embeddedFont>
      <p:font typeface="IBM Plex Sans" panose="020B0604020202020204" charset="0"/>
      <p:regular r:id="rId59"/>
      <p:bold r:id="rId60"/>
      <p:italic r:id="rId61"/>
      <p:boldItalic r:id="rId62"/>
    </p:embeddedFont>
    <p:embeddedFont>
      <p:font typeface="Josefin Sans" panose="020B0604020202020204" charset="0"/>
      <p:regular r:id="rId63"/>
      <p:bold r:id="rId64"/>
      <p:italic r:id="rId65"/>
      <p:boldItalic r:id="rId66"/>
    </p:embeddedFont>
    <p:embeddedFont>
      <p:font typeface="Lato" panose="020B0604020202020204" charset="0"/>
      <p:regular r:id="rId67"/>
      <p:bold r:id="rId68"/>
      <p:italic r:id="rId69"/>
      <p:boldItalic r:id="rId70"/>
    </p:embeddedFont>
    <p:embeddedFont>
      <p:font typeface="Manrope" panose="020B0604020202020204" charset="0"/>
      <p:regular r:id="rId71"/>
      <p:bold r:id="rId72"/>
    </p:embeddedFont>
    <p:embeddedFont>
      <p:font typeface="Nunito" panose="020B0604020202020204" charset="0"/>
      <p:regular r:id="rId73"/>
      <p:bold r:id="rId74"/>
      <p:italic r:id="rId75"/>
      <p:boldItalic r:id="rId76"/>
    </p:embeddedFont>
    <p:embeddedFont>
      <p:font typeface="Nunito Light" panose="020B0604020202020204" charset="0"/>
      <p:regular r:id="rId77"/>
      <p:italic r:id="rId78"/>
    </p:embeddedFont>
    <p:embeddedFont>
      <p:font typeface="Open Sans" panose="020B0604020202020204" charset="0"/>
      <p:regular r:id="rId79"/>
      <p:bold r:id="rId80"/>
      <p:italic r:id="rId81"/>
      <p:boldItalic r:id="rId82"/>
    </p:embeddedFont>
    <p:embeddedFont>
      <p:font typeface="Questrial" panose="020B0604020202020204" charset="0"/>
      <p:regular r:id="rId83"/>
    </p:embeddedFont>
    <p:embeddedFont>
      <p:font typeface="Roboto" panose="020B060402020202020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679812E-EBC6-43D5-BD25-25F0F0377AE4}">
          <p14:sldIdLst>
            <p14:sldId id="3633"/>
            <p14:sldId id="259"/>
            <p14:sldId id="297"/>
            <p14:sldId id="299"/>
            <p14:sldId id="1670"/>
            <p14:sldId id="296"/>
            <p14:sldId id="3541"/>
            <p14:sldId id="261"/>
            <p14:sldId id="3559"/>
            <p14:sldId id="3560"/>
            <p14:sldId id="311"/>
            <p14:sldId id="3611"/>
            <p14:sldId id="3612"/>
            <p14:sldId id="3550"/>
            <p14:sldId id="3551"/>
            <p14:sldId id="304"/>
            <p14:sldId id="306"/>
            <p14:sldId id="3592"/>
            <p14:sldId id="307"/>
            <p14:sldId id="3613"/>
            <p14:sldId id="3586"/>
          </p14:sldIdLst>
        </p14:section>
        <p14:section name="Untitled Section" id="{5DABA191-2983-4E03-BDD9-DFC0B1453FEF}">
          <p14:sldIdLst>
            <p14:sldId id="3609"/>
            <p14:sldId id="3610"/>
            <p14:sldId id="3587"/>
            <p14:sldId id="3589"/>
            <p14:sldId id="3590"/>
            <p14:sldId id="3596"/>
            <p14:sldId id="3591"/>
            <p14:sldId id="3614"/>
            <p14:sldId id="3615"/>
            <p14:sldId id="3617"/>
            <p14:sldId id="3618"/>
            <p14:sldId id="3619"/>
            <p14:sldId id="3631"/>
            <p14:sldId id="36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33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3BAB81-B57F-44EB-B710-BE4594560E23}">
  <a:tblStyle styleId="{BC3BAB81-B57F-44EB-B710-BE4594560E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85" autoAdjust="0"/>
  </p:normalViewPr>
  <p:slideViewPr>
    <p:cSldViewPr snapToGrid="0">
      <p:cViewPr varScale="1">
        <p:scale>
          <a:sx n="86" d="100"/>
          <a:sy n="86" d="100"/>
        </p:scale>
        <p:origin x="12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font" Target="fonts/font30.fntdata"/><Relationship Id="rId84" Type="http://schemas.openxmlformats.org/officeDocument/2006/relationships/font" Target="fonts/font46.fntdata"/><Relationship Id="rId89"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5.fntdata"/><Relationship Id="rId58" Type="http://schemas.openxmlformats.org/officeDocument/2006/relationships/font" Target="fonts/font20.fntdata"/><Relationship Id="rId74" Type="http://schemas.openxmlformats.org/officeDocument/2006/relationships/font" Target="fonts/font36.fntdata"/><Relationship Id="rId79" Type="http://schemas.openxmlformats.org/officeDocument/2006/relationships/font" Target="fonts/font41.fntdata"/><Relationship Id="rId5" Type="http://schemas.openxmlformats.org/officeDocument/2006/relationships/slide" Target="slides/slide3.xml"/><Relationship Id="rId90" Type="http://schemas.openxmlformats.org/officeDocument/2006/relationships/theme" Target="theme/theme1.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font" Target="fonts/font31.fntdata"/><Relationship Id="rId77" Type="http://schemas.openxmlformats.org/officeDocument/2006/relationships/font" Target="fonts/font39.fntdata"/><Relationship Id="rId8" Type="http://schemas.openxmlformats.org/officeDocument/2006/relationships/slide" Target="slides/slide6.xml"/><Relationship Id="rId51" Type="http://schemas.openxmlformats.org/officeDocument/2006/relationships/font" Target="fonts/font13.fntdata"/><Relationship Id="rId72" Type="http://schemas.openxmlformats.org/officeDocument/2006/relationships/font" Target="fonts/font34.fntdata"/><Relationship Id="rId80" Type="http://schemas.openxmlformats.org/officeDocument/2006/relationships/font" Target="fonts/font42.fntdata"/><Relationship Id="rId85" Type="http://schemas.openxmlformats.org/officeDocument/2006/relationships/font" Target="fonts/font4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font" Target="fonts/font29.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font" Target="fonts/font32.fntdata"/><Relationship Id="rId75" Type="http://schemas.openxmlformats.org/officeDocument/2006/relationships/font" Target="fonts/font37.fntdata"/><Relationship Id="rId83" Type="http://schemas.openxmlformats.org/officeDocument/2006/relationships/font" Target="fonts/font45.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73" Type="http://schemas.openxmlformats.org/officeDocument/2006/relationships/font" Target="fonts/font35.fntdata"/><Relationship Id="rId78" Type="http://schemas.openxmlformats.org/officeDocument/2006/relationships/font" Target="fonts/font40.fntdata"/><Relationship Id="rId81" Type="http://schemas.openxmlformats.org/officeDocument/2006/relationships/font" Target="fonts/font43.fntdata"/><Relationship Id="rId86" Type="http://schemas.openxmlformats.org/officeDocument/2006/relationships/font" Target="fonts/font48.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 Id="rId34" Type="http://schemas.openxmlformats.org/officeDocument/2006/relationships/slide" Target="slides/slide32.xml"/><Relationship Id="rId50" Type="http://schemas.openxmlformats.org/officeDocument/2006/relationships/font" Target="fonts/font12.fntdata"/><Relationship Id="rId55" Type="http://schemas.openxmlformats.org/officeDocument/2006/relationships/font" Target="fonts/font17.fntdata"/><Relationship Id="rId76" Type="http://schemas.openxmlformats.org/officeDocument/2006/relationships/font" Target="fonts/font38.fntdata"/><Relationship Id="rId7" Type="http://schemas.openxmlformats.org/officeDocument/2006/relationships/slide" Target="slides/slide5.xml"/><Relationship Id="rId71"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font" Target="fonts/font2.fntdata"/><Relationship Id="rId45" Type="http://schemas.openxmlformats.org/officeDocument/2006/relationships/font" Target="fonts/font7.fntdata"/><Relationship Id="rId66" Type="http://schemas.openxmlformats.org/officeDocument/2006/relationships/font" Target="fonts/font28.fntdata"/><Relationship Id="rId87" Type="http://schemas.openxmlformats.org/officeDocument/2006/relationships/font" Target="fonts/font49.fntdata"/><Relationship Id="rId61" Type="http://schemas.openxmlformats.org/officeDocument/2006/relationships/font" Target="fonts/font23.fntdata"/><Relationship Id="rId82" Type="http://schemas.openxmlformats.org/officeDocument/2006/relationships/font" Target="fonts/font44.fntdata"/><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52b62a2be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52b62a2be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2920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90048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18</a:t>
            </a:fld>
            <a:endParaRPr lang="fr-CI"/>
          </a:p>
        </p:txBody>
      </p:sp>
    </p:spTree>
    <p:extLst>
      <p:ext uri="{BB962C8B-B14F-4D97-AF65-F5344CB8AC3E}">
        <p14:creationId xmlns:p14="http://schemas.microsoft.com/office/powerpoint/2010/main" val="1793318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482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793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6131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22</a:t>
            </a:fld>
            <a:endParaRPr lang="fr-CI"/>
          </a:p>
        </p:txBody>
      </p:sp>
    </p:spTree>
    <p:extLst>
      <p:ext uri="{BB962C8B-B14F-4D97-AF65-F5344CB8AC3E}">
        <p14:creationId xmlns:p14="http://schemas.microsoft.com/office/powerpoint/2010/main" val="11804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016057194a_3_22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016057194a_3_22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529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r-CI" dirty="0"/>
          </a:p>
        </p:txBody>
      </p:sp>
    </p:spTree>
    <p:extLst>
      <p:ext uri="{BB962C8B-B14F-4D97-AF65-F5344CB8AC3E}">
        <p14:creationId xmlns:p14="http://schemas.microsoft.com/office/powerpoint/2010/main" val="3796470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31</a:t>
            </a:fld>
            <a:endParaRPr lang="fr-CI"/>
          </a:p>
        </p:txBody>
      </p:sp>
    </p:spTree>
    <p:extLst>
      <p:ext uri="{BB962C8B-B14F-4D97-AF65-F5344CB8AC3E}">
        <p14:creationId xmlns:p14="http://schemas.microsoft.com/office/powerpoint/2010/main" val="141573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a:solidFill>
                  <a:schemeClr val="tx1">
                    <a:lumMod val="65000"/>
                    <a:lumOff val="35000"/>
                  </a:schemeClr>
                </a:solidFill>
                <a:latin typeface="Helvetica" pitchFamily="2" charset="0"/>
                <a:cs typeface="Open Sans" panose="020B0606030504020204" pitchFamily="34" charset="0"/>
              </a:rPr>
              <a:t>Improved temporal consistency</a:t>
            </a:r>
            <a:r>
              <a:rPr lang="en-US" sz="1200" dirty="0">
                <a:solidFill>
                  <a:schemeClr val="tx1">
                    <a:lumMod val="65000"/>
                    <a:lumOff val="35000"/>
                  </a:schemeClr>
                </a:solidFill>
                <a:latin typeface="Helvetica" pitchFamily="2" charset="0"/>
                <a:cs typeface="Open Sans" panose="020B0606030504020204" pitchFamily="34" charset="0"/>
              </a:rPr>
              <a:t>: A simplified approach to integrating land condition assessments over reporting processes, using clearly defined reporting periods and status mapping, enables more consistent time-series analysis of SDG Indicator 15.3.1</a:t>
            </a:r>
            <a:r>
              <a:rPr lang="en-US" dirty="0">
                <a:solidFill>
                  <a:srgbClr val="000000"/>
                </a:solidFill>
                <a:latin typeface="Roboto" panose="020B0604020202020204" charset="0"/>
              </a:rPr>
              <a:t>; </a:t>
            </a:r>
            <a:br>
              <a:rPr lang="en-US" dirty="0">
                <a:solidFill>
                  <a:srgbClr val="000000"/>
                </a:solidFill>
                <a:latin typeface="Roboto" panose="020B0604020202020204" charset="0"/>
              </a:rPr>
            </a:br>
            <a:r>
              <a:rPr lang="en-US" sz="1200" b="1" i="0" u="none" strike="noStrike" kern="1200" baseline="0" dirty="0">
                <a:solidFill>
                  <a:schemeClr val="tx1"/>
                </a:solidFill>
                <a:latin typeface="+mn-lt"/>
                <a:ea typeface="+mn-ea"/>
                <a:cs typeface="+mn-cs"/>
              </a:rPr>
              <a:t>Enhanced understanding of land condition dynamics</a:t>
            </a:r>
            <a:r>
              <a:rPr lang="en-US" sz="1200" b="0" i="0" u="none" strike="noStrike" kern="1200" baseline="0" dirty="0">
                <a:solidFill>
                  <a:schemeClr val="tx1"/>
                </a:solidFill>
                <a:latin typeface="+mn-lt"/>
                <a:ea typeface="+mn-ea"/>
                <a:cs typeface="+mn-cs"/>
              </a:rPr>
              <a:t>: By distinguishing between recent and baseline degradation and improvement, the expanded status matrix allows for a more detailed interpretation of temporal change. This facilitates better targeting of land restoration interventions; </a:t>
            </a:r>
          </a:p>
          <a:p>
            <a:r>
              <a:rPr lang="en-US" sz="1200" b="1" i="0" u="none" strike="noStrike" kern="1200" baseline="0" dirty="0">
                <a:solidFill>
                  <a:schemeClr val="tx1"/>
                </a:solidFill>
                <a:latin typeface="+mn-lt"/>
                <a:ea typeface="+mn-ea"/>
                <a:cs typeface="+mn-cs"/>
              </a:rPr>
              <a:t>Operationalization of counterbalancing</a:t>
            </a:r>
            <a:r>
              <a:rPr lang="en-US" sz="1200" b="0" i="0" u="none" strike="noStrike" kern="1200" baseline="0" dirty="0">
                <a:solidFill>
                  <a:schemeClr val="tx1"/>
                </a:solidFill>
                <a:latin typeface="+mn-lt"/>
                <a:ea typeface="+mn-ea"/>
                <a:cs typeface="+mn-cs"/>
              </a:rPr>
              <a:t>: For the first time, detailed guidance is provided on applying the counterbalancing principle to assess progress toward LDN. This approach ensures that new degradation is matched by equivalent gains in natural capital within the same land type, thereby supporting the goal of “no net loss” and promoting land-use planning that considers progress towards LDN; </a:t>
            </a:r>
          </a:p>
          <a:p>
            <a:r>
              <a:rPr lang="en-US" sz="1200" b="1" i="0" u="none" strike="noStrike" kern="1200" baseline="0" dirty="0">
                <a:solidFill>
                  <a:schemeClr val="tx1"/>
                </a:solidFill>
                <a:latin typeface="+mn-lt"/>
                <a:ea typeface="+mn-ea"/>
                <a:cs typeface="+mn-cs"/>
              </a:rPr>
              <a:t>Support for country-driven approaches</a:t>
            </a:r>
            <a:r>
              <a:rPr lang="en-US" sz="1200" b="0" i="0" u="none" strike="noStrike" kern="1200" baseline="0" dirty="0">
                <a:solidFill>
                  <a:schemeClr val="tx1"/>
                </a:solidFill>
                <a:latin typeface="+mn-lt"/>
                <a:ea typeface="+mn-ea"/>
                <a:cs typeface="+mn-cs"/>
              </a:rPr>
              <a:t>: This addendum encourages the use of nationally verified datasets and local expertise, reinforcing national ownership of the monitoring and reporting process; </a:t>
            </a:r>
          </a:p>
          <a:p>
            <a:r>
              <a:rPr lang="en-US" sz="1200" b="1" i="0" u="none" strike="noStrike" kern="1200" baseline="0" dirty="0">
                <a:solidFill>
                  <a:schemeClr val="tx1"/>
                </a:solidFill>
                <a:latin typeface="+mn-lt"/>
                <a:ea typeface="+mn-ea"/>
                <a:cs typeface="+mn-cs"/>
              </a:rPr>
              <a:t>Integration with global tools and platforms</a:t>
            </a:r>
            <a:r>
              <a:rPr lang="en-US" sz="1200" b="0" i="0" u="none" strike="noStrike" kern="1200" baseline="0" dirty="0">
                <a:solidFill>
                  <a:schemeClr val="tx1"/>
                </a:solidFill>
                <a:latin typeface="+mn-lt"/>
                <a:ea typeface="+mn-ea"/>
                <a:cs typeface="+mn-cs"/>
              </a:rPr>
              <a:t>: The methodologies described in the addendum will be implemented as executable code in free and open-access software such as </a:t>
            </a:r>
            <a:r>
              <a:rPr lang="en-US" sz="1200" b="0" i="0" u="none" strike="noStrike" kern="1200" baseline="0" dirty="0" err="1">
                <a:solidFill>
                  <a:schemeClr val="tx1"/>
                </a:solidFill>
                <a:latin typeface="+mn-lt"/>
                <a:ea typeface="+mn-ea"/>
                <a:cs typeface="+mn-cs"/>
              </a:rPr>
              <a:t>Trends.Earth</a:t>
            </a:r>
            <a:r>
              <a:rPr lang="en-US" sz="1200" b="0" i="0" u="none" strike="noStrike" kern="1200" baseline="0" dirty="0">
                <a:solidFill>
                  <a:schemeClr val="tx1"/>
                </a:solidFill>
                <a:latin typeface="+mn-lt"/>
                <a:ea typeface="+mn-ea"/>
                <a:cs typeface="+mn-cs"/>
              </a:rPr>
              <a:t>, ensuring that the guidance is not only theoretically sound but also practically implementable; </a:t>
            </a:r>
          </a:p>
          <a:p>
            <a:r>
              <a:rPr lang="en-US" sz="1200" b="1" i="0" u="none" strike="noStrike" kern="1200" baseline="0" dirty="0">
                <a:solidFill>
                  <a:schemeClr val="tx1"/>
                </a:solidFill>
                <a:latin typeface="+mn-lt"/>
                <a:ea typeface="+mn-ea"/>
                <a:cs typeface="+mn-cs"/>
              </a:rPr>
              <a:t>Strengthened basis for SLM and policy</a:t>
            </a:r>
            <a:r>
              <a:rPr lang="en-US" sz="1200" b="0" i="0" u="none" strike="noStrike" kern="1200" baseline="0" dirty="0">
                <a:solidFill>
                  <a:schemeClr val="tx1"/>
                </a:solidFill>
                <a:latin typeface="+mn-lt"/>
                <a:ea typeface="+mn-ea"/>
                <a:cs typeface="+mn-cs"/>
              </a:rPr>
              <a:t>: By enabling the identification of spatial patterns of degradation and improvement, and quantification of changes in natural capital, this addendum empowers countries to link monitoring outcomes with real-world interventions and offers valuable tools for planning, implementing and evaluating SLM practices. </a:t>
            </a:r>
            <a:endParaRPr lang="fr-CI" dirty="0"/>
          </a:p>
          <a:p>
            <a:endParaRPr lang="fr-CI" dirty="0"/>
          </a:p>
        </p:txBody>
      </p:sp>
      <p:sp>
        <p:nvSpPr>
          <p:cNvPr id="4" name="Slide Number Placeholder 3"/>
          <p:cNvSpPr>
            <a:spLocks noGrp="1"/>
          </p:cNvSpPr>
          <p:nvPr>
            <p:ph type="sldNum" sz="quarter" idx="5"/>
          </p:nvPr>
        </p:nvSpPr>
        <p:spPr/>
        <p:txBody>
          <a:bodyPr/>
          <a:lstStyle/>
          <a:p>
            <a:fld id="{AD316F99-48F1-4F4B-8A80-1902728FBB73}" type="slidenum">
              <a:rPr lang="fr-CI" smtClean="0"/>
              <a:t>34</a:t>
            </a:fld>
            <a:endParaRPr lang="fr-CI"/>
          </a:p>
        </p:txBody>
      </p:sp>
    </p:spTree>
    <p:extLst>
      <p:ext uri="{BB962C8B-B14F-4D97-AF65-F5344CB8AC3E}">
        <p14:creationId xmlns:p14="http://schemas.microsoft.com/office/powerpoint/2010/main" val="703448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135c9f142d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135c9f142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US" sz="1100" b="0" i="0" u="none" strike="noStrike" cap="none" dirty="0">
                <a:solidFill>
                  <a:srgbClr val="000000"/>
                </a:solidFill>
                <a:effectLst/>
                <a:latin typeface="Arial"/>
                <a:ea typeface="Arial"/>
                <a:cs typeface="Arial"/>
                <a:sym typeface="Arial"/>
              </a:rPr>
              <a:t>The concept of LAND DEGRADATION NEUTRALITY (LDN) was introduced into the global dialogue by the United Nations Convention to Combat Desertification (UNCCD), accepted by the international community during the Rio+20 conference in 2012  and adopted as part of the 2030 Agenda for Sustainable Development in 2015. LDN aims to preserve the land resource base by ensuring no net loss of healthy and productive land via a combination of measures that avoid, reduce and reverse land degradation. Achieving neutrality requires estimating the likely impacts of land-use and land management decisions, then counterbalancing anticipated losses through strategically planned rehabilitation or restoration of degraded land within the same land type.</a:t>
            </a:r>
          </a:p>
          <a:p>
            <a:pPr marL="139700" indent="0">
              <a:buNone/>
            </a:pP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Policies and </a:t>
            </a:r>
            <a:r>
              <a:rPr lang="en-US" sz="1100" b="0" i="0" u="none" strike="noStrike" cap="none" dirty="0" err="1">
                <a:solidFill>
                  <a:srgbClr val="000000"/>
                </a:solidFill>
                <a:effectLst/>
                <a:latin typeface="Arial"/>
                <a:ea typeface="Arial"/>
                <a:cs typeface="Arial"/>
                <a:sym typeface="Arial"/>
              </a:rPr>
              <a:t>programmes</a:t>
            </a:r>
            <a:r>
              <a:rPr lang="en-US" sz="1100" b="0" i="0" u="none" strike="noStrike" cap="none" dirty="0">
                <a:solidFill>
                  <a:srgbClr val="000000"/>
                </a:solidFill>
                <a:effectLst/>
                <a:latin typeface="Arial"/>
                <a:ea typeface="Arial"/>
                <a:cs typeface="Arial"/>
                <a:sym typeface="Arial"/>
              </a:rPr>
              <a:t> to halt and reverse land degradation have long suffered from the absence of a clear overarching goal and quantitative, time-bound targets to guide action and make measurable progress. In October 2015, UNCCD country Parties reached a breakthrough agreement on the land degradation neutrality (LDN) concept.</a:t>
            </a:r>
            <a:endParaRPr lang="fr-CI"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The LDN concept has been developed to encourage the implementation of an optimal mix of measures designed to avoid, reduce and/or reverse land degradation in order to achieve a state of no net loss of healthy and productive land. LDN aims to balance anticipated losses in land-based natural capital and associated ecosystem functions and services with measures that produce alternative gains through approaches such as land restoration and sustainable land management. </a:t>
            </a:r>
            <a:r>
              <a:rPr lang="en-GB" sz="1100" b="0" i="0" u="none" strike="noStrike" cap="none" dirty="0">
                <a:solidFill>
                  <a:srgbClr val="000000"/>
                </a:solidFill>
                <a:effectLst/>
                <a:latin typeface="Arial"/>
                <a:ea typeface="Arial"/>
                <a:cs typeface="Arial"/>
                <a:sym typeface="Arial"/>
              </a:rPr>
              <a:t>The knowledge base for the LDN concept is still evolving.</a:t>
            </a:r>
            <a:endParaRPr lang="fr-CI" sz="1100" b="0" i="0" u="none" strike="noStrike" cap="none" dirty="0">
              <a:solidFill>
                <a:srgbClr val="000000"/>
              </a:solidFill>
              <a:effectLst/>
              <a:latin typeface="Arial"/>
              <a:ea typeface="Arial"/>
              <a:cs typeface="Arial"/>
              <a:sym typeface="Arial"/>
            </a:endParaRPr>
          </a:p>
          <a:p>
            <a:pPr marL="139700" indent="0">
              <a:buNone/>
            </a:pPr>
            <a:endParaRPr lang="fr-CI" sz="1100" b="0" i="0" u="none" strike="noStrike" cap="none" dirty="0">
              <a:solidFill>
                <a:srgbClr val="000000"/>
              </a:solidFill>
              <a:effectLst/>
              <a:latin typeface="Arial"/>
              <a:ea typeface="Arial"/>
              <a:cs typeface="Arial"/>
              <a:sym typeface="Arial"/>
            </a:endParaRPr>
          </a:p>
          <a:p>
            <a:pPr marL="139700" indent="0">
              <a:buNone/>
            </a:pPr>
            <a:endParaRPr lang="en-US" sz="1100" b="0" i="0" u="none" strike="noStrike" cap="none" dirty="0">
              <a:solidFill>
                <a:srgbClr val="000000"/>
              </a:solidFill>
              <a:effectLst/>
              <a:latin typeface="Arial"/>
              <a:ea typeface="Arial"/>
              <a:cs typeface="Arial"/>
              <a:sym typeface="Arial"/>
            </a:endParaRPr>
          </a:p>
          <a:p>
            <a:pPr marL="139700" indent="0">
              <a:buNone/>
            </a:pPr>
            <a:r>
              <a:rPr lang="en-US" sz="1100" b="0" i="0" u="none" strike="noStrike" cap="none" dirty="0">
                <a:solidFill>
                  <a:srgbClr val="000000"/>
                </a:solidFill>
                <a:effectLst/>
                <a:latin typeface="Arial"/>
                <a:ea typeface="Arial"/>
                <a:cs typeface="Arial"/>
                <a:sym typeface="Arial"/>
              </a:rPr>
              <a:t>More information:</a:t>
            </a:r>
          </a:p>
          <a:p>
            <a:pPr marL="457200" indent="-317500"/>
            <a:r>
              <a:rPr lang="en-US" sz="1100" b="0" i="0" u="none" strike="noStrike" cap="none" dirty="0">
                <a:solidFill>
                  <a:srgbClr val="000000"/>
                </a:solidFill>
                <a:effectLst/>
                <a:latin typeface="Arial"/>
                <a:ea typeface="Arial"/>
                <a:cs typeface="Arial"/>
                <a:sym typeface="Arial"/>
              </a:rPr>
              <a:t>https://www.unccd.int/sites/default/files/relevant-links/2017-08/v2_201309-unccd-bro_web_final.pdf</a:t>
            </a:r>
            <a:endParaRPr lang="fr-CI" sz="1100" b="0" i="0" u="none" strike="noStrike" cap="none" dirty="0">
              <a:solidFill>
                <a:srgbClr val="000000"/>
              </a:solidFill>
              <a:effectLst/>
              <a:latin typeface="Arial"/>
              <a:ea typeface="Arial"/>
              <a:cs typeface="Arial"/>
              <a:sym typeface="Arial"/>
            </a:endParaRPr>
          </a:p>
          <a:p>
            <a:pPr marL="457200" indent="-317500"/>
            <a:r>
              <a:rPr lang="en-US" sz="1100" b="0" i="0" u="none" strike="noStrike" cap="none" dirty="0">
                <a:solidFill>
                  <a:srgbClr val="000000"/>
                </a:solidFill>
                <a:effectLst/>
                <a:latin typeface="Arial"/>
                <a:ea typeface="Arial"/>
                <a:cs typeface="Arial"/>
                <a:sym typeface="Arial"/>
              </a:rPr>
              <a:t>https://www.unccd.int/actions/achieving-land-degradation-neutrality</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sz="1100" b="0" i="0" u="none" strike="noStrike" cap="none" dirty="0">
                <a:solidFill>
                  <a:srgbClr val="000000"/>
                </a:solidFill>
                <a:effectLst/>
                <a:latin typeface="Arial"/>
                <a:ea typeface="Arial"/>
                <a:cs typeface="Arial"/>
                <a:sym typeface="Arial"/>
              </a:rPr>
              <a:t>Lal, R.; </a:t>
            </a:r>
            <a:r>
              <a:rPr lang="en-GB" sz="1100" b="0" i="0" u="none" strike="noStrike" cap="none" dirty="0" err="1">
                <a:solidFill>
                  <a:srgbClr val="000000"/>
                </a:solidFill>
                <a:effectLst/>
                <a:latin typeface="Arial"/>
                <a:ea typeface="Arial"/>
                <a:cs typeface="Arial"/>
                <a:sym typeface="Arial"/>
              </a:rPr>
              <a:t>Safriel</a:t>
            </a:r>
            <a:r>
              <a:rPr lang="en-GB" sz="1100" b="0" i="0" u="none" strike="noStrike" cap="none" dirty="0">
                <a:solidFill>
                  <a:srgbClr val="000000"/>
                </a:solidFill>
                <a:effectLst/>
                <a:latin typeface="Arial"/>
                <a:ea typeface="Arial"/>
                <a:cs typeface="Arial"/>
                <a:sym typeface="Arial"/>
              </a:rPr>
              <a:t>, U.; Boer, B. 2012. Zero Net Land Degradation: A New Sustainable Development Goal for Rio+ 20; A report prepared for the Secretariat of the United Nations Convention to Combat Desertification; UNCCD: Bonn, Germany, 2012.</a:t>
            </a:r>
            <a:endParaRPr lang="fr-CI" sz="1100" b="0" i="0" u="none" strike="noStrike" cap="none" dirty="0">
              <a:solidFill>
                <a:srgbClr val="000000"/>
              </a:solidFill>
              <a:effectLst/>
              <a:latin typeface="Arial"/>
              <a:ea typeface="Arial"/>
              <a:cs typeface="Arial"/>
              <a:sym typeface="Arial"/>
            </a:endParaRPr>
          </a:p>
          <a:p>
            <a:pPr marL="457200" indent="-317500"/>
            <a:r>
              <a:rPr lang="en-US" sz="1100" b="0" i="0" u="none" strike="noStrike" cap="none" dirty="0">
                <a:solidFill>
                  <a:srgbClr val="000000"/>
                </a:solidFill>
                <a:effectLst/>
                <a:latin typeface="Arial"/>
                <a:ea typeface="Arial"/>
                <a:cs typeface="Arial"/>
                <a:sym typeface="Arial"/>
              </a:rPr>
              <a:t>Orr, B.J., A.L. Cowie, V.M. Castillo Sanchez, P. </a:t>
            </a:r>
            <a:r>
              <a:rPr lang="en-US" sz="1100" b="0" i="0" u="none" strike="noStrike" cap="none" dirty="0" err="1">
                <a:solidFill>
                  <a:srgbClr val="000000"/>
                </a:solidFill>
                <a:effectLst/>
                <a:latin typeface="Arial"/>
                <a:ea typeface="Arial"/>
                <a:cs typeface="Arial"/>
                <a:sym typeface="Arial"/>
              </a:rPr>
              <a:t>Chasek</a:t>
            </a:r>
            <a:r>
              <a:rPr lang="en-US" sz="1100" b="0" i="0" u="none" strike="noStrike" cap="none" dirty="0">
                <a:solidFill>
                  <a:srgbClr val="000000"/>
                </a:solidFill>
                <a:effectLst/>
                <a:latin typeface="Arial"/>
                <a:ea typeface="Arial"/>
                <a:cs typeface="Arial"/>
                <a:sym typeface="Arial"/>
              </a:rPr>
              <a:t>, N.D. Crossman, A. </a:t>
            </a:r>
            <a:r>
              <a:rPr lang="en-US" sz="1100" b="0" i="0" u="none" strike="noStrike" cap="none" dirty="0" err="1">
                <a:solidFill>
                  <a:srgbClr val="000000"/>
                </a:solidFill>
                <a:effectLst/>
                <a:latin typeface="Arial"/>
                <a:ea typeface="Arial"/>
                <a:cs typeface="Arial"/>
                <a:sym typeface="Arial"/>
              </a:rPr>
              <a:t>Erlewein</a:t>
            </a:r>
            <a:r>
              <a:rPr lang="en-US" sz="1100" b="0" i="0" u="none" strike="noStrike" cap="none" dirty="0">
                <a:solidFill>
                  <a:srgbClr val="000000"/>
                </a:solidFill>
                <a:effectLst/>
                <a:latin typeface="Arial"/>
                <a:ea typeface="Arial"/>
                <a:cs typeface="Arial"/>
                <a:sym typeface="Arial"/>
              </a:rPr>
              <a:t>, G. </a:t>
            </a:r>
            <a:r>
              <a:rPr lang="en-US" sz="1100" b="0" i="0" u="none" strike="noStrike" cap="none" dirty="0" err="1">
                <a:solidFill>
                  <a:srgbClr val="000000"/>
                </a:solidFill>
                <a:effectLst/>
                <a:latin typeface="Arial"/>
                <a:ea typeface="Arial"/>
                <a:cs typeface="Arial"/>
                <a:sym typeface="Arial"/>
              </a:rPr>
              <a:t>Louwagie</a:t>
            </a:r>
            <a:r>
              <a:rPr lang="en-US" sz="1100" b="0" i="0" u="none" strike="noStrike" cap="none" dirty="0">
                <a:solidFill>
                  <a:srgbClr val="000000"/>
                </a:solidFill>
                <a:effectLst/>
                <a:latin typeface="Arial"/>
                <a:ea typeface="Arial"/>
                <a:cs typeface="Arial"/>
                <a:sym typeface="Arial"/>
              </a:rPr>
              <a:t>, M. Maron,</a:t>
            </a:r>
            <a:r>
              <a:rPr lang="fr-CI"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G.I. </a:t>
            </a:r>
            <a:r>
              <a:rPr lang="en-US" sz="1100" b="0" i="0" u="none" strike="noStrike" cap="none" dirty="0" err="1">
                <a:solidFill>
                  <a:srgbClr val="000000"/>
                </a:solidFill>
                <a:effectLst/>
                <a:latin typeface="Arial"/>
                <a:ea typeface="Arial"/>
                <a:cs typeface="Arial"/>
                <a:sym typeface="Arial"/>
              </a:rPr>
              <a:t>Metternicht</a:t>
            </a:r>
            <a:r>
              <a:rPr lang="en-US" sz="1100" b="0" i="0" u="none" strike="noStrike" cap="none" dirty="0">
                <a:solidFill>
                  <a:srgbClr val="000000"/>
                </a:solidFill>
                <a:effectLst/>
                <a:latin typeface="Arial"/>
                <a:ea typeface="Arial"/>
                <a:cs typeface="Arial"/>
                <a:sym typeface="Arial"/>
              </a:rPr>
              <a:t>, S. Minelli, A.E. Tengberg, S. Walter, and S. Welton. 2017. Scientific Conceptual Framework</a:t>
            </a:r>
            <a:r>
              <a:rPr lang="fr-CI"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for Land Degradation Neutrality. A Report of the Science-Policy Interface. United Nations Convention to</a:t>
            </a:r>
            <a:r>
              <a:rPr lang="fr-CI"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Combat Desertification (UNCCD), Bonn, Germany.</a:t>
            </a:r>
            <a:endParaRPr lang="fr-CI" sz="1100" b="0" i="0" u="none" strike="noStrike" cap="none" dirty="0">
              <a:solidFill>
                <a:srgbClr val="000000"/>
              </a:solidFill>
              <a:effectLst/>
              <a:latin typeface="Arial"/>
              <a:ea typeface="Arial"/>
              <a:cs typeface="Arial"/>
              <a:sym typeface="Arial"/>
            </a:endParaRPr>
          </a:p>
          <a:p>
            <a:pPr marL="457200" indent="-317500"/>
            <a:r>
              <a:rPr lang="en-US" sz="1100" b="0" i="0" u="none" strike="noStrike" cap="none" dirty="0">
                <a:solidFill>
                  <a:srgbClr val="000000"/>
                </a:solidFill>
                <a:effectLst/>
                <a:latin typeface="Arial"/>
                <a:ea typeface="Arial"/>
                <a:cs typeface="Arial"/>
                <a:sym typeface="Arial"/>
              </a:rPr>
              <a:t>Cowie, A. 2020. Guidelines for Land Degradation Neutrality: A report prepared for the Scientific and Technical Advisory Panel of the Global Environment Facility, Washington D.C.</a:t>
            </a:r>
            <a:endParaRPr lang="fr-CI"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88146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b="0" i="0" u="none" strike="noStrike" cap="none" baseline="0" dirty="0">
                <a:solidFill>
                  <a:srgbClr val="000000"/>
                </a:solidFill>
                <a:latin typeface="Arial"/>
                <a:ea typeface="Arial"/>
                <a:cs typeface="Arial"/>
                <a:sym typeface="Arial"/>
              </a:rPr>
              <a:t>SDG target 15.3.1 has only one indicator: SDG Indicator 15.3.1, which is the </a:t>
            </a:r>
            <a:r>
              <a:rPr lang="en-US" sz="1100" b="0" i="1" u="none" strike="noStrike" cap="none" baseline="0" dirty="0">
                <a:solidFill>
                  <a:srgbClr val="000000"/>
                </a:solidFill>
                <a:latin typeface="Arial"/>
                <a:ea typeface="Arial"/>
                <a:cs typeface="Arial"/>
                <a:sym typeface="Arial"/>
              </a:rPr>
              <a:t>‘Proportion of land that is degraded over total land area’</a:t>
            </a:r>
            <a:r>
              <a:rPr lang="en-US" sz="1100" b="0" i="0" u="none" strike="noStrike" cap="none" baseline="0" dirty="0">
                <a:solidFill>
                  <a:srgbClr val="000000"/>
                </a:solidFill>
                <a:latin typeface="Arial"/>
                <a:ea typeface="Arial"/>
                <a:cs typeface="Arial"/>
                <a:sym typeface="Arial"/>
              </a:rPr>
              <a:t>. The United </a:t>
            </a:r>
            <a:r>
              <a:rPr lang="fr-CI" sz="1100" b="0" i="0" u="none" strike="noStrike" cap="none" baseline="0" dirty="0">
                <a:solidFill>
                  <a:srgbClr val="000000"/>
                </a:solidFill>
                <a:latin typeface="Arial"/>
                <a:ea typeface="Arial"/>
                <a:cs typeface="Arial"/>
                <a:sym typeface="Arial"/>
              </a:rPr>
              <a:t>Nations Convention to Combat </a:t>
            </a:r>
            <a:r>
              <a:rPr lang="fr-CI" sz="1100" b="0" i="0" u="none" strike="noStrike" cap="none" baseline="0" dirty="0" err="1">
                <a:solidFill>
                  <a:srgbClr val="000000"/>
                </a:solidFill>
                <a:latin typeface="Arial"/>
                <a:ea typeface="Arial"/>
                <a:cs typeface="Arial"/>
                <a:sym typeface="Arial"/>
              </a:rPr>
              <a:t>Desertification</a:t>
            </a:r>
            <a:r>
              <a:rPr lang="fr-CI" sz="1100" b="0" i="0" u="none" strike="noStrike" cap="none" baseline="0" dirty="0">
                <a:solidFill>
                  <a:srgbClr val="000000"/>
                </a:solidFill>
                <a:latin typeface="Arial"/>
                <a:ea typeface="Arial"/>
                <a:cs typeface="Arial"/>
                <a:sym typeface="Arial"/>
              </a:rPr>
              <a:t> </a:t>
            </a:r>
            <a:r>
              <a:rPr lang="en-US" sz="1100" b="0" i="0" u="none" strike="noStrike" cap="none" baseline="0" dirty="0">
                <a:solidFill>
                  <a:srgbClr val="000000"/>
                </a:solidFill>
                <a:latin typeface="Arial"/>
                <a:ea typeface="Arial"/>
                <a:cs typeface="Arial"/>
                <a:sym typeface="Arial"/>
              </a:rPr>
              <a:t>(UNCCD) is the custodian agency for SDG indicator 15.3.1, which was proposed by the Inter-Agency and Expert Group on SDG indicators (IAEG-SDGs) and adopted by the UN Statistical Commission in March 2017 to monitor progress towards achieving SDG </a:t>
            </a:r>
            <a:r>
              <a:rPr lang="fr-CI" sz="1100" b="0" i="0" u="none" strike="noStrike" cap="none" baseline="0" dirty="0">
                <a:solidFill>
                  <a:srgbClr val="000000"/>
                </a:solidFill>
                <a:latin typeface="Arial"/>
                <a:ea typeface="Arial"/>
                <a:cs typeface="Arial"/>
                <a:sym typeface="Arial"/>
              </a:rPr>
              <a:t>Target 15.3.</a:t>
            </a:r>
          </a:p>
          <a:p>
            <a:pPr marL="139700" indent="0">
              <a:buNone/>
            </a:pPr>
            <a:endParaRPr lang="en-US" sz="1100" b="0" i="0" u="none" strike="noStrike" cap="none" baseline="0" dirty="0">
              <a:solidFill>
                <a:srgbClr val="000000"/>
              </a:solidFill>
              <a:latin typeface="Arial"/>
              <a:cs typeface="Arial"/>
              <a:sym typeface="Arial"/>
            </a:endParaRPr>
          </a:p>
          <a:p>
            <a:pPr marL="139700" indent="0">
              <a:buNone/>
            </a:pPr>
            <a:r>
              <a:rPr lang="en-US" sz="1100" b="0" i="0" u="none" strike="noStrike" cap="none" baseline="0" dirty="0">
                <a:solidFill>
                  <a:srgbClr val="000000"/>
                </a:solidFill>
                <a:latin typeface="Arial"/>
                <a:cs typeface="Arial"/>
                <a:sym typeface="Arial"/>
              </a:rPr>
              <a:t>M</a:t>
            </a:r>
            <a:r>
              <a:rPr lang="fr-CI" sz="1100" b="0" i="0" u="none" strike="noStrike" cap="none" baseline="0" dirty="0">
                <a:solidFill>
                  <a:srgbClr val="000000"/>
                </a:solidFill>
                <a:latin typeface="Arial"/>
                <a:cs typeface="Arial"/>
                <a:sym typeface="Arial"/>
              </a:rPr>
              <a:t>ore information:</a:t>
            </a:r>
          </a:p>
          <a:p>
            <a:pPr marL="457200" indent="-317500"/>
            <a:r>
              <a:rPr lang="fr-CI" sz="1100" b="0" i="0" u="none" strike="noStrike" cap="none" baseline="0" dirty="0">
                <a:solidFill>
                  <a:srgbClr val="000000"/>
                </a:solidFill>
                <a:latin typeface="Arial"/>
                <a:ea typeface="Arial"/>
                <a:cs typeface="Arial"/>
                <a:sym typeface="Arial"/>
              </a:rPr>
              <a:t>https://unstats.un.org/sdgs/indicators/indicators-list/</a:t>
            </a:r>
          </a:p>
          <a:p>
            <a:pPr marL="457200" indent="-317500"/>
            <a:r>
              <a:rPr lang="fr-CI" sz="1100" b="0" i="0" u="none" strike="noStrike" cap="none" baseline="0" dirty="0">
                <a:solidFill>
                  <a:srgbClr val="000000"/>
                </a:solidFill>
                <a:latin typeface="Arial"/>
                <a:ea typeface="Arial"/>
                <a:cs typeface="Arial"/>
                <a:sym typeface="Arial"/>
              </a:rPr>
              <a:t>https://unstats.un.org/sdgs/iaeg-sdgs/tier-classification/</a:t>
            </a:r>
          </a:p>
          <a:p>
            <a:pPr marL="457200" indent="-317500"/>
            <a:r>
              <a:rPr lang="fr-CI" sz="1100" b="0" i="0" u="none" strike="noStrike" cap="none" baseline="0" dirty="0">
                <a:solidFill>
                  <a:srgbClr val="000000"/>
                </a:solidFill>
                <a:latin typeface="Arial"/>
                <a:ea typeface="Arial"/>
                <a:cs typeface="Arial"/>
                <a:sym typeface="Arial"/>
              </a:rPr>
              <a:t>https://unstats.un.org/sdgs/report/2019/goal-15/</a:t>
            </a:r>
            <a:endParaRPr lang="fr-CI" dirty="0"/>
          </a:p>
        </p:txBody>
      </p:sp>
    </p:spTree>
    <p:extLst>
      <p:ext uri="{BB962C8B-B14F-4D97-AF65-F5344CB8AC3E}">
        <p14:creationId xmlns:p14="http://schemas.microsoft.com/office/powerpoint/2010/main" val="315361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LDN: LDN Scientific Framework - https://www.unccd.int/sites/default/files/2018-09/LDN_CF_report_web-english.pdf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UNCCD Strategic Framework: https://www.unccd.int/sites/default/files/inline-files/ICCD_COP%2813%29_L.18-1716078E_0.pdf</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100" b="0" i="0" u="none" strike="noStrike" cap="none" dirty="0">
                <a:solidFill>
                  <a:srgbClr val="000000"/>
                </a:solidFill>
                <a:effectLst/>
                <a:latin typeface="Arial"/>
                <a:ea typeface="Arial"/>
                <a:cs typeface="Arial"/>
                <a:sym typeface="Arial"/>
              </a:rPr>
              <a:t>By establishing and implementing relevant SLM measures, it is expected that land degradation will be avoided, reduced, or reversed (according to the UNCCD response hierarchy), enabling progress towards a land degradation neutral world (SDG 15.3). Accordingly, it is expected that these changes will eventually impact on the proportion of land that is degraded over total land area (SDG indicator 15.3.1). To assess this indicator, the Good Practice Guidance (GPG, Sims et al. 2019; Sims </a:t>
            </a:r>
            <a:r>
              <a:rPr lang="en-GB" sz="1100" b="0" i="1" u="none" strike="noStrike" cap="none" dirty="0">
                <a:solidFill>
                  <a:srgbClr val="000000"/>
                </a:solidFill>
                <a:effectLst/>
                <a:latin typeface="Arial"/>
                <a:ea typeface="Arial"/>
                <a:cs typeface="Arial"/>
                <a:sym typeface="Arial"/>
              </a:rPr>
              <a:t>et al.,</a:t>
            </a:r>
            <a:r>
              <a:rPr lang="en-GB" sz="1100" b="0" i="0" u="none" strike="noStrike" cap="none" dirty="0">
                <a:solidFill>
                  <a:srgbClr val="000000"/>
                </a:solidFill>
                <a:effectLst/>
                <a:latin typeface="Arial"/>
                <a:ea typeface="Arial"/>
                <a:cs typeface="Arial"/>
                <a:sym typeface="Arial"/>
              </a:rPr>
              <a:t> 2021), developed by the UNCCD, recommends the calculation of three Change of State indicators: (1) Trends in land cover, (2) Trend in land productivity or functioning of the land and (3) trends in carbon stocks above and below ground. Regional and global datasets derived from global earth observation systems play an important role to obtain these indicators, particularly for assessing changes in land productivity and land cover dynamics </a:t>
            </a:r>
            <a:endParaRPr lang="fr-CI" sz="1100" b="0" i="0" u="none" strike="noStrike" cap="none" dirty="0">
              <a:solidFill>
                <a:srgbClr val="000000"/>
              </a:solidFill>
              <a:effectLst/>
              <a:latin typeface="Arial"/>
              <a:ea typeface="Arial"/>
              <a:cs typeface="Arial"/>
              <a:sym typeface="Arial"/>
            </a:endParaRPr>
          </a:p>
          <a:p>
            <a:pPr marL="139700" indent="0">
              <a:buNone/>
            </a:pPr>
            <a:endParaRPr lang="fr-CI" sz="1100" b="0" i="0" u="none" strike="noStrike" cap="none" baseline="0" dirty="0">
              <a:solidFill>
                <a:srgbClr val="000000"/>
              </a:solidFill>
              <a:latin typeface="Arial"/>
              <a:ea typeface="Arial"/>
              <a:cs typeface="Arial"/>
              <a:sym typeface="Arial"/>
            </a:endParaRPr>
          </a:p>
          <a:p>
            <a:pPr marL="139700" indent="0">
              <a:buNone/>
            </a:pPr>
            <a:r>
              <a:rPr lang="en-US" sz="1100" b="0" i="0" u="none" strike="noStrike" cap="none" baseline="0" dirty="0">
                <a:solidFill>
                  <a:srgbClr val="000000"/>
                </a:solidFill>
                <a:latin typeface="Arial"/>
                <a:ea typeface="Arial"/>
                <a:cs typeface="Arial"/>
                <a:sym typeface="Arial"/>
              </a:rPr>
              <a:t>The results of the degradation analysis for each of the sub-indicators are integrated using a one out- all-out (1OAO) method in which a significant reduction or negative change in any one of the three sub-indicators is considered to comprise </a:t>
            </a:r>
            <a:r>
              <a:rPr lang="fr-CI" sz="1100" b="0" i="0" u="none" strike="noStrike" cap="none" baseline="0" dirty="0">
                <a:solidFill>
                  <a:srgbClr val="000000"/>
                </a:solidFill>
                <a:latin typeface="Arial"/>
                <a:ea typeface="Arial"/>
                <a:cs typeface="Arial"/>
                <a:sym typeface="Arial"/>
              </a:rPr>
              <a:t>land </a:t>
            </a:r>
            <a:r>
              <a:rPr lang="fr-CI" sz="1100" b="0" i="0" u="none" strike="noStrike" cap="none" baseline="0" dirty="0" err="1">
                <a:solidFill>
                  <a:srgbClr val="000000"/>
                </a:solidFill>
                <a:latin typeface="Arial"/>
                <a:ea typeface="Arial"/>
                <a:cs typeface="Arial"/>
                <a:sym typeface="Arial"/>
              </a:rPr>
              <a:t>degradation</a:t>
            </a:r>
            <a:r>
              <a:rPr lang="fr-CI" sz="1100" b="0" i="0" u="none" strike="noStrike" cap="none" baseline="0" dirty="0">
                <a:solidFill>
                  <a:srgbClr val="000000"/>
                </a:solidFill>
                <a:latin typeface="Arial"/>
                <a:ea typeface="Arial"/>
                <a:cs typeface="Arial"/>
                <a:sym typeface="Arial"/>
              </a:rPr>
              <a:t>. </a:t>
            </a:r>
            <a:r>
              <a:rPr lang="en-US" sz="1100" b="0" i="0" u="none" strike="noStrike" cap="none" baseline="0" dirty="0">
                <a:solidFill>
                  <a:srgbClr val="000000"/>
                </a:solidFill>
                <a:latin typeface="Arial"/>
                <a:ea typeface="Arial"/>
                <a:cs typeface="Arial"/>
                <a:sym typeface="Arial"/>
              </a:rPr>
              <a:t>The  GPG provides details on how to calculate the extent of land degradation for reporting on SDG Indicator 15.3.1 according to the Tier I methods adopted by the UN Statistical Commission.</a:t>
            </a:r>
          </a:p>
          <a:p>
            <a:pPr marL="139700" indent="0">
              <a:buNone/>
            </a:pPr>
            <a:endParaRPr lang="en-US" sz="1100" b="0" i="0" u="none" strike="noStrike" cap="none" baseline="0" dirty="0">
              <a:solidFill>
                <a:srgbClr val="000000"/>
              </a:solidFill>
              <a:latin typeface="Arial"/>
              <a:ea typeface="Arial"/>
              <a:cs typeface="Arial"/>
              <a:sym typeface="Arial"/>
            </a:endParaRPr>
          </a:p>
          <a:p>
            <a:pPr marL="139700" indent="0">
              <a:buNone/>
            </a:pPr>
            <a:r>
              <a:rPr lang="en-US" sz="1100" b="0" i="0" u="none" strike="noStrike" cap="none" baseline="0" dirty="0">
                <a:solidFill>
                  <a:srgbClr val="000000"/>
                </a:solidFill>
                <a:latin typeface="Arial"/>
                <a:ea typeface="Arial"/>
                <a:cs typeface="Arial"/>
                <a:sym typeface="Arial"/>
              </a:rPr>
              <a:t>It is important to notice that it is difficult for a single indicator to fully capture the state or condition of the land. The sub-indicators are proxies to monitor the essential variables that reflect the capacity of the land to deliver ecosystem services, but </a:t>
            </a:r>
            <a:r>
              <a:rPr lang="en-US" sz="1100" b="1" i="0" u="none" strike="noStrike" cap="none" baseline="0" dirty="0">
                <a:solidFill>
                  <a:schemeClr val="accent6"/>
                </a:solidFill>
                <a:latin typeface="Montserrat"/>
                <a:ea typeface="Arial"/>
                <a:cs typeface="Arial"/>
                <a:sym typeface="Arial"/>
              </a:rPr>
              <a:t>a</a:t>
            </a:r>
            <a:r>
              <a:rPr lang="en-US" sz="1100" b="1" dirty="0">
                <a:solidFill>
                  <a:schemeClr val="accent6"/>
                </a:solidFill>
                <a:latin typeface="Montserrat"/>
                <a:cs typeface="Montserrat"/>
                <a:sym typeface="Arial"/>
              </a:rPr>
              <a:t>dditional sub-indicators </a:t>
            </a:r>
            <a:r>
              <a:rPr lang="en-US" sz="1100" dirty="0">
                <a:solidFill>
                  <a:schemeClr val="accent6"/>
                </a:solidFill>
                <a:latin typeface="Montserrat"/>
                <a:cs typeface="Montserrat"/>
                <a:sym typeface="Arial"/>
              </a:rPr>
              <a:t>may be required to fully assess land degradation in some areas and under certain conditions.</a:t>
            </a:r>
            <a:endParaRPr lang="en-US" sz="1100" b="0" i="0" u="none" strike="noStrike" cap="none" baseline="0" dirty="0">
              <a:solidFill>
                <a:srgbClr val="000000"/>
              </a:solidFill>
              <a:latin typeface="Arial"/>
              <a:ea typeface="Arial"/>
              <a:cs typeface="Arial"/>
              <a:sym typeface="Arial"/>
            </a:endParaRPr>
          </a:p>
          <a:p>
            <a:pPr marL="139700" indent="0">
              <a:buNone/>
            </a:pPr>
            <a:endParaRPr lang="en-US" dirty="0"/>
          </a:p>
          <a:p>
            <a:pPr marL="139700" indent="0">
              <a:buNone/>
            </a:pPr>
            <a:r>
              <a:rPr lang="en-US" dirty="0"/>
              <a:t>More information:</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s-AR" dirty="0"/>
              <a:t>https://www.unccd.int/sites/default/files/documents/2021-09/UNCCD_GPG_SDG-Indicator-15.3.1_version2_2021.pdf</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GB" sz="1100" b="0" i="0" u="none" strike="noStrike" cap="none" dirty="0">
                <a:solidFill>
                  <a:srgbClr val="000000"/>
                </a:solidFill>
                <a:effectLst/>
                <a:latin typeface="Arial"/>
                <a:ea typeface="Arial"/>
                <a:cs typeface="Arial"/>
                <a:sym typeface="Arial"/>
              </a:rPr>
              <a:t>Teich, I., Gonzalez </a:t>
            </a:r>
            <a:r>
              <a:rPr lang="en-GB" sz="1100" b="0" i="0" u="none" strike="noStrike" cap="none" dirty="0" err="1">
                <a:solidFill>
                  <a:srgbClr val="000000"/>
                </a:solidFill>
                <a:effectLst/>
                <a:latin typeface="Arial"/>
                <a:ea typeface="Arial"/>
                <a:cs typeface="Arial"/>
                <a:sym typeface="Arial"/>
              </a:rPr>
              <a:t>Roglich</a:t>
            </a:r>
            <a:r>
              <a:rPr lang="en-GB" sz="1100" b="0" i="0" u="none" strike="noStrike" cap="none" dirty="0">
                <a:solidFill>
                  <a:srgbClr val="000000"/>
                </a:solidFill>
                <a:effectLst/>
                <a:latin typeface="Arial"/>
                <a:ea typeface="Arial"/>
                <a:cs typeface="Arial"/>
                <a:sym typeface="Arial"/>
              </a:rPr>
              <a:t>, M., Corso, M.L. and García, C.L. 2019. Combining Earth Observations, Cloud Computing, and Expert Knowledge to Inform National Level Degradation Assessments in Support of the 2030 Development Agenda. </a:t>
            </a:r>
            <a:r>
              <a:rPr lang="en-GB" sz="1100" b="0" i="1" u="none" strike="noStrike" cap="none" dirty="0">
                <a:solidFill>
                  <a:srgbClr val="000000"/>
                </a:solidFill>
                <a:effectLst/>
                <a:latin typeface="Arial"/>
                <a:ea typeface="Arial"/>
                <a:cs typeface="Arial"/>
                <a:sym typeface="Arial"/>
              </a:rPr>
              <a:t>Remote Sens.</a:t>
            </a:r>
            <a:r>
              <a:rPr lang="en-GB" sz="1100" b="0" i="0" u="none" strike="noStrike" cap="none" dirty="0">
                <a:solidFill>
                  <a:srgbClr val="000000"/>
                </a:solidFill>
                <a:effectLst/>
                <a:latin typeface="Arial"/>
                <a:ea typeface="Arial"/>
                <a:cs typeface="Arial"/>
                <a:sym typeface="Arial"/>
              </a:rPr>
              <a:t>, 11: 2918. </a:t>
            </a:r>
            <a:endParaRPr lang="fr-CI" sz="1100" b="0" i="0" u="none" strike="noStrike" cap="none" dirty="0">
              <a:solidFill>
                <a:srgbClr val="000000"/>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s-A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90cccfa9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90cccfa9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AD316F99-48F1-4F4B-8A80-1902728FBB73}" type="slidenum">
              <a:rPr lang="fr-CI" smtClean="0"/>
              <a:t>11</a:t>
            </a:fld>
            <a:endParaRPr lang="fr-CI"/>
          </a:p>
        </p:txBody>
      </p:sp>
    </p:spTree>
    <p:extLst>
      <p:ext uri="{BB962C8B-B14F-4D97-AF65-F5344CB8AC3E}">
        <p14:creationId xmlns:p14="http://schemas.microsoft.com/office/powerpoint/2010/main" val="4033557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tBDf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cxnSp>
        <p:nvCxnSpPr>
          <p:cNvPr id="31" name="Google Shape;31;p6"/>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32" name="Google Shape;32;p6"/>
          <p:cNvSpPr txBox="1">
            <a:spLocks noGrp="1"/>
          </p:cNvSpPr>
          <p:nvPr>
            <p:ph type="title"/>
          </p:nvPr>
        </p:nvSpPr>
        <p:spPr>
          <a:xfrm>
            <a:off x="228600" y="228600"/>
            <a:ext cx="8686800" cy="5727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49"/>
        <p:cNvGrpSpPr/>
        <p:nvPr/>
      </p:nvGrpSpPr>
      <p:grpSpPr>
        <a:xfrm>
          <a:off x="0" y="0"/>
          <a:ext cx="0" cy="0"/>
          <a:chOff x="0" y="0"/>
          <a:chExt cx="0" cy="0"/>
        </a:xfrm>
      </p:grpSpPr>
      <p:sp>
        <p:nvSpPr>
          <p:cNvPr id="50" name="Google Shape;50;p65"/>
          <p:cNvSpPr/>
          <p:nvPr/>
        </p:nvSpPr>
        <p:spPr>
          <a:xfrm>
            <a:off x="4677525" y="-175"/>
            <a:ext cx="4466700" cy="5143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65"/>
          <p:cNvSpPr txBox="1">
            <a:spLocks noGrp="1"/>
          </p:cNvSpPr>
          <p:nvPr>
            <p:ph type="title"/>
          </p:nvPr>
        </p:nvSpPr>
        <p:spPr>
          <a:xfrm>
            <a:off x="713100" y="445025"/>
            <a:ext cx="2633400" cy="1645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2" name="Google Shape;52;p65"/>
          <p:cNvSpPr txBox="1">
            <a:spLocks noGrp="1"/>
          </p:cNvSpPr>
          <p:nvPr>
            <p:ph type="subTitle" idx="1"/>
          </p:nvPr>
        </p:nvSpPr>
        <p:spPr>
          <a:xfrm>
            <a:off x="1994325" y="3390600"/>
            <a:ext cx="2679300" cy="121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b="1"/>
            </a:lvl2pPr>
            <a:lvl3pPr lvl="2" algn="l">
              <a:lnSpc>
                <a:spcPct val="100000"/>
              </a:lnSpc>
              <a:spcBef>
                <a:spcPts val="0"/>
              </a:spcBef>
              <a:spcAft>
                <a:spcPts val="0"/>
              </a:spcAft>
              <a:buSzPts val="1600"/>
              <a:buNone/>
              <a:defRPr b="1"/>
            </a:lvl3pPr>
            <a:lvl4pPr lvl="3" algn="l">
              <a:lnSpc>
                <a:spcPct val="100000"/>
              </a:lnSpc>
              <a:spcBef>
                <a:spcPts val="0"/>
              </a:spcBef>
              <a:spcAft>
                <a:spcPts val="0"/>
              </a:spcAft>
              <a:buSzPts val="1600"/>
              <a:buNone/>
              <a:defRPr b="1"/>
            </a:lvl4pPr>
            <a:lvl5pPr lvl="4" algn="l">
              <a:lnSpc>
                <a:spcPct val="100000"/>
              </a:lnSpc>
              <a:spcBef>
                <a:spcPts val="0"/>
              </a:spcBef>
              <a:spcAft>
                <a:spcPts val="0"/>
              </a:spcAft>
              <a:buSzPts val="1600"/>
              <a:buNone/>
              <a:defRPr b="1"/>
            </a:lvl5pPr>
            <a:lvl6pPr lvl="5" algn="l">
              <a:lnSpc>
                <a:spcPct val="100000"/>
              </a:lnSpc>
              <a:spcBef>
                <a:spcPts val="0"/>
              </a:spcBef>
              <a:spcAft>
                <a:spcPts val="0"/>
              </a:spcAft>
              <a:buSzPts val="1600"/>
              <a:buNone/>
              <a:defRPr b="1"/>
            </a:lvl6pPr>
            <a:lvl7pPr lvl="6" algn="l">
              <a:lnSpc>
                <a:spcPct val="100000"/>
              </a:lnSpc>
              <a:spcBef>
                <a:spcPts val="0"/>
              </a:spcBef>
              <a:spcAft>
                <a:spcPts val="0"/>
              </a:spcAft>
              <a:buSzPts val="1600"/>
              <a:buNone/>
              <a:defRPr b="1"/>
            </a:lvl7pPr>
            <a:lvl8pPr lvl="7" algn="l">
              <a:lnSpc>
                <a:spcPct val="100000"/>
              </a:lnSpc>
              <a:spcBef>
                <a:spcPts val="0"/>
              </a:spcBef>
              <a:spcAft>
                <a:spcPts val="0"/>
              </a:spcAft>
              <a:buSzPts val="1600"/>
              <a:buNone/>
              <a:defRPr b="1"/>
            </a:lvl8pPr>
            <a:lvl9pPr lvl="8" algn="l">
              <a:lnSpc>
                <a:spcPct val="100000"/>
              </a:lnSpc>
              <a:spcBef>
                <a:spcPts val="0"/>
              </a:spcBef>
              <a:spcAft>
                <a:spcPts val="0"/>
              </a:spcAft>
              <a:buSzPts val="1600"/>
              <a:buNone/>
              <a:defRPr b="1"/>
            </a:lvl9pPr>
          </a:lstStyle>
          <a:p>
            <a:endParaRPr/>
          </a:p>
        </p:txBody>
      </p:sp>
    </p:spTree>
    <p:extLst>
      <p:ext uri="{BB962C8B-B14F-4D97-AF65-F5344CB8AC3E}">
        <p14:creationId xmlns:p14="http://schemas.microsoft.com/office/powerpoint/2010/main" val="1151320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4F8830-6C91-48D5-A66C-425A216D7A62}"/>
              </a:ext>
            </a:extLst>
          </p:cNvPr>
          <p:cNvSpPr>
            <a:spLocks noGrp="1"/>
          </p:cNvSpPr>
          <p:nvPr>
            <p:ph type="pic" sz="quarter" idx="10"/>
          </p:nvPr>
        </p:nvSpPr>
        <p:spPr>
          <a:xfrm>
            <a:off x="811458" y="785201"/>
            <a:ext cx="3101151" cy="3101151"/>
          </a:xfrm>
          <a:custGeom>
            <a:avLst/>
            <a:gdLst>
              <a:gd name="connsiteX0" fmla="*/ 526947 w 6202301"/>
              <a:gd name="connsiteY0" fmla="*/ 0 h 6202301"/>
              <a:gd name="connsiteX1" fmla="*/ 5675354 w 6202301"/>
              <a:gd name="connsiteY1" fmla="*/ 0 h 6202301"/>
              <a:gd name="connsiteX2" fmla="*/ 6202301 w 6202301"/>
              <a:gd name="connsiteY2" fmla="*/ 526947 h 6202301"/>
              <a:gd name="connsiteX3" fmla="*/ 6202301 w 6202301"/>
              <a:gd name="connsiteY3" fmla="*/ 5675354 h 6202301"/>
              <a:gd name="connsiteX4" fmla="*/ 5675354 w 6202301"/>
              <a:gd name="connsiteY4" fmla="*/ 6202301 h 6202301"/>
              <a:gd name="connsiteX5" fmla="*/ 526947 w 6202301"/>
              <a:gd name="connsiteY5" fmla="*/ 6202301 h 6202301"/>
              <a:gd name="connsiteX6" fmla="*/ 0 w 6202301"/>
              <a:gd name="connsiteY6" fmla="*/ 5675354 h 6202301"/>
              <a:gd name="connsiteX7" fmla="*/ 0 w 6202301"/>
              <a:gd name="connsiteY7" fmla="*/ 526947 h 6202301"/>
              <a:gd name="connsiteX8" fmla="*/ 526947 w 6202301"/>
              <a:gd name="connsiteY8" fmla="*/ 0 h 62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301" h="6202301">
                <a:moveTo>
                  <a:pt x="526947" y="0"/>
                </a:moveTo>
                <a:lnTo>
                  <a:pt x="5675354" y="0"/>
                </a:lnTo>
                <a:cubicBezTo>
                  <a:pt x="5966379" y="0"/>
                  <a:pt x="6202301" y="235922"/>
                  <a:pt x="6202301" y="526947"/>
                </a:cubicBezTo>
                <a:lnTo>
                  <a:pt x="6202301" y="5675354"/>
                </a:lnTo>
                <a:cubicBezTo>
                  <a:pt x="6202301" y="5966379"/>
                  <a:pt x="5966379" y="6202301"/>
                  <a:pt x="5675354" y="6202301"/>
                </a:cubicBezTo>
                <a:lnTo>
                  <a:pt x="526947" y="6202301"/>
                </a:lnTo>
                <a:cubicBezTo>
                  <a:pt x="235922" y="6202301"/>
                  <a:pt x="0" y="5966379"/>
                  <a:pt x="0" y="5675354"/>
                </a:cubicBezTo>
                <a:lnTo>
                  <a:pt x="0" y="526947"/>
                </a:lnTo>
                <a:cubicBezTo>
                  <a:pt x="0" y="235922"/>
                  <a:pt x="235922" y="0"/>
                  <a:pt x="526947" y="0"/>
                </a:cubicBezTo>
                <a:close/>
              </a:path>
            </a:pathLst>
          </a:custGeom>
          <a:pattFill prst="pct5">
            <a:fgClr>
              <a:srgbClr val="399F37"/>
            </a:fgClr>
            <a:bgClr>
              <a:schemeClr val="bg1"/>
            </a:bgClr>
          </a:pattFill>
        </p:spPr>
        <p:txBody>
          <a:bodyPr wrap="square">
            <a:noAutofit/>
          </a:bodyPr>
          <a:lstStyle>
            <a:lvl1pPr>
              <a:defRPr sz="1200"/>
            </a:lvl1pPr>
          </a:lstStyle>
          <a:p>
            <a:endParaRPr lang="en-ID"/>
          </a:p>
        </p:txBody>
      </p:sp>
    </p:spTree>
    <p:extLst>
      <p:ext uri="{BB962C8B-B14F-4D97-AF65-F5344CB8AC3E}">
        <p14:creationId xmlns:p14="http://schemas.microsoft.com/office/powerpoint/2010/main" val="2644495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cxnSp>
        <p:nvCxnSpPr>
          <p:cNvPr id="9" name="Google Shape;9;p2"/>
          <p:cNvCxnSpPr/>
          <p:nvPr/>
        </p:nvCxnSpPr>
        <p:spPr>
          <a:xfrm>
            <a:off x="0" y="4919475"/>
            <a:ext cx="9144000" cy="0"/>
          </a:xfrm>
          <a:prstGeom prst="straightConnector1">
            <a:avLst/>
          </a:prstGeom>
          <a:noFill/>
          <a:ln w="9525" cap="flat" cmpd="sng">
            <a:solidFill>
              <a:schemeClr val="dk1"/>
            </a:solidFill>
            <a:prstDash val="solid"/>
            <a:round/>
            <a:headEnd type="none" w="med" len="med"/>
            <a:tailEnd type="none" w="med" len="med"/>
          </a:ln>
        </p:spPr>
      </p:cxnSp>
      <p:sp>
        <p:nvSpPr>
          <p:cNvPr id="10" name="Google Shape;10;p2"/>
          <p:cNvSpPr txBox="1">
            <a:spLocks noGrp="1"/>
          </p:cNvSpPr>
          <p:nvPr>
            <p:ph type="ctrTitle"/>
          </p:nvPr>
        </p:nvSpPr>
        <p:spPr>
          <a:xfrm>
            <a:off x="228600" y="228600"/>
            <a:ext cx="6350100" cy="2687400"/>
          </a:xfrm>
          <a:prstGeom prst="rect">
            <a:avLst/>
          </a:prstGeom>
        </p:spPr>
        <p:txBody>
          <a:bodyPr spcFirstLastPara="1" wrap="square" lIns="91425" tIns="91425" rIns="91425" bIns="91425" anchor="t" anchorCtr="0">
            <a:noAutofit/>
          </a:bodyPr>
          <a:lstStyle>
            <a:lvl1pPr lvl="0">
              <a:lnSpc>
                <a:spcPct val="80000"/>
              </a:lnSpc>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228600" y="3157788"/>
            <a:ext cx="2968200" cy="80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0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a:spLocks noGrp="1"/>
          </p:cNvSpPr>
          <p:nvPr>
            <p:ph type="pic" idx="2"/>
          </p:nvPr>
        </p:nvSpPr>
        <p:spPr>
          <a:xfrm flipH="1">
            <a:off x="6678900" y="621888"/>
            <a:ext cx="2062800" cy="2755500"/>
          </a:xfrm>
          <a:prstGeom prst="rect">
            <a:avLst/>
          </a:prstGeom>
          <a:noFill/>
          <a:ln>
            <a:noFill/>
          </a:ln>
        </p:spPr>
      </p:sp>
    </p:spTree>
    <p:extLst>
      <p:ext uri="{BB962C8B-B14F-4D97-AF65-F5344CB8AC3E}">
        <p14:creationId xmlns:p14="http://schemas.microsoft.com/office/powerpoint/2010/main" val="14393775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228600" y="228600"/>
            <a:ext cx="42948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3" name="Google Shape;33;p7"/>
          <p:cNvSpPr txBox="1">
            <a:spLocks noGrp="1"/>
          </p:cNvSpPr>
          <p:nvPr>
            <p:ph type="subTitle" idx="1"/>
          </p:nvPr>
        </p:nvSpPr>
        <p:spPr>
          <a:xfrm>
            <a:off x="228600" y="1872750"/>
            <a:ext cx="4294800" cy="19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Font typeface="Nunito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Tree>
    <p:extLst>
      <p:ext uri="{BB962C8B-B14F-4D97-AF65-F5344CB8AC3E}">
        <p14:creationId xmlns:p14="http://schemas.microsoft.com/office/powerpoint/2010/main" val="980932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cxnSp>
        <p:nvCxnSpPr>
          <p:cNvPr id="35" name="Google Shape;35;p8"/>
          <p:cNvCxnSpPr/>
          <p:nvPr/>
        </p:nvCxnSpPr>
        <p:spPr>
          <a:xfrm>
            <a:off x="0" y="4919475"/>
            <a:ext cx="9144000" cy="0"/>
          </a:xfrm>
          <a:prstGeom prst="straightConnector1">
            <a:avLst/>
          </a:prstGeom>
          <a:noFill/>
          <a:ln w="9525" cap="flat" cmpd="sng">
            <a:solidFill>
              <a:schemeClr val="dk1"/>
            </a:solidFill>
            <a:prstDash val="solid"/>
            <a:round/>
            <a:headEnd type="none" w="med" len="med"/>
            <a:tailEnd type="none" w="med" len="med"/>
          </a:ln>
        </p:spPr>
      </p:cxnSp>
      <p:sp>
        <p:nvSpPr>
          <p:cNvPr id="36" name="Google Shape;36;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955968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cxnSp>
        <p:nvCxnSpPr>
          <p:cNvPr id="38" name="Google Shape;38;p9"/>
          <p:cNvCxnSpPr/>
          <p:nvPr/>
        </p:nvCxnSpPr>
        <p:spPr>
          <a:xfrm>
            <a:off x="0" y="4919475"/>
            <a:ext cx="9144000" cy="0"/>
          </a:xfrm>
          <a:prstGeom prst="straightConnector1">
            <a:avLst/>
          </a:prstGeom>
          <a:noFill/>
          <a:ln w="9525" cap="flat" cmpd="sng">
            <a:solidFill>
              <a:schemeClr val="dk1"/>
            </a:solidFill>
            <a:prstDash val="solid"/>
            <a:round/>
            <a:headEnd type="none" w="med" len="med"/>
            <a:tailEnd type="none" w="med" len="med"/>
          </a:ln>
        </p:spPr>
      </p:cxnSp>
      <p:sp>
        <p:nvSpPr>
          <p:cNvPr id="39" name="Google Shape;39;p9"/>
          <p:cNvSpPr txBox="1">
            <a:spLocks noGrp="1"/>
          </p:cNvSpPr>
          <p:nvPr>
            <p:ph type="title"/>
          </p:nvPr>
        </p:nvSpPr>
        <p:spPr>
          <a:xfrm>
            <a:off x="2135550" y="1189100"/>
            <a:ext cx="4872900" cy="19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2600"/>
              <a:buNone/>
              <a:defRPr/>
            </a:lvl2pPr>
            <a:lvl3pPr lvl="2" algn="ctr" rtl="0">
              <a:spcBef>
                <a:spcPts val="0"/>
              </a:spcBef>
              <a:spcAft>
                <a:spcPts val="0"/>
              </a:spcAft>
              <a:buSzPts val="2600"/>
              <a:buNone/>
              <a:defRPr/>
            </a:lvl3pPr>
            <a:lvl4pPr lvl="3" algn="ctr" rtl="0">
              <a:spcBef>
                <a:spcPts val="0"/>
              </a:spcBef>
              <a:spcAft>
                <a:spcPts val="0"/>
              </a:spcAft>
              <a:buSzPts val="2600"/>
              <a:buNone/>
              <a:defRPr/>
            </a:lvl4pPr>
            <a:lvl5pPr lvl="4" algn="ctr" rtl="0">
              <a:spcBef>
                <a:spcPts val="0"/>
              </a:spcBef>
              <a:spcAft>
                <a:spcPts val="0"/>
              </a:spcAft>
              <a:buSzPts val="2600"/>
              <a:buNone/>
              <a:defRPr/>
            </a:lvl5pPr>
            <a:lvl6pPr lvl="5" algn="ctr" rtl="0">
              <a:spcBef>
                <a:spcPts val="0"/>
              </a:spcBef>
              <a:spcAft>
                <a:spcPts val="0"/>
              </a:spcAft>
              <a:buSzPts val="2600"/>
              <a:buNone/>
              <a:defRPr/>
            </a:lvl6pPr>
            <a:lvl7pPr lvl="6" algn="ctr" rtl="0">
              <a:spcBef>
                <a:spcPts val="0"/>
              </a:spcBef>
              <a:spcAft>
                <a:spcPts val="0"/>
              </a:spcAft>
              <a:buSzPts val="2600"/>
              <a:buNone/>
              <a:defRPr/>
            </a:lvl7pPr>
            <a:lvl8pPr lvl="7" algn="ctr" rtl="0">
              <a:spcBef>
                <a:spcPts val="0"/>
              </a:spcBef>
              <a:spcAft>
                <a:spcPts val="0"/>
              </a:spcAft>
              <a:buSzPts val="2600"/>
              <a:buNone/>
              <a:defRPr/>
            </a:lvl8pPr>
            <a:lvl9pPr lvl="8" algn="ctr" rtl="0">
              <a:spcBef>
                <a:spcPts val="0"/>
              </a:spcBef>
              <a:spcAft>
                <a:spcPts val="0"/>
              </a:spcAft>
              <a:buSzPts val="2600"/>
              <a:buNone/>
              <a:defRPr/>
            </a:lvl9pPr>
          </a:lstStyle>
          <a:p>
            <a:endParaRPr/>
          </a:p>
        </p:txBody>
      </p:sp>
      <p:sp>
        <p:nvSpPr>
          <p:cNvPr id="40" name="Google Shape;40;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39397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a:spLocks noGrp="1"/>
          </p:cNvSpPr>
          <p:nvPr>
            <p:ph type="pic" idx="2"/>
          </p:nvPr>
        </p:nvSpPr>
        <p:spPr>
          <a:xfrm>
            <a:off x="0" y="0"/>
            <a:ext cx="9144000" cy="5143500"/>
          </a:xfrm>
          <a:prstGeom prst="rect">
            <a:avLst/>
          </a:prstGeom>
          <a:noFill/>
          <a:ln>
            <a:noFill/>
          </a:ln>
        </p:spPr>
      </p:sp>
      <p:sp>
        <p:nvSpPr>
          <p:cNvPr id="43" name="Google Shape;43;p10"/>
          <p:cNvSpPr txBox="1">
            <a:spLocks noGrp="1"/>
          </p:cNvSpPr>
          <p:nvPr>
            <p:ph type="title"/>
          </p:nvPr>
        </p:nvSpPr>
        <p:spPr>
          <a:xfrm>
            <a:off x="720000" y="4346775"/>
            <a:ext cx="7704000" cy="5727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1800"/>
              <a:buNone/>
              <a:defRPr sz="1800">
                <a:solidFill>
                  <a:schemeClr val="lt1"/>
                </a:solidFill>
              </a:defRPr>
            </a:lvl2pPr>
            <a:lvl3pPr lvl="2" algn="ctr" rtl="0">
              <a:spcBef>
                <a:spcPts val="0"/>
              </a:spcBef>
              <a:spcAft>
                <a:spcPts val="0"/>
              </a:spcAft>
              <a:buClr>
                <a:schemeClr val="lt1"/>
              </a:buClr>
              <a:buSzPts val="1800"/>
              <a:buNone/>
              <a:defRPr sz="1800">
                <a:solidFill>
                  <a:schemeClr val="lt1"/>
                </a:solidFill>
              </a:defRPr>
            </a:lvl3pPr>
            <a:lvl4pPr lvl="3" algn="ctr" rtl="0">
              <a:spcBef>
                <a:spcPts val="0"/>
              </a:spcBef>
              <a:spcAft>
                <a:spcPts val="0"/>
              </a:spcAft>
              <a:buClr>
                <a:schemeClr val="lt1"/>
              </a:buClr>
              <a:buSzPts val="1800"/>
              <a:buNone/>
              <a:defRPr sz="1800">
                <a:solidFill>
                  <a:schemeClr val="lt1"/>
                </a:solidFill>
              </a:defRPr>
            </a:lvl4pPr>
            <a:lvl5pPr lvl="4" algn="ctr" rtl="0">
              <a:spcBef>
                <a:spcPts val="0"/>
              </a:spcBef>
              <a:spcAft>
                <a:spcPts val="0"/>
              </a:spcAft>
              <a:buClr>
                <a:schemeClr val="lt1"/>
              </a:buClr>
              <a:buSzPts val="1800"/>
              <a:buNone/>
              <a:defRPr sz="1800">
                <a:solidFill>
                  <a:schemeClr val="lt1"/>
                </a:solidFill>
              </a:defRPr>
            </a:lvl5pPr>
            <a:lvl6pPr lvl="5" algn="ctr" rtl="0">
              <a:spcBef>
                <a:spcPts val="0"/>
              </a:spcBef>
              <a:spcAft>
                <a:spcPts val="0"/>
              </a:spcAft>
              <a:buClr>
                <a:schemeClr val="lt1"/>
              </a:buClr>
              <a:buSzPts val="1800"/>
              <a:buNone/>
              <a:defRPr sz="1800">
                <a:solidFill>
                  <a:schemeClr val="lt1"/>
                </a:solidFill>
              </a:defRPr>
            </a:lvl6pPr>
            <a:lvl7pPr lvl="6" algn="ctr" rtl="0">
              <a:spcBef>
                <a:spcPts val="0"/>
              </a:spcBef>
              <a:spcAft>
                <a:spcPts val="0"/>
              </a:spcAft>
              <a:buClr>
                <a:schemeClr val="lt1"/>
              </a:buClr>
              <a:buSzPts val="1800"/>
              <a:buNone/>
              <a:defRPr sz="1800">
                <a:solidFill>
                  <a:schemeClr val="lt1"/>
                </a:solidFill>
              </a:defRPr>
            </a:lvl7pPr>
            <a:lvl8pPr lvl="7" algn="ctr" rtl="0">
              <a:spcBef>
                <a:spcPts val="0"/>
              </a:spcBef>
              <a:spcAft>
                <a:spcPts val="0"/>
              </a:spcAft>
              <a:buClr>
                <a:schemeClr val="lt1"/>
              </a:buClr>
              <a:buSzPts val="1800"/>
              <a:buNone/>
              <a:defRPr sz="1800">
                <a:solidFill>
                  <a:schemeClr val="lt1"/>
                </a:solidFill>
              </a:defRPr>
            </a:lvl8pPr>
            <a:lvl9pPr lvl="8" algn="ctr" rtl="0">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1807343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cxnSp>
        <p:nvCxnSpPr>
          <p:cNvPr id="45" name="Google Shape;45;p11"/>
          <p:cNvCxnSpPr/>
          <p:nvPr/>
        </p:nvCxnSpPr>
        <p:spPr>
          <a:xfrm>
            <a:off x="0" y="4919475"/>
            <a:ext cx="9144000" cy="0"/>
          </a:xfrm>
          <a:prstGeom prst="straightConnector1">
            <a:avLst/>
          </a:prstGeom>
          <a:noFill/>
          <a:ln w="9525" cap="flat" cmpd="sng">
            <a:solidFill>
              <a:schemeClr val="dk1"/>
            </a:solidFill>
            <a:prstDash val="solid"/>
            <a:round/>
            <a:headEnd type="none" w="med" len="med"/>
            <a:tailEnd type="none" w="med" len="med"/>
          </a:ln>
        </p:spPr>
      </p:cxnSp>
      <p:sp>
        <p:nvSpPr>
          <p:cNvPr id="46" name="Google Shape;46;p11"/>
          <p:cNvSpPr txBox="1">
            <a:spLocks noGrp="1"/>
          </p:cNvSpPr>
          <p:nvPr>
            <p:ph type="title" hasCustomPrompt="1"/>
          </p:nvPr>
        </p:nvSpPr>
        <p:spPr>
          <a:xfrm>
            <a:off x="1284000" y="1288150"/>
            <a:ext cx="6576000" cy="1526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2901800"/>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43171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341830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228600" y="228600"/>
            <a:ext cx="5916900" cy="985200"/>
          </a:xfrm>
          <a:prstGeom prst="rect">
            <a:avLst/>
          </a:prstGeom>
        </p:spPr>
        <p:txBody>
          <a:bodyPr spcFirstLastPara="1" wrap="square" lIns="91425" tIns="91425" rIns="91425" bIns="91425" anchor="t"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67" name="Google Shape;67;p15"/>
          <p:cNvSpPr txBox="1">
            <a:spLocks noGrp="1"/>
          </p:cNvSpPr>
          <p:nvPr>
            <p:ph type="subTitle" idx="1"/>
          </p:nvPr>
        </p:nvSpPr>
        <p:spPr>
          <a:xfrm>
            <a:off x="228600" y="2235450"/>
            <a:ext cx="5916900" cy="16623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Char char="●"/>
              <a:defRPr/>
            </a:lvl1pPr>
            <a:lvl2pPr lvl="1" algn="ctr">
              <a:lnSpc>
                <a:spcPct val="100000"/>
              </a:lnSpc>
              <a:spcBef>
                <a:spcPts val="0"/>
              </a:spcBef>
              <a:spcAft>
                <a:spcPts val="0"/>
              </a:spcAft>
              <a:buSzPts val="1200"/>
              <a:buChar char="○"/>
              <a:defRPr/>
            </a:lvl2pPr>
            <a:lvl3pPr lvl="2" algn="ctr">
              <a:lnSpc>
                <a:spcPct val="100000"/>
              </a:lnSpc>
              <a:spcBef>
                <a:spcPts val="0"/>
              </a:spcBef>
              <a:spcAft>
                <a:spcPts val="0"/>
              </a:spcAft>
              <a:buSzPts val="1200"/>
              <a:buChar char="■"/>
              <a:defRPr/>
            </a:lvl3pPr>
            <a:lvl4pPr lvl="3" algn="ctr">
              <a:lnSpc>
                <a:spcPct val="100000"/>
              </a:lnSpc>
              <a:spcBef>
                <a:spcPts val="0"/>
              </a:spcBef>
              <a:spcAft>
                <a:spcPts val="0"/>
              </a:spcAft>
              <a:buSzPts val="1200"/>
              <a:buChar char="●"/>
              <a:defRPr/>
            </a:lvl4pPr>
            <a:lvl5pPr lvl="4" algn="ctr">
              <a:lnSpc>
                <a:spcPct val="100000"/>
              </a:lnSpc>
              <a:spcBef>
                <a:spcPts val="0"/>
              </a:spcBef>
              <a:spcAft>
                <a:spcPts val="0"/>
              </a:spcAft>
              <a:buSzPts val="1200"/>
              <a:buChar char="○"/>
              <a:defRPr/>
            </a:lvl5pPr>
            <a:lvl6pPr lvl="5" algn="ctr">
              <a:lnSpc>
                <a:spcPct val="100000"/>
              </a:lnSpc>
              <a:spcBef>
                <a:spcPts val="0"/>
              </a:spcBef>
              <a:spcAft>
                <a:spcPts val="0"/>
              </a:spcAft>
              <a:buSzPts val="1200"/>
              <a:buChar char="■"/>
              <a:defRPr/>
            </a:lvl6pPr>
            <a:lvl7pPr lvl="6" algn="ctr">
              <a:lnSpc>
                <a:spcPct val="100000"/>
              </a:lnSpc>
              <a:spcBef>
                <a:spcPts val="0"/>
              </a:spcBef>
              <a:spcAft>
                <a:spcPts val="0"/>
              </a:spcAft>
              <a:buSzPts val="1200"/>
              <a:buChar char="●"/>
              <a:defRPr/>
            </a:lvl7pPr>
            <a:lvl8pPr lvl="7" algn="ctr">
              <a:lnSpc>
                <a:spcPct val="100000"/>
              </a:lnSpc>
              <a:spcBef>
                <a:spcPts val="0"/>
              </a:spcBef>
              <a:spcAft>
                <a:spcPts val="0"/>
              </a:spcAft>
              <a:buSzPts val="1200"/>
              <a:buChar char="○"/>
              <a:defRPr/>
            </a:lvl8pPr>
            <a:lvl9pPr lvl="8" algn="ctr">
              <a:lnSpc>
                <a:spcPct val="100000"/>
              </a:lnSpc>
              <a:spcBef>
                <a:spcPts val="0"/>
              </a:spcBef>
              <a:spcAft>
                <a:spcPts val="0"/>
              </a:spcAft>
              <a:buSzPts val="1200"/>
              <a:buChar char="■"/>
              <a:defRPr/>
            </a:lvl9pPr>
          </a:lstStyle>
          <a:p>
            <a:endParaRPr/>
          </a:p>
        </p:txBody>
      </p:sp>
    </p:spTree>
    <p:extLst>
      <p:ext uri="{BB962C8B-B14F-4D97-AF65-F5344CB8AC3E}">
        <p14:creationId xmlns:p14="http://schemas.microsoft.com/office/powerpoint/2010/main" val="693490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35" name="Google Shape;35;p7"/>
          <p:cNvSpPr txBox="1">
            <a:spLocks noGrp="1"/>
          </p:cNvSpPr>
          <p:nvPr>
            <p:ph type="title"/>
          </p:nvPr>
        </p:nvSpPr>
        <p:spPr>
          <a:xfrm>
            <a:off x="228600" y="228600"/>
            <a:ext cx="3998400" cy="1445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6" name="Google Shape;36;p7"/>
          <p:cNvSpPr txBox="1">
            <a:spLocks noGrp="1"/>
          </p:cNvSpPr>
          <p:nvPr>
            <p:ph type="body" idx="1"/>
          </p:nvPr>
        </p:nvSpPr>
        <p:spPr>
          <a:xfrm>
            <a:off x="1609625" y="2066125"/>
            <a:ext cx="3824100" cy="25326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7" name="Google Shape;37;p7"/>
          <p:cNvSpPr>
            <a:spLocks noGrp="1"/>
          </p:cNvSpPr>
          <p:nvPr>
            <p:ph type="pic" idx="2"/>
          </p:nvPr>
        </p:nvSpPr>
        <p:spPr>
          <a:xfrm>
            <a:off x="5715849" y="0"/>
            <a:ext cx="3428100" cy="51435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228600" y="228600"/>
            <a:ext cx="8513100" cy="572700"/>
          </a:xfrm>
          <a:prstGeom prst="rect">
            <a:avLst/>
          </a:prstGeom>
        </p:spPr>
        <p:txBody>
          <a:bodyPr spcFirstLastPara="1" wrap="square" lIns="91425" tIns="91425" rIns="91425" bIns="91425" anchor="b" anchorCtr="0">
            <a:noAutofit/>
          </a:bodyPr>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70" name="Google Shape;70;p16"/>
          <p:cNvSpPr txBox="1">
            <a:spLocks noGrp="1"/>
          </p:cNvSpPr>
          <p:nvPr>
            <p:ph type="subTitle" idx="1"/>
          </p:nvPr>
        </p:nvSpPr>
        <p:spPr>
          <a:xfrm>
            <a:off x="228600" y="1872750"/>
            <a:ext cx="6013800" cy="197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Font typeface="Nunito Light"/>
              <a:buChar char="●"/>
              <a:defRPr/>
            </a:lvl1pPr>
            <a:lvl2pPr lvl="1" algn="ctr">
              <a:lnSpc>
                <a:spcPct val="100000"/>
              </a:lnSpc>
              <a:spcBef>
                <a:spcPts val="0"/>
              </a:spcBef>
              <a:spcAft>
                <a:spcPts val="0"/>
              </a:spcAft>
              <a:buClr>
                <a:srgbClr val="E76A28"/>
              </a:buClr>
              <a:buSzPts val="1200"/>
              <a:buFont typeface="Nunito Light"/>
              <a:buChar char="○"/>
              <a:defRPr/>
            </a:lvl2pPr>
            <a:lvl3pPr lvl="2" algn="ctr">
              <a:lnSpc>
                <a:spcPct val="100000"/>
              </a:lnSpc>
              <a:spcBef>
                <a:spcPts val="0"/>
              </a:spcBef>
              <a:spcAft>
                <a:spcPts val="0"/>
              </a:spcAft>
              <a:buClr>
                <a:srgbClr val="E76A28"/>
              </a:buClr>
              <a:buSzPts val="1200"/>
              <a:buFont typeface="Nunito Light"/>
              <a:buChar char="■"/>
              <a:defRPr/>
            </a:lvl3pPr>
            <a:lvl4pPr lvl="3" algn="ctr">
              <a:lnSpc>
                <a:spcPct val="100000"/>
              </a:lnSpc>
              <a:spcBef>
                <a:spcPts val="0"/>
              </a:spcBef>
              <a:spcAft>
                <a:spcPts val="0"/>
              </a:spcAft>
              <a:buClr>
                <a:srgbClr val="E76A28"/>
              </a:buClr>
              <a:buSzPts val="1200"/>
              <a:buFont typeface="Nunito Light"/>
              <a:buChar char="●"/>
              <a:defRPr/>
            </a:lvl4pPr>
            <a:lvl5pPr lvl="4" algn="ctr">
              <a:lnSpc>
                <a:spcPct val="100000"/>
              </a:lnSpc>
              <a:spcBef>
                <a:spcPts val="0"/>
              </a:spcBef>
              <a:spcAft>
                <a:spcPts val="0"/>
              </a:spcAft>
              <a:buClr>
                <a:srgbClr val="E76A28"/>
              </a:buClr>
              <a:buSzPts val="1200"/>
              <a:buFont typeface="Nunito Light"/>
              <a:buChar char="○"/>
              <a:defRPr/>
            </a:lvl5pPr>
            <a:lvl6pPr lvl="5" algn="ctr">
              <a:lnSpc>
                <a:spcPct val="100000"/>
              </a:lnSpc>
              <a:spcBef>
                <a:spcPts val="0"/>
              </a:spcBef>
              <a:spcAft>
                <a:spcPts val="0"/>
              </a:spcAft>
              <a:buClr>
                <a:srgbClr val="999999"/>
              </a:buClr>
              <a:buSzPts val="1200"/>
              <a:buFont typeface="Nunito Light"/>
              <a:buChar char="■"/>
              <a:defRPr/>
            </a:lvl6pPr>
            <a:lvl7pPr lvl="6" algn="ctr">
              <a:lnSpc>
                <a:spcPct val="100000"/>
              </a:lnSpc>
              <a:spcBef>
                <a:spcPts val="0"/>
              </a:spcBef>
              <a:spcAft>
                <a:spcPts val="0"/>
              </a:spcAft>
              <a:buClr>
                <a:srgbClr val="999999"/>
              </a:buClr>
              <a:buSzPts val="1200"/>
              <a:buFont typeface="Nunito Light"/>
              <a:buChar char="●"/>
              <a:defRPr/>
            </a:lvl7pPr>
            <a:lvl8pPr lvl="7" algn="ctr">
              <a:lnSpc>
                <a:spcPct val="100000"/>
              </a:lnSpc>
              <a:spcBef>
                <a:spcPts val="0"/>
              </a:spcBef>
              <a:spcAft>
                <a:spcPts val="0"/>
              </a:spcAft>
              <a:buClr>
                <a:srgbClr val="999999"/>
              </a:buClr>
              <a:buSzPts val="1200"/>
              <a:buFont typeface="Nunito Light"/>
              <a:buChar char="○"/>
              <a:defRPr/>
            </a:lvl8pPr>
            <a:lvl9pPr lvl="8" algn="ctr">
              <a:lnSpc>
                <a:spcPct val="100000"/>
              </a:lnSpc>
              <a:spcBef>
                <a:spcPts val="0"/>
              </a:spcBef>
              <a:spcAft>
                <a:spcPts val="0"/>
              </a:spcAft>
              <a:buClr>
                <a:srgbClr val="999999"/>
              </a:buClr>
              <a:buSzPts val="1200"/>
              <a:buFont typeface="Nunito Light"/>
              <a:buChar char="■"/>
              <a:defRPr/>
            </a:lvl9pPr>
          </a:lstStyle>
          <a:p>
            <a:endParaRPr/>
          </a:p>
        </p:txBody>
      </p:sp>
      <p:sp>
        <p:nvSpPr>
          <p:cNvPr id="71" name="Google Shape;71;p16"/>
          <p:cNvSpPr>
            <a:spLocks noGrp="1"/>
          </p:cNvSpPr>
          <p:nvPr>
            <p:ph type="pic" idx="2"/>
          </p:nvPr>
        </p:nvSpPr>
        <p:spPr>
          <a:xfrm>
            <a:off x="6678898" y="1555800"/>
            <a:ext cx="2062800" cy="2755500"/>
          </a:xfrm>
          <a:prstGeom prst="rect">
            <a:avLst/>
          </a:prstGeom>
          <a:noFill/>
          <a:ln>
            <a:noFill/>
          </a:ln>
        </p:spPr>
      </p:sp>
    </p:spTree>
    <p:extLst>
      <p:ext uri="{BB962C8B-B14F-4D97-AF65-F5344CB8AC3E}">
        <p14:creationId xmlns:p14="http://schemas.microsoft.com/office/powerpoint/2010/main" val="1565838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228600" y="228600"/>
            <a:ext cx="8686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74" name="Google Shape;74;p17"/>
          <p:cNvSpPr txBox="1">
            <a:spLocks noGrp="1"/>
          </p:cNvSpPr>
          <p:nvPr>
            <p:ph type="subTitle" idx="1"/>
          </p:nvPr>
        </p:nvSpPr>
        <p:spPr>
          <a:xfrm>
            <a:off x="228600" y="2514450"/>
            <a:ext cx="27960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5" name="Google Shape;75;p17"/>
          <p:cNvSpPr txBox="1">
            <a:spLocks noGrp="1"/>
          </p:cNvSpPr>
          <p:nvPr>
            <p:ph type="subTitle" idx="2"/>
          </p:nvPr>
        </p:nvSpPr>
        <p:spPr>
          <a:xfrm>
            <a:off x="3124917" y="2514450"/>
            <a:ext cx="27960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6" name="Google Shape;76;p17"/>
          <p:cNvSpPr txBox="1">
            <a:spLocks noGrp="1"/>
          </p:cNvSpPr>
          <p:nvPr>
            <p:ph type="subTitle" idx="3"/>
          </p:nvPr>
        </p:nvSpPr>
        <p:spPr>
          <a:xfrm>
            <a:off x="6021255" y="2514450"/>
            <a:ext cx="2796000" cy="1293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7" name="Google Shape;77;p17"/>
          <p:cNvSpPr txBox="1">
            <a:spLocks noGrp="1"/>
          </p:cNvSpPr>
          <p:nvPr>
            <p:ph type="subTitle" idx="4"/>
          </p:nvPr>
        </p:nvSpPr>
        <p:spPr>
          <a:xfrm>
            <a:off x="228600" y="1913550"/>
            <a:ext cx="2796000" cy="6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oboto"/>
              <a:buNone/>
              <a:defRPr sz="1600">
                <a:latin typeface="Roboto"/>
                <a:ea typeface="Roboto"/>
                <a:cs typeface="Roboto"/>
                <a:sym typeface="Roboto"/>
              </a:defRPr>
            </a:lvl1pPr>
            <a:lvl2pPr lvl="1" algn="ctr" rtl="0">
              <a:lnSpc>
                <a:spcPct val="100000"/>
              </a:lnSpc>
              <a:spcBef>
                <a:spcPts val="0"/>
              </a:spcBef>
              <a:spcAft>
                <a:spcPts val="0"/>
              </a:spcAft>
              <a:buSzPts val="2400"/>
              <a:buFont typeface="Roboto"/>
              <a:buNone/>
              <a:defRPr sz="2400">
                <a:latin typeface="Roboto"/>
                <a:ea typeface="Roboto"/>
                <a:cs typeface="Roboto"/>
                <a:sym typeface="Roboto"/>
              </a:defRPr>
            </a:lvl2pPr>
            <a:lvl3pPr lvl="2" algn="ctr" rtl="0">
              <a:lnSpc>
                <a:spcPct val="100000"/>
              </a:lnSpc>
              <a:spcBef>
                <a:spcPts val="0"/>
              </a:spcBef>
              <a:spcAft>
                <a:spcPts val="0"/>
              </a:spcAft>
              <a:buSzPts val="2400"/>
              <a:buFont typeface="Roboto"/>
              <a:buNone/>
              <a:defRPr sz="2400">
                <a:latin typeface="Roboto"/>
                <a:ea typeface="Roboto"/>
                <a:cs typeface="Roboto"/>
                <a:sym typeface="Roboto"/>
              </a:defRPr>
            </a:lvl3pPr>
            <a:lvl4pPr lvl="3" algn="ctr" rtl="0">
              <a:lnSpc>
                <a:spcPct val="100000"/>
              </a:lnSpc>
              <a:spcBef>
                <a:spcPts val="0"/>
              </a:spcBef>
              <a:spcAft>
                <a:spcPts val="0"/>
              </a:spcAft>
              <a:buSzPts val="2400"/>
              <a:buFont typeface="Roboto"/>
              <a:buNone/>
              <a:defRPr sz="2400">
                <a:latin typeface="Roboto"/>
                <a:ea typeface="Roboto"/>
                <a:cs typeface="Roboto"/>
                <a:sym typeface="Roboto"/>
              </a:defRPr>
            </a:lvl4pPr>
            <a:lvl5pPr lvl="4" algn="ctr" rtl="0">
              <a:lnSpc>
                <a:spcPct val="100000"/>
              </a:lnSpc>
              <a:spcBef>
                <a:spcPts val="0"/>
              </a:spcBef>
              <a:spcAft>
                <a:spcPts val="0"/>
              </a:spcAft>
              <a:buSzPts val="2400"/>
              <a:buFont typeface="Roboto"/>
              <a:buNone/>
              <a:defRPr sz="2400">
                <a:latin typeface="Roboto"/>
                <a:ea typeface="Roboto"/>
                <a:cs typeface="Roboto"/>
                <a:sym typeface="Roboto"/>
              </a:defRPr>
            </a:lvl5pPr>
            <a:lvl6pPr lvl="5" algn="ctr" rtl="0">
              <a:lnSpc>
                <a:spcPct val="100000"/>
              </a:lnSpc>
              <a:spcBef>
                <a:spcPts val="0"/>
              </a:spcBef>
              <a:spcAft>
                <a:spcPts val="0"/>
              </a:spcAft>
              <a:buSzPts val="2400"/>
              <a:buFont typeface="Roboto"/>
              <a:buNone/>
              <a:defRPr sz="2400">
                <a:latin typeface="Roboto"/>
                <a:ea typeface="Roboto"/>
                <a:cs typeface="Roboto"/>
                <a:sym typeface="Roboto"/>
              </a:defRPr>
            </a:lvl6pPr>
            <a:lvl7pPr lvl="6" algn="ctr" rtl="0">
              <a:lnSpc>
                <a:spcPct val="100000"/>
              </a:lnSpc>
              <a:spcBef>
                <a:spcPts val="0"/>
              </a:spcBef>
              <a:spcAft>
                <a:spcPts val="0"/>
              </a:spcAft>
              <a:buSzPts val="2400"/>
              <a:buFont typeface="Roboto"/>
              <a:buNone/>
              <a:defRPr sz="2400">
                <a:latin typeface="Roboto"/>
                <a:ea typeface="Roboto"/>
                <a:cs typeface="Roboto"/>
                <a:sym typeface="Roboto"/>
              </a:defRPr>
            </a:lvl7pPr>
            <a:lvl8pPr lvl="7" algn="ctr" rtl="0">
              <a:lnSpc>
                <a:spcPct val="100000"/>
              </a:lnSpc>
              <a:spcBef>
                <a:spcPts val="0"/>
              </a:spcBef>
              <a:spcAft>
                <a:spcPts val="0"/>
              </a:spcAft>
              <a:buSzPts val="2400"/>
              <a:buFont typeface="Roboto"/>
              <a:buNone/>
              <a:defRPr sz="2400">
                <a:latin typeface="Roboto"/>
                <a:ea typeface="Roboto"/>
                <a:cs typeface="Roboto"/>
                <a:sym typeface="Roboto"/>
              </a:defRPr>
            </a:lvl8pPr>
            <a:lvl9pPr lvl="8" algn="ctr" rtl="0">
              <a:lnSpc>
                <a:spcPct val="100000"/>
              </a:lnSpc>
              <a:spcBef>
                <a:spcPts val="0"/>
              </a:spcBef>
              <a:spcAft>
                <a:spcPts val="0"/>
              </a:spcAft>
              <a:buSzPts val="2400"/>
              <a:buFont typeface="Roboto"/>
              <a:buNone/>
              <a:defRPr sz="2400">
                <a:latin typeface="Roboto"/>
                <a:ea typeface="Roboto"/>
                <a:cs typeface="Roboto"/>
                <a:sym typeface="Roboto"/>
              </a:defRPr>
            </a:lvl9pPr>
          </a:lstStyle>
          <a:p>
            <a:endParaRPr/>
          </a:p>
        </p:txBody>
      </p:sp>
      <p:sp>
        <p:nvSpPr>
          <p:cNvPr id="78" name="Google Shape;78;p17"/>
          <p:cNvSpPr txBox="1">
            <a:spLocks noGrp="1"/>
          </p:cNvSpPr>
          <p:nvPr>
            <p:ph type="subTitle" idx="5"/>
          </p:nvPr>
        </p:nvSpPr>
        <p:spPr>
          <a:xfrm>
            <a:off x="3124913" y="1913550"/>
            <a:ext cx="2796000" cy="6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oboto"/>
              <a:buNone/>
              <a:defRPr sz="1600">
                <a:latin typeface="Roboto"/>
                <a:ea typeface="Roboto"/>
                <a:cs typeface="Roboto"/>
                <a:sym typeface="Roboto"/>
              </a:defRPr>
            </a:lvl1pPr>
            <a:lvl2pPr lvl="1" algn="ctr" rtl="0">
              <a:lnSpc>
                <a:spcPct val="100000"/>
              </a:lnSpc>
              <a:spcBef>
                <a:spcPts val="0"/>
              </a:spcBef>
              <a:spcAft>
                <a:spcPts val="0"/>
              </a:spcAft>
              <a:buSzPts val="2400"/>
              <a:buFont typeface="Roboto"/>
              <a:buNone/>
              <a:defRPr sz="2400">
                <a:latin typeface="Roboto"/>
                <a:ea typeface="Roboto"/>
                <a:cs typeface="Roboto"/>
                <a:sym typeface="Roboto"/>
              </a:defRPr>
            </a:lvl2pPr>
            <a:lvl3pPr lvl="2" algn="ctr" rtl="0">
              <a:lnSpc>
                <a:spcPct val="100000"/>
              </a:lnSpc>
              <a:spcBef>
                <a:spcPts val="0"/>
              </a:spcBef>
              <a:spcAft>
                <a:spcPts val="0"/>
              </a:spcAft>
              <a:buSzPts val="2400"/>
              <a:buFont typeface="Roboto"/>
              <a:buNone/>
              <a:defRPr sz="2400">
                <a:latin typeface="Roboto"/>
                <a:ea typeface="Roboto"/>
                <a:cs typeface="Roboto"/>
                <a:sym typeface="Roboto"/>
              </a:defRPr>
            </a:lvl3pPr>
            <a:lvl4pPr lvl="3" algn="ctr" rtl="0">
              <a:lnSpc>
                <a:spcPct val="100000"/>
              </a:lnSpc>
              <a:spcBef>
                <a:spcPts val="0"/>
              </a:spcBef>
              <a:spcAft>
                <a:spcPts val="0"/>
              </a:spcAft>
              <a:buSzPts val="2400"/>
              <a:buFont typeface="Roboto"/>
              <a:buNone/>
              <a:defRPr sz="2400">
                <a:latin typeface="Roboto"/>
                <a:ea typeface="Roboto"/>
                <a:cs typeface="Roboto"/>
                <a:sym typeface="Roboto"/>
              </a:defRPr>
            </a:lvl4pPr>
            <a:lvl5pPr lvl="4" algn="ctr" rtl="0">
              <a:lnSpc>
                <a:spcPct val="100000"/>
              </a:lnSpc>
              <a:spcBef>
                <a:spcPts val="0"/>
              </a:spcBef>
              <a:spcAft>
                <a:spcPts val="0"/>
              </a:spcAft>
              <a:buSzPts val="2400"/>
              <a:buFont typeface="Roboto"/>
              <a:buNone/>
              <a:defRPr sz="2400">
                <a:latin typeface="Roboto"/>
                <a:ea typeface="Roboto"/>
                <a:cs typeface="Roboto"/>
                <a:sym typeface="Roboto"/>
              </a:defRPr>
            </a:lvl5pPr>
            <a:lvl6pPr lvl="5" algn="ctr" rtl="0">
              <a:lnSpc>
                <a:spcPct val="100000"/>
              </a:lnSpc>
              <a:spcBef>
                <a:spcPts val="0"/>
              </a:spcBef>
              <a:spcAft>
                <a:spcPts val="0"/>
              </a:spcAft>
              <a:buSzPts val="2400"/>
              <a:buFont typeface="Roboto"/>
              <a:buNone/>
              <a:defRPr sz="2400">
                <a:latin typeface="Roboto"/>
                <a:ea typeface="Roboto"/>
                <a:cs typeface="Roboto"/>
                <a:sym typeface="Roboto"/>
              </a:defRPr>
            </a:lvl6pPr>
            <a:lvl7pPr lvl="6" algn="ctr" rtl="0">
              <a:lnSpc>
                <a:spcPct val="100000"/>
              </a:lnSpc>
              <a:spcBef>
                <a:spcPts val="0"/>
              </a:spcBef>
              <a:spcAft>
                <a:spcPts val="0"/>
              </a:spcAft>
              <a:buSzPts val="2400"/>
              <a:buFont typeface="Roboto"/>
              <a:buNone/>
              <a:defRPr sz="2400">
                <a:latin typeface="Roboto"/>
                <a:ea typeface="Roboto"/>
                <a:cs typeface="Roboto"/>
                <a:sym typeface="Roboto"/>
              </a:defRPr>
            </a:lvl7pPr>
            <a:lvl8pPr lvl="7" algn="ctr" rtl="0">
              <a:lnSpc>
                <a:spcPct val="100000"/>
              </a:lnSpc>
              <a:spcBef>
                <a:spcPts val="0"/>
              </a:spcBef>
              <a:spcAft>
                <a:spcPts val="0"/>
              </a:spcAft>
              <a:buSzPts val="2400"/>
              <a:buFont typeface="Roboto"/>
              <a:buNone/>
              <a:defRPr sz="2400">
                <a:latin typeface="Roboto"/>
                <a:ea typeface="Roboto"/>
                <a:cs typeface="Roboto"/>
                <a:sym typeface="Roboto"/>
              </a:defRPr>
            </a:lvl8pPr>
            <a:lvl9pPr lvl="8" algn="ctr" rtl="0">
              <a:lnSpc>
                <a:spcPct val="100000"/>
              </a:lnSpc>
              <a:spcBef>
                <a:spcPts val="0"/>
              </a:spcBef>
              <a:spcAft>
                <a:spcPts val="0"/>
              </a:spcAft>
              <a:buSzPts val="2400"/>
              <a:buFont typeface="Roboto"/>
              <a:buNone/>
              <a:defRPr sz="2400">
                <a:latin typeface="Roboto"/>
                <a:ea typeface="Roboto"/>
                <a:cs typeface="Roboto"/>
                <a:sym typeface="Roboto"/>
              </a:defRPr>
            </a:lvl9pPr>
          </a:lstStyle>
          <a:p>
            <a:endParaRPr/>
          </a:p>
        </p:txBody>
      </p:sp>
      <p:sp>
        <p:nvSpPr>
          <p:cNvPr id="79" name="Google Shape;79;p17"/>
          <p:cNvSpPr txBox="1">
            <a:spLocks noGrp="1"/>
          </p:cNvSpPr>
          <p:nvPr>
            <p:ph type="subTitle" idx="6"/>
          </p:nvPr>
        </p:nvSpPr>
        <p:spPr>
          <a:xfrm>
            <a:off x="6021251" y="1913550"/>
            <a:ext cx="2796000" cy="6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Roboto"/>
              <a:buNone/>
              <a:defRPr sz="1600">
                <a:latin typeface="Roboto"/>
                <a:ea typeface="Roboto"/>
                <a:cs typeface="Roboto"/>
                <a:sym typeface="Roboto"/>
              </a:defRPr>
            </a:lvl1pPr>
            <a:lvl2pPr lvl="1" algn="ctr" rtl="0">
              <a:lnSpc>
                <a:spcPct val="100000"/>
              </a:lnSpc>
              <a:spcBef>
                <a:spcPts val="0"/>
              </a:spcBef>
              <a:spcAft>
                <a:spcPts val="0"/>
              </a:spcAft>
              <a:buSzPts val="2400"/>
              <a:buFont typeface="Roboto"/>
              <a:buNone/>
              <a:defRPr sz="2400">
                <a:latin typeface="Roboto"/>
                <a:ea typeface="Roboto"/>
                <a:cs typeface="Roboto"/>
                <a:sym typeface="Roboto"/>
              </a:defRPr>
            </a:lvl2pPr>
            <a:lvl3pPr lvl="2" algn="ctr" rtl="0">
              <a:lnSpc>
                <a:spcPct val="100000"/>
              </a:lnSpc>
              <a:spcBef>
                <a:spcPts val="0"/>
              </a:spcBef>
              <a:spcAft>
                <a:spcPts val="0"/>
              </a:spcAft>
              <a:buSzPts val="2400"/>
              <a:buFont typeface="Roboto"/>
              <a:buNone/>
              <a:defRPr sz="2400">
                <a:latin typeface="Roboto"/>
                <a:ea typeface="Roboto"/>
                <a:cs typeface="Roboto"/>
                <a:sym typeface="Roboto"/>
              </a:defRPr>
            </a:lvl3pPr>
            <a:lvl4pPr lvl="3" algn="ctr" rtl="0">
              <a:lnSpc>
                <a:spcPct val="100000"/>
              </a:lnSpc>
              <a:spcBef>
                <a:spcPts val="0"/>
              </a:spcBef>
              <a:spcAft>
                <a:spcPts val="0"/>
              </a:spcAft>
              <a:buSzPts val="2400"/>
              <a:buFont typeface="Roboto"/>
              <a:buNone/>
              <a:defRPr sz="2400">
                <a:latin typeface="Roboto"/>
                <a:ea typeface="Roboto"/>
                <a:cs typeface="Roboto"/>
                <a:sym typeface="Roboto"/>
              </a:defRPr>
            </a:lvl4pPr>
            <a:lvl5pPr lvl="4" algn="ctr" rtl="0">
              <a:lnSpc>
                <a:spcPct val="100000"/>
              </a:lnSpc>
              <a:spcBef>
                <a:spcPts val="0"/>
              </a:spcBef>
              <a:spcAft>
                <a:spcPts val="0"/>
              </a:spcAft>
              <a:buSzPts val="2400"/>
              <a:buFont typeface="Roboto"/>
              <a:buNone/>
              <a:defRPr sz="2400">
                <a:latin typeface="Roboto"/>
                <a:ea typeface="Roboto"/>
                <a:cs typeface="Roboto"/>
                <a:sym typeface="Roboto"/>
              </a:defRPr>
            </a:lvl5pPr>
            <a:lvl6pPr lvl="5" algn="ctr" rtl="0">
              <a:lnSpc>
                <a:spcPct val="100000"/>
              </a:lnSpc>
              <a:spcBef>
                <a:spcPts val="0"/>
              </a:spcBef>
              <a:spcAft>
                <a:spcPts val="0"/>
              </a:spcAft>
              <a:buSzPts val="2400"/>
              <a:buFont typeface="Roboto"/>
              <a:buNone/>
              <a:defRPr sz="2400">
                <a:latin typeface="Roboto"/>
                <a:ea typeface="Roboto"/>
                <a:cs typeface="Roboto"/>
                <a:sym typeface="Roboto"/>
              </a:defRPr>
            </a:lvl6pPr>
            <a:lvl7pPr lvl="6" algn="ctr" rtl="0">
              <a:lnSpc>
                <a:spcPct val="100000"/>
              </a:lnSpc>
              <a:spcBef>
                <a:spcPts val="0"/>
              </a:spcBef>
              <a:spcAft>
                <a:spcPts val="0"/>
              </a:spcAft>
              <a:buSzPts val="2400"/>
              <a:buFont typeface="Roboto"/>
              <a:buNone/>
              <a:defRPr sz="2400">
                <a:latin typeface="Roboto"/>
                <a:ea typeface="Roboto"/>
                <a:cs typeface="Roboto"/>
                <a:sym typeface="Roboto"/>
              </a:defRPr>
            </a:lvl7pPr>
            <a:lvl8pPr lvl="7" algn="ctr" rtl="0">
              <a:lnSpc>
                <a:spcPct val="100000"/>
              </a:lnSpc>
              <a:spcBef>
                <a:spcPts val="0"/>
              </a:spcBef>
              <a:spcAft>
                <a:spcPts val="0"/>
              </a:spcAft>
              <a:buSzPts val="2400"/>
              <a:buFont typeface="Roboto"/>
              <a:buNone/>
              <a:defRPr sz="2400">
                <a:latin typeface="Roboto"/>
                <a:ea typeface="Roboto"/>
                <a:cs typeface="Roboto"/>
                <a:sym typeface="Roboto"/>
              </a:defRPr>
            </a:lvl8pPr>
            <a:lvl9pPr lvl="8" algn="ctr" rtl="0">
              <a:lnSpc>
                <a:spcPct val="100000"/>
              </a:lnSpc>
              <a:spcBef>
                <a:spcPts val="0"/>
              </a:spcBef>
              <a:spcAft>
                <a:spcPts val="0"/>
              </a:spcAft>
              <a:buSzPts val="2400"/>
              <a:buFont typeface="Roboto"/>
              <a:buNone/>
              <a:defRPr sz="2400">
                <a:latin typeface="Roboto"/>
                <a:ea typeface="Roboto"/>
                <a:cs typeface="Roboto"/>
                <a:sym typeface="Roboto"/>
              </a:defRPr>
            </a:lvl9pPr>
          </a:lstStyle>
          <a:p>
            <a:endParaRPr/>
          </a:p>
        </p:txBody>
      </p:sp>
    </p:spTree>
    <p:extLst>
      <p:ext uri="{BB962C8B-B14F-4D97-AF65-F5344CB8AC3E}">
        <p14:creationId xmlns:p14="http://schemas.microsoft.com/office/powerpoint/2010/main" val="687104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4"/>
        <p:cNvGrpSpPr/>
        <p:nvPr/>
      </p:nvGrpSpPr>
      <p:grpSpPr>
        <a:xfrm>
          <a:off x="0" y="0"/>
          <a:ext cx="0" cy="0"/>
          <a:chOff x="0" y="0"/>
          <a:chExt cx="0" cy="0"/>
        </a:xfrm>
      </p:grpSpPr>
      <p:cxnSp>
        <p:nvCxnSpPr>
          <p:cNvPr id="105" name="Google Shape;105;p21"/>
          <p:cNvCxnSpPr/>
          <p:nvPr/>
        </p:nvCxnSpPr>
        <p:spPr>
          <a:xfrm>
            <a:off x="0" y="228600"/>
            <a:ext cx="91440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2864624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6"/>
        <p:cNvGrpSpPr/>
        <p:nvPr/>
      </p:nvGrpSpPr>
      <p:grpSpPr>
        <a:xfrm>
          <a:off x="0" y="0"/>
          <a:ext cx="0" cy="0"/>
          <a:chOff x="0" y="0"/>
          <a:chExt cx="0" cy="0"/>
        </a:xfrm>
      </p:grpSpPr>
    </p:spTree>
    <p:extLst>
      <p:ext uri="{BB962C8B-B14F-4D97-AF65-F5344CB8AC3E}">
        <p14:creationId xmlns:p14="http://schemas.microsoft.com/office/powerpoint/2010/main" val="2217968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85"/>
        <p:cNvGrpSpPr/>
        <p:nvPr/>
      </p:nvGrpSpPr>
      <p:grpSpPr>
        <a:xfrm>
          <a:off x="0" y="0"/>
          <a:ext cx="0" cy="0"/>
          <a:chOff x="0" y="0"/>
          <a:chExt cx="0" cy="0"/>
        </a:xfrm>
      </p:grpSpPr>
      <p:cxnSp>
        <p:nvCxnSpPr>
          <p:cNvPr id="86" name="Google Shape;86;p17"/>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87" name="Google Shape;87;p17"/>
          <p:cNvSpPr txBox="1">
            <a:spLocks noGrp="1"/>
          </p:cNvSpPr>
          <p:nvPr>
            <p:ph type="title"/>
          </p:nvPr>
        </p:nvSpPr>
        <p:spPr>
          <a:xfrm>
            <a:off x="228600" y="228600"/>
            <a:ext cx="8686800" cy="5727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2600"/>
              <a:buNone/>
              <a:defRPr sz="2600"/>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88" name="Google Shape;88;p17"/>
          <p:cNvSpPr txBox="1">
            <a:spLocks noGrp="1"/>
          </p:cNvSpPr>
          <p:nvPr>
            <p:ph type="subTitle" idx="1"/>
          </p:nvPr>
        </p:nvSpPr>
        <p:spPr>
          <a:xfrm>
            <a:off x="832372" y="2396413"/>
            <a:ext cx="4436700" cy="923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 name="Google Shape;89;p17"/>
          <p:cNvSpPr txBox="1">
            <a:spLocks noGrp="1"/>
          </p:cNvSpPr>
          <p:nvPr>
            <p:ph type="subTitle" idx="2"/>
          </p:nvPr>
        </p:nvSpPr>
        <p:spPr>
          <a:xfrm>
            <a:off x="832373" y="1048294"/>
            <a:ext cx="4436700" cy="923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 name="Google Shape;90;p17"/>
          <p:cNvSpPr txBox="1">
            <a:spLocks noGrp="1"/>
          </p:cNvSpPr>
          <p:nvPr>
            <p:ph type="subTitle" idx="3"/>
          </p:nvPr>
        </p:nvSpPr>
        <p:spPr>
          <a:xfrm>
            <a:off x="832275" y="3744519"/>
            <a:ext cx="4436700" cy="923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2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 name="Google Shape;91;p17"/>
          <p:cNvSpPr txBox="1">
            <a:spLocks noGrp="1"/>
          </p:cNvSpPr>
          <p:nvPr>
            <p:ph type="title" idx="4" hasCustomPrompt="1"/>
          </p:nvPr>
        </p:nvSpPr>
        <p:spPr>
          <a:xfrm>
            <a:off x="228600" y="2643156"/>
            <a:ext cx="603600" cy="4299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3000"/>
              <a:buNone/>
              <a:defRPr sz="1600">
                <a:solidFill>
                  <a:schemeClr val="dk2"/>
                </a:solidFill>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92" name="Google Shape;92;p17"/>
          <p:cNvSpPr txBox="1">
            <a:spLocks noGrp="1"/>
          </p:cNvSpPr>
          <p:nvPr>
            <p:ph type="title" idx="5" hasCustomPrompt="1"/>
          </p:nvPr>
        </p:nvSpPr>
        <p:spPr>
          <a:xfrm>
            <a:off x="228672" y="1295044"/>
            <a:ext cx="603600" cy="42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16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3" name="Google Shape;93;p17"/>
          <p:cNvSpPr txBox="1">
            <a:spLocks noGrp="1"/>
          </p:cNvSpPr>
          <p:nvPr>
            <p:ph type="title" idx="6" hasCustomPrompt="1"/>
          </p:nvPr>
        </p:nvSpPr>
        <p:spPr>
          <a:xfrm>
            <a:off x="228675" y="3991269"/>
            <a:ext cx="603600" cy="42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sz="16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94" name="Google Shape;94;p17"/>
          <p:cNvSpPr>
            <a:spLocks noGrp="1"/>
          </p:cNvSpPr>
          <p:nvPr>
            <p:ph type="pic" idx="7"/>
          </p:nvPr>
        </p:nvSpPr>
        <p:spPr>
          <a:xfrm>
            <a:off x="5510702" y="226332"/>
            <a:ext cx="3404700" cy="1563600"/>
          </a:xfrm>
          <a:prstGeom prst="rect">
            <a:avLst/>
          </a:prstGeom>
          <a:noFill/>
          <a:ln>
            <a:noFill/>
          </a:ln>
        </p:spPr>
      </p:sp>
      <p:sp>
        <p:nvSpPr>
          <p:cNvPr id="95" name="Google Shape;95;p17"/>
          <p:cNvSpPr>
            <a:spLocks noGrp="1"/>
          </p:cNvSpPr>
          <p:nvPr>
            <p:ph type="pic" idx="8"/>
          </p:nvPr>
        </p:nvSpPr>
        <p:spPr>
          <a:xfrm flipH="1">
            <a:off x="5510702" y="1789958"/>
            <a:ext cx="3404700" cy="1563600"/>
          </a:xfrm>
          <a:prstGeom prst="rect">
            <a:avLst/>
          </a:prstGeom>
          <a:noFill/>
          <a:ln>
            <a:noFill/>
          </a:ln>
        </p:spPr>
      </p:sp>
      <p:sp>
        <p:nvSpPr>
          <p:cNvPr id="96" name="Google Shape;96;p17"/>
          <p:cNvSpPr>
            <a:spLocks noGrp="1"/>
          </p:cNvSpPr>
          <p:nvPr>
            <p:ph type="pic" idx="9"/>
          </p:nvPr>
        </p:nvSpPr>
        <p:spPr>
          <a:xfrm>
            <a:off x="5510702" y="3353582"/>
            <a:ext cx="3404700" cy="1563600"/>
          </a:xfrm>
          <a:prstGeom prst="rect">
            <a:avLst/>
          </a:prstGeom>
          <a:noFill/>
          <a:ln>
            <a:noFill/>
          </a:ln>
        </p:spPr>
      </p:sp>
    </p:spTree>
    <p:extLst>
      <p:ext uri="{BB962C8B-B14F-4D97-AF65-F5344CB8AC3E}">
        <p14:creationId xmlns:p14="http://schemas.microsoft.com/office/powerpoint/2010/main" val="916042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cxnSp>
        <p:nvCxnSpPr>
          <p:cNvPr id="18" name="Google Shape;18;p4"/>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19" name="Google Shape;19;p4"/>
          <p:cNvSpPr txBox="1">
            <a:spLocks noGrp="1"/>
          </p:cNvSpPr>
          <p:nvPr>
            <p:ph type="title"/>
          </p:nvPr>
        </p:nvSpPr>
        <p:spPr>
          <a:xfrm>
            <a:off x="228600" y="228600"/>
            <a:ext cx="8686800" cy="572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20" name="Google Shape;20;p4"/>
          <p:cNvSpPr txBox="1">
            <a:spLocks noGrp="1"/>
          </p:cNvSpPr>
          <p:nvPr>
            <p:ph type="body" idx="1"/>
          </p:nvPr>
        </p:nvSpPr>
        <p:spPr>
          <a:xfrm>
            <a:off x="228600" y="4245495"/>
            <a:ext cx="7704000" cy="3693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chemeClr val="accent1"/>
              </a:buClr>
              <a:buSzPts val="1800"/>
              <a:buFont typeface="Darker Grotesque SemiBold"/>
              <a:buChar char="●"/>
              <a:defRPr sz="1200"/>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extLst>
      <p:ext uri="{BB962C8B-B14F-4D97-AF65-F5344CB8AC3E}">
        <p14:creationId xmlns:p14="http://schemas.microsoft.com/office/powerpoint/2010/main" val="2447658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D8E4988-ACD0-471C-B35F-9D8BE65F4410}"/>
              </a:ext>
            </a:extLst>
          </p:cNvPr>
          <p:cNvSpPr>
            <a:spLocks noGrp="1"/>
          </p:cNvSpPr>
          <p:nvPr>
            <p:ph type="pic" sz="quarter" idx="10"/>
          </p:nvPr>
        </p:nvSpPr>
        <p:spPr>
          <a:xfrm>
            <a:off x="6110072" y="1028700"/>
            <a:ext cx="1568811" cy="1641764"/>
          </a:xfrm>
          <a:prstGeom prst="rect">
            <a:avLst/>
          </a:prstGeom>
        </p:spPr>
        <p:txBody>
          <a:bodyPr/>
          <a:lstStyle>
            <a:lvl1pPr>
              <a:defRPr sz="1000"/>
            </a:lvl1pPr>
          </a:lstStyle>
          <a:p>
            <a:endParaRPr lang="en-ID"/>
          </a:p>
        </p:txBody>
      </p:sp>
    </p:spTree>
    <p:extLst>
      <p:ext uri="{BB962C8B-B14F-4D97-AF65-F5344CB8AC3E}">
        <p14:creationId xmlns:p14="http://schemas.microsoft.com/office/powerpoint/2010/main" val="2623189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E4F8830-6C91-48D5-A66C-425A216D7A62}"/>
              </a:ext>
            </a:extLst>
          </p:cNvPr>
          <p:cNvSpPr>
            <a:spLocks noGrp="1"/>
          </p:cNvSpPr>
          <p:nvPr>
            <p:ph type="pic" sz="quarter" idx="10"/>
          </p:nvPr>
        </p:nvSpPr>
        <p:spPr>
          <a:xfrm>
            <a:off x="811458" y="785201"/>
            <a:ext cx="3101151" cy="3101151"/>
          </a:xfrm>
          <a:custGeom>
            <a:avLst/>
            <a:gdLst>
              <a:gd name="connsiteX0" fmla="*/ 526947 w 6202301"/>
              <a:gd name="connsiteY0" fmla="*/ 0 h 6202301"/>
              <a:gd name="connsiteX1" fmla="*/ 5675354 w 6202301"/>
              <a:gd name="connsiteY1" fmla="*/ 0 h 6202301"/>
              <a:gd name="connsiteX2" fmla="*/ 6202301 w 6202301"/>
              <a:gd name="connsiteY2" fmla="*/ 526947 h 6202301"/>
              <a:gd name="connsiteX3" fmla="*/ 6202301 w 6202301"/>
              <a:gd name="connsiteY3" fmla="*/ 5675354 h 6202301"/>
              <a:gd name="connsiteX4" fmla="*/ 5675354 w 6202301"/>
              <a:gd name="connsiteY4" fmla="*/ 6202301 h 6202301"/>
              <a:gd name="connsiteX5" fmla="*/ 526947 w 6202301"/>
              <a:gd name="connsiteY5" fmla="*/ 6202301 h 6202301"/>
              <a:gd name="connsiteX6" fmla="*/ 0 w 6202301"/>
              <a:gd name="connsiteY6" fmla="*/ 5675354 h 6202301"/>
              <a:gd name="connsiteX7" fmla="*/ 0 w 6202301"/>
              <a:gd name="connsiteY7" fmla="*/ 526947 h 6202301"/>
              <a:gd name="connsiteX8" fmla="*/ 526947 w 6202301"/>
              <a:gd name="connsiteY8" fmla="*/ 0 h 620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2301" h="6202301">
                <a:moveTo>
                  <a:pt x="526947" y="0"/>
                </a:moveTo>
                <a:lnTo>
                  <a:pt x="5675354" y="0"/>
                </a:lnTo>
                <a:cubicBezTo>
                  <a:pt x="5966379" y="0"/>
                  <a:pt x="6202301" y="235922"/>
                  <a:pt x="6202301" y="526947"/>
                </a:cubicBezTo>
                <a:lnTo>
                  <a:pt x="6202301" y="5675354"/>
                </a:lnTo>
                <a:cubicBezTo>
                  <a:pt x="6202301" y="5966379"/>
                  <a:pt x="5966379" y="6202301"/>
                  <a:pt x="5675354" y="6202301"/>
                </a:cubicBezTo>
                <a:lnTo>
                  <a:pt x="526947" y="6202301"/>
                </a:lnTo>
                <a:cubicBezTo>
                  <a:pt x="235922" y="6202301"/>
                  <a:pt x="0" y="5966379"/>
                  <a:pt x="0" y="5675354"/>
                </a:cubicBezTo>
                <a:lnTo>
                  <a:pt x="0" y="526947"/>
                </a:lnTo>
                <a:cubicBezTo>
                  <a:pt x="0" y="235922"/>
                  <a:pt x="235922" y="0"/>
                  <a:pt x="526947" y="0"/>
                </a:cubicBezTo>
                <a:close/>
              </a:path>
            </a:pathLst>
          </a:custGeom>
          <a:pattFill prst="pct5">
            <a:fgClr>
              <a:srgbClr val="399F37"/>
            </a:fgClr>
            <a:bgClr>
              <a:schemeClr val="bg1"/>
            </a:bgClr>
          </a:pattFill>
        </p:spPr>
        <p:txBody>
          <a:bodyPr wrap="square">
            <a:noAutofit/>
          </a:bodyPr>
          <a:lstStyle>
            <a:lvl1pPr>
              <a:defRPr sz="1200"/>
            </a:lvl1pPr>
          </a:lstStyle>
          <a:p>
            <a:endParaRPr lang="en-ID"/>
          </a:p>
        </p:txBody>
      </p:sp>
    </p:spTree>
    <p:extLst>
      <p:ext uri="{BB962C8B-B14F-4D97-AF65-F5344CB8AC3E}">
        <p14:creationId xmlns:p14="http://schemas.microsoft.com/office/powerpoint/2010/main" val="4046198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cxnSp>
        <p:nvCxnSpPr>
          <p:cNvPr id="39" name="Google Shape;39;p8"/>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40" name="Google Shape;40;p8"/>
          <p:cNvSpPr txBox="1">
            <a:spLocks noGrp="1"/>
          </p:cNvSpPr>
          <p:nvPr>
            <p:ph type="title"/>
          </p:nvPr>
        </p:nvSpPr>
        <p:spPr>
          <a:xfrm>
            <a:off x="1388100" y="1307100"/>
            <a:ext cx="6367800" cy="2529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cxnSp>
        <p:nvCxnSpPr>
          <p:cNvPr id="42" name="Google Shape;42;p9"/>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43" name="Google Shape;43;p9"/>
          <p:cNvSpPr txBox="1">
            <a:spLocks noGrp="1"/>
          </p:cNvSpPr>
          <p:nvPr>
            <p:ph type="subTitle" idx="1"/>
          </p:nvPr>
        </p:nvSpPr>
        <p:spPr>
          <a:xfrm>
            <a:off x="720064" y="15801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4" name="Google Shape;44;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2600"/>
              <a:buNone/>
              <a:defRPr sz="2600"/>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5" name="Google Shape;45;p9"/>
          <p:cNvSpPr txBox="1">
            <a:spLocks noGrp="1"/>
          </p:cNvSpPr>
          <p:nvPr>
            <p:ph type="subTitle" idx="2"/>
          </p:nvPr>
        </p:nvSpPr>
        <p:spPr>
          <a:xfrm>
            <a:off x="4826936" y="1580125"/>
            <a:ext cx="3597000" cy="2389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cxnSp>
        <p:nvCxnSpPr>
          <p:cNvPr id="50" name="Google Shape;50;p11"/>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51" name="Google Shape;51;p11"/>
          <p:cNvSpPr txBox="1">
            <a:spLocks noGrp="1"/>
          </p:cNvSpPr>
          <p:nvPr>
            <p:ph type="title" hasCustomPrompt="1"/>
          </p:nvPr>
        </p:nvSpPr>
        <p:spPr>
          <a:xfrm>
            <a:off x="1284000" y="1952850"/>
            <a:ext cx="6576000" cy="7995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2" name="Google Shape;52;p11"/>
          <p:cNvSpPr txBox="1">
            <a:spLocks noGrp="1"/>
          </p:cNvSpPr>
          <p:nvPr>
            <p:ph type="subTitle" idx="1"/>
          </p:nvPr>
        </p:nvSpPr>
        <p:spPr>
          <a:xfrm>
            <a:off x="1284000" y="2816250"/>
            <a:ext cx="6576000" cy="374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119"/>
        <p:cNvGrpSpPr/>
        <p:nvPr/>
      </p:nvGrpSpPr>
      <p:grpSpPr>
        <a:xfrm>
          <a:off x="0" y="0"/>
          <a:ext cx="0" cy="0"/>
          <a:chOff x="0" y="0"/>
          <a:chExt cx="0" cy="0"/>
        </a:xfrm>
      </p:grpSpPr>
      <p:cxnSp>
        <p:nvCxnSpPr>
          <p:cNvPr id="120" name="Google Shape;120;p20"/>
          <p:cNvCxnSpPr/>
          <p:nvPr/>
        </p:nvCxnSpPr>
        <p:spPr>
          <a:xfrm>
            <a:off x="0" y="5029195"/>
            <a:ext cx="9144000" cy="0"/>
          </a:xfrm>
          <a:prstGeom prst="straightConnector1">
            <a:avLst/>
          </a:prstGeom>
          <a:noFill/>
          <a:ln w="9525" cap="flat" cmpd="sng">
            <a:solidFill>
              <a:schemeClr val="dk2"/>
            </a:solidFill>
            <a:prstDash val="solid"/>
            <a:round/>
            <a:headEnd type="none" w="med" len="med"/>
            <a:tailEnd type="none" w="med" len="med"/>
          </a:ln>
        </p:spPr>
      </p:cxnSp>
      <p:sp>
        <p:nvSpPr>
          <p:cNvPr id="121" name="Google Shape;121;p20"/>
          <p:cNvSpPr txBox="1">
            <a:spLocks noGrp="1"/>
          </p:cNvSpPr>
          <p:nvPr>
            <p:ph type="title"/>
          </p:nvPr>
        </p:nvSpPr>
        <p:spPr>
          <a:xfrm>
            <a:off x="228600" y="228600"/>
            <a:ext cx="5090100" cy="1139100"/>
          </a:xfrm>
          <a:prstGeom prst="rect">
            <a:avLst/>
          </a:prstGeom>
        </p:spPr>
        <p:txBody>
          <a:bodyPr spcFirstLastPara="1" wrap="square" lIns="91425" tIns="91425" rIns="91425" bIns="91425" anchor="b" anchorCtr="0">
            <a:noAutofit/>
          </a:bodyPr>
          <a:lstStyle>
            <a:lvl1pPr lvl="0" rtl="0">
              <a:spcBef>
                <a:spcPts val="0"/>
              </a:spcBef>
              <a:spcAft>
                <a:spcPts val="0"/>
              </a:spcAft>
              <a:buSzPts val="5000"/>
              <a:buNone/>
              <a:defRPr sz="62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122" name="Google Shape;122;p20"/>
          <p:cNvSpPr txBox="1">
            <a:spLocks noGrp="1"/>
          </p:cNvSpPr>
          <p:nvPr>
            <p:ph type="subTitle" idx="1"/>
          </p:nvPr>
        </p:nvSpPr>
        <p:spPr>
          <a:xfrm>
            <a:off x="228600" y="1302104"/>
            <a:ext cx="4448100" cy="105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3" name="Google Shape;123;p20"/>
          <p:cNvSpPr txBox="1"/>
          <p:nvPr/>
        </p:nvSpPr>
        <p:spPr>
          <a:xfrm>
            <a:off x="228600" y="3151446"/>
            <a:ext cx="3995100" cy="49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1"/>
                </a:solidFill>
                <a:latin typeface="Manrope"/>
                <a:ea typeface="Manrope"/>
                <a:cs typeface="Manrope"/>
                <a:sym typeface="Manrope"/>
              </a:rPr>
              <a:t>CREDITS:</a:t>
            </a:r>
            <a:r>
              <a:rPr lang="en" sz="1000">
                <a:solidFill>
                  <a:schemeClr val="dk1"/>
                </a:solidFill>
                <a:latin typeface="Manrope"/>
                <a:ea typeface="Manrope"/>
                <a:cs typeface="Manrope"/>
                <a:sym typeface="Manrope"/>
              </a:rPr>
              <a:t> This presentation template was created by </a:t>
            </a:r>
            <a:r>
              <a:rPr lang="en" sz="1000" b="1">
                <a:solidFill>
                  <a:schemeClr val="dk1"/>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000">
                <a:solidFill>
                  <a:schemeClr val="dk1"/>
                </a:solidFill>
                <a:latin typeface="Manrope"/>
                <a:ea typeface="Manrope"/>
                <a:cs typeface="Manrope"/>
                <a:sym typeface="Manrope"/>
              </a:rPr>
              <a:t>, and includes icons, infographics &amp; images by </a:t>
            </a:r>
            <a:r>
              <a:rPr lang="en" sz="1000" b="1">
                <a:solidFill>
                  <a:schemeClr val="dk1"/>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Freepik</a:t>
            </a:r>
            <a:r>
              <a:rPr lang="en" sz="1000">
                <a:solidFill>
                  <a:schemeClr val="dk1"/>
                </a:solidFill>
                <a:latin typeface="Manrope"/>
                <a:ea typeface="Manrope"/>
                <a:cs typeface="Manrope"/>
                <a:sym typeface="Manrope"/>
              </a:rPr>
              <a:t> </a:t>
            </a:r>
            <a:endParaRPr sz="1000" b="1" u="sng">
              <a:solidFill>
                <a:schemeClr val="dk1"/>
              </a:solidFill>
              <a:latin typeface="Manrope"/>
              <a:ea typeface="Manrope"/>
              <a:cs typeface="Manrope"/>
              <a:sym typeface="Manrope"/>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4"/>
        <p:cNvGrpSpPr/>
        <p:nvPr/>
      </p:nvGrpSpPr>
      <p:grpSpPr>
        <a:xfrm>
          <a:off x="0" y="0"/>
          <a:ext cx="0" cy="0"/>
          <a:chOff x="0" y="0"/>
          <a:chExt cx="0" cy="0"/>
        </a:xfrm>
      </p:grpSpPr>
      <p:grpSp>
        <p:nvGrpSpPr>
          <p:cNvPr id="125" name="Google Shape;125;p21"/>
          <p:cNvGrpSpPr/>
          <p:nvPr/>
        </p:nvGrpSpPr>
        <p:grpSpPr>
          <a:xfrm>
            <a:off x="0" y="4993820"/>
            <a:ext cx="9144000" cy="70750"/>
            <a:chOff x="0" y="4914895"/>
            <a:chExt cx="9144000" cy="70750"/>
          </a:xfrm>
        </p:grpSpPr>
        <p:cxnSp>
          <p:nvCxnSpPr>
            <p:cNvPr id="126" name="Google Shape;126;p21"/>
            <p:cNvCxnSpPr/>
            <p:nvPr/>
          </p:nvCxnSpPr>
          <p:spPr>
            <a:xfrm>
              <a:off x="0" y="4914895"/>
              <a:ext cx="9144000" cy="0"/>
            </a:xfrm>
            <a:prstGeom prst="straightConnector1">
              <a:avLst/>
            </a:prstGeom>
            <a:noFill/>
            <a:ln w="9525" cap="flat" cmpd="sng">
              <a:solidFill>
                <a:schemeClr val="dk2"/>
              </a:solidFill>
              <a:prstDash val="solid"/>
              <a:round/>
              <a:headEnd type="none" w="med" len="med"/>
              <a:tailEnd type="none" w="med" len="med"/>
            </a:ln>
          </p:spPr>
        </p:cxnSp>
        <p:cxnSp>
          <p:nvCxnSpPr>
            <p:cNvPr id="127" name="Google Shape;127;p21"/>
            <p:cNvCxnSpPr/>
            <p:nvPr/>
          </p:nvCxnSpPr>
          <p:spPr>
            <a:xfrm>
              <a:off x="0" y="4985645"/>
              <a:ext cx="9144000" cy="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28"/>
        <p:cNvGrpSpPr/>
        <p:nvPr/>
      </p:nvGrpSpPr>
      <p:grpSpPr>
        <a:xfrm>
          <a:off x="0" y="0"/>
          <a:ext cx="0" cy="0"/>
          <a:chOff x="0" y="0"/>
          <a:chExt cx="0" cy="0"/>
        </a:xfrm>
      </p:grpSpPr>
      <p:cxnSp>
        <p:nvCxnSpPr>
          <p:cNvPr id="129" name="Google Shape;129;p22"/>
          <p:cNvCxnSpPr/>
          <p:nvPr/>
        </p:nvCxnSpPr>
        <p:spPr>
          <a:xfrm>
            <a:off x="0" y="114300"/>
            <a:ext cx="91440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1pPr>
            <a:lvl2pPr lvl="1"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2pPr>
            <a:lvl3pPr lvl="2"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3pPr>
            <a:lvl4pPr lvl="3"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4pPr>
            <a:lvl5pPr lvl="4"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5pPr>
            <a:lvl6pPr lvl="5"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6pPr>
            <a:lvl7pPr lvl="6"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7pPr>
            <a:lvl8pPr lvl="7"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8pPr>
            <a:lvl9pPr lvl="8" rtl="0">
              <a:spcBef>
                <a:spcPts val="0"/>
              </a:spcBef>
              <a:spcAft>
                <a:spcPts val="0"/>
              </a:spcAft>
              <a:buClr>
                <a:schemeClr val="dk1"/>
              </a:buClr>
              <a:buSzPts val="2600"/>
              <a:buFont typeface="Epilogue Medium"/>
              <a:buNone/>
              <a:defRPr sz="2600">
                <a:solidFill>
                  <a:schemeClr val="dk1"/>
                </a:solidFill>
                <a:latin typeface="Epilogue Medium"/>
                <a:ea typeface="Epilogue Medium"/>
                <a:cs typeface="Epilogue Medium"/>
                <a:sym typeface="Epilogue Medium"/>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7" r:id="rId5"/>
    <p:sldLayoutId id="2147483658" r:id="rId6"/>
    <p:sldLayoutId id="2147483666" r:id="rId7"/>
    <p:sldLayoutId id="2147483667" r:id="rId8"/>
    <p:sldLayoutId id="2147483668" r:id="rId9"/>
    <p:sldLayoutId id="2147483674" r:id="rId10"/>
    <p:sldLayoutId id="214748367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1pPr>
            <a:lvl2pPr lvl="1"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2pPr>
            <a:lvl3pPr lvl="2"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3pPr>
            <a:lvl4pPr lvl="3"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4pPr>
            <a:lvl5pPr lvl="4"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5pPr>
            <a:lvl6pPr lvl="5"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6pPr>
            <a:lvl7pPr lvl="6"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7pPr>
            <a:lvl8pPr lvl="7"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8pPr>
            <a:lvl9pPr lvl="8" rtl="0">
              <a:spcBef>
                <a:spcPts val="0"/>
              </a:spcBef>
              <a:spcAft>
                <a:spcPts val="0"/>
              </a:spcAft>
              <a:buClr>
                <a:schemeClr val="dk1"/>
              </a:buClr>
              <a:buSzPts val="2600"/>
              <a:buFont typeface="Roboto"/>
              <a:buNone/>
              <a:defRPr sz="26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1pPr>
            <a:lvl2pPr marL="914400" lvl="1"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2pPr>
            <a:lvl3pPr marL="1371600" lvl="2"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3pPr>
            <a:lvl4pPr marL="1828800" lvl="3"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4pPr>
            <a:lvl5pPr marL="2286000" lvl="4"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5pPr>
            <a:lvl6pPr marL="2743200" lvl="5"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6pPr>
            <a:lvl7pPr marL="3200400" lvl="6"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7pPr>
            <a:lvl8pPr marL="3657600" lvl="7"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8pPr>
            <a:lvl9pPr marL="4114800" lvl="8" indent="-304800">
              <a:lnSpc>
                <a:spcPct val="100000"/>
              </a:lnSpc>
              <a:spcBef>
                <a:spcPts val="0"/>
              </a:spcBef>
              <a:spcAft>
                <a:spcPts val="0"/>
              </a:spcAft>
              <a:buClr>
                <a:schemeClr val="dk1"/>
              </a:buClr>
              <a:buSzPts val="1200"/>
              <a:buFont typeface="Nunito"/>
              <a:buChar char="■"/>
              <a:defRPr sz="1200">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90019339"/>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jpg"/><Relationship Id="rId3" Type="http://schemas.openxmlformats.org/officeDocument/2006/relationships/image" Target="../media/image23.svg"/><Relationship Id="rId7" Type="http://schemas.openxmlformats.org/officeDocument/2006/relationships/image" Target="../media/image4.png"/><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image" Target="../media/image22.png"/><Relationship Id="rId16"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12.png"/><Relationship Id="rId11" Type="http://schemas.openxmlformats.org/officeDocument/2006/relationships/image" Target="../media/image29.jpeg"/><Relationship Id="rId5" Type="http://schemas.openxmlformats.org/officeDocument/2006/relationships/image" Target="../media/image25.png"/><Relationship Id="rId1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jp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sv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3.sv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2.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3.sv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9.png"/><Relationship Id="rId4" Type="http://schemas.openxmlformats.org/officeDocument/2006/relationships/image" Target="../media/image23.sv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2.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6.jpg"/><Relationship Id="rId5" Type="http://schemas.openxmlformats.org/officeDocument/2006/relationships/image" Target="../media/image4.png"/><Relationship Id="rId10" Type="http://schemas.openxmlformats.org/officeDocument/2006/relationships/image" Target="../media/image38.png"/><Relationship Id="rId4" Type="http://schemas.openxmlformats.org/officeDocument/2006/relationships/image" Target="../media/image23.svg"/><Relationship Id="rId9"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png"/><Relationship Id="rId7" Type="http://schemas.openxmlformats.org/officeDocument/2006/relationships/image" Target="../media/image23.svg"/><Relationship Id="rId2" Type="http://schemas.openxmlformats.org/officeDocument/2006/relationships/image" Target="../media/image6.png"/><Relationship Id="rId1" Type="http://schemas.openxmlformats.org/officeDocument/2006/relationships/slideLayout" Target="../slideLayouts/slideLayout10.xml"/><Relationship Id="rId6" Type="http://schemas.openxmlformats.org/officeDocument/2006/relationships/image" Target="../media/image22.png"/><Relationship Id="rId5" Type="http://schemas.openxmlformats.org/officeDocument/2006/relationships/image" Target="../media/image51.jp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3.sv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4.png"/><Relationship Id="rId7" Type="http://schemas.openxmlformats.org/officeDocument/2006/relationships/image" Target="../media/image24.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4.png"/><Relationship Id="rId5" Type="http://schemas.openxmlformats.org/officeDocument/2006/relationships/image" Target="../media/image23.svg"/><Relationship Id="rId10" Type="http://schemas.openxmlformats.org/officeDocument/2006/relationships/image" Target="../media/image55.png"/><Relationship Id="rId4" Type="http://schemas.openxmlformats.org/officeDocument/2006/relationships/image" Target="../media/image22.png"/><Relationship Id="rId9"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png"/><Relationship Id="rId3" Type="http://schemas.openxmlformats.org/officeDocument/2006/relationships/image" Target="../media/image23.svg"/><Relationship Id="rId7" Type="http://schemas.openxmlformats.org/officeDocument/2006/relationships/image" Target="../media/image61.png"/><Relationship Id="rId12"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51.jpg"/><Relationship Id="rId5" Type="http://schemas.openxmlformats.org/officeDocument/2006/relationships/image" Target="../media/image59.png"/><Relationship Id="rId10" Type="http://schemas.openxmlformats.org/officeDocument/2006/relationships/image" Target="../media/image50.png"/><Relationship Id="rId4" Type="http://schemas.openxmlformats.org/officeDocument/2006/relationships/image" Target="../media/image58.png"/><Relationship Id="rId9"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4.png"/><Relationship Id="rId4" Type="http://schemas.openxmlformats.org/officeDocument/2006/relationships/image" Target="../media/image66.png"/><Relationship Id="rId9" Type="http://schemas.openxmlformats.org/officeDocument/2006/relationships/image" Target="../media/image23.svg"/></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2.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3.svg"/><Relationship Id="rId9"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72.png"/><Relationship Id="rId12" Type="http://schemas.openxmlformats.org/officeDocument/2006/relationships/image" Target="../media/image23.sv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22.png"/><Relationship Id="rId5" Type="http://schemas.openxmlformats.org/officeDocument/2006/relationships/image" Target="../media/image71.png"/><Relationship Id="rId10" Type="http://schemas.openxmlformats.org/officeDocument/2006/relationships/image" Target="../media/image73.png"/><Relationship Id="rId4" Type="http://schemas.openxmlformats.org/officeDocument/2006/relationships/image" Target="../media/image34.png"/><Relationship Id="rId9"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74.jpeg"/><Relationship Id="rId5" Type="http://schemas.openxmlformats.org/officeDocument/2006/relationships/image" Target="../media/image16.png"/><Relationship Id="rId4" Type="http://schemas.openxmlformats.org/officeDocument/2006/relationships/image" Target="../media/image23.sv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7"/>
          <p:cNvSpPr txBox="1">
            <a:spLocks noGrp="1"/>
          </p:cNvSpPr>
          <p:nvPr>
            <p:ph type="ctrTitle"/>
          </p:nvPr>
        </p:nvSpPr>
        <p:spPr>
          <a:xfrm>
            <a:off x="246355" y="1331534"/>
            <a:ext cx="5870359" cy="2687400"/>
          </a:xfrm>
          <a:prstGeom prst="rect">
            <a:avLst/>
          </a:prstGeom>
        </p:spPr>
        <p:txBody>
          <a:bodyPr spcFirstLastPara="1" wrap="square" lIns="91425" tIns="91425" rIns="91425" bIns="91425" anchor="t" anchorCtr="0">
            <a:noAutofit/>
          </a:bodyPr>
          <a:lstStyle/>
          <a:p>
            <a:pPr lvl="0"/>
            <a:r>
              <a:rPr lang="en-US" sz="4800" dirty="0"/>
              <a:t>SDG Indicator 15.3.1: Methodology and new guidance</a:t>
            </a:r>
            <a:br>
              <a:rPr lang="en-US" sz="4800" dirty="0"/>
            </a:br>
            <a:br>
              <a:rPr lang="fr-CI" sz="4800" dirty="0">
                <a:solidFill>
                  <a:srgbClr val="0070C0"/>
                </a:solidFill>
              </a:rPr>
            </a:br>
            <a:endParaRPr sz="4800" dirty="0">
              <a:solidFill>
                <a:srgbClr val="0070C0"/>
              </a:solidFill>
            </a:endParaRPr>
          </a:p>
        </p:txBody>
      </p:sp>
      <p:sp>
        <p:nvSpPr>
          <p:cNvPr id="123" name="Google Shape;123;p27"/>
          <p:cNvSpPr txBox="1">
            <a:spLocks noGrp="1"/>
          </p:cNvSpPr>
          <p:nvPr>
            <p:ph type="subTitle" idx="1"/>
          </p:nvPr>
        </p:nvSpPr>
        <p:spPr>
          <a:xfrm>
            <a:off x="308499" y="3872700"/>
            <a:ext cx="5584902" cy="80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Dr. Ingrid Teich</a:t>
            </a:r>
          </a:p>
          <a:p>
            <a:pPr marL="0" lvl="0" indent="0" algn="l" rtl="0">
              <a:spcBef>
                <a:spcPts val="0"/>
              </a:spcBef>
              <a:spcAft>
                <a:spcPts val="0"/>
              </a:spcAft>
              <a:buNone/>
            </a:pPr>
            <a:r>
              <a:rPr lang="en-US" sz="1400" dirty="0"/>
              <a:t>Senior Research Scientist (University of Bern)</a:t>
            </a:r>
          </a:p>
          <a:p>
            <a:pPr marL="0" lvl="0" indent="0" algn="l" rtl="0">
              <a:spcBef>
                <a:spcPts val="0"/>
              </a:spcBef>
              <a:spcAft>
                <a:spcPts val="0"/>
              </a:spcAft>
              <a:buNone/>
            </a:pPr>
            <a:r>
              <a:rPr lang="en-US" sz="1400" dirty="0"/>
              <a:t>WOCAT Secretariat</a:t>
            </a:r>
            <a:endParaRPr sz="1400" dirty="0"/>
          </a:p>
        </p:txBody>
      </p:sp>
      <p:pic>
        <p:nvPicPr>
          <p:cNvPr id="11" name="Picture Placeholder 10">
            <a:extLst>
              <a:ext uri="{FF2B5EF4-FFF2-40B4-BE49-F238E27FC236}">
                <a16:creationId xmlns:a16="http://schemas.microsoft.com/office/drawing/2014/main" id="{FFAD84E4-318F-4752-ABBC-510383318BA9}"/>
              </a:ext>
            </a:extLst>
          </p:cNvPr>
          <p:cNvPicPr>
            <a:picLocks noGrp="1" noChangeAspect="1"/>
          </p:cNvPicPr>
          <p:nvPr>
            <p:ph type="pic" idx="2"/>
          </p:nvPr>
        </p:nvPicPr>
        <p:blipFill>
          <a:blip r:embed="rId3"/>
          <a:srcRect l="21902" r="21902"/>
          <a:stretch>
            <a:fillRect/>
          </a:stretch>
        </p:blipFill>
        <p:spPr>
          <a:xfrm flipH="1">
            <a:off x="6507332" y="470400"/>
            <a:ext cx="2234368" cy="2984682"/>
          </a:xfrm>
        </p:spPr>
      </p:pic>
      <p:pic>
        <p:nvPicPr>
          <p:cNvPr id="9" name="Picture 8">
            <a:extLst>
              <a:ext uri="{FF2B5EF4-FFF2-40B4-BE49-F238E27FC236}">
                <a16:creationId xmlns:a16="http://schemas.microsoft.com/office/drawing/2014/main" id="{91DC2A24-804D-41A0-B711-BE209853452F}"/>
              </a:ext>
            </a:extLst>
          </p:cNvPr>
          <p:cNvPicPr>
            <a:picLocks noChangeAspect="1"/>
          </p:cNvPicPr>
          <p:nvPr/>
        </p:nvPicPr>
        <p:blipFill>
          <a:blip r:embed="rId4"/>
          <a:stretch>
            <a:fillRect/>
          </a:stretch>
        </p:blipFill>
        <p:spPr>
          <a:xfrm>
            <a:off x="6667443" y="4180398"/>
            <a:ext cx="1913874" cy="492702"/>
          </a:xfrm>
          <a:prstGeom prst="rect">
            <a:avLst/>
          </a:prstGeom>
        </p:spPr>
      </p:pic>
      <p:pic>
        <p:nvPicPr>
          <p:cNvPr id="10" name="Picture 9">
            <a:extLst>
              <a:ext uri="{FF2B5EF4-FFF2-40B4-BE49-F238E27FC236}">
                <a16:creationId xmlns:a16="http://schemas.microsoft.com/office/drawing/2014/main" id="{906DF3AC-551A-40EF-A98A-41B123549F47}"/>
              </a:ext>
            </a:extLst>
          </p:cNvPr>
          <p:cNvPicPr>
            <a:picLocks noChangeAspect="1"/>
          </p:cNvPicPr>
          <p:nvPr/>
        </p:nvPicPr>
        <p:blipFill rotWithShape="1">
          <a:blip r:embed="rId5"/>
          <a:srcRect l="16837" t="5459" r="16156" b="37086"/>
          <a:stretch/>
        </p:blipFill>
        <p:spPr>
          <a:xfrm>
            <a:off x="180757" y="189259"/>
            <a:ext cx="895437" cy="767797"/>
          </a:xfrm>
          <a:prstGeom prst="rect">
            <a:avLst/>
          </a:prstGeom>
        </p:spPr>
      </p:pic>
      <p:pic>
        <p:nvPicPr>
          <p:cNvPr id="12" name="Picture 11">
            <a:extLst>
              <a:ext uri="{FF2B5EF4-FFF2-40B4-BE49-F238E27FC236}">
                <a16:creationId xmlns:a16="http://schemas.microsoft.com/office/drawing/2014/main" id="{70CDB10A-935E-4E33-B19A-9802115D3772}"/>
              </a:ext>
            </a:extLst>
          </p:cNvPr>
          <p:cNvPicPr>
            <a:picLocks noChangeAspect="1"/>
          </p:cNvPicPr>
          <p:nvPr/>
        </p:nvPicPr>
        <p:blipFill rotWithShape="1">
          <a:blip r:embed="rId5"/>
          <a:srcRect l="16837" t="62943" r="16156" b="11196"/>
          <a:stretch/>
        </p:blipFill>
        <p:spPr>
          <a:xfrm>
            <a:off x="1085507" y="394234"/>
            <a:ext cx="1275830" cy="4924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AA3F1181-EED2-4C32-8E57-D80A4949C722}"/>
              </a:ext>
            </a:extLst>
          </p:cNvPr>
          <p:cNvSpPr txBox="1"/>
          <p:nvPr/>
        </p:nvSpPr>
        <p:spPr>
          <a:xfrm>
            <a:off x="3960391" y="1458795"/>
            <a:ext cx="3156527" cy="375552"/>
          </a:xfrm>
          <a:prstGeom prst="rect">
            <a:avLst/>
          </a:prstGeom>
          <a:noFill/>
        </p:spPr>
        <p:txBody>
          <a:bodyPr wrap="square" rtlCol="0">
            <a:spAutoFit/>
          </a:bodyPr>
          <a:lstStyle/>
          <a:p>
            <a:pPr>
              <a:lnSpc>
                <a:spcPct val="150000"/>
              </a:lnSpc>
            </a:pPr>
            <a:r>
              <a:rPr lang="en-ID" b="1" dirty="0">
                <a:solidFill>
                  <a:schemeClr val="tx1">
                    <a:lumMod val="65000"/>
                    <a:lumOff val="35000"/>
                  </a:schemeClr>
                </a:solidFill>
                <a:latin typeface="Helvetica" pitchFamily="2" charset="0"/>
                <a:ea typeface="Roboto Slab" pitchFamily="2" charset="0"/>
                <a:cs typeface="Open Sans" panose="020B0606030504020204" pitchFamily="34" charset="0"/>
              </a:rPr>
              <a:t>A Collaborative Approach</a:t>
            </a:r>
          </a:p>
        </p:txBody>
      </p:sp>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43" y="151028"/>
            <a:ext cx="1341556" cy="458507"/>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3924785" y="820924"/>
            <a:ext cx="5451226" cy="430887"/>
          </a:xfrm>
          <a:prstGeom prst="rect">
            <a:avLst/>
          </a:prstGeom>
          <a:noFill/>
        </p:spPr>
        <p:txBody>
          <a:bodyPr wrap="square" rtlCol="0">
            <a:spAutoFit/>
          </a:bodyPr>
          <a:lstStyle/>
          <a:p>
            <a:r>
              <a:rPr lang="en-US" sz="2200" b="1" dirty="0">
                <a:solidFill>
                  <a:srgbClr val="131A1F"/>
                </a:solidFill>
                <a:latin typeface="Avenir Next LT Pro Demi"/>
                <a:ea typeface="Roboto"/>
              </a:rPr>
              <a:t>The GPG Addendum – SDG Indicator  15.3.1</a:t>
            </a:r>
            <a:endParaRPr lang="en-ID" sz="2200" b="1" dirty="0">
              <a:solidFill>
                <a:srgbClr val="131A1F"/>
              </a:solidFill>
              <a:latin typeface="Roboto" panose="02000000000000000000" pitchFamily="2" charset="0"/>
              <a:ea typeface="Roboto" panose="02000000000000000000" pitchFamily="2" charset="0"/>
            </a:endParaRPr>
          </a:p>
        </p:txBody>
      </p:sp>
      <p:pic>
        <p:nvPicPr>
          <p:cNvPr id="27" name="Picture 26">
            <a:extLst>
              <a:ext uri="{FF2B5EF4-FFF2-40B4-BE49-F238E27FC236}">
                <a16:creationId xmlns:a16="http://schemas.microsoft.com/office/drawing/2014/main" id="{2D8CD82A-B787-43ED-A07F-B7ECCE48ACC3}"/>
              </a:ext>
            </a:extLst>
          </p:cNvPr>
          <p:cNvPicPr>
            <a:picLocks noChangeAspect="1"/>
          </p:cNvPicPr>
          <p:nvPr/>
        </p:nvPicPr>
        <p:blipFill>
          <a:blip r:embed="rId4"/>
          <a:stretch>
            <a:fillRect/>
          </a:stretch>
        </p:blipFill>
        <p:spPr>
          <a:xfrm>
            <a:off x="7708651" y="4764283"/>
            <a:ext cx="1185622" cy="346597"/>
          </a:xfrm>
          <a:prstGeom prst="rect">
            <a:avLst/>
          </a:prstGeom>
        </p:spPr>
      </p:pic>
      <p:pic>
        <p:nvPicPr>
          <p:cNvPr id="28" name="Picture 4" descr="PRAIS4 – Login">
            <a:extLst>
              <a:ext uri="{FF2B5EF4-FFF2-40B4-BE49-F238E27FC236}">
                <a16:creationId xmlns:a16="http://schemas.microsoft.com/office/drawing/2014/main" id="{7B6EB8F5-4EC4-419E-9899-F5493406B7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233"/>
          <a:stretch/>
        </p:blipFill>
        <p:spPr bwMode="auto">
          <a:xfrm>
            <a:off x="6201406" y="4813879"/>
            <a:ext cx="942094" cy="348730"/>
          </a:xfrm>
          <a:prstGeom prst="rect">
            <a:avLst/>
          </a:prstGeom>
          <a:noFill/>
          <a:extLst>
            <a:ext uri="{909E8E84-426E-40DD-AFC4-6F175D3DCCD1}">
              <a14:hiddenFill xmlns:a14="http://schemas.microsoft.com/office/drawing/2010/main">
                <a:solidFill>
                  <a:srgbClr val="FFFFFF"/>
                </a:solidFill>
              </a14:hiddenFill>
            </a:ext>
          </a:extLst>
        </p:spPr>
      </p:pic>
      <p:pic>
        <p:nvPicPr>
          <p:cNvPr id="36" name="Imagen 1">
            <a:extLst>
              <a:ext uri="{FF2B5EF4-FFF2-40B4-BE49-F238E27FC236}">
                <a16:creationId xmlns:a16="http://schemas.microsoft.com/office/drawing/2014/main" id="{EEEDC84D-9943-478B-863B-8A9ECEA78C5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12511" y="2555793"/>
            <a:ext cx="809697" cy="730786"/>
          </a:xfrm>
          <a:prstGeom prst="rect">
            <a:avLst/>
          </a:prstGeom>
        </p:spPr>
      </p:pic>
      <p:pic>
        <p:nvPicPr>
          <p:cNvPr id="37" name="Picture 36">
            <a:extLst>
              <a:ext uri="{FF2B5EF4-FFF2-40B4-BE49-F238E27FC236}">
                <a16:creationId xmlns:a16="http://schemas.microsoft.com/office/drawing/2014/main" id="{0E757EBB-3486-4E5B-AC1C-FC5325C01FF8}"/>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6040624" y="2639348"/>
            <a:ext cx="1127325" cy="641652"/>
          </a:xfrm>
          <a:prstGeom prst="rect">
            <a:avLst/>
          </a:prstGeom>
        </p:spPr>
      </p:pic>
      <p:pic>
        <p:nvPicPr>
          <p:cNvPr id="38" name="Picture 37">
            <a:extLst>
              <a:ext uri="{FF2B5EF4-FFF2-40B4-BE49-F238E27FC236}">
                <a16:creationId xmlns:a16="http://schemas.microsoft.com/office/drawing/2014/main" id="{615ED3E8-3CAA-4E30-9AB7-620F4ABFD04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6319183" y="1795123"/>
            <a:ext cx="662431" cy="716090"/>
          </a:xfrm>
          <a:prstGeom prst="rect">
            <a:avLst/>
          </a:prstGeom>
        </p:spPr>
      </p:pic>
      <p:pic>
        <p:nvPicPr>
          <p:cNvPr id="40" name="Picture 39">
            <a:extLst>
              <a:ext uri="{FF2B5EF4-FFF2-40B4-BE49-F238E27FC236}">
                <a16:creationId xmlns:a16="http://schemas.microsoft.com/office/drawing/2014/main" id="{7944BE7E-CD97-47A1-B02E-4A9C52924D1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6242286" y="3234906"/>
            <a:ext cx="1399947" cy="565330"/>
          </a:xfrm>
          <a:prstGeom prst="rect">
            <a:avLst/>
          </a:prstGeom>
        </p:spPr>
      </p:pic>
      <p:pic>
        <p:nvPicPr>
          <p:cNvPr id="42" name="Picture 8" descr="CBAS China">
            <a:extLst>
              <a:ext uri="{FF2B5EF4-FFF2-40B4-BE49-F238E27FC236}">
                <a16:creationId xmlns:a16="http://schemas.microsoft.com/office/drawing/2014/main" id="{6AFE680F-1923-40DF-B938-AD93C044FE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51658" y="2472931"/>
            <a:ext cx="596031" cy="59603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The logo of the JRC.">
            <a:extLst>
              <a:ext uri="{FF2B5EF4-FFF2-40B4-BE49-F238E27FC236}">
                <a16:creationId xmlns:a16="http://schemas.microsoft.com/office/drawing/2014/main" id="{715B1827-C7BA-4BBB-A464-466819CDF3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07314" y="3404739"/>
            <a:ext cx="706139" cy="30207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Climate | Welcome at Sahara and Sahel Observatory">
            <a:extLst>
              <a:ext uri="{FF2B5EF4-FFF2-40B4-BE49-F238E27FC236}">
                <a16:creationId xmlns:a16="http://schemas.microsoft.com/office/drawing/2014/main" id="{3CA8CE77-710B-4D4F-86CD-4DBE1F46AC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1787" y="3829031"/>
            <a:ext cx="1231281" cy="58635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77A8B6A8-DA14-4B1C-A021-4E0AD8EF3FED}"/>
              </a:ext>
            </a:extLst>
          </p:cNvPr>
          <p:cNvPicPr>
            <a:picLocks noChangeAspect="1"/>
          </p:cNvPicPr>
          <p:nvPr/>
        </p:nvPicPr>
        <p:blipFill rotWithShape="1">
          <a:blip r:embed="rId13">
            <a:biLevel thresh="75000"/>
          </a:blip>
          <a:srcRect l="17542" t="20472" r="15496" b="16349"/>
          <a:stretch/>
        </p:blipFill>
        <p:spPr>
          <a:xfrm>
            <a:off x="8126405" y="3861185"/>
            <a:ext cx="706139" cy="629543"/>
          </a:xfrm>
          <a:prstGeom prst="rect">
            <a:avLst/>
          </a:prstGeom>
        </p:spPr>
      </p:pic>
      <p:pic>
        <p:nvPicPr>
          <p:cNvPr id="49" name="Google Shape;978;p55">
            <a:extLst>
              <a:ext uri="{FF2B5EF4-FFF2-40B4-BE49-F238E27FC236}">
                <a16:creationId xmlns:a16="http://schemas.microsoft.com/office/drawing/2014/main" id="{4FDD1ACC-1834-4D55-AB14-28B813FF7C0C}"/>
              </a:ext>
            </a:extLst>
          </p:cNvPr>
          <p:cNvPicPr preferRelativeResize="0"/>
          <p:nvPr/>
        </p:nvPicPr>
        <p:blipFill rotWithShape="1">
          <a:blip r:embed="rId14">
            <a:alphaModFix/>
          </a:blip>
          <a:srcRect/>
          <a:stretch/>
        </p:blipFill>
        <p:spPr>
          <a:xfrm>
            <a:off x="6815353" y="4438106"/>
            <a:ext cx="1399947" cy="303458"/>
          </a:xfrm>
          <a:prstGeom prst="rect">
            <a:avLst/>
          </a:prstGeom>
          <a:noFill/>
          <a:ln>
            <a:noFill/>
          </a:ln>
        </p:spPr>
      </p:pic>
      <p:pic>
        <p:nvPicPr>
          <p:cNvPr id="2" name="Picture 1">
            <a:extLst>
              <a:ext uri="{FF2B5EF4-FFF2-40B4-BE49-F238E27FC236}">
                <a16:creationId xmlns:a16="http://schemas.microsoft.com/office/drawing/2014/main" id="{3AB9787F-F8D2-4F5E-92A7-F3769BA1B895}"/>
              </a:ext>
            </a:extLst>
          </p:cNvPr>
          <p:cNvPicPr>
            <a:picLocks noChangeAspect="1"/>
          </p:cNvPicPr>
          <p:nvPr/>
        </p:nvPicPr>
        <p:blipFill>
          <a:blip r:embed="rId15"/>
          <a:stretch>
            <a:fillRect/>
          </a:stretch>
        </p:blipFill>
        <p:spPr>
          <a:xfrm>
            <a:off x="407016" y="796797"/>
            <a:ext cx="3198331" cy="4122408"/>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87332548-49A5-48B8-9886-9C4C97745193}"/>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41" name="Picture 40">
            <a:extLst>
              <a:ext uri="{FF2B5EF4-FFF2-40B4-BE49-F238E27FC236}">
                <a16:creationId xmlns:a16="http://schemas.microsoft.com/office/drawing/2014/main" id="{BEE7D31E-63BE-4FEE-8C10-29BC60A6485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04377" y="60226"/>
            <a:ext cx="592143" cy="640109"/>
          </a:xfrm>
          <a:prstGeom prst="rect">
            <a:avLst/>
          </a:prstGeom>
        </p:spPr>
      </p:pic>
      <p:pic>
        <p:nvPicPr>
          <p:cNvPr id="3" name="Picture 2">
            <a:extLst>
              <a:ext uri="{FF2B5EF4-FFF2-40B4-BE49-F238E27FC236}">
                <a16:creationId xmlns:a16="http://schemas.microsoft.com/office/drawing/2014/main" id="{AF81F5A7-B43E-4A0A-B0C0-E60570D21755}"/>
              </a:ext>
            </a:extLst>
          </p:cNvPr>
          <p:cNvPicPr>
            <a:picLocks noChangeAspect="1"/>
          </p:cNvPicPr>
          <p:nvPr/>
        </p:nvPicPr>
        <p:blipFill>
          <a:blip r:embed="rId16"/>
          <a:stretch>
            <a:fillRect/>
          </a:stretch>
        </p:blipFill>
        <p:spPr>
          <a:xfrm>
            <a:off x="4004043" y="1903554"/>
            <a:ext cx="2043064" cy="2979469"/>
          </a:xfrm>
          <a:prstGeom prst="rect">
            <a:avLst/>
          </a:prstGeom>
        </p:spPr>
      </p:pic>
      <p:pic>
        <p:nvPicPr>
          <p:cNvPr id="50" name="Google Shape;979;p55" descr="Conservación Internacional - Wikipedia, la enciclopedia libre">
            <a:extLst>
              <a:ext uri="{FF2B5EF4-FFF2-40B4-BE49-F238E27FC236}">
                <a16:creationId xmlns:a16="http://schemas.microsoft.com/office/drawing/2014/main" id="{2DED0F45-7C25-46CE-B4B7-CFBA61C05721}"/>
              </a:ext>
            </a:extLst>
          </p:cNvPr>
          <p:cNvPicPr preferRelativeResize="0"/>
          <p:nvPr/>
        </p:nvPicPr>
        <p:blipFill rotWithShape="1">
          <a:blip r:embed="rId17">
            <a:alphaModFix/>
          </a:blip>
          <a:srcRect/>
          <a:stretch/>
        </p:blipFill>
        <p:spPr>
          <a:xfrm>
            <a:off x="7061292" y="1633890"/>
            <a:ext cx="1772794" cy="738664"/>
          </a:xfrm>
          <a:prstGeom prst="rect">
            <a:avLst/>
          </a:prstGeom>
          <a:noFill/>
          <a:ln>
            <a:noFill/>
          </a:ln>
        </p:spPr>
      </p:pic>
    </p:spTree>
    <p:extLst>
      <p:ext uri="{BB962C8B-B14F-4D97-AF65-F5344CB8AC3E}">
        <p14:creationId xmlns:p14="http://schemas.microsoft.com/office/powerpoint/2010/main" val="239729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sp>
        <p:nvSpPr>
          <p:cNvPr id="19" name="Google Shape;441;p45">
            <a:extLst>
              <a:ext uri="{FF2B5EF4-FFF2-40B4-BE49-F238E27FC236}">
                <a16:creationId xmlns:a16="http://schemas.microsoft.com/office/drawing/2014/main" id="{DFB0C4AD-263A-4556-B5BE-330EA531B7ED}"/>
              </a:ext>
            </a:extLst>
          </p:cNvPr>
          <p:cNvSpPr txBox="1">
            <a:spLocks/>
          </p:cNvSpPr>
          <p:nvPr/>
        </p:nvSpPr>
        <p:spPr>
          <a:xfrm>
            <a:off x="1208148" y="1244718"/>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a:t>
            </a:r>
            <a:r>
              <a:rPr lang="en-US" sz="2400" b="1" dirty="0"/>
              <a:t> </a:t>
            </a:r>
            <a:r>
              <a:rPr lang="en-US" sz="2200" b="1" dirty="0">
                <a:solidFill>
                  <a:srgbClr val="131A1F"/>
                </a:solidFill>
                <a:latin typeface="Avenir Next LT Pro Demi"/>
                <a:ea typeface="Roboto"/>
                <a:cs typeface="+mn-cs"/>
              </a:rPr>
              <a:t>1</a:t>
            </a:r>
            <a:br>
              <a:rPr lang="en-US" sz="2400" b="1" dirty="0"/>
            </a:br>
            <a:endParaRPr lang="en-US" sz="2400" b="1" dirty="0"/>
          </a:p>
          <a:p>
            <a:endParaRPr lang="en-US" sz="2400" dirty="0"/>
          </a:p>
        </p:txBody>
      </p:sp>
      <p:sp>
        <p:nvSpPr>
          <p:cNvPr id="21" name="Google Shape;442;p45">
            <a:extLst>
              <a:ext uri="{FF2B5EF4-FFF2-40B4-BE49-F238E27FC236}">
                <a16:creationId xmlns:a16="http://schemas.microsoft.com/office/drawing/2014/main" id="{5F98328A-DA55-48CD-AE31-D3A8FDE22054}"/>
              </a:ext>
            </a:extLst>
          </p:cNvPr>
          <p:cNvSpPr txBox="1">
            <a:spLocks/>
          </p:cNvSpPr>
          <p:nvPr/>
        </p:nvSpPr>
        <p:spPr>
          <a:xfrm>
            <a:off x="133927" y="2738775"/>
            <a:ext cx="3106796"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1200" dirty="0">
                <a:solidFill>
                  <a:schemeClr val="tx1">
                    <a:lumMod val="65000"/>
                    <a:lumOff val="35000"/>
                  </a:schemeClr>
                </a:solidFill>
                <a:latin typeface="Helvetica" pitchFamily="2" charset="0"/>
                <a:cs typeface="Open Sans" panose="020B0606030504020204" pitchFamily="34" charset="0"/>
              </a:rPr>
              <a:t>Focusses on the </a:t>
            </a:r>
            <a:r>
              <a:rPr lang="en-US" sz="1200" b="1" dirty="0">
                <a:solidFill>
                  <a:schemeClr val="tx1">
                    <a:lumMod val="65000"/>
                    <a:lumOff val="35000"/>
                  </a:schemeClr>
                </a:solidFill>
                <a:latin typeface="Helvetica" pitchFamily="2" charset="0"/>
                <a:cs typeface="Open Sans" panose="020B0606030504020204" pitchFamily="34" charset="0"/>
              </a:rPr>
              <a:t>timeframe of the data </a:t>
            </a:r>
            <a:r>
              <a:rPr lang="en-US" sz="1200" dirty="0">
                <a:solidFill>
                  <a:schemeClr val="tx1">
                    <a:lumMod val="65000"/>
                    <a:lumOff val="35000"/>
                  </a:schemeClr>
                </a:solidFill>
                <a:latin typeface="Helvetica" pitchFamily="2" charset="0"/>
                <a:cs typeface="Open Sans" panose="020B0606030504020204" pitchFamily="34" charset="0"/>
              </a:rPr>
              <a:t>used to assess land condition in each reporting period, on how </a:t>
            </a:r>
            <a:r>
              <a:rPr lang="en-US" sz="1200" b="1" dirty="0">
                <a:solidFill>
                  <a:schemeClr val="tx1">
                    <a:lumMod val="65000"/>
                    <a:lumOff val="35000"/>
                  </a:schemeClr>
                </a:solidFill>
                <a:latin typeface="Helvetica" pitchFamily="2" charset="0"/>
                <a:cs typeface="Open Sans" panose="020B0606030504020204" pitchFamily="34" charset="0"/>
              </a:rPr>
              <a:t>to integrate the period assessment with the baseline</a:t>
            </a:r>
            <a:r>
              <a:rPr lang="en-US" sz="1200" dirty="0">
                <a:solidFill>
                  <a:schemeClr val="tx1">
                    <a:lumMod val="65000"/>
                    <a:lumOff val="35000"/>
                  </a:schemeClr>
                </a:solidFill>
                <a:latin typeface="Helvetica" pitchFamily="2" charset="0"/>
                <a:cs typeface="Open Sans" panose="020B0606030504020204" pitchFamily="34" charset="0"/>
              </a:rPr>
              <a:t>, as well as providing additional guidelines on how to interpret and visualize changes over time.</a:t>
            </a:r>
            <a:endParaRPr lang="es-ES" sz="1200" dirty="0">
              <a:solidFill>
                <a:schemeClr val="tx1">
                  <a:lumMod val="65000"/>
                  <a:lumOff val="35000"/>
                </a:schemeClr>
              </a:solidFill>
              <a:latin typeface="Helvetica" pitchFamily="2" charset="0"/>
              <a:cs typeface="Open Sans" panose="020B0606030504020204" pitchFamily="34" charset="0"/>
            </a:endParaRPr>
          </a:p>
        </p:txBody>
      </p:sp>
      <p:sp>
        <p:nvSpPr>
          <p:cNvPr id="27" name="Google Shape;443;p45">
            <a:extLst>
              <a:ext uri="{FF2B5EF4-FFF2-40B4-BE49-F238E27FC236}">
                <a16:creationId xmlns:a16="http://schemas.microsoft.com/office/drawing/2014/main" id="{F4DC4521-8856-4375-9DD1-4EE6611BEF26}"/>
              </a:ext>
            </a:extLst>
          </p:cNvPr>
          <p:cNvSpPr txBox="1">
            <a:spLocks/>
          </p:cNvSpPr>
          <p:nvPr/>
        </p:nvSpPr>
        <p:spPr>
          <a:xfrm>
            <a:off x="4413345" y="1178109"/>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 2</a:t>
            </a:r>
          </a:p>
          <a:p>
            <a:endParaRPr lang="en-US" sz="2400" dirty="0"/>
          </a:p>
        </p:txBody>
      </p:sp>
      <p:sp>
        <p:nvSpPr>
          <p:cNvPr id="28" name="Google Shape;444;p45">
            <a:extLst>
              <a:ext uri="{FF2B5EF4-FFF2-40B4-BE49-F238E27FC236}">
                <a16:creationId xmlns:a16="http://schemas.microsoft.com/office/drawing/2014/main" id="{1B0A05B5-E920-4F6E-9B7A-767405D68E30}"/>
              </a:ext>
            </a:extLst>
          </p:cNvPr>
          <p:cNvSpPr txBox="1">
            <a:spLocks/>
          </p:cNvSpPr>
          <p:nvPr/>
        </p:nvSpPr>
        <p:spPr>
          <a:xfrm>
            <a:off x="7431082" y="1170254"/>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 3</a:t>
            </a:r>
          </a:p>
          <a:p>
            <a:endParaRPr lang="en-US" sz="2400" dirty="0">
              <a:solidFill>
                <a:schemeClr val="tx1"/>
              </a:solidFill>
            </a:endParaRPr>
          </a:p>
        </p:txBody>
      </p:sp>
      <p:sp>
        <p:nvSpPr>
          <p:cNvPr id="29" name="Google Shape;445;p45">
            <a:extLst>
              <a:ext uri="{FF2B5EF4-FFF2-40B4-BE49-F238E27FC236}">
                <a16:creationId xmlns:a16="http://schemas.microsoft.com/office/drawing/2014/main" id="{013651B8-DE45-464C-A382-07AB49D71B9F}"/>
              </a:ext>
            </a:extLst>
          </p:cNvPr>
          <p:cNvSpPr txBox="1">
            <a:spLocks/>
          </p:cNvSpPr>
          <p:nvPr/>
        </p:nvSpPr>
        <p:spPr>
          <a:xfrm>
            <a:off x="1203201" y="1721865"/>
            <a:ext cx="1742207" cy="4289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1200" b="1" dirty="0">
                <a:solidFill>
                  <a:srgbClr val="131A1F"/>
                </a:solidFill>
                <a:latin typeface="Avenir Next LT Pro Demi"/>
                <a:ea typeface="Roboto"/>
                <a:cs typeface="+mn-cs"/>
                <a:sym typeface="Questrial"/>
              </a:rPr>
              <a:t>INTEGRATING </a:t>
            </a:r>
          </a:p>
          <a:p>
            <a:pPr marL="0" indent="0">
              <a:buNone/>
            </a:pPr>
            <a:r>
              <a:rPr lang="en-US" sz="1200" b="1" dirty="0">
                <a:solidFill>
                  <a:srgbClr val="131A1F"/>
                </a:solidFill>
                <a:latin typeface="Avenir Next LT Pro Demi"/>
                <a:ea typeface="Roboto"/>
                <a:cs typeface="+mn-cs"/>
                <a:sym typeface="Questrial"/>
              </a:rPr>
              <a:t>LAND CONDITION ASSESSMENTS OVER TIME</a:t>
            </a:r>
          </a:p>
        </p:txBody>
      </p:sp>
      <p:sp>
        <p:nvSpPr>
          <p:cNvPr id="30" name="Google Shape;442;p45">
            <a:extLst>
              <a:ext uri="{FF2B5EF4-FFF2-40B4-BE49-F238E27FC236}">
                <a16:creationId xmlns:a16="http://schemas.microsoft.com/office/drawing/2014/main" id="{F37E5CE2-614C-4C10-9164-825149D85132}"/>
              </a:ext>
            </a:extLst>
          </p:cNvPr>
          <p:cNvSpPr txBox="1">
            <a:spLocks/>
          </p:cNvSpPr>
          <p:nvPr/>
        </p:nvSpPr>
        <p:spPr>
          <a:xfrm>
            <a:off x="3240723" y="2709596"/>
            <a:ext cx="3053808"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nSpc>
                <a:spcPct val="100000"/>
              </a:lnSpc>
              <a:buNone/>
            </a:pPr>
            <a:r>
              <a:rPr lang="en-US" sz="1200" dirty="0">
                <a:solidFill>
                  <a:schemeClr val="tx1">
                    <a:lumMod val="65000"/>
                    <a:lumOff val="35000"/>
                  </a:schemeClr>
                </a:solidFill>
                <a:latin typeface="Helvetica" pitchFamily="2" charset="0"/>
                <a:cs typeface="Open Sans" panose="020B0606030504020204" pitchFamily="34" charset="0"/>
                <a:sym typeface="Figtree"/>
              </a:rPr>
              <a:t>This section responds to the need for guidance on incorporating the </a:t>
            </a:r>
            <a:r>
              <a:rPr lang="en-US" sz="1200" b="1" dirty="0">
                <a:solidFill>
                  <a:schemeClr val="tx1">
                    <a:lumMod val="65000"/>
                    <a:lumOff val="35000"/>
                  </a:schemeClr>
                </a:solidFill>
                <a:latin typeface="Helvetica" pitchFamily="2" charset="0"/>
                <a:cs typeface="Open Sans" panose="020B0606030504020204" pitchFamily="34" charset="0"/>
                <a:sym typeface="Figtree"/>
              </a:rPr>
              <a:t>improved land component and the neutrality mechanism </a:t>
            </a:r>
            <a:r>
              <a:rPr lang="en-US" sz="1200" dirty="0">
                <a:solidFill>
                  <a:schemeClr val="tx1">
                    <a:lumMod val="65000"/>
                    <a:lumOff val="35000"/>
                  </a:schemeClr>
                </a:solidFill>
                <a:latin typeface="Helvetica" pitchFamily="2" charset="0"/>
                <a:cs typeface="Open Sans" panose="020B0606030504020204" pitchFamily="34" charset="0"/>
                <a:sym typeface="Figtree"/>
              </a:rPr>
              <a:t>into target setting, LDN intervention planning, prioritizing areas for investment, and tracking progress towards LDN.</a:t>
            </a:r>
          </a:p>
        </p:txBody>
      </p:sp>
      <p:sp>
        <p:nvSpPr>
          <p:cNvPr id="31" name="Google Shape;445;p45">
            <a:extLst>
              <a:ext uri="{FF2B5EF4-FFF2-40B4-BE49-F238E27FC236}">
                <a16:creationId xmlns:a16="http://schemas.microsoft.com/office/drawing/2014/main" id="{8D638FA1-3178-4A62-892A-B84877FD4780}"/>
              </a:ext>
            </a:extLst>
          </p:cNvPr>
          <p:cNvSpPr txBox="1">
            <a:spLocks/>
          </p:cNvSpPr>
          <p:nvPr/>
        </p:nvSpPr>
        <p:spPr>
          <a:xfrm>
            <a:off x="4375280" y="1772113"/>
            <a:ext cx="1773749" cy="523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just">
              <a:lnSpc>
                <a:spcPct val="100000"/>
              </a:lnSpc>
              <a:buNone/>
            </a:pPr>
            <a:r>
              <a:rPr lang="en-US" sz="1200" b="1" dirty="0">
                <a:solidFill>
                  <a:srgbClr val="131A1F"/>
                </a:solidFill>
                <a:latin typeface="Avenir Next LT Pro Demi"/>
                <a:ea typeface="Roboto"/>
                <a:cs typeface="+mn-cs"/>
                <a:sym typeface="Manrope"/>
              </a:rPr>
              <a:t>TRACKING PROGRESS TOWARDS LDN</a:t>
            </a:r>
          </a:p>
        </p:txBody>
      </p:sp>
      <p:sp>
        <p:nvSpPr>
          <p:cNvPr id="32" name="Rectangle 31">
            <a:extLst>
              <a:ext uri="{FF2B5EF4-FFF2-40B4-BE49-F238E27FC236}">
                <a16:creationId xmlns:a16="http://schemas.microsoft.com/office/drawing/2014/main" id="{536DA3A0-C544-4855-8E3B-B309494628E2}"/>
              </a:ext>
            </a:extLst>
          </p:cNvPr>
          <p:cNvSpPr/>
          <p:nvPr/>
        </p:nvSpPr>
        <p:spPr>
          <a:xfrm>
            <a:off x="7486391" y="1665459"/>
            <a:ext cx="1487010" cy="646331"/>
          </a:xfrm>
          <a:prstGeom prst="rect">
            <a:avLst/>
          </a:prstGeom>
        </p:spPr>
        <p:txBody>
          <a:bodyPr wrap="square">
            <a:spAutoFit/>
          </a:bodyPr>
          <a:lstStyle/>
          <a:p>
            <a:pPr algn="just">
              <a:buClr>
                <a:schemeClr val="dk1"/>
              </a:buClr>
              <a:buSzPts val="1400"/>
            </a:pPr>
            <a:r>
              <a:rPr lang="en-US" sz="1200" b="1" dirty="0">
                <a:solidFill>
                  <a:srgbClr val="131A1F"/>
                </a:solidFill>
                <a:latin typeface="Avenir Next LT Pro Demi"/>
                <a:ea typeface="Roboto"/>
                <a:sym typeface="Nunito"/>
              </a:rPr>
              <a:t>ENHANCEMENT OF DATASETS AND METHODOLOGIES </a:t>
            </a:r>
          </a:p>
        </p:txBody>
      </p:sp>
      <p:sp>
        <p:nvSpPr>
          <p:cNvPr id="38" name="Rectangle 37">
            <a:extLst>
              <a:ext uri="{FF2B5EF4-FFF2-40B4-BE49-F238E27FC236}">
                <a16:creationId xmlns:a16="http://schemas.microsoft.com/office/drawing/2014/main" id="{DCE0E4BE-DB38-45C1-BD4D-B85F0015B8EE}"/>
              </a:ext>
            </a:extLst>
          </p:cNvPr>
          <p:cNvSpPr/>
          <p:nvPr/>
        </p:nvSpPr>
        <p:spPr>
          <a:xfrm>
            <a:off x="6339563" y="2737210"/>
            <a:ext cx="2804437" cy="1384995"/>
          </a:xfrm>
          <a:prstGeom prst="rect">
            <a:avLst/>
          </a:prstGeom>
        </p:spPr>
        <p:txBody>
          <a:bodyPr wrap="square">
            <a:spAutoFit/>
          </a:bodyPr>
          <a:lstStyle/>
          <a:p>
            <a:r>
              <a:rPr lang="en-US" sz="1200" dirty="0">
                <a:solidFill>
                  <a:schemeClr val="tx1">
                    <a:lumMod val="65000"/>
                    <a:lumOff val="35000"/>
                  </a:schemeClr>
                </a:solidFill>
                <a:latin typeface="Helvetica" pitchFamily="2" charset="0"/>
                <a:cs typeface="Open Sans" panose="020B0606030504020204" pitchFamily="34" charset="0"/>
                <a:sym typeface="Nunito"/>
              </a:rPr>
              <a:t>Introduces </a:t>
            </a:r>
            <a:r>
              <a:rPr lang="en-US" sz="1200" b="1" dirty="0">
                <a:solidFill>
                  <a:schemeClr val="tx1">
                    <a:lumMod val="65000"/>
                    <a:lumOff val="35000"/>
                  </a:schemeClr>
                </a:solidFill>
                <a:latin typeface="Helvetica" pitchFamily="2" charset="0"/>
                <a:cs typeface="Open Sans" panose="020B0606030504020204" pitchFamily="34" charset="0"/>
                <a:sym typeface="Nunito"/>
              </a:rPr>
              <a:t>new datasets </a:t>
            </a:r>
            <a:r>
              <a:rPr lang="en-US" sz="1200" dirty="0">
                <a:solidFill>
                  <a:schemeClr val="tx1">
                    <a:lumMod val="65000"/>
                    <a:lumOff val="35000"/>
                  </a:schemeClr>
                </a:solidFill>
                <a:latin typeface="Helvetica" pitchFamily="2" charset="0"/>
                <a:cs typeface="Open Sans" panose="020B0606030504020204" pitchFamily="34" charset="0"/>
                <a:sym typeface="Nunito"/>
              </a:rPr>
              <a:t>related to land cover, land productivity, and soil organic carbon (SOC), and discusses various methods and experiences in comparing and </a:t>
            </a:r>
            <a:r>
              <a:rPr lang="en-US" sz="1200" b="1" dirty="0">
                <a:solidFill>
                  <a:schemeClr val="tx1">
                    <a:lumMod val="65000"/>
                    <a:lumOff val="35000"/>
                  </a:schemeClr>
                </a:solidFill>
                <a:latin typeface="Helvetica" pitchFamily="2" charset="0"/>
                <a:cs typeface="Open Sans" panose="020B0606030504020204" pitchFamily="34" charset="0"/>
                <a:sym typeface="Nunito"/>
              </a:rPr>
              <a:t>selecting the most representative datasets for different contexts.</a:t>
            </a:r>
          </a:p>
        </p:txBody>
      </p:sp>
      <p:sp>
        <p:nvSpPr>
          <p:cNvPr id="39" name="TextBox 38">
            <a:extLst>
              <a:ext uri="{FF2B5EF4-FFF2-40B4-BE49-F238E27FC236}">
                <a16:creationId xmlns:a16="http://schemas.microsoft.com/office/drawing/2014/main" id="{4E1F101F-C732-4555-8F09-EC8E88DDBD04}"/>
              </a:ext>
            </a:extLst>
          </p:cNvPr>
          <p:cNvSpPr txBox="1"/>
          <p:nvPr/>
        </p:nvSpPr>
        <p:spPr>
          <a:xfrm>
            <a:off x="232443" y="686712"/>
            <a:ext cx="7305626" cy="430887"/>
          </a:xfrm>
          <a:prstGeom prst="rect">
            <a:avLst/>
          </a:prstGeom>
          <a:noFill/>
        </p:spPr>
        <p:txBody>
          <a:bodyPr wrap="square" rtlCol="0">
            <a:spAutoFit/>
          </a:bodyPr>
          <a:lstStyle/>
          <a:p>
            <a:r>
              <a:rPr lang="en-US" sz="2200" b="1" dirty="0">
                <a:solidFill>
                  <a:srgbClr val="131A1F"/>
                </a:solidFill>
                <a:latin typeface="Avenir Next LT Pro Demi"/>
                <a:ea typeface="Roboto"/>
              </a:rPr>
              <a:t>The GPG Addendum – SDG Indicator  15.3.1</a:t>
            </a:r>
            <a:endParaRPr lang="en-ID" sz="2200" b="1" dirty="0">
              <a:solidFill>
                <a:srgbClr val="131A1F"/>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E2EEE2D5-EAEF-4351-B4E1-BAA18BA8851E}"/>
              </a:ext>
            </a:extLst>
          </p:cNvPr>
          <p:cNvPicPr>
            <a:picLocks noChangeAspect="1"/>
          </p:cNvPicPr>
          <p:nvPr/>
        </p:nvPicPr>
        <p:blipFill>
          <a:blip r:embed="rId5"/>
          <a:stretch>
            <a:fillRect/>
          </a:stretch>
        </p:blipFill>
        <p:spPr>
          <a:xfrm>
            <a:off x="170599" y="1304828"/>
            <a:ext cx="1022611" cy="13214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3DF6CB8-1F0C-45E8-8B00-49ECBCDB2A61}"/>
              </a:ext>
            </a:extLst>
          </p:cNvPr>
          <p:cNvPicPr>
            <a:picLocks noChangeAspect="1"/>
          </p:cNvPicPr>
          <p:nvPr/>
        </p:nvPicPr>
        <p:blipFill>
          <a:blip r:embed="rId6"/>
          <a:stretch>
            <a:fillRect/>
          </a:stretch>
        </p:blipFill>
        <p:spPr>
          <a:xfrm>
            <a:off x="3311088" y="1273896"/>
            <a:ext cx="1049254" cy="13548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851D79-2F78-4F36-9879-04F01C969CE8}"/>
              </a:ext>
            </a:extLst>
          </p:cNvPr>
          <p:cNvPicPr>
            <a:picLocks noChangeAspect="1"/>
          </p:cNvPicPr>
          <p:nvPr/>
        </p:nvPicPr>
        <p:blipFill>
          <a:blip r:embed="rId7"/>
          <a:stretch>
            <a:fillRect/>
          </a:stretch>
        </p:blipFill>
        <p:spPr>
          <a:xfrm>
            <a:off x="6294531" y="1267859"/>
            <a:ext cx="1069477" cy="136693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93C6E28-9C5F-4552-B444-ED9AC5E821E0}"/>
              </a:ext>
            </a:extLst>
          </p:cNvPr>
          <p:cNvPicPr>
            <a:picLocks noChangeAspect="1"/>
          </p:cNvPicPr>
          <p:nvPr/>
        </p:nvPicPr>
        <p:blipFill>
          <a:blip r:embed="rId8"/>
          <a:stretch>
            <a:fillRect/>
          </a:stretch>
        </p:blipFill>
        <p:spPr>
          <a:xfrm>
            <a:off x="5354375" y="4080334"/>
            <a:ext cx="748177" cy="965234"/>
          </a:xfrm>
          <a:prstGeom prst="rect">
            <a:avLst/>
          </a:prstGeom>
          <a:ln>
            <a:noFill/>
          </a:ln>
          <a:effectLst>
            <a:outerShdw blurRad="292100" dist="139700" dir="2700000" algn="tl" rotWithShape="0">
              <a:srgbClr val="333333">
                <a:alpha val="65000"/>
              </a:srgbClr>
            </a:outerShdw>
          </a:effectLst>
        </p:spPr>
      </p:pic>
      <p:sp>
        <p:nvSpPr>
          <p:cNvPr id="24" name="Google Shape;444;p45">
            <a:extLst>
              <a:ext uri="{FF2B5EF4-FFF2-40B4-BE49-F238E27FC236}">
                <a16:creationId xmlns:a16="http://schemas.microsoft.com/office/drawing/2014/main" id="{F75959C8-ED8F-44D1-A6D3-C770592A4DAB}"/>
              </a:ext>
            </a:extLst>
          </p:cNvPr>
          <p:cNvSpPr txBox="1">
            <a:spLocks/>
          </p:cNvSpPr>
          <p:nvPr/>
        </p:nvSpPr>
        <p:spPr>
          <a:xfrm>
            <a:off x="6147584" y="4035251"/>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Annex</a:t>
            </a:r>
          </a:p>
          <a:p>
            <a:endParaRPr lang="en-US" sz="2400" dirty="0">
              <a:solidFill>
                <a:schemeClr val="tx1"/>
              </a:solidFill>
            </a:endParaRPr>
          </a:p>
        </p:txBody>
      </p:sp>
      <p:sp>
        <p:nvSpPr>
          <p:cNvPr id="25" name="Rectangle 24">
            <a:extLst>
              <a:ext uri="{FF2B5EF4-FFF2-40B4-BE49-F238E27FC236}">
                <a16:creationId xmlns:a16="http://schemas.microsoft.com/office/drawing/2014/main" id="{3692D68D-8105-4E8E-A857-9CD741F0829C}"/>
              </a:ext>
            </a:extLst>
          </p:cNvPr>
          <p:cNvSpPr/>
          <p:nvPr/>
        </p:nvSpPr>
        <p:spPr>
          <a:xfrm>
            <a:off x="6196952" y="4528203"/>
            <a:ext cx="2337448" cy="461665"/>
          </a:xfrm>
          <a:prstGeom prst="rect">
            <a:avLst/>
          </a:prstGeom>
        </p:spPr>
        <p:txBody>
          <a:bodyPr wrap="square">
            <a:spAutoFit/>
          </a:bodyPr>
          <a:lstStyle/>
          <a:p>
            <a:pPr>
              <a:buClr>
                <a:schemeClr val="dk1"/>
              </a:buClr>
              <a:buSzPts val="1400"/>
            </a:pPr>
            <a:r>
              <a:rPr lang="en-US" sz="1200" b="1" dirty="0">
                <a:solidFill>
                  <a:srgbClr val="131A1F"/>
                </a:solidFill>
                <a:latin typeface="Avenir Next LT Pro Demi"/>
                <a:ea typeface="Roboto"/>
                <a:sym typeface="Nunito"/>
              </a:rPr>
              <a:t>LAND PRODUCTIVITY DYNAMICS ALGORITHMS</a:t>
            </a:r>
          </a:p>
        </p:txBody>
      </p:sp>
      <p:sp>
        <p:nvSpPr>
          <p:cNvPr id="36" name="Google Shape;444;p45">
            <a:extLst>
              <a:ext uri="{FF2B5EF4-FFF2-40B4-BE49-F238E27FC236}">
                <a16:creationId xmlns:a16="http://schemas.microsoft.com/office/drawing/2014/main" id="{F27AB148-26DF-4C6D-99DF-CF4D6BF68936}"/>
              </a:ext>
            </a:extLst>
          </p:cNvPr>
          <p:cNvSpPr txBox="1">
            <a:spLocks/>
          </p:cNvSpPr>
          <p:nvPr/>
        </p:nvSpPr>
        <p:spPr>
          <a:xfrm>
            <a:off x="4929726" y="4239030"/>
            <a:ext cx="33024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3300" b="1" dirty="0">
                <a:solidFill>
                  <a:srgbClr val="131A1F"/>
                </a:solidFill>
                <a:latin typeface="Avenir Next LT Pro Demi"/>
                <a:ea typeface="Roboto"/>
                <a:cs typeface="+mn-cs"/>
              </a:rPr>
              <a:t>+</a:t>
            </a:r>
          </a:p>
          <a:p>
            <a:endParaRPr lang="en-US" sz="3600" dirty="0">
              <a:solidFill>
                <a:schemeClr val="tx1"/>
              </a:solidFill>
            </a:endParaRPr>
          </a:p>
        </p:txBody>
      </p:sp>
      <p:sp>
        <p:nvSpPr>
          <p:cNvPr id="37" name="Rectangle 36">
            <a:extLst>
              <a:ext uri="{FF2B5EF4-FFF2-40B4-BE49-F238E27FC236}">
                <a16:creationId xmlns:a16="http://schemas.microsoft.com/office/drawing/2014/main" id="{D93DDE38-96A6-4E3D-B00B-C5913D9EF539}"/>
              </a:ext>
            </a:extLst>
          </p:cNvPr>
          <p:cNvSpPr/>
          <p:nvPr/>
        </p:nvSpPr>
        <p:spPr>
          <a:xfrm>
            <a:off x="3183222" y="1072321"/>
            <a:ext cx="5879830" cy="3973247"/>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sz="700" dirty="0"/>
          </a:p>
        </p:txBody>
      </p:sp>
      <p:pic>
        <p:nvPicPr>
          <p:cNvPr id="22" name="Picture 21">
            <a:extLst>
              <a:ext uri="{FF2B5EF4-FFF2-40B4-BE49-F238E27FC236}">
                <a16:creationId xmlns:a16="http://schemas.microsoft.com/office/drawing/2014/main" id="{8F9934EA-1E14-4F82-BF9A-5F354C5A2421}"/>
              </a:ext>
            </a:extLst>
          </p:cNvPr>
          <p:cNvPicPr>
            <a:picLocks noChangeAspect="1"/>
          </p:cNvPicPr>
          <p:nvPr/>
        </p:nvPicPr>
        <p:blipFill rotWithShape="1">
          <a:blip r:embed="rId9">
            <a:clrChange>
              <a:clrFrom>
                <a:srgbClr val="FFFFFF"/>
              </a:clrFrom>
              <a:clrTo>
                <a:srgbClr val="FFFFFF">
                  <a:alpha val="0"/>
                </a:srgbClr>
              </a:clrTo>
            </a:clrChange>
          </a:blip>
          <a:srcRect l="53778" r="15826"/>
          <a:stretch/>
        </p:blipFill>
        <p:spPr>
          <a:xfrm>
            <a:off x="7541599" y="19110"/>
            <a:ext cx="1521453" cy="865982"/>
          </a:xfrm>
          <a:prstGeom prst="rect">
            <a:avLst/>
          </a:prstGeom>
        </p:spPr>
      </p:pic>
    </p:spTree>
    <p:extLst>
      <p:ext uri="{BB962C8B-B14F-4D97-AF65-F5344CB8AC3E}">
        <p14:creationId xmlns:p14="http://schemas.microsoft.com/office/powerpoint/2010/main" val="2769461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4241373" y="1704082"/>
            <a:ext cx="4614041" cy="572700"/>
          </a:xfrm>
        </p:spPr>
        <p:txBody>
          <a:bodyPr/>
          <a:lstStyle/>
          <a:p>
            <a:pPr algn="ctr"/>
            <a:r>
              <a:rPr lang="en-US" sz="3600" b="1" dirty="0">
                <a:solidFill>
                  <a:srgbClr val="131A1F"/>
                </a:solidFill>
                <a:latin typeface="Avenir Next LT Pro Demi"/>
                <a:ea typeface="Roboto"/>
                <a:sym typeface="Manrope"/>
              </a:rPr>
              <a:t>INTEGRATING </a:t>
            </a:r>
            <a:br>
              <a:rPr lang="en-US" sz="3600" b="1" dirty="0">
                <a:solidFill>
                  <a:srgbClr val="131A1F"/>
                </a:solidFill>
                <a:latin typeface="Avenir Next LT Pro Demi"/>
                <a:ea typeface="Roboto"/>
                <a:sym typeface="Manrope"/>
              </a:rPr>
            </a:br>
            <a:r>
              <a:rPr lang="en-US" sz="3600" b="1" dirty="0">
                <a:solidFill>
                  <a:srgbClr val="131A1F"/>
                </a:solidFill>
                <a:latin typeface="Avenir Next LT Pro Demi"/>
                <a:ea typeface="Roboto"/>
                <a:sym typeface="Manrope"/>
              </a:rPr>
              <a:t>LAND CONDITION ASSESSMENTS OVER TIME</a:t>
            </a:r>
            <a:br>
              <a:rPr lang="en-US" sz="3600" b="1" dirty="0">
                <a:solidFill>
                  <a:srgbClr val="131A1F"/>
                </a:solidFill>
                <a:latin typeface="Avenir Next LT Pro Demi"/>
                <a:ea typeface="Roboto"/>
                <a:sym typeface="Manrope"/>
              </a:rPr>
            </a:br>
            <a:br>
              <a:rPr lang="en-US" sz="3600" b="1" dirty="0">
                <a:solidFill>
                  <a:srgbClr val="131A1F"/>
                </a:solidFill>
                <a:latin typeface="Avenir Next LT Pro Demi"/>
                <a:ea typeface="Roboto"/>
                <a:sym typeface="Manrope"/>
              </a:rPr>
            </a:br>
            <a:endParaRPr lang="fr-CI" sz="3300" dirty="0"/>
          </a:p>
        </p:txBody>
      </p:sp>
      <p:pic>
        <p:nvPicPr>
          <p:cNvPr id="7" name="Picture 6">
            <a:extLst>
              <a:ext uri="{FF2B5EF4-FFF2-40B4-BE49-F238E27FC236}">
                <a16:creationId xmlns:a16="http://schemas.microsoft.com/office/drawing/2014/main" id="{F0D26988-6BD3-4A93-AC51-06F3EBF90128}"/>
              </a:ext>
            </a:extLst>
          </p:cNvPr>
          <p:cNvPicPr>
            <a:picLocks noChangeAspect="1"/>
          </p:cNvPicPr>
          <p:nvPr/>
        </p:nvPicPr>
        <p:blipFill>
          <a:blip r:embed="rId2"/>
          <a:stretch>
            <a:fillRect/>
          </a:stretch>
        </p:blipFill>
        <p:spPr>
          <a:xfrm>
            <a:off x="288586" y="233024"/>
            <a:ext cx="3619737" cy="46774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5460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2" name="Picture 1">
            <a:extLst>
              <a:ext uri="{FF2B5EF4-FFF2-40B4-BE49-F238E27FC236}">
                <a16:creationId xmlns:a16="http://schemas.microsoft.com/office/drawing/2014/main" id="{BE91AAE2-91DE-4DD3-AA0A-0E06A6099F6C}"/>
              </a:ext>
            </a:extLst>
          </p:cNvPr>
          <p:cNvPicPr>
            <a:picLocks noChangeAspect="1"/>
          </p:cNvPicPr>
          <p:nvPr/>
        </p:nvPicPr>
        <p:blipFill>
          <a:blip r:embed="rId3"/>
          <a:stretch>
            <a:fillRect/>
          </a:stretch>
        </p:blipFill>
        <p:spPr>
          <a:xfrm>
            <a:off x="1071876" y="2026871"/>
            <a:ext cx="6612427" cy="2871102"/>
          </a:xfrm>
          <a:prstGeom prst="rect">
            <a:avLst/>
          </a:prstGeom>
        </p:spPr>
      </p:pic>
      <p:sp>
        <p:nvSpPr>
          <p:cNvPr id="302" name="Google Shape;302;p39"/>
          <p:cNvSpPr txBox="1">
            <a:spLocks noGrp="1"/>
          </p:cNvSpPr>
          <p:nvPr>
            <p:ph type="title"/>
          </p:nvPr>
        </p:nvSpPr>
        <p:spPr>
          <a:xfrm>
            <a:off x="727620" y="604617"/>
            <a:ext cx="6070800" cy="572700"/>
          </a:xfrm>
          <a:prstGeom prst="rect">
            <a:avLst/>
          </a:prstGeom>
        </p:spPr>
        <p:txBody>
          <a:bodyPr spcFirstLastPara="1" wrap="square" lIns="91425" tIns="91425" rIns="91425" bIns="91425" anchor="t" anchorCtr="0">
            <a:noAutofit/>
          </a:bodyPr>
          <a:lstStyle/>
          <a:p>
            <a:r>
              <a:rPr lang="fr-CI" sz="2200" b="1" dirty="0">
                <a:solidFill>
                  <a:srgbClr val="131A1F"/>
                </a:solidFill>
                <a:latin typeface="Avenir Next LT Pro Demi"/>
                <a:ea typeface="Roboto"/>
                <a:cs typeface="+mn-cs"/>
              </a:rPr>
              <a:t>1.1 PERIOD</a:t>
            </a:r>
            <a:r>
              <a:rPr lang="es" sz="2200" b="1" dirty="0">
                <a:solidFill>
                  <a:srgbClr val="131A1F"/>
                </a:solidFill>
                <a:latin typeface="Avenir Next LT Pro Demi"/>
                <a:ea typeface="Roboto"/>
                <a:cs typeface="+mn-cs"/>
              </a:rPr>
              <a:t> </a:t>
            </a:r>
            <a:r>
              <a:rPr lang="fr-CI" sz="2200" b="1" dirty="0" err="1">
                <a:solidFill>
                  <a:srgbClr val="131A1F"/>
                </a:solidFill>
                <a:latin typeface="Avenir Next LT Pro Demi"/>
                <a:ea typeface="Roboto"/>
                <a:cs typeface="+mn-cs"/>
              </a:rPr>
              <a:t>assessment</a:t>
            </a:r>
            <a:endParaRPr sz="2200" b="1"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727620" y="1059340"/>
            <a:ext cx="8083975" cy="830997"/>
          </a:xfrm>
          <a:prstGeom prst="rect">
            <a:avLst/>
          </a:prstGeom>
        </p:spPr>
        <p:txBody>
          <a:bodyPr wrap="square">
            <a:spAutoFit/>
          </a:bodyPr>
          <a:lstStyle/>
          <a:p>
            <a:pPr algn="just"/>
            <a:r>
              <a:rPr lang="en-US" sz="1200" dirty="0">
                <a:solidFill>
                  <a:schemeClr val="tx1">
                    <a:lumMod val="65000"/>
                    <a:lumOff val="35000"/>
                  </a:schemeClr>
                </a:solidFill>
                <a:latin typeface="Helvetica" pitchFamily="2" charset="0"/>
                <a:cs typeface="Open Sans" panose="020B0606030504020204" pitchFamily="34" charset="0"/>
                <a:sym typeface="Manrope"/>
              </a:rPr>
              <a:t>After the baseline period (2000–2015), the first reporting period (Period 1) covers January 1, 2016, to December 31, 2019. Subsequent reporting processes follow every four years, with periods increasing their duration by four years: Period 2 spanning 2016–2023, Period 3 covering 2016–2027, and Period 4 assessing changes from 2016 to 2031. Each reporting period evaluates changes in land condition through the three sub-indicators. </a:t>
            </a:r>
            <a:endParaRPr lang="fr-CI" sz="1200" dirty="0">
              <a:solidFill>
                <a:schemeClr val="tx1">
                  <a:lumMod val="65000"/>
                  <a:lumOff val="35000"/>
                </a:schemeClr>
              </a:solidFill>
              <a:latin typeface="Helvetica" pitchFamily="2" charset="0"/>
              <a:cs typeface="Open Sans" panose="020B0606030504020204" pitchFamily="34" charset="0"/>
              <a:sym typeface="Manrope"/>
            </a:endParaRPr>
          </a:p>
        </p:txBody>
      </p:sp>
      <p:sp>
        <p:nvSpPr>
          <p:cNvPr id="7" name="Oval 6">
            <a:extLst>
              <a:ext uri="{FF2B5EF4-FFF2-40B4-BE49-F238E27FC236}">
                <a16:creationId xmlns:a16="http://schemas.microsoft.com/office/drawing/2014/main" id="{99883332-2487-4196-94F8-F75763B69EB9}"/>
              </a:ext>
            </a:extLst>
          </p:cNvPr>
          <p:cNvSpPr/>
          <p:nvPr/>
        </p:nvSpPr>
        <p:spPr>
          <a:xfrm>
            <a:off x="3200400" y="3017668"/>
            <a:ext cx="1896881" cy="285845"/>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1800"/>
          </a:p>
        </p:txBody>
      </p:sp>
      <p:sp>
        <p:nvSpPr>
          <p:cNvPr id="9" name="Oval 8">
            <a:extLst>
              <a:ext uri="{FF2B5EF4-FFF2-40B4-BE49-F238E27FC236}">
                <a16:creationId xmlns:a16="http://schemas.microsoft.com/office/drawing/2014/main" id="{03315907-1334-43A3-93A0-BB6DB2C91029}"/>
              </a:ext>
            </a:extLst>
          </p:cNvPr>
          <p:cNvSpPr/>
          <p:nvPr/>
        </p:nvSpPr>
        <p:spPr>
          <a:xfrm>
            <a:off x="5211222" y="3032834"/>
            <a:ext cx="951453" cy="285845"/>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1800"/>
          </a:p>
        </p:txBody>
      </p:sp>
      <p:pic>
        <p:nvPicPr>
          <p:cNvPr id="10" name="Graphic 9">
            <a:extLst>
              <a:ext uri="{FF2B5EF4-FFF2-40B4-BE49-F238E27FC236}">
                <a16:creationId xmlns:a16="http://schemas.microsoft.com/office/drawing/2014/main" id="{D2B2C1D2-134D-4951-9153-DD3F4F2C16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43" y="151028"/>
            <a:ext cx="1341556" cy="458507"/>
          </a:xfrm>
          <a:prstGeom prst="rect">
            <a:avLst/>
          </a:prstGeom>
        </p:spPr>
      </p:pic>
      <p:pic>
        <p:nvPicPr>
          <p:cNvPr id="12" name="Picture 11">
            <a:extLst>
              <a:ext uri="{FF2B5EF4-FFF2-40B4-BE49-F238E27FC236}">
                <a16:creationId xmlns:a16="http://schemas.microsoft.com/office/drawing/2014/main" id="{E513E4C8-D235-4ECF-9EAD-81C007C4419F}"/>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3003-9671-4187-95AD-1ED1E883BFD1}"/>
              </a:ext>
            </a:extLst>
          </p:cNvPr>
          <p:cNvSpPr>
            <a:spLocks noGrp="1"/>
          </p:cNvSpPr>
          <p:nvPr>
            <p:ph type="title"/>
          </p:nvPr>
        </p:nvSpPr>
        <p:spPr>
          <a:xfrm>
            <a:off x="152200" y="156319"/>
            <a:ext cx="8686800" cy="572700"/>
          </a:xfrm>
        </p:spPr>
        <p:txBody>
          <a:bodyPr/>
          <a:lstStyle/>
          <a:p>
            <a:r>
              <a:rPr lang="en-US" dirty="0"/>
              <a:t>2026 Reporting process:</a:t>
            </a:r>
            <a:br>
              <a:rPr lang="en-US" dirty="0"/>
            </a:br>
            <a:r>
              <a:rPr lang="en-US" dirty="0"/>
              <a:t>	periods for SO1-1, SO1-2 and SO1-3</a:t>
            </a:r>
            <a:endParaRPr lang="fr-CI" dirty="0"/>
          </a:p>
        </p:txBody>
      </p:sp>
      <p:pic>
        <p:nvPicPr>
          <p:cNvPr id="4" name="Picture 2">
            <a:extLst>
              <a:ext uri="{FF2B5EF4-FFF2-40B4-BE49-F238E27FC236}">
                <a16:creationId xmlns:a16="http://schemas.microsoft.com/office/drawing/2014/main" id="{F921DEA5-1D8C-4AB3-892D-D07330845E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524" b="42761"/>
          <a:stretch/>
        </p:blipFill>
        <p:spPr bwMode="auto">
          <a:xfrm>
            <a:off x="269778" y="1069632"/>
            <a:ext cx="9117663" cy="737331"/>
          </a:xfrm>
          <a:prstGeom prst="rect">
            <a:avLst/>
          </a:prstGeom>
          <a:noFill/>
          <a:extLst>
            <a:ext uri="{909E8E84-426E-40DD-AFC4-6F175D3DCCD1}">
              <a14:hiddenFill xmlns:a14="http://schemas.microsoft.com/office/drawing/2010/main">
                <a:solidFill>
                  <a:srgbClr val="FFFFFF"/>
                </a:solidFill>
              </a14:hiddenFill>
            </a:ext>
          </a:extLst>
        </p:spPr>
      </p:pic>
      <p:sp>
        <p:nvSpPr>
          <p:cNvPr id="5" name="Arrow: Down 4">
            <a:extLst>
              <a:ext uri="{FF2B5EF4-FFF2-40B4-BE49-F238E27FC236}">
                <a16:creationId xmlns:a16="http://schemas.microsoft.com/office/drawing/2014/main" id="{F5B74C9F-E469-4818-9E26-5BA0DD9E8B38}"/>
              </a:ext>
            </a:extLst>
          </p:cNvPr>
          <p:cNvSpPr/>
          <p:nvPr/>
        </p:nvSpPr>
        <p:spPr>
          <a:xfrm rot="10800000">
            <a:off x="3718560" y="1714500"/>
            <a:ext cx="259080" cy="1013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6" name="Oval 5">
            <a:extLst>
              <a:ext uri="{FF2B5EF4-FFF2-40B4-BE49-F238E27FC236}">
                <a16:creationId xmlns:a16="http://schemas.microsoft.com/office/drawing/2014/main" id="{31186B00-9B8C-4937-94A3-962B7FE7CEA8}"/>
              </a:ext>
            </a:extLst>
          </p:cNvPr>
          <p:cNvSpPr/>
          <p:nvPr/>
        </p:nvSpPr>
        <p:spPr>
          <a:xfrm>
            <a:off x="1601732" y="1152452"/>
            <a:ext cx="3899907" cy="654511"/>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7" name="Arrow: Down 6">
            <a:extLst>
              <a:ext uri="{FF2B5EF4-FFF2-40B4-BE49-F238E27FC236}">
                <a16:creationId xmlns:a16="http://schemas.microsoft.com/office/drawing/2014/main" id="{8E3748F6-9276-4B1B-A0A3-3B76927749BD}"/>
              </a:ext>
            </a:extLst>
          </p:cNvPr>
          <p:cNvSpPr/>
          <p:nvPr/>
        </p:nvSpPr>
        <p:spPr>
          <a:xfrm rot="10800000">
            <a:off x="6423460" y="1714500"/>
            <a:ext cx="259080" cy="10134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8" name="Oval 7">
            <a:extLst>
              <a:ext uri="{FF2B5EF4-FFF2-40B4-BE49-F238E27FC236}">
                <a16:creationId xmlns:a16="http://schemas.microsoft.com/office/drawing/2014/main" id="{BD24622B-5080-4456-B8D5-6EAD49968F9A}"/>
              </a:ext>
            </a:extLst>
          </p:cNvPr>
          <p:cNvSpPr/>
          <p:nvPr/>
        </p:nvSpPr>
        <p:spPr>
          <a:xfrm>
            <a:off x="5419353" y="1111041"/>
            <a:ext cx="1911088" cy="654511"/>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9" name="Picture 4" descr="PRAIS4 – Login">
            <a:extLst>
              <a:ext uri="{FF2B5EF4-FFF2-40B4-BE49-F238E27FC236}">
                <a16:creationId xmlns:a16="http://schemas.microsoft.com/office/drawing/2014/main" id="{0E2ECC33-7C41-432F-950B-E0CF42E8EA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233"/>
          <a:stretch/>
        </p:blipFill>
        <p:spPr bwMode="auto">
          <a:xfrm rot="792300">
            <a:off x="7073582" y="244635"/>
            <a:ext cx="2237704" cy="828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FEFF47C-A165-4059-8726-D7B80EB8A12D}"/>
              </a:ext>
            </a:extLst>
          </p:cNvPr>
          <p:cNvPicPr>
            <a:picLocks noChangeAspect="1"/>
          </p:cNvPicPr>
          <p:nvPr/>
        </p:nvPicPr>
        <p:blipFill>
          <a:blip r:embed="rId4"/>
          <a:stretch>
            <a:fillRect/>
          </a:stretch>
        </p:blipFill>
        <p:spPr>
          <a:xfrm>
            <a:off x="0" y="2797714"/>
            <a:ext cx="8686800" cy="2022396"/>
          </a:xfrm>
          <a:prstGeom prst="rect">
            <a:avLst/>
          </a:prstGeom>
        </p:spPr>
      </p:pic>
    </p:spTree>
    <p:extLst>
      <p:ext uri="{BB962C8B-B14F-4D97-AF65-F5344CB8AC3E}">
        <p14:creationId xmlns:p14="http://schemas.microsoft.com/office/powerpoint/2010/main" val="8142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D53E7D7-F822-4579-8B29-3FCEF6A8959C}"/>
              </a:ext>
            </a:extLst>
          </p:cNvPr>
          <p:cNvPicPr>
            <a:picLocks noChangeAspect="1"/>
          </p:cNvPicPr>
          <p:nvPr/>
        </p:nvPicPr>
        <p:blipFill>
          <a:blip r:embed="rId2"/>
          <a:stretch>
            <a:fillRect/>
          </a:stretch>
        </p:blipFill>
        <p:spPr>
          <a:xfrm>
            <a:off x="179961" y="2437875"/>
            <a:ext cx="8784077" cy="2154844"/>
          </a:xfrm>
          <a:prstGeom prst="rect">
            <a:avLst/>
          </a:prstGeom>
        </p:spPr>
      </p:pic>
      <p:sp>
        <p:nvSpPr>
          <p:cNvPr id="3" name="Title 1">
            <a:extLst>
              <a:ext uri="{FF2B5EF4-FFF2-40B4-BE49-F238E27FC236}">
                <a16:creationId xmlns:a16="http://schemas.microsoft.com/office/drawing/2014/main" id="{81B08F78-859B-44CF-B97A-EB60183A8220}"/>
              </a:ext>
            </a:extLst>
          </p:cNvPr>
          <p:cNvSpPr txBox="1">
            <a:spLocks/>
          </p:cNvSpPr>
          <p:nvPr/>
        </p:nvSpPr>
        <p:spPr>
          <a:xfrm>
            <a:off x="206817" y="140895"/>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dirty="0"/>
              <a:t>2026 Reporting process:</a:t>
            </a:r>
            <a:br>
              <a:rPr lang="en-US" dirty="0"/>
            </a:br>
            <a:r>
              <a:rPr lang="en-US" dirty="0"/>
              <a:t>	periods for SO1-4 (SDG 15.3.1)</a:t>
            </a:r>
            <a:endParaRPr lang="fr-CI" dirty="0"/>
          </a:p>
        </p:txBody>
      </p:sp>
      <p:pic>
        <p:nvPicPr>
          <p:cNvPr id="4" name="Picture 2">
            <a:extLst>
              <a:ext uri="{FF2B5EF4-FFF2-40B4-BE49-F238E27FC236}">
                <a16:creationId xmlns:a16="http://schemas.microsoft.com/office/drawing/2014/main" id="{443CEFB6-A0E7-4BFC-8596-119FAE8C64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524" b="42761"/>
          <a:stretch/>
        </p:blipFill>
        <p:spPr bwMode="auto">
          <a:xfrm>
            <a:off x="720000" y="1399102"/>
            <a:ext cx="7434042" cy="601179"/>
          </a:xfrm>
          <a:prstGeom prst="rect">
            <a:avLst/>
          </a:prstGeom>
          <a:noFill/>
          <a:extLst>
            <a:ext uri="{909E8E84-426E-40DD-AFC4-6F175D3DCCD1}">
              <a14:hiddenFill xmlns:a14="http://schemas.microsoft.com/office/drawing/2010/main">
                <a:solidFill>
                  <a:srgbClr val="FFFFFF"/>
                </a:solidFill>
              </a14:hiddenFill>
            </a:ext>
          </a:extLst>
        </p:spPr>
      </p:pic>
      <p:sp>
        <p:nvSpPr>
          <p:cNvPr id="6" name="Arrow: Down 5">
            <a:extLst>
              <a:ext uri="{FF2B5EF4-FFF2-40B4-BE49-F238E27FC236}">
                <a16:creationId xmlns:a16="http://schemas.microsoft.com/office/drawing/2014/main" id="{6D5537C4-BEE2-4500-9C7E-D2156E541CDF}"/>
              </a:ext>
            </a:extLst>
          </p:cNvPr>
          <p:cNvSpPr/>
          <p:nvPr/>
        </p:nvSpPr>
        <p:spPr>
          <a:xfrm rot="10800000">
            <a:off x="3163738" y="1813560"/>
            <a:ext cx="163122" cy="10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7" name="Arrow: Down 6">
            <a:extLst>
              <a:ext uri="{FF2B5EF4-FFF2-40B4-BE49-F238E27FC236}">
                <a16:creationId xmlns:a16="http://schemas.microsoft.com/office/drawing/2014/main" id="{FB53EADC-9B64-45EA-945A-CC8B8426F8AD}"/>
              </a:ext>
            </a:extLst>
          </p:cNvPr>
          <p:cNvSpPr/>
          <p:nvPr/>
        </p:nvSpPr>
        <p:spPr>
          <a:xfrm rot="13601396">
            <a:off x="4274782" y="1308977"/>
            <a:ext cx="193390" cy="29362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8" name="Oval 7">
            <a:extLst>
              <a:ext uri="{FF2B5EF4-FFF2-40B4-BE49-F238E27FC236}">
                <a16:creationId xmlns:a16="http://schemas.microsoft.com/office/drawing/2014/main" id="{266E4B50-C9DE-4B05-A95B-1DB3703E56D6}"/>
              </a:ext>
            </a:extLst>
          </p:cNvPr>
          <p:cNvSpPr/>
          <p:nvPr/>
        </p:nvSpPr>
        <p:spPr>
          <a:xfrm>
            <a:off x="1790700" y="3193177"/>
            <a:ext cx="1722120" cy="361129"/>
          </a:xfrm>
          <a:prstGeom prst="ellipse">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pic>
        <p:nvPicPr>
          <p:cNvPr id="9" name="Picture 2">
            <a:extLst>
              <a:ext uri="{FF2B5EF4-FFF2-40B4-BE49-F238E27FC236}">
                <a16:creationId xmlns:a16="http://schemas.microsoft.com/office/drawing/2014/main" id="{D23C730C-BFA1-4926-8AD3-90C17ABBF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316" b="61977"/>
          <a:stretch/>
        </p:blipFill>
        <p:spPr bwMode="auto">
          <a:xfrm>
            <a:off x="0" y="4458185"/>
            <a:ext cx="5653641" cy="481444"/>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Down 9">
            <a:extLst>
              <a:ext uri="{FF2B5EF4-FFF2-40B4-BE49-F238E27FC236}">
                <a16:creationId xmlns:a16="http://schemas.microsoft.com/office/drawing/2014/main" id="{6ED2FFD2-ADFE-4313-8854-1C0B878036BA}"/>
              </a:ext>
            </a:extLst>
          </p:cNvPr>
          <p:cNvSpPr/>
          <p:nvPr/>
        </p:nvSpPr>
        <p:spPr>
          <a:xfrm rot="19984917">
            <a:off x="3163737" y="3460701"/>
            <a:ext cx="205775" cy="11354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1" name="Rectangle 10">
            <a:extLst>
              <a:ext uri="{FF2B5EF4-FFF2-40B4-BE49-F238E27FC236}">
                <a16:creationId xmlns:a16="http://schemas.microsoft.com/office/drawing/2014/main" id="{6B6F033F-345D-42D5-BE36-258E951D76D9}"/>
              </a:ext>
            </a:extLst>
          </p:cNvPr>
          <p:cNvSpPr/>
          <p:nvPr/>
        </p:nvSpPr>
        <p:spPr>
          <a:xfrm>
            <a:off x="6238448" y="268648"/>
            <a:ext cx="3017520" cy="523220"/>
          </a:xfrm>
          <a:prstGeom prst="rect">
            <a:avLst/>
          </a:prstGeom>
        </p:spPr>
        <p:txBody>
          <a:bodyPr wrap="square">
            <a:spAutoFit/>
          </a:bodyPr>
          <a:lstStyle/>
          <a:p>
            <a:r>
              <a:rPr lang="es-ES" dirty="0" err="1">
                <a:solidFill>
                  <a:schemeClr val="bg2"/>
                </a:solidFill>
                <a:latin typeface="Nunito"/>
              </a:rPr>
              <a:t>It</a:t>
            </a:r>
            <a:r>
              <a:rPr lang="es-ES" dirty="0">
                <a:solidFill>
                  <a:schemeClr val="bg2"/>
                </a:solidFill>
                <a:latin typeface="Nunito"/>
              </a:rPr>
              <a:t> </a:t>
            </a:r>
            <a:r>
              <a:rPr lang="es-ES" dirty="0" err="1">
                <a:solidFill>
                  <a:schemeClr val="bg2"/>
                </a:solidFill>
                <a:latin typeface="Nunito"/>
              </a:rPr>
              <a:t>is</a:t>
            </a:r>
            <a:r>
              <a:rPr lang="es-ES" dirty="0">
                <a:solidFill>
                  <a:schemeClr val="bg2"/>
                </a:solidFill>
                <a:latin typeface="Nunito"/>
              </a:rPr>
              <a:t> </a:t>
            </a:r>
            <a:r>
              <a:rPr lang="es-ES" dirty="0" err="1">
                <a:solidFill>
                  <a:schemeClr val="bg2"/>
                </a:solidFill>
                <a:latin typeface="Nunito"/>
              </a:rPr>
              <a:t>necessary</a:t>
            </a:r>
            <a:r>
              <a:rPr lang="es-ES" dirty="0">
                <a:solidFill>
                  <a:schemeClr val="bg2"/>
                </a:solidFill>
                <a:latin typeface="Nunito"/>
              </a:rPr>
              <a:t> </a:t>
            </a:r>
            <a:r>
              <a:rPr lang="es-ES" dirty="0" err="1">
                <a:solidFill>
                  <a:schemeClr val="bg2"/>
                </a:solidFill>
                <a:latin typeface="Nunito"/>
              </a:rPr>
              <a:t>to</a:t>
            </a:r>
            <a:r>
              <a:rPr lang="es-ES" dirty="0">
                <a:solidFill>
                  <a:schemeClr val="bg2"/>
                </a:solidFill>
                <a:latin typeface="Nunito"/>
              </a:rPr>
              <a:t> </a:t>
            </a:r>
            <a:r>
              <a:rPr lang="es-ES" dirty="0" err="1">
                <a:solidFill>
                  <a:schemeClr val="bg2"/>
                </a:solidFill>
                <a:latin typeface="Nunito"/>
              </a:rPr>
              <a:t>estimate</a:t>
            </a:r>
            <a:r>
              <a:rPr lang="es-ES" dirty="0">
                <a:solidFill>
                  <a:schemeClr val="bg2"/>
                </a:solidFill>
                <a:latin typeface="Nunito"/>
              </a:rPr>
              <a:t> </a:t>
            </a:r>
            <a:r>
              <a:rPr lang="es-ES" dirty="0" err="1">
                <a:solidFill>
                  <a:schemeClr val="bg2"/>
                </a:solidFill>
                <a:latin typeface="Nunito"/>
              </a:rPr>
              <a:t>each</a:t>
            </a:r>
            <a:r>
              <a:rPr lang="es-ES" dirty="0">
                <a:solidFill>
                  <a:schemeClr val="bg2"/>
                </a:solidFill>
                <a:latin typeface="Nunito"/>
              </a:rPr>
              <a:t> </a:t>
            </a:r>
            <a:r>
              <a:rPr lang="es-ES" dirty="0" err="1">
                <a:solidFill>
                  <a:schemeClr val="bg2"/>
                </a:solidFill>
                <a:latin typeface="Nunito"/>
              </a:rPr>
              <a:t>indicator</a:t>
            </a:r>
            <a:r>
              <a:rPr lang="es-ES" dirty="0">
                <a:solidFill>
                  <a:schemeClr val="bg2"/>
                </a:solidFill>
                <a:latin typeface="Nunito"/>
              </a:rPr>
              <a:t> </a:t>
            </a:r>
            <a:r>
              <a:rPr lang="es-ES" dirty="0" err="1">
                <a:solidFill>
                  <a:schemeClr val="bg2"/>
                </a:solidFill>
                <a:latin typeface="Nunito"/>
              </a:rPr>
              <a:t>for</a:t>
            </a:r>
            <a:r>
              <a:rPr lang="es-ES" dirty="0">
                <a:solidFill>
                  <a:schemeClr val="bg2"/>
                </a:solidFill>
                <a:latin typeface="Nunito"/>
              </a:rPr>
              <a:t> </a:t>
            </a:r>
            <a:r>
              <a:rPr lang="es-ES" dirty="0" err="1">
                <a:solidFill>
                  <a:schemeClr val="bg2"/>
                </a:solidFill>
                <a:latin typeface="Nunito"/>
              </a:rPr>
              <a:t>the</a:t>
            </a:r>
            <a:r>
              <a:rPr lang="es-ES" dirty="0">
                <a:solidFill>
                  <a:schemeClr val="bg2"/>
                </a:solidFill>
                <a:latin typeface="Nunito"/>
              </a:rPr>
              <a:t> 3 </a:t>
            </a:r>
            <a:r>
              <a:rPr lang="es-ES" dirty="0" err="1">
                <a:solidFill>
                  <a:schemeClr val="bg2"/>
                </a:solidFill>
                <a:latin typeface="Nunito"/>
              </a:rPr>
              <a:t>periods</a:t>
            </a:r>
            <a:r>
              <a:rPr lang="es-ES" dirty="0">
                <a:solidFill>
                  <a:schemeClr val="bg2"/>
                </a:solidFill>
                <a:latin typeface="Nunito"/>
              </a:rPr>
              <a:t>!</a:t>
            </a:r>
            <a:endParaRPr lang="fr-CI" dirty="0">
              <a:solidFill>
                <a:schemeClr val="bg2"/>
              </a:solidFill>
            </a:endParaRPr>
          </a:p>
        </p:txBody>
      </p:sp>
    </p:spTree>
    <p:extLst>
      <p:ext uri="{BB962C8B-B14F-4D97-AF65-F5344CB8AC3E}">
        <p14:creationId xmlns:p14="http://schemas.microsoft.com/office/powerpoint/2010/main" val="241544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9"/>
          <p:cNvSpPr txBox="1">
            <a:spLocks noGrp="1"/>
          </p:cNvSpPr>
          <p:nvPr>
            <p:ph type="title"/>
          </p:nvPr>
        </p:nvSpPr>
        <p:spPr>
          <a:xfrm>
            <a:off x="712380" y="633741"/>
            <a:ext cx="6070800" cy="572700"/>
          </a:xfrm>
          <a:prstGeom prst="rect">
            <a:avLst/>
          </a:prstGeom>
        </p:spPr>
        <p:txBody>
          <a:bodyPr spcFirstLastPara="1" wrap="square" lIns="91425" tIns="91425" rIns="91425" bIns="91425" anchor="t" anchorCtr="0">
            <a:noAutofit/>
          </a:bodyPr>
          <a:lstStyle/>
          <a:p>
            <a:r>
              <a:rPr lang="fr-CI" sz="2200" b="1" kern="1200" dirty="0">
                <a:solidFill>
                  <a:srgbClr val="131A1F"/>
                </a:solidFill>
                <a:latin typeface="Avenir Next LT Pro Demi"/>
                <a:ea typeface="Roboto"/>
                <a:cs typeface="+mn-cs"/>
              </a:rPr>
              <a:t>1.1 PERIOD</a:t>
            </a:r>
            <a:r>
              <a:rPr lang="es" sz="2200" b="1" kern="1200" dirty="0">
                <a:solidFill>
                  <a:srgbClr val="131A1F"/>
                </a:solidFill>
                <a:latin typeface="Avenir Next LT Pro Demi"/>
                <a:ea typeface="Roboto"/>
                <a:cs typeface="+mn-cs"/>
              </a:rPr>
              <a:t> </a:t>
            </a:r>
            <a:r>
              <a:rPr lang="fr-CI" sz="2200" b="1" kern="1200" dirty="0" err="1">
                <a:solidFill>
                  <a:srgbClr val="131A1F"/>
                </a:solidFill>
                <a:latin typeface="Avenir Next LT Pro Demi"/>
                <a:ea typeface="Roboto"/>
                <a:cs typeface="+mn-cs"/>
              </a:rPr>
              <a:t>assessment</a:t>
            </a:r>
            <a:endParaRPr sz="2200" b="1" kern="1200"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802851" y="1179833"/>
            <a:ext cx="8083975" cy="1015663"/>
          </a:xfrm>
          <a:prstGeom prst="rect">
            <a:avLst/>
          </a:prstGeom>
        </p:spPr>
        <p:txBody>
          <a:bodyPr wrap="square">
            <a:spAutoFit/>
          </a:bodyPr>
          <a:lstStyle/>
          <a:p>
            <a:pPr algn="just"/>
            <a:r>
              <a:rPr lang="en-US" sz="1200" dirty="0">
                <a:solidFill>
                  <a:schemeClr val="tx1">
                    <a:lumMod val="65000"/>
                    <a:lumOff val="35000"/>
                  </a:schemeClr>
                </a:solidFill>
                <a:latin typeface="Helvetica" pitchFamily="2" charset="0"/>
                <a:cs typeface="Open Sans" panose="020B0606030504020204" pitchFamily="34" charset="0"/>
              </a:rPr>
              <a:t>For each reporting period a final map that shows the results of the period assessment is obtained. The “Period Assessment” is the result of the evaluation of land condition for a specific reporting period, based on the combination of the three sub-indicators (Trends in Land Cover, Trends in Land Productivity, and Trends in Carbon Stocks) by applying the one-out, all-out principle. The period assessment does not capture the degradation or improvement that occurred during the baseline period and therefore it cannot be used to estimate SDG indicator 15.3.1 on its own.</a:t>
            </a:r>
            <a:endParaRPr lang="fr-CI" sz="1200" dirty="0">
              <a:solidFill>
                <a:schemeClr val="tx1">
                  <a:lumMod val="65000"/>
                  <a:lumOff val="35000"/>
                </a:schemeClr>
              </a:solidFill>
              <a:latin typeface="Helvetica" pitchFamily="2" charset="0"/>
              <a:cs typeface="Open Sans" panose="020B0606030504020204" pitchFamily="34" charset="0"/>
            </a:endParaRPr>
          </a:p>
        </p:txBody>
      </p:sp>
      <p:pic>
        <p:nvPicPr>
          <p:cNvPr id="7" name="Graphic 6">
            <a:extLst>
              <a:ext uri="{FF2B5EF4-FFF2-40B4-BE49-F238E27FC236}">
                <a16:creationId xmlns:a16="http://schemas.microsoft.com/office/drawing/2014/main" id="{8447395A-D3C5-4783-9F5A-666F7CC74A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pic>
        <p:nvPicPr>
          <p:cNvPr id="2" name="Picture 1">
            <a:extLst>
              <a:ext uri="{FF2B5EF4-FFF2-40B4-BE49-F238E27FC236}">
                <a16:creationId xmlns:a16="http://schemas.microsoft.com/office/drawing/2014/main" id="{B2E9DB6C-7821-45A0-9DF3-D8368A9182B1}"/>
              </a:ext>
            </a:extLst>
          </p:cNvPr>
          <p:cNvPicPr>
            <a:picLocks noChangeAspect="1"/>
          </p:cNvPicPr>
          <p:nvPr/>
        </p:nvPicPr>
        <p:blipFill>
          <a:blip r:embed="rId5"/>
          <a:stretch>
            <a:fillRect/>
          </a:stretch>
        </p:blipFill>
        <p:spPr>
          <a:xfrm>
            <a:off x="944103" y="2259285"/>
            <a:ext cx="7255794" cy="2295567"/>
          </a:xfrm>
          <a:prstGeom prst="rect">
            <a:avLst/>
          </a:prstGeom>
        </p:spPr>
      </p:pic>
      <p:pic>
        <p:nvPicPr>
          <p:cNvPr id="4" name="Picture 3">
            <a:extLst>
              <a:ext uri="{FF2B5EF4-FFF2-40B4-BE49-F238E27FC236}">
                <a16:creationId xmlns:a16="http://schemas.microsoft.com/office/drawing/2014/main" id="{00B3BBD3-81D1-48BA-BB78-2441F4DA2DFF}"/>
              </a:ext>
            </a:extLst>
          </p:cNvPr>
          <p:cNvPicPr>
            <a:picLocks noChangeAspect="1"/>
          </p:cNvPicPr>
          <p:nvPr/>
        </p:nvPicPr>
        <p:blipFill>
          <a:blip r:embed="rId6"/>
          <a:stretch>
            <a:fillRect/>
          </a:stretch>
        </p:blipFill>
        <p:spPr>
          <a:xfrm>
            <a:off x="4074583" y="4664808"/>
            <a:ext cx="5069417" cy="300997"/>
          </a:xfrm>
          <a:prstGeom prst="rect">
            <a:avLst/>
          </a:prstGeom>
        </p:spPr>
      </p:pic>
      <p:pic>
        <p:nvPicPr>
          <p:cNvPr id="8" name="Picture 7">
            <a:extLst>
              <a:ext uri="{FF2B5EF4-FFF2-40B4-BE49-F238E27FC236}">
                <a16:creationId xmlns:a16="http://schemas.microsoft.com/office/drawing/2014/main" id="{6CA9604B-22B4-4118-8635-F56FE23E05F4}"/>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4856777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 name="Rectangle 2">
            <a:extLst>
              <a:ext uri="{FF2B5EF4-FFF2-40B4-BE49-F238E27FC236}">
                <a16:creationId xmlns:a16="http://schemas.microsoft.com/office/drawing/2014/main" id="{33911DBB-46F7-478F-AD90-F28366B041AA}"/>
              </a:ext>
            </a:extLst>
          </p:cNvPr>
          <p:cNvSpPr/>
          <p:nvPr/>
        </p:nvSpPr>
        <p:spPr>
          <a:xfrm>
            <a:off x="727620" y="1063123"/>
            <a:ext cx="3681998" cy="646331"/>
          </a:xfrm>
          <a:prstGeom prst="rect">
            <a:avLst/>
          </a:prstGeom>
        </p:spPr>
        <p:txBody>
          <a:bodyPr wrap="square">
            <a:spAutoFit/>
          </a:bodyPr>
          <a:lstStyle/>
          <a:p>
            <a:pPr algn="just"/>
            <a:r>
              <a:rPr lang="en-US" sz="1200" dirty="0">
                <a:solidFill>
                  <a:schemeClr val="tx1">
                    <a:lumMod val="65000"/>
                    <a:lumOff val="35000"/>
                  </a:schemeClr>
                </a:solidFill>
                <a:latin typeface="Helvetica" pitchFamily="2" charset="0"/>
                <a:cs typeface="Open Sans" panose="020B0606030504020204" pitchFamily="34" charset="0"/>
              </a:rPr>
              <a:t>Further clarification on the timeframes of the datasets used for Sub Indicator is included in the Addendum.</a:t>
            </a:r>
            <a:endParaRPr lang="fr-CI" sz="1200" dirty="0">
              <a:solidFill>
                <a:schemeClr val="tx1">
                  <a:lumMod val="65000"/>
                  <a:lumOff val="35000"/>
                </a:schemeClr>
              </a:solidFill>
              <a:latin typeface="Helvetica" pitchFamily="2" charset="0"/>
              <a:cs typeface="Open Sans" panose="020B0606030504020204" pitchFamily="34" charset="0"/>
            </a:endParaRPr>
          </a:p>
        </p:txBody>
      </p:sp>
      <p:pic>
        <p:nvPicPr>
          <p:cNvPr id="9" name="Graphic 8">
            <a:extLst>
              <a:ext uri="{FF2B5EF4-FFF2-40B4-BE49-F238E27FC236}">
                <a16:creationId xmlns:a16="http://schemas.microsoft.com/office/drawing/2014/main" id="{2B90FB34-21AA-40AA-835E-81332DCD1C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04" y="53085"/>
            <a:ext cx="1046764" cy="357755"/>
          </a:xfrm>
          <a:prstGeom prst="rect">
            <a:avLst/>
          </a:prstGeom>
        </p:spPr>
      </p:pic>
      <p:sp>
        <p:nvSpPr>
          <p:cNvPr id="13" name="Google Shape;302;p39">
            <a:extLst>
              <a:ext uri="{FF2B5EF4-FFF2-40B4-BE49-F238E27FC236}">
                <a16:creationId xmlns:a16="http://schemas.microsoft.com/office/drawing/2014/main" id="{7BFADE7F-5062-459B-AE5D-7E64625D4497}"/>
              </a:ext>
            </a:extLst>
          </p:cNvPr>
          <p:cNvSpPr txBox="1">
            <a:spLocks noGrp="1"/>
          </p:cNvSpPr>
          <p:nvPr>
            <p:ph type="title"/>
          </p:nvPr>
        </p:nvSpPr>
        <p:spPr>
          <a:xfrm>
            <a:off x="727620" y="604617"/>
            <a:ext cx="6070800" cy="572700"/>
          </a:xfrm>
          <a:prstGeom prst="rect">
            <a:avLst/>
          </a:prstGeom>
        </p:spPr>
        <p:txBody>
          <a:bodyPr spcFirstLastPara="1" wrap="square" lIns="91425" tIns="91425" rIns="91425" bIns="91425" anchor="t" anchorCtr="0">
            <a:noAutofit/>
          </a:bodyPr>
          <a:lstStyle/>
          <a:p>
            <a:r>
              <a:rPr lang="fr-CI" sz="2200" b="1" dirty="0">
                <a:solidFill>
                  <a:srgbClr val="131A1F"/>
                </a:solidFill>
                <a:latin typeface="Avenir Next LT Pro Demi"/>
                <a:ea typeface="Roboto"/>
                <a:cs typeface="+mn-cs"/>
              </a:rPr>
              <a:t>1.1 PERIOD</a:t>
            </a:r>
            <a:r>
              <a:rPr lang="es" sz="2200" b="1" dirty="0">
                <a:solidFill>
                  <a:srgbClr val="131A1F"/>
                </a:solidFill>
                <a:latin typeface="Avenir Next LT Pro Demi"/>
                <a:ea typeface="Roboto"/>
                <a:cs typeface="+mn-cs"/>
              </a:rPr>
              <a:t> </a:t>
            </a:r>
            <a:r>
              <a:rPr lang="fr-CI" sz="2200" b="1" dirty="0" err="1">
                <a:solidFill>
                  <a:srgbClr val="131A1F"/>
                </a:solidFill>
                <a:latin typeface="Avenir Next LT Pro Demi"/>
                <a:ea typeface="Roboto"/>
                <a:cs typeface="+mn-cs"/>
              </a:rPr>
              <a:t>assessment</a:t>
            </a:r>
            <a:endParaRPr sz="2200" b="1" dirty="0">
              <a:solidFill>
                <a:srgbClr val="131A1F"/>
              </a:solidFill>
              <a:latin typeface="Avenir Next LT Pro Demi"/>
              <a:ea typeface="Roboto"/>
              <a:cs typeface="+mn-cs"/>
            </a:endParaRPr>
          </a:p>
        </p:txBody>
      </p:sp>
      <p:pic>
        <p:nvPicPr>
          <p:cNvPr id="2" name="Picture 1">
            <a:extLst>
              <a:ext uri="{FF2B5EF4-FFF2-40B4-BE49-F238E27FC236}">
                <a16:creationId xmlns:a16="http://schemas.microsoft.com/office/drawing/2014/main" id="{B214A8EE-728F-49F4-8FEC-9D9463E0DCC7}"/>
              </a:ext>
            </a:extLst>
          </p:cNvPr>
          <p:cNvPicPr>
            <a:picLocks noChangeAspect="1"/>
          </p:cNvPicPr>
          <p:nvPr/>
        </p:nvPicPr>
        <p:blipFill>
          <a:blip r:embed="rId5"/>
          <a:stretch>
            <a:fillRect/>
          </a:stretch>
        </p:blipFill>
        <p:spPr>
          <a:xfrm>
            <a:off x="338274" y="1759122"/>
            <a:ext cx="4035421" cy="1335498"/>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DE7AC53-408E-4985-AB3D-D6BC2A4339B2}"/>
              </a:ext>
            </a:extLst>
          </p:cNvPr>
          <p:cNvPicPr>
            <a:picLocks noChangeAspect="1"/>
          </p:cNvPicPr>
          <p:nvPr/>
        </p:nvPicPr>
        <p:blipFill>
          <a:blip r:embed="rId6"/>
          <a:stretch>
            <a:fillRect/>
          </a:stretch>
        </p:blipFill>
        <p:spPr>
          <a:xfrm>
            <a:off x="1488742" y="2558505"/>
            <a:ext cx="3479280" cy="135829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36DE3C7-A402-45F1-827C-C2395A62533C}"/>
              </a:ext>
            </a:extLst>
          </p:cNvPr>
          <p:cNvPicPr>
            <a:picLocks noChangeAspect="1"/>
          </p:cNvPicPr>
          <p:nvPr/>
        </p:nvPicPr>
        <p:blipFill>
          <a:blip r:embed="rId7"/>
          <a:stretch>
            <a:fillRect/>
          </a:stretch>
        </p:blipFill>
        <p:spPr>
          <a:xfrm>
            <a:off x="232443" y="3646151"/>
            <a:ext cx="3575953" cy="116889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38C31C23-EA2B-4D88-B22E-9063CA310A08}"/>
              </a:ext>
            </a:extLst>
          </p:cNvPr>
          <p:cNvPicPr>
            <a:picLocks noChangeAspect="1"/>
          </p:cNvPicPr>
          <p:nvPr/>
        </p:nvPicPr>
        <p:blipFill>
          <a:blip r:embed="rId8"/>
          <a:stretch>
            <a:fillRect/>
          </a:stretch>
        </p:blipFill>
        <p:spPr>
          <a:xfrm>
            <a:off x="5225219" y="0"/>
            <a:ext cx="3828877" cy="510709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C158785-26A0-4175-80B6-EC6EB6031276}"/>
              </a:ext>
            </a:extLst>
          </p:cNvPr>
          <p:cNvPicPr>
            <a:picLocks noChangeAspect="1"/>
          </p:cNvPicPr>
          <p:nvPr/>
        </p:nvPicPr>
        <p:blipFill>
          <a:blip r:embed="rId9"/>
          <a:stretch>
            <a:fillRect/>
          </a:stretch>
        </p:blipFill>
        <p:spPr>
          <a:xfrm>
            <a:off x="4710825" y="94741"/>
            <a:ext cx="514395" cy="685860"/>
          </a:xfrm>
          <a:prstGeom prst="rect">
            <a:avLst/>
          </a:prstGeom>
        </p:spPr>
      </p:pic>
      <p:sp>
        <p:nvSpPr>
          <p:cNvPr id="15" name="Rectangle 14">
            <a:extLst>
              <a:ext uri="{FF2B5EF4-FFF2-40B4-BE49-F238E27FC236}">
                <a16:creationId xmlns:a16="http://schemas.microsoft.com/office/drawing/2014/main" id="{35BAEBE5-D767-47E4-A1AF-EF4C618D175B}"/>
              </a:ext>
            </a:extLst>
          </p:cNvPr>
          <p:cNvSpPr/>
          <p:nvPr/>
        </p:nvSpPr>
        <p:spPr>
          <a:xfrm>
            <a:off x="5225219" y="1170253"/>
            <a:ext cx="3895333" cy="397324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sz="700" dirty="0"/>
          </a:p>
        </p:txBody>
      </p:sp>
      <p:sp>
        <p:nvSpPr>
          <p:cNvPr id="16" name="Rectangle 15">
            <a:extLst>
              <a:ext uri="{FF2B5EF4-FFF2-40B4-BE49-F238E27FC236}">
                <a16:creationId xmlns:a16="http://schemas.microsoft.com/office/drawing/2014/main" id="{F948DC1B-1EDB-45EB-B28C-5B8A1300D587}"/>
              </a:ext>
            </a:extLst>
          </p:cNvPr>
          <p:cNvSpPr/>
          <p:nvPr/>
        </p:nvSpPr>
        <p:spPr>
          <a:xfrm>
            <a:off x="5242482" y="2122754"/>
            <a:ext cx="3895333" cy="3020747"/>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sz="700" dirty="0"/>
          </a:p>
        </p:txBody>
      </p:sp>
      <p:sp>
        <p:nvSpPr>
          <p:cNvPr id="17" name="Rectangle 16">
            <a:extLst>
              <a:ext uri="{FF2B5EF4-FFF2-40B4-BE49-F238E27FC236}">
                <a16:creationId xmlns:a16="http://schemas.microsoft.com/office/drawing/2014/main" id="{EDFD93B8-5F9C-4EC4-AF10-5D273D4A17D3}"/>
              </a:ext>
            </a:extLst>
          </p:cNvPr>
          <p:cNvSpPr/>
          <p:nvPr/>
        </p:nvSpPr>
        <p:spPr>
          <a:xfrm>
            <a:off x="5225219" y="3156876"/>
            <a:ext cx="3895333" cy="1967753"/>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sz="700" dirty="0"/>
          </a:p>
        </p:txBody>
      </p:sp>
      <p:sp>
        <p:nvSpPr>
          <p:cNvPr id="18" name="Rectangle 17">
            <a:extLst>
              <a:ext uri="{FF2B5EF4-FFF2-40B4-BE49-F238E27FC236}">
                <a16:creationId xmlns:a16="http://schemas.microsoft.com/office/drawing/2014/main" id="{55CD298C-67D3-45DF-9BA2-964C7BBE5576}"/>
              </a:ext>
            </a:extLst>
          </p:cNvPr>
          <p:cNvSpPr/>
          <p:nvPr/>
        </p:nvSpPr>
        <p:spPr>
          <a:xfrm>
            <a:off x="5248667" y="4105275"/>
            <a:ext cx="3895333" cy="1038226"/>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CI" sz="700" dirty="0"/>
          </a:p>
        </p:txBody>
      </p:sp>
    </p:spTree>
    <p:extLst>
      <p:ext uri="{BB962C8B-B14F-4D97-AF65-F5344CB8AC3E}">
        <p14:creationId xmlns:p14="http://schemas.microsoft.com/office/powerpoint/2010/main" val="2077926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7"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20FD7A-8BD0-438E-9F28-8B7C8BA0AE1E}"/>
              </a:ext>
            </a:extLst>
          </p:cNvPr>
          <p:cNvPicPr>
            <a:picLocks noChangeAspect="1"/>
          </p:cNvPicPr>
          <p:nvPr/>
        </p:nvPicPr>
        <p:blipFill rotWithShape="1">
          <a:blip r:embed="rId3"/>
          <a:srcRect l="17324" t="31016" r="3781" b="52823"/>
          <a:stretch/>
        </p:blipFill>
        <p:spPr>
          <a:xfrm>
            <a:off x="232443" y="2177757"/>
            <a:ext cx="8823858" cy="784830"/>
          </a:xfrm>
          <a:prstGeom prst="rect">
            <a:avLst/>
          </a:prstGeom>
        </p:spPr>
      </p:pic>
      <p:sp>
        <p:nvSpPr>
          <p:cNvPr id="2" name="Title 1">
            <a:extLst>
              <a:ext uri="{FF2B5EF4-FFF2-40B4-BE49-F238E27FC236}">
                <a16:creationId xmlns:a16="http://schemas.microsoft.com/office/drawing/2014/main" id="{C593D7AB-5FDD-44F6-8BDF-7BDBD7DE8601}"/>
              </a:ext>
            </a:extLst>
          </p:cNvPr>
          <p:cNvSpPr>
            <a:spLocks noGrp="1"/>
          </p:cNvSpPr>
          <p:nvPr>
            <p:ph type="title"/>
          </p:nvPr>
        </p:nvSpPr>
        <p:spPr>
          <a:xfrm>
            <a:off x="309720" y="1010767"/>
            <a:ext cx="9200040" cy="572700"/>
          </a:xfrm>
        </p:spPr>
        <p:txBody>
          <a:bodyPr/>
          <a:lstStyle/>
          <a:p>
            <a:r>
              <a:rPr lang="en-US" sz="2400" dirty="0"/>
              <a:t>Is the period assessment enough to estimate the proportion of degraded land (SDG 15.3.1) in 2023?</a:t>
            </a:r>
            <a:endParaRPr lang="fr-CI" sz="2400" dirty="0"/>
          </a:p>
        </p:txBody>
      </p:sp>
      <p:sp>
        <p:nvSpPr>
          <p:cNvPr id="4" name="Arrow: Right 3">
            <a:extLst>
              <a:ext uri="{FF2B5EF4-FFF2-40B4-BE49-F238E27FC236}">
                <a16:creationId xmlns:a16="http://schemas.microsoft.com/office/drawing/2014/main" id="{9DC2FF0B-8296-4EF6-ACE6-109C52AC691E}"/>
              </a:ext>
            </a:extLst>
          </p:cNvPr>
          <p:cNvSpPr/>
          <p:nvPr/>
        </p:nvSpPr>
        <p:spPr>
          <a:xfrm rot="16200000">
            <a:off x="6548445" y="3070815"/>
            <a:ext cx="861060" cy="306704"/>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6" name="Graphic 5">
            <a:extLst>
              <a:ext uri="{FF2B5EF4-FFF2-40B4-BE49-F238E27FC236}">
                <a16:creationId xmlns:a16="http://schemas.microsoft.com/office/drawing/2014/main" id="{3E9BBFF6-F6BF-4F33-A248-05AE83DAD5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43" y="151028"/>
            <a:ext cx="1341556" cy="458507"/>
          </a:xfrm>
          <a:prstGeom prst="rect">
            <a:avLst/>
          </a:prstGeom>
        </p:spPr>
      </p:pic>
      <p:sp>
        <p:nvSpPr>
          <p:cNvPr id="7" name="Rectangle 6">
            <a:extLst>
              <a:ext uri="{FF2B5EF4-FFF2-40B4-BE49-F238E27FC236}">
                <a16:creationId xmlns:a16="http://schemas.microsoft.com/office/drawing/2014/main" id="{68FF074E-BABD-405F-9CB3-947DD71EEEA0}"/>
              </a:ext>
            </a:extLst>
          </p:cNvPr>
          <p:cNvSpPr/>
          <p:nvPr/>
        </p:nvSpPr>
        <p:spPr>
          <a:xfrm>
            <a:off x="5228486" y="3960035"/>
            <a:ext cx="3617612" cy="1077218"/>
          </a:xfrm>
          <a:prstGeom prst="rect">
            <a:avLst/>
          </a:prstGeom>
        </p:spPr>
        <p:txBody>
          <a:bodyPr wrap="square">
            <a:spAutoFit/>
          </a:bodyPr>
          <a:lstStyle/>
          <a:p>
            <a:pPr algn="ctr"/>
            <a:r>
              <a:rPr lang="en-US" sz="1600" dirty="0">
                <a:solidFill>
                  <a:srgbClr val="006600"/>
                </a:solidFill>
                <a:latin typeface="Helvetica" pitchFamily="2" charset="0"/>
                <a:cs typeface="Open Sans" panose="020B0606030504020204" pitchFamily="34" charset="0"/>
              </a:rPr>
              <a:t>The Status is determined by combining the results of the current period assessment with the baseline assessment</a:t>
            </a:r>
            <a:endParaRPr lang="fr-CI" sz="1600" dirty="0">
              <a:solidFill>
                <a:srgbClr val="006600"/>
              </a:solidFill>
              <a:latin typeface="Helvetica" pitchFamily="2" charset="0"/>
              <a:cs typeface="Open Sans" panose="020B0606030504020204" pitchFamily="34" charset="0"/>
            </a:endParaRPr>
          </a:p>
        </p:txBody>
      </p:sp>
      <p:sp>
        <p:nvSpPr>
          <p:cNvPr id="8" name="TextBox 7">
            <a:extLst>
              <a:ext uri="{FF2B5EF4-FFF2-40B4-BE49-F238E27FC236}">
                <a16:creationId xmlns:a16="http://schemas.microsoft.com/office/drawing/2014/main" id="{0C7CDE59-E085-4A25-8C14-7474839DF194}"/>
              </a:ext>
            </a:extLst>
          </p:cNvPr>
          <p:cNvSpPr txBox="1"/>
          <p:nvPr/>
        </p:nvSpPr>
        <p:spPr>
          <a:xfrm>
            <a:off x="6537669" y="3667647"/>
            <a:ext cx="1002197" cy="338554"/>
          </a:xfrm>
          <a:prstGeom prst="rect">
            <a:avLst/>
          </a:prstGeom>
          <a:noFill/>
        </p:spPr>
        <p:txBody>
          <a:bodyPr wrap="none" rtlCol="0">
            <a:spAutoFit/>
          </a:bodyPr>
          <a:lstStyle/>
          <a:p>
            <a:r>
              <a:rPr lang="en-US" sz="1600" b="1" dirty="0">
                <a:solidFill>
                  <a:srgbClr val="006600"/>
                </a:solidFill>
                <a:latin typeface="Helvetica" pitchFamily="2" charset="0"/>
                <a:cs typeface="Open Sans" panose="020B0606030504020204" pitchFamily="34" charset="0"/>
              </a:rPr>
              <a:t>STATUS</a:t>
            </a:r>
            <a:endParaRPr lang="fr-CI" sz="1600" b="1" dirty="0">
              <a:solidFill>
                <a:srgbClr val="006600"/>
              </a:solidFill>
              <a:latin typeface="Helvetica" pitchFamily="2" charset="0"/>
              <a:cs typeface="Open Sans" panose="020B0606030504020204" pitchFamily="34" charset="0"/>
            </a:endParaRPr>
          </a:p>
        </p:txBody>
      </p:sp>
      <p:pic>
        <p:nvPicPr>
          <p:cNvPr id="11" name="Picture 10">
            <a:extLst>
              <a:ext uri="{FF2B5EF4-FFF2-40B4-BE49-F238E27FC236}">
                <a16:creationId xmlns:a16="http://schemas.microsoft.com/office/drawing/2014/main" id="{39517CA4-7F4F-4268-A970-9AEAA94B8D9C}"/>
              </a:ext>
            </a:extLst>
          </p:cNvPr>
          <p:cNvPicPr>
            <a:picLocks noChangeAspect="1"/>
          </p:cNvPicPr>
          <p:nvPr/>
        </p:nvPicPr>
        <p:blipFill>
          <a:blip r:embed="rId6"/>
          <a:stretch>
            <a:fillRect/>
          </a:stretch>
        </p:blipFill>
        <p:spPr>
          <a:xfrm>
            <a:off x="5228486" y="3008669"/>
            <a:ext cx="1583425" cy="50096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AEBE19F1-A12A-4A83-A18F-0AA7140F814B}"/>
              </a:ext>
            </a:extLst>
          </p:cNvPr>
          <p:cNvPicPr>
            <a:picLocks noChangeAspect="1"/>
          </p:cNvPicPr>
          <p:nvPr/>
        </p:nvPicPr>
        <p:blipFill>
          <a:blip r:embed="rId6"/>
          <a:stretch>
            <a:fillRect/>
          </a:stretch>
        </p:blipFill>
        <p:spPr>
          <a:xfrm>
            <a:off x="2573770" y="2972168"/>
            <a:ext cx="1583425" cy="500960"/>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1698ED1F-463C-4615-BF55-111D86DDCF87}"/>
              </a:ext>
            </a:extLst>
          </p:cNvPr>
          <p:cNvSpPr/>
          <p:nvPr/>
        </p:nvSpPr>
        <p:spPr>
          <a:xfrm>
            <a:off x="4493161" y="2793637"/>
            <a:ext cx="615874" cy="977191"/>
          </a:xfrm>
          <a:prstGeom prst="rect">
            <a:avLst/>
          </a:prstGeom>
        </p:spPr>
        <p:txBody>
          <a:bodyPr wrap="none">
            <a:spAutoFit/>
          </a:bodyPr>
          <a:lstStyle/>
          <a:p>
            <a:r>
              <a:rPr lang="en-US" sz="5750" b="1" dirty="0">
                <a:solidFill>
                  <a:srgbClr val="006600"/>
                </a:solidFill>
              </a:rPr>
              <a:t>+</a:t>
            </a:r>
            <a:endParaRPr lang="fr-CI" sz="5750" b="1" dirty="0">
              <a:solidFill>
                <a:srgbClr val="006600"/>
              </a:solidFill>
            </a:endParaRPr>
          </a:p>
        </p:txBody>
      </p:sp>
      <p:pic>
        <p:nvPicPr>
          <p:cNvPr id="16" name="Picture 15">
            <a:extLst>
              <a:ext uri="{FF2B5EF4-FFF2-40B4-BE49-F238E27FC236}">
                <a16:creationId xmlns:a16="http://schemas.microsoft.com/office/drawing/2014/main" id="{C17A7B95-98F9-4276-A493-29F1FB76E100}"/>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34619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9"/>
          <p:cNvSpPr txBox="1">
            <a:spLocks noGrp="1"/>
          </p:cNvSpPr>
          <p:nvPr>
            <p:ph type="title"/>
          </p:nvPr>
        </p:nvSpPr>
        <p:spPr>
          <a:xfrm>
            <a:off x="720000" y="445025"/>
            <a:ext cx="6070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I" b="1" dirty="0"/>
              <a:t>1.2 STATUS</a:t>
            </a:r>
            <a:endParaRPr dirty="0"/>
          </a:p>
        </p:txBody>
      </p:sp>
      <p:cxnSp>
        <p:nvCxnSpPr>
          <p:cNvPr id="303" name="Google Shape;303;p39"/>
          <p:cNvCxnSpPr/>
          <p:nvPr/>
        </p:nvCxnSpPr>
        <p:spPr>
          <a:xfrm>
            <a:off x="802850" y="1045726"/>
            <a:ext cx="1826400" cy="0"/>
          </a:xfrm>
          <a:prstGeom prst="straightConnector1">
            <a:avLst/>
          </a:prstGeom>
          <a:noFill/>
          <a:ln w="19050" cap="flat" cmpd="sng">
            <a:solidFill>
              <a:schemeClr val="dk1"/>
            </a:solidFill>
            <a:prstDash val="solid"/>
            <a:round/>
            <a:headEnd type="none" w="med" len="med"/>
            <a:tailEnd type="none" w="med" len="med"/>
          </a:ln>
        </p:spPr>
      </p:cxnSp>
      <p:sp>
        <p:nvSpPr>
          <p:cNvPr id="3" name="Rectangle 2">
            <a:extLst>
              <a:ext uri="{FF2B5EF4-FFF2-40B4-BE49-F238E27FC236}">
                <a16:creationId xmlns:a16="http://schemas.microsoft.com/office/drawing/2014/main" id="{33911DBB-46F7-478F-AD90-F28366B041AA}"/>
              </a:ext>
            </a:extLst>
          </p:cNvPr>
          <p:cNvSpPr/>
          <p:nvPr/>
        </p:nvSpPr>
        <p:spPr>
          <a:xfrm>
            <a:off x="703999" y="1363167"/>
            <a:ext cx="7690575" cy="3600986"/>
          </a:xfrm>
          <a:prstGeom prst="rect">
            <a:avLst/>
          </a:prstGeom>
        </p:spPr>
        <p:txBody>
          <a:bodyPr wrap="square">
            <a:spAutoFit/>
          </a:bodyPr>
          <a:lstStyle/>
          <a:p>
            <a:pPr marL="171450" indent="-171450" algn="just">
              <a:spcBef>
                <a:spcPts val="1200"/>
              </a:spcBef>
              <a:spcAft>
                <a:spcPts val="1200"/>
              </a:spcAft>
              <a:buFont typeface="Arial" panose="020B0604020202020204" pitchFamily="34" charset="0"/>
              <a:buChar char="•"/>
            </a:pPr>
            <a:r>
              <a:rPr lang="en-US" b="1" dirty="0">
                <a:solidFill>
                  <a:schemeClr val="dk1"/>
                </a:solidFill>
                <a:latin typeface="Nunito"/>
              </a:rPr>
              <a:t>Status</a:t>
            </a:r>
            <a:r>
              <a:rPr lang="en-US" dirty="0">
                <a:solidFill>
                  <a:schemeClr val="dk1"/>
                </a:solidFill>
                <a:latin typeface="Nunito"/>
              </a:rPr>
              <a:t> refers to the final condition of land at the end of each reporting period, classified as either degraded, stable, or improved. </a:t>
            </a:r>
          </a:p>
          <a:p>
            <a:pPr marL="171450" indent="-171450" algn="just">
              <a:spcBef>
                <a:spcPts val="1200"/>
              </a:spcBef>
              <a:spcAft>
                <a:spcPts val="1200"/>
              </a:spcAft>
              <a:buFont typeface="Arial" panose="020B0604020202020204" pitchFamily="34" charset="0"/>
              <a:buChar char="•"/>
            </a:pPr>
            <a:r>
              <a:rPr lang="en-US" dirty="0">
                <a:solidFill>
                  <a:schemeClr val="dk1"/>
                </a:solidFill>
                <a:latin typeface="Nunito"/>
              </a:rPr>
              <a:t>The Status is determined by </a:t>
            </a:r>
            <a:r>
              <a:rPr lang="en-US" b="1" dirty="0">
                <a:solidFill>
                  <a:schemeClr val="dk1"/>
                </a:solidFill>
                <a:latin typeface="Nunito"/>
              </a:rPr>
              <a:t>combining the results of the current period assessment with the baseline assessment. </a:t>
            </a:r>
          </a:p>
          <a:p>
            <a:pPr marL="171450" indent="-171450" algn="just">
              <a:spcBef>
                <a:spcPts val="1200"/>
              </a:spcBef>
              <a:spcAft>
                <a:spcPts val="1200"/>
              </a:spcAft>
              <a:buFont typeface="Arial" panose="020B0604020202020204" pitchFamily="34" charset="0"/>
              <a:buChar char="•"/>
            </a:pPr>
            <a:r>
              <a:rPr lang="en-US" dirty="0">
                <a:solidFill>
                  <a:schemeClr val="dk1"/>
                </a:solidFill>
                <a:latin typeface="Nunito"/>
              </a:rPr>
              <a:t> This comparison is essential to account for areas identified as degraded in the baseline that have since remained unchanged in land condition. For example, if an area was classified as degraded during the baseline period but was stable afterwards, it will be assessed as stable during the period assessment. However, the land's condition is still degraded as there has been no improvement since the baseline</a:t>
            </a:r>
          </a:p>
          <a:p>
            <a:pPr marL="171450" indent="-171450" algn="just">
              <a:spcBef>
                <a:spcPts val="1200"/>
              </a:spcBef>
              <a:spcAft>
                <a:spcPts val="1200"/>
              </a:spcAft>
              <a:buFont typeface="Arial" panose="020B0604020202020204" pitchFamily="34" charset="0"/>
              <a:buChar char="•"/>
            </a:pPr>
            <a:r>
              <a:rPr lang="en-US" b="1" dirty="0">
                <a:solidFill>
                  <a:schemeClr val="dk1"/>
                </a:solidFill>
                <a:latin typeface="Nunito"/>
              </a:rPr>
              <a:t>The resulting status map enables the estimation of SDG Indicator 15.3.1 </a:t>
            </a:r>
            <a:r>
              <a:rPr lang="en-US" dirty="0">
                <a:solidFill>
                  <a:schemeClr val="dk1"/>
                </a:solidFill>
                <a:latin typeface="Nunito"/>
              </a:rPr>
              <a:t>by providing a spatially explicit view of areas that are either stable, improved, or degraded, considering also their initial condition</a:t>
            </a:r>
            <a:endParaRPr lang="fr-CI" b="1" dirty="0"/>
          </a:p>
        </p:txBody>
      </p:sp>
      <p:pic>
        <p:nvPicPr>
          <p:cNvPr id="6" name="Picture 5">
            <a:extLst>
              <a:ext uri="{FF2B5EF4-FFF2-40B4-BE49-F238E27FC236}">
                <a16:creationId xmlns:a16="http://schemas.microsoft.com/office/drawing/2014/main" id="{9C77BF5B-401B-422C-9D62-23571C614786}"/>
              </a:ext>
            </a:extLst>
          </p:cNvPr>
          <p:cNvPicPr>
            <a:picLocks noChangeAspect="1"/>
          </p:cNvPicPr>
          <p:nvPr/>
        </p:nvPicPr>
        <p:blipFill>
          <a:blip r:embed="rId3"/>
          <a:stretch>
            <a:fillRect/>
          </a:stretch>
        </p:blipFill>
        <p:spPr>
          <a:xfrm rot="942498">
            <a:off x="7958237" y="103680"/>
            <a:ext cx="931525" cy="1200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5821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228600" y="228600"/>
            <a:ext cx="8513100" cy="572700"/>
          </a:xfrm>
          <a:prstGeom prst="rect">
            <a:avLst/>
          </a:prstGeom>
        </p:spPr>
        <p:txBody>
          <a:bodyPr spcFirstLastPara="1" wrap="square" lIns="91425" tIns="91425" rIns="91425" bIns="91425" anchor="b" anchorCtr="0">
            <a:noAutofit/>
          </a:bodyPr>
          <a:lstStyle/>
          <a:p>
            <a:pPr lvl="0"/>
            <a:r>
              <a:rPr lang="es-ES" dirty="0"/>
              <a:t>2018-2030 UNCCD </a:t>
            </a:r>
            <a:r>
              <a:rPr lang="es-ES" dirty="0" err="1"/>
              <a:t>Strategic</a:t>
            </a:r>
            <a:r>
              <a:rPr lang="es-ES" dirty="0"/>
              <a:t> Framework</a:t>
            </a:r>
          </a:p>
        </p:txBody>
      </p:sp>
      <p:sp>
        <p:nvSpPr>
          <p:cNvPr id="158" name="Google Shape;158;p30"/>
          <p:cNvSpPr txBox="1">
            <a:spLocks noGrp="1"/>
          </p:cNvSpPr>
          <p:nvPr>
            <p:ph type="subTitle" idx="1"/>
          </p:nvPr>
        </p:nvSpPr>
        <p:spPr>
          <a:xfrm>
            <a:off x="228600" y="2142866"/>
            <a:ext cx="5444231" cy="691565"/>
          </a:xfrm>
          <a:prstGeom prst="rect">
            <a:avLst/>
          </a:prstGeom>
        </p:spPr>
        <p:txBody>
          <a:bodyPr spcFirstLastPara="1" wrap="square" lIns="91425" tIns="91425" rIns="91425" bIns="91425" anchor="t" anchorCtr="0">
            <a:noAutofit/>
          </a:bodyPr>
          <a:lstStyle/>
          <a:p>
            <a:pPr marL="0" lvl="0" indent="0">
              <a:buNone/>
            </a:pPr>
            <a:r>
              <a:rPr lang="en-US" sz="1400" dirty="0">
                <a:solidFill>
                  <a:schemeClr val="tx1"/>
                </a:solidFill>
              </a:rPr>
              <a:t>To improve the condition of affected ecosystems, combat desertification/land degradation, promote sustainable land management and </a:t>
            </a:r>
            <a:r>
              <a:rPr lang="en-US" sz="1400" b="1" dirty="0">
                <a:solidFill>
                  <a:schemeClr val="tx1"/>
                </a:solidFill>
              </a:rPr>
              <a:t>contribute to land degradation neutrality.</a:t>
            </a:r>
          </a:p>
        </p:txBody>
      </p:sp>
      <p:cxnSp>
        <p:nvCxnSpPr>
          <p:cNvPr id="160" name="Google Shape;160;p30"/>
          <p:cNvCxnSpPr/>
          <p:nvPr/>
        </p:nvCxnSpPr>
        <p:spPr>
          <a:xfrm>
            <a:off x="0" y="801300"/>
            <a:ext cx="9144000" cy="0"/>
          </a:xfrm>
          <a:prstGeom prst="straightConnector1">
            <a:avLst/>
          </a:prstGeom>
          <a:noFill/>
          <a:ln w="9525" cap="flat" cmpd="sng">
            <a:solidFill>
              <a:schemeClr val="dk1"/>
            </a:solidFill>
            <a:prstDash val="solid"/>
            <a:round/>
            <a:headEnd type="none" w="med" len="med"/>
            <a:tailEnd type="none" w="med" len="med"/>
          </a:ln>
        </p:spPr>
      </p:cxnSp>
      <p:sp>
        <p:nvSpPr>
          <p:cNvPr id="6" name="Google Shape;184;p33">
            <a:extLst>
              <a:ext uri="{FF2B5EF4-FFF2-40B4-BE49-F238E27FC236}">
                <a16:creationId xmlns:a16="http://schemas.microsoft.com/office/drawing/2014/main" id="{4B85409E-4BF7-4B99-8D54-97065A33CD1C}"/>
              </a:ext>
            </a:extLst>
          </p:cNvPr>
          <p:cNvSpPr txBox="1">
            <a:spLocks/>
          </p:cNvSpPr>
          <p:nvPr/>
        </p:nvSpPr>
        <p:spPr>
          <a:xfrm>
            <a:off x="228600" y="1429425"/>
            <a:ext cx="5043600" cy="4311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dk1"/>
              </a:buClr>
              <a:buSzPts val="1100"/>
            </a:pPr>
            <a:r>
              <a:rPr lang="en-US" sz="1600" b="1" dirty="0">
                <a:solidFill>
                  <a:schemeClr val="tx1"/>
                </a:solidFill>
              </a:rPr>
              <a:t>STRATEGIC OBJECTIVE 1</a:t>
            </a:r>
          </a:p>
        </p:txBody>
      </p:sp>
      <p:pic>
        <p:nvPicPr>
          <p:cNvPr id="9" name="Picture 8">
            <a:extLst>
              <a:ext uri="{FF2B5EF4-FFF2-40B4-BE49-F238E27FC236}">
                <a16:creationId xmlns:a16="http://schemas.microsoft.com/office/drawing/2014/main" id="{14160039-CF5C-4340-A55E-1572548C1B5B}"/>
              </a:ext>
            </a:extLst>
          </p:cNvPr>
          <p:cNvPicPr>
            <a:picLocks noChangeAspect="1"/>
          </p:cNvPicPr>
          <p:nvPr/>
        </p:nvPicPr>
        <p:blipFill rotWithShape="1">
          <a:blip r:embed="rId3">
            <a:clrChange>
              <a:clrFrom>
                <a:srgbClr val="FFFFFF"/>
              </a:clrFrom>
              <a:clrTo>
                <a:srgbClr val="FFFFFF">
                  <a:alpha val="0"/>
                </a:srgbClr>
              </a:clrTo>
            </a:clrChange>
          </a:blip>
          <a:srcRect l="53778" r="15826"/>
          <a:stretch/>
        </p:blipFill>
        <p:spPr>
          <a:xfrm>
            <a:off x="8114190" y="173176"/>
            <a:ext cx="932563" cy="530797"/>
          </a:xfrm>
          <a:prstGeom prst="rect">
            <a:avLst/>
          </a:prstGeom>
        </p:spPr>
      </p:pic>
      <p:pic>
        <p:nvPicPr>
          <p:cNvPr id="11" name="Picture Placeholder 10">
            <a:extLst>
              <a:ext uri="{FF2B5EF4-FFF2-40B4-BE49-F238E27FC236}">
                <a16:creationId xmlns:a16="http://schemas.microsoft.com/office/drawing/2014/main" id="{9D159C6C-B6B9-42D3-B607-2DA8B2F6737F}"/>
              </a:ext>
            </a:extLst>
          </p:cNvPr>
          <p:cNvPicPr>
            <a:picLocks noGrp="1" noChangeAspect="1"/>
          </p:cNvPicPr>
          <p:nvPr>
            <p:ph type="pic" idx="2"/>
          </p:nvPr>
        </p:nvPicPr>
        <p:blipFill>
          <a:blip r:embed="rId4"/>
          <a:srcRect l="21918" r="21918"/>
          <a:stretch>
            <a:fillRect/>
          </a:stretch>
        </p:blipFill>
        <p:spPr>
          <a:xfrm>
            <a:off x="6313422" y="1276673"/>
            <a:ext cx="2499298" cy="3338577"/>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4" name="Picture 3">
            <a:extLst>
              <a:ext uri="{FF2B5EF4-FFF2-40B4-BE49-F238E27FC236}">
                <a16:creationId xmlns:a16="http://schemas.microsoft.com/office/drawing/2014/main" id="{12F553FE-9E40-4C0E-94BF-CA7EC933ACE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163337" y="-36005"/>
            <a:ext cx="5702229" cy="5089767"/>
          </a:xfrm>
          <a:prstGeom prst="rect">
            <a:avLst/>
          </a:prstGeom>
        </p:spPr>
      </p:pic>
      <p:sp>
        <p:nvSpPr>
          <p:cNvPr id="302" name="Google Shape;302;p39"/>
          <p:cNvSpPr txBox="1">
            <a:spLocks noGrp="1"/>
          </p:cNvSpPr>
          <p:nvPr>
            <p:ph type="title"/>
          </p:nvPr>
        </p:nvSpPr>
        <p:spPr>
          <a:xfrm>
            <a:off x="309713" y="471082"/>
            <a:ext cx="6070800" cy="572700"/>
          </a:xfrm>
          <a:prstGeom prst="rect">
            <a:avLst/>
          </a:prstGeom>
        </p:spPr>
        <p:txBody>
          <a:bodyPr spcFirstLastPara="1" wrap="square" lIns="91425" tIns="91425" rIns="91425" bIns="91425" anchor="t" anchorCtr="0">
            <a:noAutofit/>
          </a:bodyPr>
          <a:lstStyle/>
          <a:p>
            <a:r>
              <a:rPr lang="fr-CI" sz="2200" b="1" kern="1200" dirty="0">
                <a:solidFill>
                  <a:srgbClr val="131A1F"/>
                </a:solidFill>
                <a:latin typeface="Avenir Next LT Pro Demi"/>
                <a:ea typeface="Roboto"/>
                <a:cs typeface="+mn-cs"/>
              </a:rPr>
              <a:t>1.2 STATUS</a:t>
            </a:r>
            <a:endParaRPr sz="2200" b="1" kern="1200" dirty="0">
              <a:solidFill>
                <a:srgbClr val="131A1F"/>
              </a:solidFill>
              <a:latin typeface="Avenir Next LT Pro Demi"/>
              <a:ea typeface="Roboto"/>
              <a:cs typeface="+mn-cs"/>
            </a:endParaRPr>
          </a:p>
        </p:txBody>
      </p:sp>
      <p:sp>
        <p:nvSpPr>
          <p:cNvPr id="2" name="Rectangle 1">
            <a:extLst>
              <a:ext uri="{FF2B5EF4-FFF2-40B4-BE49-F238E27FC236}">
                <a16:creationId xmlns:a16="http://schemas.microsoft.com/office/drawing/2014/main" id="{2D37EB9E-814B-4D55-8F59-486F93406558}"/>
              </a:ext>
            </a:extLst>
          </p:cNvPr>
          <p:cNvSpPr/>
          <p:nvPr/>
        </p:nvSpPr>
        <p:spPr>
          <a:xfrm>
            <a:off x="5014451" y="1441451"/>
            <a:ext cx="3524462" cy="1046440"/>
          </a:xfrm>
          <a:prstGeom prst="rect">
            <a:avLst/>
          </a:prstGeom>
        </p:spPr>
        <p:txBody>
          <a:bodyPr wrap="square">
            <a:spAutoFit/>
          </a:bodyPr>
          <a:lstStyle/>
          <a:p>
            <a:pPr algn="r"/>
            <a:r>
              <a:rPr lang="en-US" sz="1200" dirty="0">
                <a:solidFill>
                  <a:schemeClr val="tx1">
                    <a:lumMod val="65000"/>
                    <a:lumOff val="35000"/>
                  </a:schemeClr>
                </a:solidFill>
                <a:latin typeface="Helvetica" pitchFamily="2" charset="0"/>
                <a:cs typeface="Open Sans" panose="020B0606030504020204" pitchFamily="34" charset="0"/>
              </a:rPr>
              <a:t>Process of estimating land status for the baseline (2000-2015) and subsequent periods by comparing period assessments of the three Strategic Objective 1 (SO1) indicators with the baseline using the 3 x 3 Status matrix. </a:t>
            </a:r>
            <a:r>
              <a:rPr lang="en-US" dirty="0">
                <a:latin typeface="Calibri" panose="020F0502020204030204" pitchFamily="34" charset="0"/>
              </a:rPr>
              <a:t> </a:t>
            </a:r>
            <a:endParaRPr lang="fr-CI" dirty="0"/>
          </a:p>
        </p:txBody>
      </p:sp>
      <p:sp>
        <p:nvSpPr>
          <p:cNvPr id="5" name="Oval 4">
            <a:extLst>
              <a:ext uri="{FF2B5EF4-FFF2-40B4-BE49-F238E27FC236}">
                <a16:creationId xmlns:a16="http://schemas.microsoft.com/office/drawing/2014/main" id="{0B943FEA-C23E-4574-A009-65AC85E4F404}"/>
              </a:ext>
            </a:extLst>
          </p:cNvPr>
          <p:cNvSpPr/>
          <p:nvPr/>
        </p:nvSpPr>
        <p:spPr>
          <a:xfrm>
            <a:off x="4561314" y="3598326"/>
            <a:ext cx="2419350" cy="819150"/>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8" name="Picture 7">
            <a:extLst>
              <a:ext uri="{FF2B5EF4-FFF2-40B4-BE49-F238E27FC236}">
                <a16:creationId xmlns:a16="http://schemas.microsoft.com/office/drawing/2014/main" id="{5D3C0580-E1C0-4628-B991-5E0E76FFD0FE}"/>
              </a:ext>
            </a:extLst>
          </p:cNvPr>
          <p:cNvPicPr>
            <a:picLocks noChangeAspect="1"/>
          </p:cNvPicPr>
          <p:nvPr/>
        </p:nvPicPr>
        <p:blipFill rotWithShape="1">
          <a:blip r:embed="rId4">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48446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9"/>
          <p:cNvSpPr txBox="1">
            <a:spLocks noGrp="1"/>
          </p:cNvSpPr>
          <p:nvPr>
            <p:ph type="title"/>
          </p:nvPr>
        </p:nvSpPr>
        <p:spPr>
          <a:xfrm>
            <a:off x="651420" y="716186"/>
            <a:ext cx="6070800" cy="572700"/>
          </a:xfrm>
          <a:prstGeom prst="rect">
            <a:avLst/>
          </a:prstGeom>
        </p:spPr>
        <p:txBody>
          <a:bodyPr spcFirstLastPara="1" wrap="square" lIns="91425" tIns="91425" rIns="91425" bIns="91425" anchor="t" anchorCtr="0">
            <a:noAutofit/>
          </a:bodyPr>
          <a:lstStyle/>
          <a:p>
            <a:r>
              <a:rPr lang="fr-CI" sz="2200" b="1" kern="1200" dirty="0">
                <a:solidFill>
                  <a:srgbClr val="131A1F"/>
                </a:solidFill>
                <a:latin typeface="Avenir Next LT Pro Demi"/>
                <a:ea typeface="Roboto"/>
                <a:cs typeface="+mn-cs"/>
              </a:rPr>
              <a:t>1.2 STATUS MATRIX</a:t>
            </a:r>
            <a:endParaRPr sz="2200" b="1" kern="1200"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720001" y="1277034"/>
            <a:ext cx="7690575" cy="553998"/>
          </a:xfrm>
          <a:prstGeom prst="rect">
            <a:avLst/>
          </a:prstGeom>
        </p:spPr>
        <p:txBody>
          <a:bodyPr wrap="square">
            <a:spAutoFit/>
          </a:bodyPr>
          <a:lstStyle/>
          <a:p>
            <a:pPr algn="just">
              <a:spcBef>
                <a:spcPts val="1200"/>
              </a:spcBef>
              <a:spcAft>
                <a:spcPts val="1200"/>
              </a:spcAft>
            </a:pPr>
            <a:r>
              <a:rPr lang="en-US" dirty="0">
                <a:solidFill>
                  <a:schemeClr val="tx1">
                    <a:lumMod val="65000"/>
                    <a:lumOff val="35000"/>
                  </a:schemeClr>
                </a:solidFill>
                <a:latin typeface="Helvetica" pitchFamily="2" charset="0"/>
                <a:cs typeface="Open Sans" panose="020B0606030504020204" pitchFamily="34" charset="0"/>
              </a:rPr>
              <a:t>The “Status Matrix” allows a </a:t>
            </a:r>
            <a:r>
              <a:rPr lang="en-US" b="1" dirty="0">
                <a:solidFill>
                  <a:schemeClr val="tx1">
                    <a:lumMod val="65000"/>
                    <a:lumOff val="35000"/>
                  </a:schemeClr>
                </a:solidFill>
                <a:latin typeface="Helvetica" pitchFamily="2" charset="0"/>
                <a:cs typeface="Open Sans" panose="020B0606030504020204" pitchFamily="34" charset="0"/>
              </a:rPr>
              <a:t>systematic comparison of the period assessment with the baseline</a:t>
            </a:r>
            <a:r>
              <a:rPr lang="en-US" dirty="0">
                <a:solidFill>
                  <a:schemeClr val="tx1">
                    <a:lumMod val="65000"/>
                    <a:lumOff val="35000"/>
                  </a:schemeClr>
                </a:solidFill>
                <a:latin typeface="Helvetica" pitchFamily="2" charset="0"/>
                <a:cs typeface="Open Sans" panose="020B0606030504020204" pitchFamily="34" charset="0"/>
              </a:rPr>
              <a:t> to determine the status of land condition at pixel level.</a:t>
            </a:r>
            <a:r>
              <a:rPr lang="en-US" sz="1600" dirty="0">
                <a:latin typeface="Nunito"/>
              </a:rPr>
              <a:t> </a:t>
            </a:r>
            <a:endParaRPr lang="fr-CI" sz="1600" dirty="0">
              <a:latin typeface="Nunito"/>
            </a:endParaRPr>
          </a:p>
        </p:txBody>
      </p:sp>
      <p:sp>
        <p:nvSpPr>
          <p:cNvPr id="4" name="Rectangle 3">
            <a:extLst>
              <a:ext uri="{FF2B5EF4-FFF2-40B4-BE49-F238E27FC236}">
                <a16:creationId xmlns:a16="http://schemas.microsoft.com/office/drawing/2014/main" id="{3B137B0C-F6CF-4DE5-946F-BFEBA4222C1A}"/>
              </a:ext>
            </a:extLst>
          </p:cNvPr>
          <p:cNvSpPr/>
          <p:nvPr/>
        </p:nvSpPr>
        <p:spPr>
          <a:xfrm>
            <a:off x="479168" y="4127232"/>
            <a:ext cx="8318091" cy="646331"/>
          </a:xfrm>
          <a:prstGeom prst="rect">
            <a:avLst/>
          </a:prstGeom>
        </p:spPr>
        <p:txBody>
          <a:bodyPr wrap="square">
            <a:spAutoFit/>
          </a:bodyPr>
          <a:lstStyle/>
          <a:p>
            <a:pPr algn="ctr"/>
            <a:r>
              <a:rPr lang="en-US" sz="1200" dirty="0">
                <a:solidFill>
                  <a:schemeClr val="tx1">
                    <a:lumMod val="65000"/>
                    <a:lumOff val="35000"/>
                  </a:schemeClr>
                </a:solidFill>
                <a:latin typeface="Helvetica" pitchFamily="2" charset="0"/>
                <a:cs typeface="Open Sans" panose="020B0606030504020204" pitchFamily="34" charset="0"/>
              </a:rPr>
              <a:t>The resulting map, called the </a:t>
            </a:r>
            <a:r>
              <a:rPr lang="en-US" sz="1200" b="1" dirty="0">
                <a:solidFill>
                  <a:schemeClr val="tx1">
                    <a:lumMod val="65000"/>
                    <a:lumOff val="35000"/>
                  </a:schemeClr>
                </a:solidFill>
                <a:latin typeface="Helvetica" pitchFamily="2" charset="0"/>
                <a:cs typeface="Open Sans" panose="020B0606030504020204" pitchFamily="34" charset="0"/>
              </a:rPr>
              <a:t>Status Map</a:t>
            </a:r>
            <a:r>
              <a:rPr lang="en-US" sz="1200" dirty="0">
                <a:solidFill>
                  <a:schemeClr val="tx1">
                    <a:lumMod val="65000"/>
                    <a:lumOff val="35000"/>
                  </a:schemeClr>
                </a:solidFill>
                <a:latin typeface="Helvetica" pitchFamily="2" charset="0"/>
                <a:cs typeface="Open Sans" panose="020B0606030504020204" pitchFamily="34" charset="0"/>
              </a:rPr>
              <a:t>, integrates the assessment of changes that occurred during the reporting period with the previous status of land condition (baseline). This approach ensures that the map </a:t>
            </a:r>
            <a:r>
              <a:rPr lang="en-US" sz="1200" b="1" dirty="0">
                <a:solidFill>
                  <a:schemeClr val="tx1">
                    <a:lumMod val="65000"/>
                    <a:lumOff val="35000"/>
                  </a:schemeClr>
                </a:solidFill>
                <a:latin typeface="Helvetica" pitchFamily="2" charset="0"/>
                <a:cs typeface="Open Sans" panose="020B0606030504020204" pitchFamily="34" charset="0"/>
              </a:rPr>
              <a:t>reflects both past and recent changes</a:t>
            </a:r>
            <a:r>
              <a:rPr lang="en-US" sz="1200" dirty="0">
                <a:solidFill>
                  <a:schemeClr val="tx1">
                    <a:lumMod val="65000"/>
                    <a:lumOff val="35000"/>
                  </a:schemeClr>
                </a:solidFill>
                <a:latin typeface="Helvetica" pitchFamily="2" charset="0"/>
                <a:cs typeface="Open Sans" panose="020B0606030504020204" pitchFamily="34" charset="0"/>
              </a:rPr>
              <a:t>, offering a more accurate overall assessment of land degradation and improvement over time. </a:t>
            </a:r>
            <a:endParaRPr lang="fr-CI" sz="1200" dirty="0">
              <a:solidFill>
                <a:schemeClr val="tx1">
                  <a:lumMod val="65000"/>
                  <a:lumOff val="35000"/>
                </a:schemeClr>
              </a:solidFill>
              <a:latin typeface="Helvetica" pitchFamily="2" charset="0"/>
              <a:cs typeface="Open Sans" panose="020B0606030504020204" pitchFamily="34" charset="0"/>
            </a:endParaRPr>
          </a:p>
        </p:txBody>
      </p:sp>
      <p:pic>
        <p:nvPicPr>
          <p:cNvPr id="9" name="Graphic 8">
            <a:extLst>
              <a:ext uri="{FF2B5EF4-FFF2-40B4-BE49-F238E27FC236}">
                <a16:creationId xmlns:a16="http://schemas.microsoft.com/office/drawing/2014/main" id="{42EADFDB-AA0A-4AC9-B97C-3C80F9BC53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pic>
        <p:nvPicPr>
          <p:cNvPr id="7" name="Picture 6">
            <a:extLst>
              <a:ext uri="{FF2B5EF4-FFF2-40B4-BE49-F238E27FC236}">
                <a16:creationId xmlns:a16="http://schemas.microsoft.com/office/drawing/2014/main" id="{5738DED5-4C59-48E2-BF4C-BAEC98195EDC}"/>
              </a:ext>
            </a:extLst>
          </p:cNvPr>
          <p:cNvPicPr>
            <a:picLocks noChangeAspect="1"/>
          </p:cNvPicPr>
          <p:nvPr/>
        </p:nvPicPr>
        <p:blipFill>
          <a:blip r:embed="rId5"/>
          <a:stretch>
            <a:fillRect/>
          </a:stretch>
        </p:blipFill>
        <p:spPr>
          <a:xfrm>
            <a:off x="943622" y="2073730"/>
            <a:ext cx="7014422" cy="17563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15D6FA0-7DE1-4A1F-A2B5-C6A09A209377}"/>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331675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sp>
        <p:nvSpPr>
          <p:cNvPr id="19" name="Google Shape;441;p45">
            <a:extLst>
              <a:ext uri="{FF2B5EF4-FFF2-40B4-BE49-F238E27FC236}">
                <a16:creationId xmlns:a16="http://schemas.microsoft.com/office/drawing/2014/main" id="{DFB0C4AD-263A-4556-B5BE-330EA531B7ED}"/>
              </a:ext>
            </a:extLst>
          </p:cNvPr>
          <p:cNvSpPr txBox="1">
            <a:spLocks/>
          </p:cNvSpPr>
          <p:nvPr/>
        </p:nvSpPr>
        <p:spPr>
          <a:xfrm>
            <a:off x="1208148" y="1244718"/>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a:t>
            </a:r>
            <a:r>
              <a:rPr lang="en-US" sz="2400" b="1" dirty="0"/>
              <a:t> </a:t>
            </a:r>
            <a:r>
              <a:rPr lang="en-US" sz="2200" b="1" dirty="0">
                <a:solidFill>
                  <a:srgbClr val="131A1F"/>
                </a:solidFill>
                <a:latin typeface="Avenir Next LT Pro Demi"/>
                <a:ea typeface="Roboto"/>
                <a:cs typeface="+mn-cs"/>
              </a:rPr>
              <a:t>1</a:t>
            </a:r>
            <a:br>
              <a:rPr lang="en-US" sz="2400" b="1" dirty="0"/>
            </a:br>
            <a:endParaRPr lang="en-US" sz="2400" b="1" dirty="0"/>
          </a:p>
          <a:p>
            <a:endParaRPr lang="en-US" sz="2400" dirty="0"/>
          </a:p>
        </p:txBody>
      </p:sp>
      <p:sp>
        <p:nvSpPr>
          <p:cNvPr id="21" name="Google Shape;442;p45">
            <a:extLst>
              <a:ext uri="{FF2B5EF4-FFF2-40B4-BE49-F238E27FC236}">
                <a16:creationId xmlns:a16="http://schemas.microsoft.com/office/drawing/2014/main" id="{5F98328A-DA55-48CD-AE31-D3A8FDE22054}"/>
              </a:ext>
            </a:extLst>
          </p:cNvPr>
          <p:cNvSpPr txBox="1">
            <a:spLocks/>
          </p:cNvSpPr>
          <p:nvPr/>
        </p:nvSpPr>
        <p:spPr>
          <a:xfrm>
            <a:off x="133927" y="2738775"/>
            <a:ext cx="3106796"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1200" dirty="0">
                <a:solidFill>
                  <a:schemeClr val="tx1">
                    <a:lumMod val="65000"/>
                    <a:lumOff val="35000"/>
                  </a:schemeClr>
                </a:solidFill>
                <a:latin typeface="Helvetica" pitchFamily="2" charset="0"/>
                <a:cs typeface="Open Sans" panose="020B0606030504020204" pitchFamily="34" charset="0"/>
              </a:rPr>
              <a:t>Focusses on the </a:t>
            </a:r>
            <a:r>
              <a:rPr lang="en-US" sz="1200" b="1" dirty="0">
                <a:solidFill>
                  <a:schemeClr val="tx1">
                    <a:lumMod val="65000"/>
                    <a:lumOff val="35000"/>
                  </a:schemeClr>
                </a:solidFill>
                <a:latin typeface="Helvetica" pitchFamily="2" charset="0"/>
                <a:cs typeface="Open Sans" panose="020B0606030504020204" pitchFamily="34" charset="0"/>
              </a:rPr>
              <a:t>timeframe of the data </a:t>
            </a:r>
            <a:r>
              <a:rPr lang="en-US" sz="1200" dirty="0">
                <a:solidFill>
                  <a:schemeClr val="tx1">
                    <a:lumMod val="65000"/>
                    <a:lumOff val="35000"/>
                  </a:schemeClr>
                </a:solidFill>
                <a:latin typeface="Helvetica" pitchFamily="2" charset="0"/>
                <a:cs typeface="Open Sans" panose="020B0606030504020204" pitchFamily="34" charset="0"/>
              </a:rPr>
              <a:t>used to assess land condition in each reporting period, on how </a:t>
            </a:r>
            <a:r>
              <a:rPr lang="en-US" sz="1200" b="1" dirty="0">
                <a:solidFill>
                  <a:schemeClr val="tx1">
                    <a:lumMod val="65000"/>
                    <a:lumOff val="35000"/>
                  </a:schemeClr>
                </a:solidFill>
                <a:latin typeface="Helvetica" pitchFamily="2" charset="0"/>
                <a:cs typeface="Open Sans" panose="020B0606030504020204" pitchFamily="34" charset="0"/>
              </a:rPr>
              <a:t>to integrate the period assessment with the baseline</a:t>
            </a:r>
            <a:r>
              <a:rPr lang="en-US" sz="1200" dirty="0">
                <a:solidFill>
                  <a:schemeClr val="tx1">
                    <a:lumMod val="65000"/>
                    <a:lumOff val="35000"/>
                  </a:schemeClr>
                </a:solidFill>
                <a:latin typeface="Helvetica" pitchFamily="2" charset="0"/>
                <a:cs typeface="Open Sans" panose="020B0606030504020204" pitchFamily="34" charset="0"/>
              </a:rPr>
              <a:t>, as well as providing additional guidelines on how to interpret and visualize changes over time.</a:t>
            </a:r>
            <a:endParaRPr lang="es-ES" sz="1200" dirty="0">
              <a:solidFill>
                <a:schemeClr val="tx1">
                  <a:lumMod val="65000"/>
                  <a:lumOff val="35000"/>
                </a:schemeClr>
              </a:solidFill>
              <a:latin typeface="Helvetica" pitchFamily="2" charset="0"/>
              <a:cs typeface="Open Sans" panose="020B0606030504020204" pitchFamily="34" charset="0"/>
            </a:endParaRPr>
          </a:p>
        </p:txBody>
      </p:sp>
      <p:sp>
        <p:nvSpPr>
          <p:cNvPr id="27" name="Google Shape;443;p45">
            <a:extLst>
              <a:ext uri="{FF2B5EF4-FFF2-40B4-BE49-F238E27FC236}">
                <a16:creationId xmlns:a16="http://schemas.microsoft.com/office/drawing/2014/main" id="{F4DC4521-8856-4375-9DD1-4EE6611BEF26}"/>
              </a:ext>
            </a:extLst>
          </p:cNvPr>
          <p:cNvSpPr txBox="1">
            <a:spLocks/>
          </p:cNvSpPr>
          <p:nvPr/>
        </p:nvSpPr>
        <p:spPr>
          <a:xfrm>
            <a:off x="4413345" y="1178109"/>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 2</a:t>
            </a:r>
          </a:p>
          <a:p>
            <a:endParaRPr lang="en-US" sz="2400" dirty="0"/>
          </a:p>
        </p:txBody>
      </p:sp>
      <p:sp>
        <p:nvSpPr>
          <p:cNvPr id="28" name="Google Shape;444;p45">
            <a:extLst>
              <a:ext uri="{FF2B5EF4-FFF2-40B4-BE49-F238E27FC236}">
                <a16:creationId xmlns:a16="http://schemas.microsoft.com/office/drawing/2014/main" id="{1B0A05B5-E920-4F6E-9B7A-767405D68E30}"/>
              </a:ext>
            </a:extLst>
          </p:cNvPr>
          <p:cNvSpPr txBox="1">
            <a:spLocks/>
          </p:cNvSpPr>
          <p:nvPr/>
        </p:nvSpPr>
        <p:spPr>
          <a:xfrm>
            <a:off x="7431082" y="1170254"/>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 3</a:t>
            </a:r>
          </a:p>
          <a:p>
            <a:endParaRPr lang="en-US" sz="2400" dirty="0">
              <a:solidFill>
                <a:schemeClr val="tx1"/>
              </a:solidFill>
            </a:endParaRPr>
          </a:p>
        </p:txBody>
      </p:sp>
      <p:sp>
        <p:nvSpPr>
          <p:cNvPr id="29" name="Google Shape;445;p45">
            <a:extLst>
              <a:ext uri="{FF2B5EF4-FFF2-40B4-BE49-F238E27FC236}">
                <a16:creationId xmlns:a16="http://schemas.microsoft.com/office/drawing/2014/main" id="{013651B8-DE45-464C-A382-07AB49D71B9F}"/>
              </a:ext>
            </a:extLst>
          </p:cNvPr>
          <p:cNvSpPr txBox="1">
            <a:spLocks/>
          </p:cNvSpPr>
          <p:nvPr/>
        </p:nvSpPr>
        <p:spPr>
          <a:xfrm>
            <a:off x="1203201" y="1721865"/>
            <a:ext cx="2298477" cy="4289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b="1" dirty="0">
                <a:solidFill>
                  <a:srgbClr val="131A1F"/>
                </a:solidFill>
                <a:latin typeface="Avenir Next LT Pro Demi"/>
                <a:ea typeface="Roboto"/>
                <a:cs typeface="+mn-cs"/>
                <a:sym typeface="Questrial"/>
              </a:rPr>
              <a:t>INTEGRATING </a:t>
            </a:r>
          </a:p>
          <a:p>
            <a:pPr marL="0" indent="0">
              <a:buNone/>
            </a:pPr>
            <a:r>
              <a:rPr lang="en-US" b="1" dirty="0">
                <a:solidFill>
                  <a:srgbClr val="131A1F"/>
                </a:solidFill>
                <a:latin typeface="Avenir Next LT Pro Demi"/>
                <a:ea typeface="Roboto"/>
                <a:cs typeface="+mn-cs"/>
                <a:sym typeface="Questrial"/>
              </a:rPr>
              <a:t>LAND CONDITION ASSESSMENTS OVER TIME</a:t>
            </a:r>
          </a:p>
        </p:txBody>
      </p:sp>
      <p:sp>
        <p:nvSpPr>
          <p:cNvPr id="30" name="Google Shape;442;p45">
            <a:extLst>
              <a:ext uri="{FF2B5EF4-FFF2-40B4-BE49-F238E27FC236}">
                <a16:creationId xmlns:a16="http://schemas.microsoft.com/office/drawing/2014/main" id="{F37E5CE2-614C-4C10-9164-825149D85132}"/>
              </a:ext>
            </a:extLst>
          </p:cNvPr>
          <p:cNvSpPr txBox="1">
            <a:spLocks/>
          </p:cNvSpPr>
          <p:nvPr/>
        </p:nvSpPr>
        <p:spPr>
          <a:xfrm>
            <a:off x="3240723" y="2709596"/>
            <a:ext cx="3053808"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nSpc>
                <a:spcPct val="100000"/>
              </a:lnSpc>
              <a:buNone/>
            </a:pPr>
            <a:r>
              <a:rPr lang="en-US" sz="1200" dirty="0">
                <a:solidFill>
                  <a:schemeClr val="tx1">
                    <a:lumMod val="65000"/>
                    <a:lumOff val="35000"/>
                  </a:schemeClr>
                </a:solidFill>
                <a:latin typeface="Helvetica" pitchFamily="2" charset="0"/>
                <a:cs typeface="Open Sans" panose="020B0606030504020204" pitchFamily="34" charset="0"/>
                <a:sym typeface="Figtree"/>
              </a:rPr>
              <a:t>This section responds to the need for guidance on incorporating the </a:t>
            </a:r>
            <a:r>
              <a:rPr lang="en-US" sz="1200" b="1" dirty="0">
                <a:solidFill>
                  <a:schemeClr val="tx1">
                    <a:lumMod val="65000"/>
                    <a:lumOff val="35000"/>
                  </a:schemeClr>
                </a:solidFill>
                <a:latin typeface="Helvetica" pitchFamily="2" charset="0"/>
                <a:cs typeface="Open Sans" panose="020B0606030504020204" pitchFamily="34" charset="0"/>
                <a:sym typeface="Figtree"/>
              </a:rPr>
              <a:t>improved land component and the neutrality mechanism </a:t>
            </a:r>
            <a:r>
              <a:rPr lang="en-US" sz="1200" dirty="0">
                <a:solidFill>
                  <a:schemeClr val="tx1">
                    <a:lumMod val="65000"/>
                    <a:lumOff val="35000"/>
                  </a:schemeClr>
                </a:solidFill>
                <a:latin typeface="Helvetica" pitchFamily="2" charset="0"/>
                <a:cs typeface="Open Sans" panose="020B0606030504020204" pitchFamily="34" charset="0"/>
                <a:sym typeface="Figtree"/>
              </a:rPr>
              <a:t>into target setting, LDN intervention planning, prioritizing areas for investment, and tracking progress towards LDN.</a:t>
            </a:r>
          </a:p>
        </p:txBody>
      </p:sp>
      <p:sp>
        <p:nvSpPr>
          <p:cNvPr id="31" name="Google Shape;445;p45">
            <a:extLst>
              <a:ext uri="{FF2B5EF4-FFF2-40B4-BE49-F238E27FC236}">
                <a16:creationId xmlns:a16="http://schemas.microsoft.com/office/drawing/2014/main" id="{8D638FA1-3178-4A62-892A-B84877FD4780}"/>
              </a:ext>
            </a:extLst>
          </p:cNvPr>
          <p:cNvSpPr txBox="1">
            <a:spLocks/>
          </p:cNvSpPr>
          <p:nvPr/>
        </p:nvSpPr>
        <p:spPr>
          <a:xfrm>
            <a:off x="4375280" y="1772113"/>
            <a:ext cx="1773749" cy="523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just">
              <a:lnSpc>
                <a:spcPct val="100000"/>
              </a:lnSpc>
              <a:buNone/>
            </a:pPr>
            <a:r>
              <a:rPr lang="en-US" sz="1200" b="1" dirty="0">
                <a:solidFill>
                  <a:srgbClr val="131A1F"/>
                </a:solidFill>
                <a:latin typeface="Avenir Next LT Pro Demi"/>
                <a:ea typeface="Roboto"/>
                <a:cs typeface="+mn-cs"/>
                <a:sym typeface="Manrope"/>
              </a:rPr>
              <a:t>TRACKING PROGRESS TOWARDS LDN</a:t>
            </a:r>
          </a:p>
        </p:txBody>
      </p:sp>
      <p:sp>
        <p:nvSpPr>
          <p:cNvPr id="32" name="Rectangle 31">
            <a:extLst>
              <a:ext uri="{FF2B5EF4-FFF2-40B4-BE49-F238E27FC236}">
                <a16:creationId xmlns:a16="http://schemas.microsoft.com/office/drawing/2014/main" id="{536DA3A0-C544-4855-8E3B-B309494628E2}"/>
              </a:ext>
            </a:extLst>
          </p:cNvPr>
          <p:cNvSpPr/>
          <p:nvPr/>
        </p:nvSpPr>
        <p:spPr>
          <a:xfrm>
            <a:off x="7509510" y="1739591"/>
            <a:ext cx="1460354" cy="646331"/>
          </a:xfrm>
          <a:prstGeom prst="rect">
            <a:avLst/>
          </a:prstGeom>
        </p:spPr>
        <p:txBody>
          <a:bodyPr wrap="square">
            <a:spAutoFit/>
          </a:bodyPr>
          <a:lstStyle/>
          <a:p>
            <a:pPr algn="just">
              <a:buClr>
                <a:schemeClr val="dk1"/>
              </a:buClr>
              <a:buSzPts val="1400"/>
            </a:pPr>
            <a:r>
              <a:rPr lang="en-US" sz="1200" b="1" dirty="0">
                <a:solidFill>
                  <a:srgbClr val="131A1F"/>
                </a:solidFill>
                <a:latin typeface="Avenir Next LT Pro Demi"/>
                <a:ea typeface="Roboto"/>
                <a:sym typeface="Nunito"/>
              </a:rPr>
              <a:t>ENHANCEMENT OF DATASETS AND METHODOLOGIES </a:t>
            </a:r>
          </a:p>
        </p:txBody>
      </p:sp>
      <p:sp>
        <p:nvSpPr>
          <p:cNvPr id="38" name="Rectangle 37">
            <a:extLst>
              <a:ext uri="{FF2B5EF4-FFF2-40B4-BE49-F238E27FC236}">
                <a16:creationId xmlns:a16="http://schemas.microsoft.com/office/drawing/2014/main" id="{DCE0E4BE-DB38-45C1-BD4D-B85F0015B8EE}"/>
              </a:ext>
            </a:extLst>
          </p:cNvPr>
          <p:cNvSpPr/>
          <p:nvPr/>
        </p:nvSpPr>
        <p:spPr>
          <a:xfrm>
            <a:off x="6339563" y="2737210"/>
            <a:ext cx="2804437" cy="1384995"/>
          </a:xfrm>
          <a:prstGeom prst="rect">
            <a:avLst/>
          </a:prstGeom>
        </p:spPr>
        <p:txBody>
          <a:bodyPr wrap="square">
            <a:spAutoFit/>
          </a:bodyPr>
          <a:lstStyle/>
          <a:p>
            <a:r>
              <a:rPr lang="en-US" sz="1200" dirty="0">
                <a:solidFill>
                  <a:schemeClr val="tx1">
                    <a:lumMod val="65000"/>
                    <a:lumOff val="35000"/>
                  </a:schemeClr>
                </a:solidFill>
                <a:latin typeface="Helvetica" pitchFamily="2" charset="0"/>
                <a:cs typeface="Open Sans" panose="020B0606030504020204" pitchFamily="34" charset="0"/>
                <a:sym typeface="Nunito"/>
              </a:rPr>
              <a:t>Introduces </a:t>
            </a:r>
            <a:r>
              <a:rPr lang="en-US" sz="1200" b="1" dirty="0">
                <a:solidFill>
                  <a:schemeClr val="tx1">
                    <a:lumMod val="65000"/>
                    <a:lumOff val="35000"/>
                  </a:schemeClr>
                </a:solidFill>
                <a:latin typeface="Helvetica" pitchFamily="2" charset="0"/>
                <a:cs typeface="Open Sans" panose="020B0606030504020204" pitchFamily="34" charset="0"/>
                <a:sym typeface="Nunito"/>
              </a:rPr>
              <a:t>new datasets </a:t>
            </a:r>
            <a:r>
              <a:rPr lang="en-US" sz="1200" dirty="0">
                <a:solidFill>
                  <a:schemeClr val="tx1">
                    <a:lumMod val="65000"/>
                    <a:lumOff val="35000"/>
                  </a:schemeClr>
                </a:solidFill>
                <a:latin typeface="Helvetica" pitchFamily="2" charset="0"/>
                <a:cs typeface="Open Sans" panose="020B0606030504020204" pitchFamily="34" charset="0"/>
                <a:sym typeface="Nunito"/>
              </a:rPr>
              <a:t>related to land cover, land productivity, and soil organic carbon (SOC), and discusses various methods and experiences in comparing and </a:t>
            </a:r>
            <a:r>
              <a:rPr lang="en-US" sz="1200" b="1" dirty="0">
                <a:solidFill>
                  <a:schemeClr val="tx1">
                    <a:lumMod val="65000"/>
                    <a:lumOff val="35000"/>
                  </a:schemeClr>
                </a:solidFill>
                <a:latin typeface="Helvetica" pitchFamily="2" charset="0"/>
                <a:cs typeface="Open Sans" panose="020B0606030504020204" pitchFamily="34" charset="0"/>
                <a:sym typeface="Nunito"/>
              </a:rPr>
              <a:t>selecting the most representative datasets for different contexts.</a:t>
            </a:r>
          </a:p>
        </p:txBody>
      </p:sp>
      <p:sp>
        <p:nvSpPr>
          <p:cNvPr id="39" name="TextBox 38">
            <a:extLst>
              <a:ext uri="{FF2B5EF4-FFF2-40B4-BE49-F238E27FC236}">
                <a16:creationId xmlns:a16="http://schemas.microsoft.com/office/drawing/2014/main" id="{4E1F101F-C732-4555-8F09-EC8E88DDBD04}"/>
              </a:ext>
            </a:extLst>
          </p:cNvPr>
          <p:cNvSpPr txBox="1"/>
          <p:nvPr/>
        </p:nvSpPr>
        <p:spPr>
          <a:xfrm>
            <a:off x="232443" y="686712"/>
            <a:ext cx="7305626" cy="430887"/>
          </a:xfrm>
          <a:prstGeom prst="rect">
            <a:avLst/>
          </a:prstGeom>
          <a:noFill/>
        </p:spPr>
        <p:txBody>
          <a:bodyPr wrap="square" rtlCol="0">
            <a:spAutoFit/>
          </a:bodyPr>
          <a:lstStyle/>
          <a:p>
            <a:r>
              <a:rPr lang="en-US" sz="2200" b="1" dirty="0">
                <a:solidFill>
                  <a:srgbClr val="131A1F"/>
                </a:solidFill>
                <a:latin typeface="Avenir Next LT Pro Demi"/>
                <a:ea typeface="Roboto"/>
              </a:rPr>
              <a:t>The GPG Addendum – SDG Indicator  15.3.1</a:t>
            </a:r>
            <a:endParaRPr lang="en-ID" sz="2200" b="1" dirty="0">
              <a:solidFill>
                <a:srgbClr val="131A1F"/>
              </a:solidFill>
              <a:latin typeface="Roboto" panose="02000000000000000000" pitchFamily="2" charset="0"/>
              <a:ea typeface="Roboto" panose="02000000000000000000" pitchFamily="2" charset="0"/>
            </a:endParaRPr>
          </a:p>
        </p:txBody>
      </p:sp>
      <p:pic>
        <p:nvPicPr>
          <p:cNvPr id="18" name="Picture 17">
            <a:extLst>
              <a:ext uri="{FF2B5EF4-FFF2-40B4-BE49-F238E27FC236}">
                <a16:creationId xmlns:a16="http://schemas.microsoft.com/office/drawing/2014/main" id="{9885E33C-1FD0-40B8-BF47-6EBD1E500800}"/>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20" name="Picture 19">
            <a:extLst>
              <a:ext uri="{FF2B5EF4-FFF2-40B4-BE49-F238E27FC236}">
                <a16:creationId xmlns:a16="http://schemas.microsoft.com/office/drawing/2014/main" id="{24B051D7-3ACE-4032-A409-D856E5C317F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404377" y="60226"/>
            <a:ext cx="592143" cy="640109"/>
          </a:xfrm>
          <a:prstGeom prst="rect">
            <a:avLst/>
          </a:prstGeom>
        </p:spPr>
      </p:pic>
      <p:pic>
        <p:nvPicPr>
          <p:cNvPr id="3" name="Picture 2">
            <a:extLst>
              <a:ext uri="{FF2B5EF4-FFF2-40B4-BE49-F238E27FC236}">
                <a16:creationId xmlns:a16="http://schemas.microsoft.com/office/drawing/2014/main" id="{E2EEE2D5-EAEF-4351-B4E1-BAA18BA8851E}"/>
              </a:ext>
            </a:extLst>
          </p:cNvPr>
          <p:cNvPicPr>
            <a:picLocks noChangeAspect="1"/>
          </p:cNvPicPr>
          <p:nvPr/>
        </p:nvPicPr>
        <p:blipFill>
          <a:blip r:embed="rId7"/>
          <a:stretch>
            <a:fillRect/>
          </a:stretch>
        </p:blipFill>
        <p:spPr>
          <a:xfrm>
            <a:off x="170599" y="1304828"/>
            <a:ext cx="1022611" cy="13214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3DF6CB8-1F0C-45E8-8B00-49ECBCDB2A61}"/>
              </a:ext>
            </a:extLst>
          </p:cNvPr>
          <p:cNvPicPr>
            <a:picLocks noChangeAspect="1"/>
          </p:cNvPicPr>
          <p:nvPr/>
        </p:nvPicPr>
        <p:blipFill>
          <a:blip r:embed="rId8"/>
          <a:stretch>
            <a:fillRect/>
          </a:stretch>
        </p:blipFill>
        <p:spPr>
          <a:xfrm>
            <a:off x="3311088" y="1273896"/>
            <a:ext cx="1049254" cy="13548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851D79-2F78-4F36-9879-04F01C969CE8}"/>
              </a:ext>
            </a:extLst>
          </p:cNvPr>
          <p:cNvPicPr>
            <a:picLocks noChangeAspect="1"/>
          </p:cNvPicPr>
          <p:nvPr/>
        </p:nvPicPr>
        <p:blipFill>
          <a:blip r:embed="rId9"/>
          <a:stretch>
            <a:fillRect/>
          </a:stretch>
        </p:blipFill>
        <p:spPr>
          <a:xfrm>
            <a:off x="6294531" y="1267859"/>
            <a:ext cx="1069477" cy="136693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93C6E28-9C5F-4552-B444-ED9AC5E821E0}"/>
              </a:ext>
            </a:extLst>
          </p:cNvPr>
          <p:cNvPicPr>
            <a:picLocks noChangeAspect="1"/>
          </p:cNvPicPr>
          <p:nvPr/>
        </p:nvPicPr>
        <p:blipFill>
          <a:blip r:embed="rId10"/>
          <a:stretch>
            <a:fillRect/>
          </a:stretch>
        </p:blipFill>
        <p:spPr>
          <a:xfrm>
            <a:off x="5354375" y="4080334"/>
            <a:ext cx="748177" cy="965234"/>
          </a:xfrm>
          <a:prstGeom prst="rect">
            <a:avLst/>
          </a:prstGeom>
          <a:ln>
            <a:noFill/>
          </a:ln>
          <a:effectLst>
            <a:outerShdw blurRad="292100" dist="139700" dir="2700000" algn="tl" rotWithShape="0">
              <a:srgbClr val="333333">
                <a:alpha val="65000"/>
              </a:srgbClr>
            </a:outerShdw>
          </a:effectLst>
        </p:spPr>
      </p:pic>
      <p:sp>
        <p:nvSpPr>
          <p:cNvPr id="24" name="Google Shape;444;p45">
            <a:extLst>
              <a:ext uri="{FF2B5EF4-FFF2-40B4-BE49-F238E27FC236}">
                <a16:creationId xmlns:a16="http://schemas.microsoft.com/office/drawing/2014/main" id="{F75959C8-ED8F-44D1-A6D3-C770592A4DAB}"/>
              </a:ext>
            </a:extLst>
          </p:cNvPr>
          <p:cNvSpPr txBox="1">
            <a:spLocks/>
          </p:cNvSpPr>
          <p:nvPr/>
        </p:nvSpPr>
        <p:spPr>
          <a:xfrm>
            <a:off x="6147584" y="4035251"/>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Annex</a:t>
            </a:r>
          </a:p>
          <a:p>
            <a:endParaRPr lang="en-US" sz="2400" dirty="0">
              <a:solidFill>
                <a:schemeClr val="tx1"/>
              </a:solidFill>
            </a:endParaRPr>
          </a:p>
        </p:txBody>
      </p:sp>
      <p:sp>
        <p:nvSpPr>
          <p:cNvPr id="25" name="Rectangle 24">
            <a:extLst>
              <a:ext uri="{FF2B5EF4-FFF2-40B4-BE49-F238E27FC236}">
                <a16:creationId xmlns:a16="http://schemas.microsoft.com/office/drawing/2014/main" id="{3692D68D-8105-4E8E-A857-9CD741F0829C}"/>
              </a:ext>
            </a:extLst>
          </p:cNvPr>
          <p:cNvSpPr/>
          <p:nvPr/>
        </p:nvSpPr>
        <p:spPr>
          <a:xfrm>
            <a:off x="6196953" y="4528203"/>
            <a:ext cx="2122457" cy="461665"/>
          </a:xfrm>
          <a:prstGeom prst="rect">
            <a:avLst/>
          </a:prstGeom>
        </p:spPr>
        <p:txBody>
          <a:bodyPr wrap="square">
            <a:spAutoFit/>
          </a:bodyPr>
          <a:lstStyle/>
          <a:p>
            <a:pPr>
              <a:buClr>
                <a:schemeClr val="dk1"/>
              </a:buClr>
              <a:buSzPts val="1400"/>
            </a:pPr>
            <a:r>
              <a:rPr lang="en-US" sz="1200" b="1" dirty="0">
                <a:solidFill>
                  <a:srgbClr val="131A1F"/>
                </a:solidFill>
                <a:latin typeface="Avenir Next LT Pro Demi"/>
                <a:ea typeface="Roboto"/>
                <a:sym typeface="Nunito"/>
              </a:rPr>
              <a:t>LAND PRODUCTIVITY DYNAMICS ALGORITHMS</a:t>
            </a:r>
          </a:p>
        </p:txBody>
      </p:sp>
      <p:sp>
        <p:nvSpPr>
          <p:cNvPr id="36" name="Google Shape;444;p45">
            <a:extLst>
              <a:ext uri="{FF2B5EF4-FFF2-40B4-BE49-F238E27FC236}">
                <a16:creationId xmlns:a16="http://schemas.microsoft.com/office/drawing/2014/main" id="{F27AB148-26DF-4C6D-99DF-CF4D6BF68936}"/>
              </a:ext>
            </a:extLst>
          </p:cNvPr>
          <p:cNvSpPr txBox="1">
            <a:spLocks/>
          </p:cNvSpPr>
          <p:nvPr/>
        </p:nvSpPr>
        <p:spPr>
          <a:xfrm>
            <a:off x="4929726" y="4239030"/>
            <a:ext cx="33024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3300" b="1" dirty="0">
                <a:solidFill>
                  <a:srgbClr val="131A1F"/>
                </a:solidFill>
                <a:latin typeface="Avenir Next LT Pro Demi"/>
                <a:ea typeface="Roboto"/>
                <a:cs typeface="+mn-cs"/>
              </a:rPr>
              <a:t>+</a:t>
            </a:r>
          </a:p>
          <a:p>
            <a:endParaRPr lang="en-US" sz="3600" dirty="0">
              <a:solidFill>
                <a:schemeClr val="tx1"/>
              </a:solidFill>
            </a:endParaRPr>
          </a:p>
        </p:txBody>
      </p:sp>
      <p:sp>
        <p:nvSpPr>
          <p:cNvPr id="23" name="Rectangle 22">
            <a:extLst>
              <a:ext uri="{FF2B5EF4-FFF2-40B4-BE49-F238E27FC236}">
                <a16:creationId xmlns:a16="http://schemas.microsoft.com/office/drawing/2014/main" id="{5BA8387C-38D8-4B5A-9217-AAF6E7FB011E}"/>
              </a:ext>
            </a:extLst>
          </p:cNvPr>
          <p:cNvSpPr/>
          <p:nvPr/>
        </p:nvSpPr>
        <p:spPr>
          <a:xfrm>
            <a:off x="82764" y="1178109"/>
            <a:ext cx="3082822" cy="372025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26" name="Rectangle 25">
            <a:extLst>
              <a:ext uri="{FF2B5EF4-FFF2-40B4-BE49-F238E27FC236}">
                <a16:creationId xmlns:a16="http://schemas.microsoft.com/office/drawing/2014/main" id="{6AE5BC26-EA84-4CC8-BBED-D9325F475FDD}"/>
              </a:ext>
            </a:extLst>
          </p:cNvPr>
          <p:cNvSpPr/>
          <p:nvPr/>
        </p:nvSpPr>
        <p:spPr>
          <a:xfrm>
            <a:off x="6241397" y="1152376"/>
            <a:ext cx="2739719" cy="3893192"/>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3" name="Rectangle 32">
            <a:extLst>
              <a:ext uri="{FF2B5EF4-FFF2-40B4-BE49-F238E27FC236}">
                <a16:creationId xmlns:a16="http://schemas.microsoft.com/office/drawing/2014/main" id="{33DF8DE7-E111-4ACE-8A81-18C235C9A632}"/>
              </a:ext>
            </a:extLst>
          </p:cNvPr>
          <p:cNvSpPr/>
          <p:nvPr/>
        </p:nvSpPr>
        <p:spPr>
          <a:xfrm>
            <a:off x="4803009" y="4035251"/>
            <a:ext cx="1438388" cy="110235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Tree>
    <p:extLst>
      <p:ext uri="{BB962C8B-B14F-4D97-AF65-F5344CB8AC3E}">
        <p14:creationId xmlns:p14="http://schemas.microsoft.com/office/powerpoint/2010/main" val="3757161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4328652" y="1999050"/>
            <a:ext cx="4254910" cy="572700"/>
          </a:xfrm>
        </p:spPr>
        <p:txBody>
          <a:bodyPr/>
          <a:lstStyle/>
          <a:p>
            <a:pPr algn="ctr"/>
            <a:r>
              <a:rPr lang="en-US" sz="3600" b="1" dirty="0">
                <a:solidFill>
                  <a:srgbClr val="131A1F"/>
                </a:solidFill>
                <a:latin typeface="Avenir Next LT Pro Demi"/>
                <a:ea typeface="Roboto"/>
                <a:sym typeface="Manrope"/>
              </a:rPr>
              <a:t>TRACKING PROGRESS TOWARDS LDN</a:t>
            </a:r>
            <a:br>
              <a:rPr lang="en-US" sz="3600" b="1" dirty="0">
                <a:solidFill>
                  <a:srgbClr val="131A1F"/>
                </a:solidFill>
                <a:latin typeface="Avenir Next LT Pro Demi"/>
                <a:ea typeface="Roboto"/>
                <a:sym typeface="Manrope"/>
              </a:rPr>
            </a:br>
            <a:endParaRPr lang="fr-CI" sz="3300" dirty="0"/>
          </a:p>
        </p:txBody>
      </p:sp>
      <p:pic>
        <p:nvPicPr>
          <p:cNvPr id="3" name="Picture 2">
            <a:extLst>
              <a:ext uri="{FF2B5EF4-FFF2-40B4-BE49-F238E27FC236}">
                <a16:creationId xmlns:a16="http://schemas.microsoft.com/office/drawing/2014/main" id="{A774B4AF-41AF-44AB-84C2-103CD49053FC}"/>
              </a:ext>
            </a:extLst>
          </p:cNvPr>
          <p:cNvPicPr>
            <a:picLocks noChangeAspect="1"/>
          </p:cNvPicPr>
          <p:nvPr/>
        </p:nvPicPr>
        <p:blipFill>
          <a:blip r:embed="rId2"/>
          <a:stretch>
            <a:fillRect/>
          </a:stretch>
        </p:blipFill>
        <p:spPr>
          <a:xfrm>
            <a:off x="235975" y="215099"/>
            <a:ext cx="3650151" cy="47133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14510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6BD-756B-40D9-8FEA-4C07A43428B0}"/>
              </a:ext>
            </a:extLst>
          </p:cNvPr>
          <p:cNvSpPr>
            <a:spLocks noGrp="1"/>
          </p:cNvSpPr>
          <p:nvPr>
            <p:ph type="title"/>
          </p:nvPr>
        </p:nvSpPr>
        <p:spPr>
          <a:xfrm>
            <a:off x="1737797" y="631083"/>
            <a:ext cx="1198878" cy="1645800"/>
          </a:xfrm>
        </p:spPr>
        <p:txBody>
          <a:bodyPr/>
          <a:lstStyle/>
          <a:p>
            <a:r>
              <a:rPr lang="en-US" sz="2200" b="1" kern="1200" dirty="0">
                <a:solidFill>
                  <a:srgbClr val="131A1F"/>
                </a:solidFill>
                <a:latin typeface="Avenir Next LT Pro Demi"/>
                <a:ea typeface="Roboto"/>
                <a:cs typeface="+mn-cs"/>
              </a:rPr>
              <a:t>LDN</a:t>
            </a:r>
            <a:endParaRPr lang="fr-CI" sz="2200" b="1" kern="1200" dirty="0">
              <a:solidFill>
                <a:srgbClr val="131A1F"/>
              </a:solidFill>
              <a:latin typeface="Avenir Next LT Pro Demi"/>
              <a:ea typeface="Roboto"/>
              <a:cs typeface="+mn-cs"/>
            </a:endParaRPr>
          </a:p>
        </p:txBody>
      </p:sp>
      <p:pic>
        <p:nvPicPr>
          <p:cNvPr id="4" name="Picture 3">
            <a:extLst>
              <a:ext uri="{FF2B5EF4-FFF2-40B4-BE49-F238E27FC236}">
                <a16:creationId xmlns:a16="http://schemas.microsoft.com/office/drawing/2014/main" id="{36427BD6-5AAB-46A2-9C15-D4D40460BD2F}"/>
              </a:ext>
            </a:extLst>
          </p:cNvPr>
          <p:cNvPicPr>
            <a:picLocks noChangeAspect="1"/>
          </p:cNvPicPr>
          <p:nvPr/>
        </p:nvPicPr>
        <p:blipFill>
          <a:blip r:embed="rId2"/>
          <a:stretch>
            <a:fillRect/>
          </a:stretch>
        </p:blipFill>
        <p:spPr>
          <a:xfrm>
            <a:off x="889506" y="1263405"/>
            <a:ext cx="2512732" cy="2192929"/>
          </a:xfrm>
          <a:prstGeom prst="rect">
            <a:avLst/>
          </a:prstGeom>
        </p:spPr>
      </p:pic>
      <p:pic>
        <p:nvPicPr>
          <p:cNvPr id="5" name="Picture 4">
            <a:extLst>
              <a:ext uri="{FF2B5EF4-FFF2-40B4-BE49-F238E27FC236}">
                <a16:creationId xmlns:a16="http://schemas.microsoft.com/office/drawing/2014/main" id="{751D7592-AA2C-40FE-B215-7F4B688B5DFA}"/>
              </a:ext>
            </a:extLst>
          </p:cNvPr>
          <p:cNvPicPr>
            <a:picLocks noChangeAspect="1"/>
          </p:cNvPicPr>
          <p:nvPr/>
        </p:nvPicPr>
        <p:blipFill rotWithShape="1">
          <a:blip r:embed="rId3"/>
          <a:srcRect t="62747" r="48327"/>
          <a:stretch/>
        </p:blipFill>
        <p:spPr>
          <a:xfrm>
            <a:off x="4684637" y="1376414"/>
            <a:ext cx="3930869" cy="1050649"/>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76088F2D-AE78-48A3-BFF0-6F332CEF841B}"/>
              </a:ext>
            </a:extLst>
          </p:cNvPr>
          <p:cNvSpPr txBox="1">
            <a:spLocks/>
          </p:cNvSpPr>
          <p:nvPr/>
        </p:nvSpPr>
        <p:spPr>
          <a:xfrm>
            <a:off x="5433778" y="665482"/>
            <a:ext cx="2820717" cy="164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SDG target 15.3</a:t>
            </a:r>
            <a:endParaRPr lang="fr-CI" sz="2200" b="1" dirty="0">
              <a:solidFill>
                <a:srgbClr val="131A1F"/>
              </a:solidFill>
              <a:latin typeface="Avenir Next LT Pro Demi"/>
              <a:ea typeface="Roboto"/>
              <a:cs typeface="+mn-cs"/>
            </a:endParaRPr>
          </a:p>
        </p:txBody>
      </p:sp>
      <p:sp>
        <p:nvSpPr>
          <p:cNvPr id="7" name="Title 1">
            <a:extLst>
              <a:ext uri="{FF2B5EF4-FFF2-40B4-BE49-F238E27FC236}">
                <a16:creationId xmlns:a16="http://schemas.microsoft.com/office/drawing/2014/main" id="{BBE14C57-B8AC-4AEC-9F5A-F1A443E90258}"/>
              </a:ext>
            </a:extLst>
          </p:cNvPr>
          <p:cNvSpPr txBox="1">
            <a:spLocks/>
          </p:cNvSpPr>
          <p:nvPr/>
        </p:nvSpPr>
        <p:spPr>
          <a:xfrm>
            <a:off x="770588" y="3840903"/>
            <a:ext cx="6896043" cy="164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4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pPr>
              <a:buClr>
                <a:srgbClr val="000000"/>
              </a:buClr>
            </a:pPr>
            <a:r>
              <a:rPr lang="en-US" sz="2200" b="1" dirty="0">
                <a:solidFill>
                  <a:srgbClr val="131A1F"/>
                </a:solidFill>
                <a:latin typeface="Avenir Next LT Pro Demi"/>
                <a:ea typeface="Roboto"/>
                <a:cs typeface="+mn-cs"/>
              </a:rPr>
              <a:t>SDG 15.3.1: </a:t>
            </a:r>
          </a:p>
          <a:p>
            <a:pPr>
              <a:buClr>
                <a:srgbClr val="000000"/>
              </a:buClr>
            </a:pPr>
            <a:r>
              <a:rPr lang="en-US" sz="2200" b="1" dirty="0">
                <a:solidFill>
                  <a:srgbClr val="131A1F"/>
                </a:solidFill>
                <a:latin typeface="Avenir Next LT Pro Demi"/>
                <a:ea typeface="Roboto"/>
                <a:cs typeface="+mn-cs"/>
              </a:rPr>
              <a:t>Proportion of degraded land</a:t>
            </a:r>
            <a:endParaRPr lang="fr-CI" sz="2200" b="1" dirty="0">
              <a:solidFill>
                <a:srgbClr val="131A1F"/>
              </a:solidFill>
              <a:latin typeface="Avenir Next LT Pro Demi"/>
              <a:ea typeface="Roboto"/>
              <a:cs typeface="+mn-cs"/>
            </a:endParaRPr>
          </a:p>
        </p:txBody>
      </p:sp>
      <p:pic>
        <p:nvPicPr>
          <p:cNvPr id="4100" name="Picture 4" descr="Balanza desequilibrada">
            <a:extLst>
              <a:ext uri="{FF2B5EF4-FFF2-40B4-BE49-F238E27FC236}">
                <a16:creationId xmlns:a16="http://schemas.microsoft.com/office/drawing/2014/main" id="{5D81D0E2-9798-4695-A245-C84FFB2D2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5925" y="2771802"/>
            <a:ext cx="1799753" cy="2087880"/>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6">
            <a:extLst>
              <a:ext uri="{FF2B5EF4-FFF2-40B4-BE49-F238E27FC236}">
                <a16:creationId xmlns:a16="http://schemas.microsoft.com/office/drawing/2014/main" id="{A4269CA9-BCC1-4E66-A7AA-59B04B2512C6}"/>
              </a:ext>
            </a:extLst>
          </p:cNvPr>
          <p:cNvPicPr>
            <a:picLocks noChangeAspect="1"/>
          </p:cNvPicPr>
          <p:nvPr/>
        </p:nvPicPr>
        <p:blipFill rotWithShape="1">
          <a:blip r:embed="rId5">
            <a:extLst>
              <a:ext uri="{28A0092B-C50C-407E-A947-70E740481C1C}">
                <a14:useLocalDpi xmlns:a14="http://schemas.microsoft.com/office/drawing/2010/main" val="0"/>
              </a:ext>
            </a:extLst>
          </a:blip>
          <a:srcRect l="11091" r="18500"/>
          <a:stretch/>
        </p:blipFill>
        <p:spPr>
          <a:xfrm>
            <a:off x="6107490" y="3634532"/>
            <a:ext cx="1085161" cy="1022937"/>
          </a:xfrm>
          <a:prstGeom prst="ellipse">
            <a:avLst/>
          </a:prstGeom>
          <a:ln>
            <a:noFill/>
          </a:ln>
          <a:effectLst>
            <a:softEdge rad="112500"/>
          </a:effectLst>
        </p:spPr>
      </p:pic>
      <p:pic>
        <p:nvPicPr>
          <p:cNvPr id="9" name="Graphic 8">
            <a:extLst>
              <a:ext uri="{FF2B5EF4-FFF2-40B4-BE49-F238E27FC236}">
                <a16:creationId xmlns:a16="http://schemas.microsoft.com/office/drawing/2014/main" id="{F283A5EC-6C53-4CEA-A4CD-8C436636ED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2443" y="151028"/>
            <a:ext cx="1341556" cy="458507"/>
          </a:xfrm>
          <a:prstGeom prst="rect">
            <a:avLst/>
          </a:prstGeom>
        </p:spPr>
      </p:pic>
      <p:pic>
        <p:nvPicPr>
          <p:cNvPr id="11" name="Picture 10">
            <a:extLst>
              <a:ext uri="{FF2B5EF4-FFF2-40B4-BE49-F238E27FC236}">
                <a16:creationId xmlns:a16="http://schemas.microsoft.com/office/drawing/2014/main" id="{4DD19216-2E00-46C0-A8CE-53590A664944}"/>
              </a:ext>
            </a:extLst>
          </p:cNvPr>
          <p:cNvPicPr>
            <a:picLocks noChangeAspect="1"/>
          </p:cNvPicPr>
          <p:nvPr/>
        </p:nvPicPr>
        <p:blipFill rotWithShape="1">
          <a:blip r:embed="rId8">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36477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Google Shape;302;p39"/>
          <p:cNvSpPr txBox="1">
            <a:spLocks noGrp="1"/>
          </p:cNvSpPr>
          <p:nvPr>
            <p:ph type="title"/>
          </p:nvPr>
        </p:nvSpPr>
        <p:spPr>
          <a:xfrm>
            <a:off x="651420" y="621893"/>
            <a:ext cx="7115900" cy="572700"/>
          </a:xfrm>
          <a:prstGeom prst="rect">
            <a:avLst/>
          </a:prstGeom>
        </p:spPr>
        <p:txBody>
          <a:bodyPr spcFirstLastPara="1" wrap="square" lIns="91425" tIns="91425" rIns="91425" bIns="91425" anchor="t" anchorCtr="0">
            <a:noAutofit/>
          </a:bodyPr>
          <a:lstStyle/>
          <a:p>
            <a:r>
              <a:rPr lang="fr-CI" sz="2200" b="1" kern="1200" dirty="0">
                <a:solidFill>
                  <a:srgbClr val="131A1F"/>
                </a:solidFill>
                <a:latin typeface="Avenir Next LT Pro Demi"/>
                <a:ea typeface="Roboto"/>
                <a:cs typeface="+mn-cs"/>
              </a:rPr>
              <a:t>2.1 FURTHER CHARACTERIZATION</a:t>
            </a:r>
            <a:endParaRPr sz="2200" b="1" kern="1200" dirty="0">
              <a:solidFill>
                <a:srgbClr val="131A1F"/>
              </a:solidFill>
              <a:latin typeface="Avenir Next LT Pro Demi"/>
              <a:ea typeface="Roboto"/>
              <a:cs typeface="+mn-cs"/>
            </a:endParaRPr>
          </a:p>
        </p:txBody>
      </p:sp>
      <p:sp>
        <p:nvSpPr>
          <p:cNvPr id="3" name="Rectangle 2">
            <a:extLst>
              <a:ext uri="{FF2B5EF4-FFF2-40B4-BE49-F238E27FC236}">
                <a16:creationId xmlns:a16="http://schemas.microsoft.com/office/drawing/2014/main" id="{33911DBB-46F7-478F-AD90-F28366B041AA}"/>
              </a:ext>
            </a:extLst>
          </p:cNvPr>
          <p:cNvSpPr/>
          <p:nvPr/>
        </p:nvSpPr>
        <p:spPr>
          <a:xfrm>
            <a:off x="726713" y="1227554"/>
            <a:ext cx="7690575" cy="830997"/>
          </a:xfrm>
          <a:prstGeom prst="rect">
            <a:avLst/>
          </a:prstGeom>
        </p:spPr>
        <p:txBody>
          <a:bodyPr wrap="square">
            <a:spAutoFit/>
          </a:bodyPr>
          <a:lstStyle/>
          <a:p>
            <a:pPr algn="just">
              <a:spcBef>
                <a:spcPts val="1200"/>
              </a:spcBef>
              <a:spcAft>
                <a:spcPts val="1200"/>
              </a:spcAft>
            </a:pPr>
            <a:r>
              <a:rPr lang="en-US" sz="1200" dirty="0">
                <a:solidFill>
                  <a:schemeClr val="tx1">
                    <a:lumMod val="65000"/>
                    <a:lumOff val="35000"/>
                  </a:schemeClr>
                </a:solidFill>
                <a:latin typeface="Helvetica" pitchFamily="2" charset="0"/>
                <a:cs typeface="Open Sans" panose="020B0606030504020204" pitchFamily="34" charset="0"/>
              </a:rPr>
              <a:t>Even though the status maps categorize land condition into three broad categories (Degraded, Stable, and Improved), the underlying dynamics that lead to this final status can be more complex. Specifically, there are nine different types of changes from the baseline relative to any subsequent time period that can result in the final status, as illustrated in the 3 x 3 matrix of changes.</a:t>
            </a:r>
            <a:endParaRPr lang="fr-CI" sz="1200" dirty="0">
              <a:solidFill>
                <a:schemeClr val="tx1">
                  <a:lumMod val="65000"/>
                  <a:lumOff val="35000"/>
                </a:schemeClr>
              </a:solidFill>
              <a:latin typeface="Helvetica" pitchFamily="2" charset="0"/>
              <a:cs typeface="Open Sans" panose="020B0606030504020204" pitchFamily="34" charset="0"/>
            </a:endParaRPr>
          </a:p>
        </p:txBody>
      </p:sp>
      <p:sp>
        <p:nvSpPr>
          <p:cNvPr id="5" name="Rectangle 4">
            <a:extLst>
              <a:ext uri="{FF2B5EF4-FFF2-40B4-BE49-F238E27FC236}">
                <a16:creationId xmlns:a16="http://schemas.microsoft.com/office/drawing/2014/main" id="{26393FA9-79C0-4382-8F9D-B78EF2F69383}"/>
              </a:ext>
            </a:extLst>
          </p:cNvPr>
          <p:cNvSpPr/>
          <p:nvPr/>
        </p:nvSpPr>
        <p:spPr>
          <a:xfrm>
            <a:off x="720001" y="4408400"/>
            <a:ext cx="7850233" cy="461665"/>
          </a:xfrm>
          <a:prstGeom prst="rect">
            <a:avLst/>
          </a:prstGeom>
        </p:spPr>
        <p:txBody>
          <a:bodyPr wrap="square">
            <a:spAutoFit/>
          </a:bodyPr>
          <a:lstStyle/>
          <a:p>
            <a:pPr algn="ctr"/>
            <a:r>
              <a:rPr lang="en-US" sz="1200" dirty="0">
                <a:latin typeface="Calibri" panose="020F0502020204030204" pitchFamily="34" charset="0"/>
              </a:rPr>
              <a:t>Table 2.1 Expanded version of the status matrix showing land condition that results from the comparison of the baseline (rows) and the period assessment (columns): degraded (purple), stable (yellow) and improved (green).</a:t>
            </a:r>
            <a:endParaRPr lang="fr-CI" sz="1200" dirty="0">
              <a:latin typeface="Calibri" panose="020F0502020204030204" pitchFamily="34" charset="0"/>
            </a:endParaRPr>
          </a:p>
        </p:txBody>
      </p:sp>
      <p:pic>
        <p:nvPicPr>
          <p:cNvPr id="7" name="Picture 6">
            <a:extLst>
              <a:ext uri="{FF2B5EF4-FFF2-40B4-BE49-F238E27FC236}">
                <a16:creationId xmlns:a16="http://schemas.microsoft.com/office/drawing/2014/main" id="{6B337171-14E4-4806-B741-28541B4DC5F2}"/>
              </a:ext>
            </a:extLst>
          </p:cNvPr>
          <p:cNvPicPr>
            <a:picLocks noChangeAspect="1"/>
          </p:cNvPicPr>
          <p:nvPr/>
        </p:nvPicPr>
        <p:blipFill>
          <a:blip r:embed="rId3"/>
          <a:stretch>
            <a:fillRect/>
          </a:stretch>
        </p:blipFill>
        <p:spPr>
          <a:xfrm>
            <a:off x="432368" y="2578932"/>
            <a:ext cx="1781733" cy="1554966"/>
          </a:xfrm>
          <a:prstGeom prst="rect">
            <a:avLst/>
          </a:prstGeom>
        </p:spPr>
      </p:pic>
      <p:pic>
        <p:nvPicPr>
          <p:cNvPr id="8" name="Graphic 7">
            <a:extLst>
              <a:ext uri="{FF2B5EF4-FFF2-40B4-BE49-F238E27FC236}">
                <a16:creationId xmlns:a16="http://schemas.microsoft.com/office/drawing/2014/main" id="{4F4F7BF5-F0BF-49C6-91B1-A8F5715F295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43" y="151028"/>
            <a:ext cx="1341556" cy="458507"/>
          </a:xfrm>
          <a:prstGeom prst="rect">
            <a:avLst/>
          </a:prstGeom>
        </p:spPr>
      </p:pic>
      <p:pic>
        <p:nvPicPr>
          <p:cNvPr id="2" name="Picture 1">
            <a:extLst>
              <a:ext uri="{FF2B5EF4-FFF2-40B4-BE49-F238E27FC236}">
                <a16:creationId xmlns:a16="http://schemas.microsoft.com/office/drawing/2014/main" id="{542FF9D9-E140-4C17-967B-5D6A1E59C47F}"/>
              </a:ext>
            </a:extLst>
          </p:cNvPr>
          <p:cNvPicPr>
            <a:picLocks noChangeAspect="1"/>
          </p:cNvPicPr>
          <p:nvPr/>
        </p:nvPicPr>
        <p:blipFill>
          <a:blip r:embed="rId6"/>
          <a:stretch>
            <a:fillRect/>
          </a:stretch>
        </p:blipFill>
        <p:spPr>
          <a:xfrm>
            <a:off x="2293231" y="2116250"/>
            <a:ext cx="6721634" cy="1799697"/>
          </a:xfrm>
          <a:prstGeom prst="rect">
            <a:avLst/>
          </a:prstGeom>
        </p:spPr>
      </p:pic>
      <p:pic>
        <p:nvPicPr>
          <p:cNvPr id="10" name="Picture 9">
            <a:extLst>
              <a:ext uri="{FF2B5EF4-FFF2-40B4-BE49-F238E27FC236}">
                <a16:creationId xmlns:a16="http://schemas.microsoft.com/office/drawing/2014/main" id="{7A7691F6-379D-4255-9EE5-87D55505E786}"/>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1" name="Picture 10">
            <a:extLst>
              <a:ext uri="{FF2B5EF4-FFF2-40B4-BE49-F238E27FC236}">
                <a16:creationId xmlns:a16="http://schemas.microsoft.com/office/drawing/2014/main" id="{A6D01010-F6A6-4180-9297-464867AA211D}"/>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404377" y="60226"/>
            <a:ext cx="592143" cy="640109"/>
          </a:xfrm>
          <a:prstGeom prst="rect">
            <a:avLst/>
          </a:prstGeom>
        </p:spPr>
      </p:pic>
    </p:spTree>
    <p:extLst>
      <p:ext uri="{BB962C8B-B14F-4D97-AF65-F5344CB8AC3E}">
        <p14:creationId xmlns:p14="http://schemas.microsoft.com/office/powerpoint/2010/main" val="228022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8A3E9184-BE95-4537-A14A-77E1235877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43" y="151028"/>
            <a:ext cx="1341556" cy="458507"/>
          </a:xfrm>
          <a:prstGeom prst="rect">
            <a:avLst/>
          </a:prstGeom>
        </p:spPr>
      </p:pic>
      <p:pic>
        <p:nvPicPr>
          <p:cNvPr id="2" name="Picture 1">
            <a:extLst>
              <a:ext uri="{FF2B5EF4-FFF2-40B4-BE49-F238E27FC236}">
                <a16:creationId xmlns:a16="http://schemas.microsoft.com/office/drawing/2014/main" id="{D88D6B5A-9492-437A-8257-CE596B7DB7E1}"/>
              </a:ext>
            </a:extLst>
          </p:cNvPr>
          <p:cNvPicPr>
            <a:picLocks noChangeAspect="1"/>
          </p:cNvPicPr>
          <p:nvPr/>
        </p:nvPicPr>
        <p:blipFill>
          <a:blip r:embed="rId4"/>
          <a:stretch>
            <a:fillRect/>
          </a:stretch>
        </p:blipFill>
        <p:spPr>
          <a:xfrm>
            <a:off x="282572" y="1520246"/>
            <a:ext cx="8578856" cy="3033143"/>
          </a:xfrm>
          <a:prstGeom prst="rect">
            <a:avLst/>
          </a:prstGeom>
        </p:spPr>
      </p:pic>
      <p:pic>
        <p:nvPicPr>
          <p:cNvPr id="11" name="Picture 10">
            <a:extLst>
              <a:ext uri="{FF2B5EF4-FFF2-40B4-BE49-F238E27FC236}">
                <a16:creationId xmlns:a16="http://schemas.microsoft.com/office/drawing/2014/main" id="{7338F97B-BA35-4140-BA47-86823DF788C4}"/>
              </a:ext>
            </a:extLst>
          </p:cNvPr>
          <p:cNvPicPr>
            <a:picLocks noChangeAspect="1"/>
          </p:cNvPicPr>
          <p:nvPr/>
        </p:nvPicPr>
        <p:blipFill>
          <a:blip r:embed="rId5"/>
          <a:stretch>
            <a:fillRect/>
          </a:stretch>
        </p:blipFill>
        <p:spPr>
          <a:xfrm rot="20949237">
            <a:off x="756138" y="3804829"/>
            <a:ext cx="615963" cy="793929"/>
          </a:xfrm>
          <a:prstGeom prst="rect">
            <a:avLst/>
          </a:prstGeom>
          <a:ln>
            <a:noFill/>
          </a:ln>
          <a:effectLst>
            <a:outerShdw blurRad="292100" dist="139700" dir="2700000" algn="tl" rotWithShape="0">
              <a:srgbClr val="333333">
                <a:alpha val="65000"/>
              </a:srgbClr>
            </a:outerShdw>
          </a:effectLst>
        </p:spPr>
      </p:pic>
      <p:sp>
        <p:nvSpPr>
          <p:cNvPr id="3" name="Google Shape;302;p39">
            <a:extLst>
              <a:ext uri="{FF2B5EF4-FFF2-40B4-BE49-F238E27FC236}">
                <a16:creationId xmlns:a16="http://schemas.microsoft.com/office/drawing/2014/main" id="{DBF3BEAE-5455-862E-310F-463BCFFE9158}"/>
              </a:ext>
            </a:extLst>
          </p:cNvPr>
          <p:cNvSpPr txBox="1">
            <a:spLocks noGrp="1"/>
          </p:cNvSpPr>
          <p:nvPr>
            <p:ph type="title"/>
          </p:nvPr>
        </p:nvSpPr>
        <p:spPr>
          <a:xfrm>
            <a:off x="651420" y="621893"/>
            <a:ext cx="5577102" cy="572700"/>
          </a:xfrm>
          <a:prstGeom prst="rect">
            <a:avLst/>
          </a:prstGeom>
        </p:spPr>
        <p:txBody>
          <a:bodyPr spcFirstLastPara="1" wrap="square" lIns="91425" tIns="91425" rIns="91425" bIns="91425" anchor="t" anchorCtr="0">
            <a:noAutofit/>
          </a:bodyPr>
          <a:lstStyle/>
          <a:p>
            <a:r>
              <a:rPr lang="fr-CI" sz="2200" b="1" kern="1200" dirty="0">
                <a:solidFill>
                  <a:srgbClr val="131A1F"/>
                </a:solidFill>
                <a:latin typeface="Avenir Next LT Pro Demi"/>
                <a:ea typeface="Roboto"/>
                <a:cs typeface="+mn-cs"/>
              </a:rPr>
              <a:t>2.1 FURTHER CHARACTERIZATION of LD and IMPROVEMENT</a:t>
            </a:r>
            <a:endParaRPr sz="2200" b="1" kern="1200" dirty="0">
              <a:solidFill>
                <a:srgbClr val="131A1F"/>
              </a:solidFill>
              <a:latin typeface="Avenir Next LT Pro Demi"/>
              <a:ea typeface="Roboto"/>
              <a:cs typeface="+mn-cs"/>
            </a:endParaRPr>
          </a:p>
        </p:txBody>
      </p:sp>
      <p:pic>
        <p:nvPicPr>
          <p:cNvPr id="7" name="Picture 6">
            <a:extLst>
              <a:ext uri="{FF2B5EF4-FFF2-40B4-BE49-F238E27FC236}">
                <a16:creationId xmlns:a16="http://schemas.microsoft.com/office/drawing/2014/main" id="{15904873-172A-4B3F-9392-744E5C5921F8}"/>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2841384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8047D7-2B78-43FA-822B-10C329C0524F}"/>
              </a:ext>
            </a:extLst>
          </p:cNvPr>
          <p:cNvPicPr>
            <a:picLocks noChangeAspect="1"/>
          </p:cNvPicPr>
          <p:nvPr/>
        </p:nvPicPr>
        <p:blipFill rotWithShape="1">
          <a:blip r:embed="rId3"/>
          <a:srcRect l="-215" r="33303"/>
          <a:stretch/>
        </p:blipFill>
        <p:spPr>
          <a:xfrm>
            <a:off x="165228" y="1206951"/>
            <a:ext cx="5099230" cy="3662568"/>
          </a:xfrm>
          <a:prstGeom prst="rect">
            <a:avLst/>
          </a:prstGeom>
        </p:spPr>
      </p:pic>
      <p:pic>
        <p:nvPicPr>
          <p:cNvPr id="5" name="Graphic 4">
            <a:extLst>
              <a:ext uri="{FF2B5EF4-FFF2-40B4-BE49-F238E27FC236}">
                <a16:creationId xmlns:a16="http://schemas.microsoft.com/office/drawing/2014/main" id="{8A3E9184-BE95-4537-A14A-77E1235877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43" y="151028"/>
            <a:ext cx="1341556" cy="458507"/>
          </a:xfrm>
          <a:prstGeom prst="rect">
            <a:avLst/>
          </a:prstGeom>
        </p:spPr>
      </p:pic>
      <p:pic>
        <p:nvPicPr>
          <p:cNvPr id="9" name="Picture 4" descr="PRAIS4 – Login">
            <a:extLst>
              <a:ext uri="{FF2B5EF4-FFF2-40B4-BE49-F238E27FC236}">
                <a16:creationId xmlns:a16="http://schemas.microsoft.com/office/drawing/2014/main" id="{B37E6BD1-66AA-4181-9C45-20311DCE45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2233"/>
          <a:stretch/>
        </p:blipFill>
        <p:spPr bwMode="auto">
          <a:xfrm>
            <a:off x="7067967" y="1665706"/>
            <a:ext cx="1910805" cy="7073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7DF23BB-6C7D-49C4-9A4A-08011634271F}"/>
              </a:ext>
            </a:extLst>
          </p:cNvPr>
          <p:cNvPicPr>
            <a:picLocks noChangeAspect="1"/>
          </p:cNvPicPr>
          <p:nvPr/>
        </p:nvPicPr>
        <p:blipFill>
          <a:blip r:embed="rId7"/>
          <a:stretch>
            <a:fillRect/>
          </a:stretch>
        </p:blipFill>
        <p:spPr>
          <a:xfrm>
            <a:off x="7352108" y="1089878"/>
            <a:ext cx="1741718" cy="509163"/>
          </a:xfrm>
          <a:prstGeom prst="rect">
            <a:avLst/>
          </a:prstGeom>
        </p:spPr>
      </p:pic>
      <p:pic>
        <p:nvPicPr>
          <p:cNvPr id="11" name="Picture 10">
            <a:extLst>
              <a:ext uri="{FF2B5EF4-FFF2-40B4-BE49-F238E27FC236}">
                <a16:creationId xmlns:a16="http://schemas.microsoft.com/office/drawing/2014/main" id="{F7FEBACC-4704-4AEA-9286-589142A653B4}"/>
              </a:ext>
            </a:extLst>
          </p:cNvPr>
          <p:cNvPicPr>
            <a:picLocks noChangeAspect="1"/>
          </p:cNvPicPr>
          <p:nvPr/>
        </p:nvPicPr>
        <p:blipFill rotWithShape="1">
          <a:blip r:embed="rId8">
            <a:clrChange>
              <a:clrFrom>
                <a:srgbClr val="FFFFFF"/>
              </a:clrFrom>
              <a:clrTo>
                <a:srgbClr val="FFFFFF">
                  <a:alpha val="0"/>
                </a:srgbClr>
              </a:clrTo>
            </a:clrChange>
          </a:blip>
          <a:srcRect l="53778" r="15826"/>
          <a:stretch/>
        </p:blipFill>
        <p:spPr>
          <a:xfrm>
            <a:off x="6886592" y="45922"/>
            <a:ext cx="1257469" cy="715728"/>
          </a:xfrm>
          <a:prstGeom prst="rect">
            <a:avLst/>
          </a:prstGeom>
        </p:spPr>
      </p:pic>
      <p:pic>
        <p:nvPicPr>
          <p:cNvPr id="12" name="Picture 11">
            <a:extLst>
              <a:ext uri="{FF2B5EF4-FFF2-40B4-BE49-F238E27FC236}">
                <a16:creationId xmlns:a16="http://schemas.microsoft.com/office/drawing/2014/main" id="{803D33DD-B5E3-4C14-80FB-0D9AE2048C80}"/>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8404377" y="60226"/>
            <a:ext cx="592143" cy="640109"/>
          </a:xfrm>
          <a:prstGeom prst="rect">
            <a:avLst/>
          </a:prstGeom>
        </p:spPr>
      </p:pic>
      <p:pic>
        <p:nvPicPr>
          <p:cNvPr id="6" name="Picture 5">
            <a:extLst>
              <a:ext uri="{FF2B5EF4-FFF2-40B4-BE49-F238E27FC236}">
                <a16:creationId xmlns:a16="http://schemas.microsoft.com/office/drawing/2014/main" id="{47666508-2A2C-4547-8C03-1FEB9763930B}"/>
              </a:ext>
            </a:extLst>
          </p:cNvPr>
          <p:cNvPicPr>
            <a:picLocks noChangeAspect="1"/>
          </p:cNvPicPr>
          <p:nvPr/>
        </p:nvPicPr>
        <p:blipFill>
          <a:blip r:embed="rId10"/>
          <a:stretch>
            <a:fillRect/>
          </a:stretch>
        </p:blipFill>
        <p:spPr>
          <a:xfrm>
            <a:off x="5450806" y="2271856"/>
            <a:ext cx="3342051" cy="2688769"/>
          </a:xfrm>
          <a:prstGeom prst="rect">
            <a:avLst/>
          </a:prstGeom>
          <a:ln>
            <a:noFill/>
          </a:ln>
          <a:effectLst>
            <a:outerShdw blurRad="292100" dist="139700" dir="2700000" algn="tl" rotWithShape="0">
              <a:srgbClr val="333333">
                <a:alpha val="65000"/>
              </a:srgbClr>
            </a:outerShdw>
          </a:effectLst>
        </p:spPr>
      </p:pic>
      <p:pic>
        <p:nvPicPr>
          <p:cNvPr id="14" name="Google Shape;979;p55" descr="Conservación Internacional - Wikipedia, la enciclopedia libre">
            <a:extLst>
              <a:ext uri="{FF2B5EF4-FFF2-40B4-BE49-F238E27FC236}">
                <a16:creationId xmlns:a16="http://schemas.microsoft.com/office/drawing/2014/main" id="{53F3ECE2-C007-4101-96C2-72202B5EEE5A}"/>
              </a:ext>
            </a:extLst>
          </p:cNvPr>
          <p:cNvPicPr preferRelativeResize="0"/>
          <p:nvPr/>
        </p:nvPicPr>
        <p:blipFill rotWithShape="1">
          <a:blip r:embed="rId11">
            <a:alphaModFix/>
          </a:blip>
          <a:srcRect/>
          <a:stretch/>
        </p:blipFill>
        <p:spPr>
          <a:xfrm>
            <a:off x="5450805" y="1181971"/>
            <a:ext cx="1691645" cy="699985"/>
          </a:xfrm>
          <a:prstGeom prst="rect">
            <a:avLst/>
          </a:prstGeom>
          <a:noFill/>
          <a:ln>
            <a:noFill/>
          </a:ln>
        </p:spPr>
      </p:pic>
      <p:sp>
        <p:nvSpPr>
          <p:cNvPr id="7" name="Google Shape;302;p39">
            <a:extLst>
              <a:ext uri="{FF2B5EF4-FFF2-40B4-BE49-F238E27FC236}">
                <a16:creationId xmlns:a16="http://schemas.microsoft.com/office/drawing/2014/main" id="{9FF10F9A-DE1C-6722-13F0-F23253846CD0}"/>
              </a:ext>
            </a:extLst>
          </p:cNvPr>
          <p:cNvSpPr txBox="1">
            <a:spLocks noGrp="1"/>
          </p:cNvSpPr>
          <p:nvPr>
            <p:ph type="title"/>
          </p:nvPr>
        </p:nvSpPr>
        <p:spPr>
          <a:xfrm>
            <a:off x="651420" y="621893"/>
            <a:ext cx="7115900" cy="572700"/>
          </a:xfrm>
          <a:prstGeom prst="rect">
            <a:avLst/>
          </a:prstGeom>
        </p:spPr>
        <p:txBody>
          <a:bodyPr spcFirstLastPara="1" wrap="square" lIns="91425" tIns="91425" rIns="91425" bIns="91425" anchor="t" anchorCtr="0">
            <a:noAutofit/>
          </a:bodyPr>
          <a:lstStyle/>
          <a:p>
            <a:r>
              <a:rPr lang="fr-CI" sz="2200" b="1" kern="1200" dirty="0">
                <a:solidFill>
                  <a:srgbClr val="131A1F"/>
                </a:solidFill>
                <a:latin typeface="Avenir Next LT Pro Demi"/>
                <a:ea typeface="Roboto"/>
                <a:cs typeface="+mn-cs"/>
              </a:rPr>
              <a:t>2.1 FURTHER CHARACTERIZATION</a:t>
            </a:r>
            <a:endParaRPr sz="2200" b="1" kern="1200" dirty="0">
              <a:solidFill>
                <a:srgbClr val="131A1F"/>
              </a:solidFill>
              <a:latin typeface="Avenir Next LT Pro Demi"/>
              <a:ea typeface="Roboto"/>
              <a:cs typeface="+mn-cs"/>
            </a:endParaRPr>
          </a:p>
        </p:txBody>
      </p:sp>
      <p:pic>
        <p:nvPicPr>
          <p:cNvPr id="13" name="Picture 12">
            <a:extLst>
              <a:ext uri="{FF2B5EF4-FFF2-40B4-BE49-F238E27FC236}">
                <a16:creationId xmlns:a16="http://schemas.microsoft.com/office/drawing/2014/main" id="{CAC3AF3E-94F9-4AD8-BDC1-EEC97C40A629}"/>
              </a:ext>
            </a:extLst>
          </p:cNvPr>
          <p:cNvPicPr>
            <a:picLocks noChangeAspect="1"/>
          </p:cNvPicPr>
          <p:nvPr/>
        </p:nvPicPr>
        <p:blipFill>
          <a:blip r:embed="rId12"/>
          <a:stretch>
            <a:fillRect/>
          </a:stretch>
        </p:blipFill>
        <p:spPr>
          <a:xfrm>
            <a:off x="232443" y="1881957"/>
            <a:ext cx="1489839" cy="1173582"/>
          </a:xfrm>
          <a:prstGeom prst="rect">
            <a:avLst/>
          </a:prstGeom>
        </p:spPr>
      </p:pic>
    </p:spTree>
    <p:extLst>
      <p:ext uri="{BB962C8B-B14F-4D97-AF65-F5344CB8AC3E}">
        <p14:creationId xmlns:p14="http://schemas.microsoft.com/office/powerpoint/2010/main" val="14471626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2;p39">
            <a:extLst>
              <a:ext uri="{FF2B5EF4-FFF2-40B4-BE49-F238E27FC236}">
                <a16:creationId xmlns:a16="http://schemas.microsoft.com/office/drawing/2014/main" id="{2FE7F0FC-1017-469E-9C15-D4EEBEB8DF06}"/>
              </a:ext>
            </a:extLst>
          </p:cNvPr>
          <p:cNvSpPr txBox="1">
            <a:spLocks/>
          </p:cNvSpPr>
          <p:nvPr/>
        </p:nvSpPr>
        <p:spPr>
          <a:xfrm>
            <a:off x="589095" y="640449"/>
            <a:ext cx="832890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pPr>
              <a:buSzPts val="2600"/>
            </a:pPr>
            <a:r>
              <a:rPr lang="fr-CI" sz="2200" b="1" dirty="0">
                <a:solidFill>
                  <a:srgbClr val="131A1F"/>
                </a:solidFill>
                <a:latin typeface="Avenir Next LT Pro Demi"/>
                <a:ea typeface="Roboto"/>
                <a:cs typeface="+mn-cs"/>
                <a:sym typeface="Epilogue Medium"/>
              </a:rPr>
              <a:t>2.2 COUNTERBALANCING: MONITORING NEUTRALITY</a:t>
            </a:r>
          </a:p>
        </p:txBody>
      </p:sp>
      <p:sp>
        <p:nvSpPr>
          <p:cNvPr id="7" name="Rectangle 6">
            <a:extLst>
              <a:ext uri="{FF2B5EF4-FFF2-40B4-BE49-F238E27FC236}">
                <a16:creationId xmlns:a16="http://schemas.microsoft.com/office/drawing/2014/main" id="{7EECA36C-6CAB-44F6-B4BB-1FBE90AF337A}"/>
              </a:ext>
            </a:extLst>
          </p:cNvPr>
          <p:cNvSpPr/>
          <p:nvPr/>
        </p:nvSpPr>
        <p:spPr>
          <a:xfrm>
            <a:off x="448817" y="4254500"/>
            <a:ext cx="7991705" cy="523220"/>
          </a:xfrm>
          <a:prstGeom prst="rect">
            <a:avLst/>
          </a:prstGeom>
        </p:spPr>
        <p:txBody>
          <a:bodyPr wrap="square">
            <a:spAutoFit/>
          </a:bodyPr>
          <a:lstStyle/>
          <a:p>
            <a:pPr algn="ctr"/>
            <a:r>
              <a:rPr lang="en-US" dirty="0">
                <a:latin typeface="Calibri" panose="020F0502020204030204" pitchFamily="34" charset="0"/>
              </a:rPr>
              <a:t> Categories of land condition according to the expanded status characterization and their usage for estimation of SDG indicator 15.3.1 and for counterbalancing</a:t>
            </a:r>
            <a:endParaRPr lang="fr-CI" dirty="0"/>
          </a:p>
        </p:txBody>
      </p:sp>
      <p:pic>
        <p:nvPicPr>
          <p:cNvPr id="6" name="Graphic 5">
            <a:extLst>
              <a:ext uri="{FF2B5EF4-FFF2-40B4-BE49-F238E27FC236}">
                <a16:creationId xmlns:a16="http://schemas.microsoft.com/office/drawing/2014/main" id="{2D87CD98-B07F-426B-BD50-E84E203F53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43" y="151028"/>
            <a:ext cx="1341556" cy="458507"/>
          </a:xfrm>
          <a:prstGeom prst="rect">
            <a:avLst/>
          </a:prstGeom>
        </p:spPr>
      </p:pic>
      <p:pic>
        <p:nvPicPr>
          <p:cNvPr id="3" name="Picture 2">
            <a:extLst>
              <a:ext uri="{FF2B5EF4-FFF2-40B4-BE49-F238E27FC236}">
                <a16:creationId xmlns:a16="http://schemas.microsoft.com/office/drawing/2014/main" id="{F173190B-6756-41C1-8764-CED39577C6B6}"/>
              </a:ext>
            </a:extLst>
          </p:cNvPr>
          <p:cNvPicPr>
            <a:picLocks noChangeAspect="1"/>
          </p:cNvPicPr>
          <p:nvPr/>
        </p:nvPicPr>
        <p:blipFill>
          <a:blip r:embed="rId4"/>
          <a:stretch>
            <a:fillRect/>
          </a:stretch>
        </p:blipFill>
        <p:spPr>
          <a:xfrm>
            <a:off x="903220" y="1411395"/>
            <a:ext cx="7018042" cy="2644859"/>
          </a:xfrm>
          <a:prstGeom prst="rect">
            <a:avLst/>
          </a:prstGeom>
          <a:ln>
            <a:no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939DA415-3322-4A3B-AEA4-D8D08B5B8860}"/>
              </a:ext>
            </a:extLst>
          </p:cNvPr>
          <p:cNvSpPr/>
          <p:nvPr/>
        </p:nvSpPr>
        <p:spPr>
          <a:xfrm>
            <a:off x="3226777" y="1318846"/>
            <a:ext cx="4957130" cy="283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11" name="Rectangle 10">
            <a:extLst>
              <a:ext uri="{FF2B5EF4-FFF2-40B4-BE49-F238E27FC236}">
                <a16:creationId xmlns:a16="http://schemas.microsoft.com/office/drawing/2014/main" id="{9986DD27-C80B-419E-9838-89D79367CEB2}"/>
              </a:ext>
            </a:extLst>
          </p:cNvPr>
          <p:cNvSpPr/>
          <p:nvPr/>
        </p:nvSpPr>
        <p:spPr>
          <a:xfrm>
            <a:off x="5351585" y="1318846"/>
            <a:ext cx="2832323" cy="283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12" name="Picture 11">
            <a:extLst>
              <a:ext uri="{FF2B5EF4-FFF2-40B4-BE49-F238E27FC236}">
                <a16:creationId xmlns:a16="http://schemas.microsoft.com/office/drawing/2014/main" id="{7B08E772-83DE-4FC9-8D39-F34BEB92A39C}"/>
              </a:ext>
            </a:extLst>
          </p:cNvPr>
          <p:cNvPicPr>
            <a:picLocks noChangeAspect="1"/>
          </p:cNvPicPr>
          <p:nvPr/>
        </p:nvPicPr>
        <p:blipFill>
          <a:blip r:embed="rId5"/>
          <a:stretch>
            <a:fillRect/>
          </a:stretch>
        </p:blipFill>
        <p:spPr>
          <a:xfrm>
            <a:off x="7875816" y="1285758"/>
            <a:ext cx="729928" cy="637027"/>
          </a:xfrm>
          <a:prstGeom prst="rect">
            <a:avLst/>
          </a:prstGeom>
        </p:spPr>
      </p:pic>
      <p:sp>
        <p:nvSpPr>
          <p:cNvPr id="13" name="Arrow: Right 12">
            <a:extLst>
              <a:ext uri="{FF2B5EF4-FFF2-40B4-BE49-F238E27FC236}">
                <a16:creationId xmlns:a16="http://schemas.microsoft.com/office/drawing/2014/main" id="{467BCC80-F1FD-424A-9C3A-BB9FAAD15904}"/>
              </a:ext>
            </a:extLst>
          </p:cNvPr>
          <p:cNvSpPr/>
          <p:nvPr/>
        </p:nvSpPr>
        <p:spPr>
          <a:xfrm>
            <a:off x="448817" y="2632421"/>
            <a:ext cx="377661" cy="202807"/>
          </a:xfrm>
          <a:prstGeom prst="rightArrow">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14" name="Arrow: Right 13">
            <a:extLst>
              <a:ext uri="{FF2B5EF4-FFF2-40B4-BE49-F238E27FC236}">
                <a16:creationId xmlns:a16="http://schemas.microsoft.com/office/drawing/2014/main" id="{D124B281-FF90-4B21-BE77-1F334E39244F}"/>
              </a:ext>
            </a:extLst>
          </p:cNvPr>
          <p:cNvSpPr/>
          <p:nvPr/>
        </p:nvSpPr>
        <p:spPr>
          <a:xfrm>
            <a:off x="448816" y="3448079"/>
            <a:ext cx="377661" cy="202807"/>
          </a:xfrm>
          <a:prstGeom prst="rightArrow">
            <a:avLst/>
          </a:prstGeom>
          <a:solidFill>
            <a:schemeClr val="bg2">
              <a:lumMod val="20000"/>
              <a:lumOff val="8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17" name="Rectangle 16">
            <a:extLst>
              <a:ext uri="{FF2B5EF4-FFF2-40B4-BE49-F238E27FC236}">
                <a16:creationId xmlns:a16="http://schemas.microsoft.com/office/drawing/2014/main" id="{78BD286A-834E-461D-8F0E-C97B07B832BF}"/>
              </a:ext>
            </a:extLst>
          </p:cNvPr>
          <p:cNvSpPr/>
          <p:nvPr/>
        </p:nvSpPr>
        <p:spPr>
          <a:xfrm>
            <a:off x="960093" y="2571750"/>
            <a:ext cx="7037912" cy="310545"/>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18" name="Rectangle 17">
            <a:extLst>
              <a:ext uri="{FF2B5EF4-FFF2-40B4-BE49-F238E27FC236}">
                <a16:creationId xmlns:a16="http://schemas.microsoft.com/office/drawing/2014/main" id="{1D12B79A-097E-4E24-AFAB-1405F25999C9}"/>
              </a:ext>
            </a:extLst>
          </p:cNvPr>
          <p:cNvSpPr/>
          <p:nvPr/>
        </p:nvSpPr>
        <p:spPr>
          <a:xfrm>
            <a:off x="960093" y="3448079"/>
            <a:ext cx="7018042" cy="310545"/>
          </a:xfrm>
          <a:prstGeom prst="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16" name="Picture 15">
            <a:extLst>
              <a:ext uri="{FF2B5EF4-FFF2-40B4-BE49-F238E27FC236}">
                <a16:creationId xmlns:a16="http://schemas.microsoft.com/office/drawing/2014/main" id="{7AFC4920-C8A8-4C83-B2BC-AA48EAA437AF}"/>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12798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2;p39">
            <a:extLst>
              <a:ext uri="{FF2B5EF4-FFF2-40B4-BE49-F238E27FC236}">
                <a16:creationId xmlns:a16="http://schemas.microsoft.com/office/drawing/2014/main" id="{2FE7F0FC-1017-469E-9C15-D4EEBEB8DF06}"/>
              </a:ext>
            </a:extLst>
          </p:cNvPr>
          <p:cNvSpPr txBox="1">
            <a:spLocks/>
          </p:cNvSpPr>
          <p:nvPr/>
        </p:nvSpPr>
        <p:spPr>
          <a:xfrm>
            <a:off x="231247" y="713565"/>
            <a:ext cx="832890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pPr>
              <a:buSzPts val="2600"/>
            </a:pPr>
            <a:r>
              <a:rPr lang="en-US" sz="1800" dirty="0">
                <a:solidFill>
                  <a:srgbClr val="000000"/>
                </a:solidFill>
                <a:latin typeface="Avenir Next LT Pro" panose="020B0504020202020204" pitchFamily="34" charset="0"/>
              </a:rPr>
              <a:t>2.2.4 Step-by-step procedure to assess counterbalancing for LDN </a:t>
            </a:r>
            <a:endParaRPr lang="fr-CI" sz="1800" dirty="0">
              <a:solidFill>
                <a:srgbClr val="000000"/>
              </a:solidFill>
              <a:latin typeface="Avenir Next LT Pro" panose="020B0504020202020204" pitchFamily="34" charset="0"/>
              <a:sym typeface="Epilogue Medium"/>
            </a:endParaRPr>
          </a:p>
        </p:txBody>
      </p:sp>
      <p:pic>
        <p:nvPicPr>
          <p:cNvPr id="6" name="Graphic 5">
            <a:extLst>
              <a:ext uri="{FF2B5EF4-FFF2-40B4-BE49-F238E27FC236}">
                <a16:creationId xmlns:a16="http://schemas.microsoft.com/office/drawing/2014/main" id="{2D87CD98-B07F-426B-BD50-E84E203F53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2443" y="151028"/>
            <a:ext cx="1341556" cy="458507"/>
          </a:xfrm>
          <a:prstGeom prst="rect">
            <a:avLst/>
          </a:prstGeom>
        </p:spPr>
      </p:pic>
      <p:sp>
        <p:nvSpPr>
          <p:cNvPr id="2" name="Rectangle 1">
            <a:extLst>
              <a:ext uri="{FF2B5EF4-FFF2-40B4-BE49-F238E27FC236}">
                <a16:creationId xmlns:a16="http://schemas.microsoft.com/office/drawing/2014/main" id="{B242A594-B288-4AE5-A6D3-7A3954D659F4}"/>
              </a:ext>
            </a:extLst>
          </p:cNvPr>
          <p:cNvSpPr/>
          <p:nvPr/>
        </p:nvSpPr>
        <p:spPr>
          <a:xfrm>
            <a:off x="231247" y="1249198"/>
            <a:ext cx="1356462" cy="200055"/>
          </a:xfrm>
          <a:prstGeom prst="rect">
            <a:avLst/>
          </a:prstGeom>
        </p:spPr>
        <p:txBody>
          <a:bodyPr wrap="none">
            <a:spAutoFit/>
          </a:bodyPr>
          <a:lstStyle/>
          <a:p>
            <a:r>
              <a:rPr lang="fr-CI" sz="700" i="1" dirty="0">
                <a:solidFill>
                  <a:srgbClr val="007ABB"/>
                </a:solidFill>
                <a:latin typeface="Roboto" panose="020B0604020202020204" charset="0"/>
              </a:rPr>
              <a:t>STEP 1: Baseline </a:t>
            </a:r>
            <a:r>
              <a:rPr lang="fr-CI" sz="700" i="1" dirty="0" err="1">
                <a:solidFill>
                  <a:srgbClr val="007ABB"/>
                </a:solidFill>
                <a:latin typeface="Roboto" panose="020B0604020202020204" charset="0"/>
              </a:rPr>
              <a:t>assessment</a:t>
            </a:r>
            <a:r>
              <a:rPr lang="fr-CI" sz="700" i="1" dirty="0">
                <a:solidFill>
                  <a:srgbClr val="007ABB"/>
                </a:solidFill>
                <a:latin typeface="Roboto" panose="020B0604020202020204" charset="0"/>
              </a:rPr>
              <a:t> </a:t>
            </a:r>
            <a:endParaRPr lang="fr-CI" sz="700" dirty="0"/>
          </a:p>
        </p:txBody>
      </p:sp>
      <p:pic>
        <p:nvPicPr>
          <p:cNvPr id="5" name="Picture 4">
            <a:extLst>
              <a:ext uri="{FF2B5EF4-FFF2-40B4-BE49-F238E27FC236}">
                <a16:creationId xmlns:a16="http://schemas.microsoft.com/office/drawing/2014/main" id="{77D9148F-286B-4855-9FE5-AE62DE175B49}"/>
              </a:ext>
            </a:extLst>
          </p:cNvPr>
          <p:cNvPicPr>
            <a:picLocks noChangeAspect="1"/>
          </p:cNvPicPr>
          <p:nvPr/>
        </p:nvPicPr>
        <p:blipFill>
          <a:blip r:embed="rId4"/>
          <a:stretch>
            <a:fillRect/>
          </a:stretch>
        </p:blipFill>
        <p:spPr>
          <a:xfrm>
            <a:off x="0" y="1592186"/>
            <a:ext cx="1671804" cy="3217169"/>
          </a:xfrm>
          <a:prstGeom prst="rect">
            <a:avLst/>
          </a:prstGeom>
        </p:spPr>
      </p:pic>
      <p:sp>
        <p:nvSpPr>
          <p:cNvPr id="8" name="Rectangle 7">
            <a:extLst>
              <a:ext uri="{FF2B5EF4-FFF2-40B4-BE49-F238E27FC236}">
                <a16:creationId xmlns:a16="http://schemas.microsoft.com/office/drawing/2014/main" id="{6516BBA6-AEC7-434B-882D-CDC033F39DCC}"/>
              </a:ext>
            </a:extLst>
          </p:cNvPr>
          <p:cNvSpPr/>
          <p:nvPr/>
        </p:nvSpPr>
        <p:spPr>
          <a:xfrm>
            <a:off x="1973141" y="1271544"/>
            <a:ext cx="1903085" cy="200055"/>
          </a:xfrm>
          <a:prstGeom prst="rect">
            <a:avLst/>
          </a:prstGeom>
        </p:spPr>
        <p:txBody>
          <a:bodyPr wrap="none">
            <a:spAutoFit/>
          </a:bodyPr>
          <a:lstStyle/>
          <a:p>
            <a:r>
              <a:rPr lang="en-US" sz="700" i="1" dirty="0">
                <a:solidFill>
                  <a:srgbClr val="007ABB"/>
                </a:solidFill>
                <a:latin typeface="Roboto" panose="020B0604020202020204" charset="0"/>
              </a:rPr>
              <a:t>STEP 2. Assessment of the reporting period </a:t>
            </a:r>
            <a:endParaRPr lang="fr-CI" sz="700" dirty="0"/>
          </a:p>
        </p:txBody>
      </p:sp>
      <p:pic>
        <p:nvPicPr>
          <p:cNvPr id="9" name="Picture 8">
            <a:extLst>
              <a:ext uri="{FF2B5EF4-FFF2-40B4-BE49-F238E27FC236}">
                <a16:creationId xmlns:a16="http://schemas.microsoft.com/office/drawing/2014/main" id="{4A05BDCF-6AC2-4F3B-A5CF-42847F254A73}"/>
              </a:ext>
            </a:extLst>
          </p:cNvPr>
          <p:cNvPicPr>
            <a:picLocks noChangeAspect="1"/>
          </p:cNvPicPr>
          <p:nvPr/>
        </p:nvPicPr>
        <p:blipFill>
          <a:blip r:embed="rId5"/>
          <a:stretch>
            <a:fillRect/>
          </a:stretch>
        </p:blipFill>
        <p:spPr>
          <a:xfrm>
            <a:off x="1671804" y="1614168"/>
            <a:ext cx="1442803" cy="3173206"/>
          </a:xfrm>
          <a:prstGeom prst="rect">
            <a:avLst/>
          </a:prstGeom>
        </p:spPr>
      </p:pic>
      <p:pic>
        <p:nvPicPr>
          <p:cNvPr id="15" name="Picture 14">
            <a:extLst>
              <a:ext uri="{FF2B5EF4-FFF2-40B4-BE49-F238E27FC236}">
                <a16:creationId xmlns:a16="http://schemas.microsoft.com/office/drawing/2014/main" id="{07CC4E6B-45B0-4891-8DD9-230C2BCAEF8D}"/>
              </a:ext>
            </a:extLst>
          </p:cNvPr>
          <p:cNvPicPr>
            <a:picLocks noChangeAspect="1"/>
          </p:cNvPicPr>
          <p:nvPr/>
        </p:nvPicPr>
        <p:blipFill rotWithShape="1">
          <a:blip r:embed="rId6"/>
          <a:srcRect l="4661" t="4307" b="1956"/>
          <a:stretch/>
        </p:blipFill>
        <p:spPr>
          <a:xfrm>
            <a:off x="2993837" y="1669986"/>
            <a:ext cx="3183148" cy="3322487"/>
          </a:xfrm>
          <a:prstGeom prst="rect">
            <a:avLst/>
          </a:prstGeom>
        </p:spPr>
      </p:pic>
      <p:sp>
        <p:nvSpPr>
          <p:cNvPr id="16" name="Rectangle 15">
            <a:extLst>
              <a:ext uri="{FF2B5EF4-FFF2-40B4-BE49-F238E27FC236}">
                <a16:creationId xmlns:a16="http://schemas.microsoft.com/office/drawing/2014/main" id="{CBC3396A-DC13-42A0-93F9-C26D95B2B653}"/>
              </a:ext>
            </a:extLst>
          </p:cNvPr>
          <p:cNvSpPr/>
          <p:nvPr/>
        </p:nvSpPr>
        <p:spPr>
          <a:xfrm>
            <a:off x="3000743" y="1507179"/>
            <a:ext cx="2374368" cy="200055"/>
          </a:xfrm>
          <a:prstGeom prst="rect">
            <a:avLst/>
          </a:prstGeom>
        </p:spPr>
        <p:txBody>
          <a:bodyPr wrap="none">
            <a:spAutoFit/>
          </a:bodyPr>
          <a:lstStyle/>
          <a:p>
            <a:r>
              <a:rPr lang="en-US" sz="700" i="1" dirty="0">
                <a:solidFill>
                  <a:srgbClr val="007ABB"/>
                </a:solidFill>
                <a:latin typeface="Roboto" panose="020B0604020202020204" charset="0"/>
              </a:rPr>
              <a:t>STEP 3. Expanded status matrix to calculate new status </a:t>
            </a:r>
            <a:endParaRPr lang="fr-CI" sz="700" dirty="0"/>
          </a:p>
        </p:txBody>
      </p:sp>
      <p:sp>
        <p:nvSpPr>
          <p:cNvPr id="21" name="Rectangle 20">
            <a:extLst>
              <a:ext uri="{FF2B5EF4-FFF2-40B4-BE49-F238E27FC236}">
                <a16:creationId xmlns:a16="http://schemas.microsoft.com/office/drawing/2014/main" id="{6A853EDC-FBD1-41AA-8B2E-EFD4D56A1E09}"/>
              </a:ext>
            </a:extLst>
          </p:cNvPr>
          <p:cNvSpPr/>
          <p:nvPr/>
        </p:nvSpPr>
        <p:spPr>
          <a:xfrm>
            <a:off x="6396301" y="1231730"/>
            <a:ext cx="2706884" cy="307777"/>
          </a:xfrm>
          <a:prstGeom prst="rect">
            <a:avLst/>
          </a:prstGeom>
        </p:spPr>
        <p:txBody>
          <a:bodyPr wrap="square">
            <a:spAutoFit/>
          </a:bodyPr>
          <a:lstStyle/>
          <a:p>
            <a:r>
              <a:rPr lang="en-US" sz="700" i="1" dirty="0">
                <a:solidFill>
                  <a:srgbClr val="007ABB"/>
                </a:solidFill>
                <a:latin typeface="Roboto" panose="020B0604020202020204" charset="0"/>
              </a:rPr>
              <a:t>STEP 4. Calculate the difference between recent improvements and degradation for each land type </a:t>
            </a:r>
            <a:endParaRPr lang="fr-CI" sz="700" dirty="0"/>
          </a:p>
        </p:txBody>
      </p:sp>
      <p:pic>
        <p:nvPicPr>
          <p:cNvPr id="22" name="Picture 21">
            <a:extLst>
              <a:ext uri="{FF2B5EF4-FFF2-40B4-BE49-F238E27FC236}">
                <a16:creationId xmlns:a16="http://schemas.microsoft.com/office/drawing/2014/main" id="{AC6C3A02-447C-42BF-90EA-D388547C824E}"/>
              </a:ext>
            </a:extLst>
          </p:cNvPr>
          <p:cNvPicPr>
            <a:picLocks noChangeAspect="1"/>
          </p:cNvPicPr>
          <p:nvPr/>
        </p:nvPicPr>
        <p:blipFill>
          <a:blip r:embed="rId7"/>
          <a:stretch>
            <a:fillRect/>
          </a:stretch>
        </p:blipFill>
        <p:spPr>
          <a:xfrm>
            <a:off x="7811738" y="2399594"/>
            <a:ext cx="1185279" cy="206278"/>
          </a:xfrm>
          <a:prstGeom prst="rect">
            <a:avLst/>
          </a:prstGeom>
        </p:spPr>
      </p:pic>
      <p:pic>
        <p:nvPicPr>
          <p:cNvPr id="23" name="Picture 22">
            <a:extLst>
              <a:ext uri="{FF2B5EF4-FFF2-40B4-BE49-F238E27FC236}">
                <a16:creationId xmlns:a16="http://schemas.microsoft.com/office/drawing/2014/main" id="{F6113236-33D1-4202-83A5-12FCBB8A3CC6}"/>
              </a:ext>
            </a:extLst>
          </p:cNvPr>
          <p:cNvPicPr>
            <a:picLocks noChangeAspect="1"/>
          </p:cNvPicPr>
          <p:nvPr/>
        </p:nvPicPr>
        <p:blipFill>
          <a:blip r:embed="rId8"/>
          <a:stretch>
            <a:fillRect/>
          </a:stretch>
        </p:blipFill>
        <p:spPr>
          <a:xfrm>
            <a:off x="6582426" y="1655687"/>
            <a:ext cx="1138686" cy="3279603"/>
          </a:xfrm>
          <a:prstGeom prst="rect">
            <a:avLst/>
          </a:prstGeom>
        </p:spPr>
      </p:pic>
      <p:sp>
        <p:nvSpPr>
          <p:cNvPr id="24" name="Rectangle 23">
            <a:extLst>
              <a:ext uri="{FF2B5EF4-FFF2-40B4-BE49-F238E27FC236}">
                <a16:creationId xmlns:a16="http://schemas.microsoft.com/office/drawing/2014/main" id="{95EC391D-507C-4A02-B336-193229B207CF}"/>
              </a:ext>
            </a:extLst>
          </p:cNvPr>
          <p:cNvSpPr/>
          <p:nvPr/>
        </p:nvSpPr>
        <p:spPr>
          <a:xfrm>
            <a:off x="7835034" y="2833823"/>
            <a:ext cx="1138686" cy="415498"/>
          </a:xfrm>
          <a:prstGeom prst="rect">
            <a:avLst/>
          </a:prstGeom>
        </p:spPr>
        <p:txBody>
          <a:bodyPr wrap="square">
            <a:spAutoFit/>
          </a:bodyPr>
          <a:lstStyle/>
          <a:p>
            <a:r>
              <a:rPr lang="en-US" sz="700" i="1" dirty="0">
                <a:solidFill>
                  <a:srgbClr val="007ABB"/>
                </a:solidFill>
                <a:latin typeface="Roboto" panose="020B0604020202020204" charset="0"/>
              </a:rPr>
              <a:t>STEP 5. Assess LDN achievement for each land type </a:t>
            </a:r>
            <a:endParaRPr lang="fr-CI" sz="700" dirty="0"/>
          </a:p>
        </p:txBody>
      </p:sp>
      <p:sp>
        <p:nvSpPr>
          <p:cNvPr id="25" name="Rectangle 24">
            <a:extLst>
              <a:ext uri="{FF2B5EF4-FFF2-40B4-BE49-F238E27FC236}">
                <a16:creationId xmlns:a16="http://schemas.microsoft.com/office/drawing/2014/main" id="{9D14A55E-FFAB-44DB-8631-3C286D1C921C}"/>
              </a:ext>
            </a:extLst>
          </p:cNvPr>
          <p:cNvSpPr/>
          <p:nvPr/>
        </p:nvSpPr>
        <p:spPr>
          <a:xfrm>
            <a:off x="7823950" y="3439848"/>
            <a:ext cx="1006606" cy="415498"/>
          </a:xfrm>
          <a:prstGeom prst="rect">
            <a:avLst/>
          </a:prstGeom>
        </p:spPr>
        <p:txBody>
          <a:bodyPr wrap="square">
            <a:spAutoFit/>
          </a:bodyPr>
          <a:lstStyle/>
          <a:p>
            <a:r>
              <a:rPr lang="en-US" sz="700" i="1" dirty="0">
                <a:solidFill>
                  <a:srgbClr val="007ABB"/>
                </a:solidFill>
                <a:latin typeface="Roboto" panose="020B0604020202020204" charset="0"/>
              </a:rPr>
              <a:t>STEP 6. Assess overall LDN achievement </a:t>
            </a:r>
            <a:endParaRPr lang="fr-CI" sz="700" dirty="0"/>
          </a:p>
        </p:txBody>
      </p:sp>
      <p:pic>
        <p:nvPicPr>
          <p:cNvPr id="26" name="Picture 25">
            <a:extLst>
              <a:ext uri="{FF2B5EF4-FFF2-40B4-BE49-F238E27FC236}">
                <a16:creationId xmlns:a16="http://schemas.microsoft.com/office/drawing/2014/main" id="{95B623CF-A345-4DDE-830A-D30F12DEF523}"/>
              </a:ext>
            </a:extLst>
          </p:cNvPr>
          <p:cNvPicPr>
            <a:picLocks noChangeAspect="1"/>
          </p:cNvPicPr>
          <p:nvPr/>
        </p:nvPicPr>
        <p:blipFill>
          <a:blip r:embed="rId9"/>
          <a:stretch>
            <a:fillRect/>
          </a:stretch>
        </p:blipFill>
        <p:spPr>
          <a:xfrm>
            <a:off x="7899242" y="4045873"/>
            <a:ext cx="795012" cy="217242"/>
          </a:xfrm>
          <a:prstGeom prst="rect">
            <a:avLst/>
          </a:prstGeom>
        </p:spPr>
      </p:pic>
      <p:pic>
        <p:nvPicPr>
          <p:cNvPr id="27" name="Picture 4" descr="Balanza desequilibrada">
            <a:extLst>
              <a:ext uri="{FF2B5EF4-FFF2-40B4-BE49-F238E27FC236}">
                <a16:creationId xmlns:a16="http://schemas.microsoft.com/office/drawing/2014/main" id="{F128F699-61E4-468D-B905-387213C655E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077314" y="1603231"/>
            <a:ext cx="614249" cy="712585"/>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6">
            <a:extLst>
              <a:ext uri="{FF2B5EF4-FFF2-40B4-BE49-F238E27FC236}">
                <a16:creationId xmlns:a16="http://schemas.microsoft.com/office/drawing/2014/main" id="{E40DF8BB-5643-491A-9049-73E0654ECF8D}"/>
              </a:ext>
            </a:extLst>
          </p:cNvPr>
          <p:cNvPicPr>
            <a:picLocks noChangeAspect="1"/>
          </p:cNvPicPr>
          <p:nvPr/>
        </p:nvPicPr>
        <p:blipFill rotWithShape="1">
          <a:blip r:embed="rId11">
            <a:extLst>
              <a:ext uri="{28A0092B-C50C-407E-A947-70E740481C1C}">
                <a14:useLocalDpi xmlns:a14="http://schemas.microsoft.com/office/drawing/2010/main" val="0"/>
              </a:ext>
            </a:extLst>
          </a:blip>
          <a:srcRect l="11091" r="18500"/>
          <a:stretch/>
        </p:blipFill>
        <p:spPr>
          <a:xfrm>
            <a:off x="8439844" y="1959523"/>
            <a:ext cx="307759" cy="290112"/>
          </a:xfrm>
          <a:prstGeom prst="ellipse">
            <a:avLst/>
          </a:prstGeom>
          <a:ln>
            <a:noFill/>
          </a:ln>
          <a:effectLst>
            <a:softEdge rad="112500"/>
          </a:effectLst>
        </p:spPr>
      </p:pic>
      <p:sp>
        <p:nvSpPr>
          <p:cNvPr id="29" name="Rectangle 28">
            <a:extLst>
              <a:ext uri="{FF2B5EF4-FFF2-40B4-BE49-F238E27FC236}">
                <a16:creationId xmlns:a16="http://schemas.microsoft.com/office/drawing/2014/main" id="{6D4B9E16-C937-4BC0-B328-AFC3E27DCA03}"/>
              </a:ext>
            </a:extLst>
          </p:cNvPr>
          <p:cNvSpPr/>
          <p:nvPr/>
        </p:nvSpPr>
        <p:spPr>
          <a:xfrm>
            <a:off x="99988" y="3238001"/>
            <a:ext cx="7621125" cy="169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30" name="Picture 29">
            <a:extLst>
              <a:ext uri="{FF2B5EF4-FFF2-40B4-BE49-F238E27FC236}">
                <a16:creationId xmlns:a16="http://schemas.microsoft.com/office/drawing/2014/main" id="{D04DFCE8-791B-4AD0-B3DC-E52C853CD424}"/>
              </a:ext>
            </a:extLst>
          </p:cNvPr>
          <p:cNvPicPr>
            <a:picLocks noChangeAspect="1"/>
          </p:cNvPicPr>
          <p:nvPr/>
        </p:nvPicPr>
        <p:blipFill>
          <a:blip r:embed="rId12"/>
          <a:stretch>
            <a:fillRect/>
          </a:stretch>
        </p:blipFill>
        <p:spPr>
          <a:xfrm>
            <a:off x="7670281" y="4363906"/>
            <a:ext cx="650475" cy="567687"/>
          </a:xfrm>
          <a:prstGeom prst="rect">
            <a:avLst/>
          </a:prstGeom>
        </p:spPr>
      </p:pic>
      <p:sp>
        <p:nvSpPr>
          <p:cNvPr id="32" name="Rectangle: Rounded Corners 31">
            <a:extLst>
              <a:ext uri="{FF2B5EF4-FFF2-40B4-BE49-F238E27FC236}">
                <a16:creationId xmlns:a16="http://schemas.microsoft.com/office/drawing/2014/main" id="{96D75416-A7E5-406D-A1D0-514921804B2C}"/>
              </a:ext>
            </a:extLst>
          </p:cNvPr>
          <p:cNvSpPr/>
          <p:nvPr/>
        </p:nvSpPr>
        <p:spPr>
          <a:xfrm>
            <a:off x="794084" y="2759242"/>
            <a:ext cx="877720" cy="2406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3" name="Rectangle: Rounded Corners 32">
            <a:extLst>
              <a:ext uri="{FF2B5EF4-FFF2-40B4-BE49-F238E27FC236}">
                <a16:creationId xmlns:a16="http://schemas.microsoft.com/office/drawing/2014/main" id="{2D79177F-3372-4838-9F42-A11F2613424F}"/>
              </a:ext>
            </a:extLst>
          </p:cNvPr>
          <p:cNvSpPr/>
          <p:nvPr/>
        </p:nvSpPr>
        <p:spPr>
          <a:xfrm>
            <a:off x="5208885" y="2845752"/>
            <a:ext cx="877720" cy="2406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4" name="Rectangle: Rounded Corners 33">
            <a:extLst>
              <a:ext uri="{FF2B5EF4-FFF2-40B4-BE49-F238E27FC236}">
                <a16:creationId xmlns:a16="http://schemas.microsoft.com/office/drawing/2014/main" id="{D23FCB9A-8EF0-40B8-8A9C-92FA4ECBC10F}"/>
              </a:ext>
            </a:extLst>
          </p:cNvPr>
          <p:cNvSpPr/>
          <p:nvPr/>
        </p:nvSpPr>
        <p:spPr>
          <a:xfrm>
            <a:off x="5179163" y="4694658"/>
            <a:ext cx="877720" cy="2406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5" name="Rectangle: Rounded Corners 34">
            <a:extLst>
              <a:ext uri="{FF2B5EF4-FFF2-40B4-BE49-F238E27FC236}">
                <a16:creationId xmlns:a16="http://schemas.microsoft.com/office/drawing/2014/main" id="{57D8E1F6-7E2A-426F-BB06-DB8C8365DDB7}"/>
              </a:ext>
            </a:extLst>
          </p:cNvPr>
          <p:cNvSpPr/>
          <p:nvPr/>
        </p:nvSpPr>
        <p:spPr>
          <a:xfrm>
            <a:off x="801520" y="4606824"/>
            <a:ext cx="877720" cy="2406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6" name="Rectangle: Rounded Corners 35">
            <a:extLst>
              <a:ext uri="{FF2B5EF4-FFF2-40B4-BE49-F238E27FC236}">
                <a16:creationId xmlns:a16="http://schemas.microsoft.com/office/drawing/2014/main" id="{6DB85AFB-4554-4214-9ABF-5B5056D07018}"/>
              </a:ext>
            </a:extLst>
          </p:cNvPr>
          <p:cNvSpPr/>
          <p:nvPr/>
        </p:nvSpPr>
        <p:spPr>
          <a:xfrm>
            <a:off x="6701936" y="4662596"/>
            <a:ext cx="877720" cy="240632"/>
          </a:xfrm>
          <a:prstGeom prst="roundRect">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7" name="Rectangle: Rounded Corners 36">
            <a:extLst>
              <a:ext uri="{FF2B5EF4-FFF2-40B4-BE49-F238E27FC236}">
                <a16:creationId xmlns:a16="http://schemas.microsoft.com/office/drawing/2014/main" id="{6A330637-8F21-4756-8CF3-ADFF9382498B}"/>
              </a:ext>
            </a:extLst>
          </p:cNvPr>
          <p:cNvSpPr/>
          <p:nvPr/>
        </p:nvSpPr>
        <p:spPr>
          <a:xfrm>
            <a:off x="6682550" y="2802700"/>
            <a:ext cx="987731" cy="240632"/>
          </a:xfrm>
          <a:prstGeom prst="roundRect">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38" name="Picture 37">
            <a:extLst>
              <a:ext uri="{FF2B5EF4-FFF2-40B4-BE49-F238E27FC236}">
                <a16:creationId xmlns:a16="http://schemas.microsoft.com/office/drawing/2014/main" id="{A77F50FC-6DE7-4315-9925-8283A6AA0CB2}"/>
              </a:ext>
            </a:extLst>
          </p:cNvPr>
          <p:cNvPicPr>
            <a:picLocks noChangeAspect="1"/>
          </p:cNvPicPr>
          <p:nvPr/>
        </p:nvPicPr>
        <p:blipFill rotWithShape="1">
          <a:blip r:embed="rId13">
            <a:clrChange>
              <a:clrFrom>
                <a:srgbClr val="FFFFFF"/>
              </a:clrFrom>
              <a:clrTo>
                <a:srgbClr val="FFFFFF">
                  <a:alpha val="0"/>
                </a:srgbClr>
              </a:clrTo>
            </a:clrChange>
          </a:blip>
          <a:srcRect l="53778" r="15826"/>
          <a:stretch/>
        </p:blipFill>
        <p:spPr>
          <a:xfrm>
            <a:off x="6737718" y="441850"/>
            <a:ext cx="932563" cy="530797"/>
          </a:xfrm>
          <a:prstGeom prst="rect">
            <a:avLst/>
          </a:prstGeom>
        </p:spPr>
      </p:pic>
    </p:spTree>
    <p:extLst>
      <p:ext uri="{BB962C8B-B14F-4D97-AF65-F5344CB8AC3E}">
        <p14:creationId xmlns:p14="http://schemas.microsoft.com/office/powerpoint/2010/main" val="39761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21" grpId="0"/>
      <p:bldP spid="24" grpId="0"/>
      <p:bldP spid="25" grpId="0"/>
      <p:bldP spid="29" grpId="0" animBg="1"/>
      <p:bldP spid="32" grpId="0" animBg="1"/>
      <p:bldP spid="33" grpId="0" animBg="1"/>
      <p:bldP spid="34" grpId="0" animBg="1"/>
      <p:bldP spid="35" grpId="0" animBg="1"/>
      <p:bldP spid="36"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title"/>
          </p:nvPr>
        </p:nvSpPr>
        <p:spPr>
          <a:xfrm>
            <a:off x="228600" y="228600"/>
            <a:ext cx="5040600" cy="189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I" dirty="0"/>
              <a:t>Land </a:t>
            </a:r>
            <a:r>
              <a:rPr lang="fr-CI" dirty="0" err="1"/>
              <a:t>Degradation</a:t>
            </a:r>
            <a:r>
              <a:rPr lang="fr-CI" dirty="0"/>
              <a:t> </a:t>
            </a:r>
            <a:r>
              <a:rPr lang="fr-CI" dirty="0" err="1"/>
              <a:t>Neutrality</a:t>
            </a:r>
            <a:endParaRPr dirty="0"/>
          </a:p>
        </p:txBody>
      </p:sp>
      <p:sp>
        <p:nvSpPr>
          <p:cNvPr id="192" name="Google Shape;192;p30"/>
          <p:cNvSpPr txBox="1">
            <a:spLocks noGrp="1"/>
          </p:cNvSpPr>
          <p:nvPr>
            <p:ph type="body" idx="1"/>
          </p:nvPr>
        </p:nvSpPr>
        <p:spPr>
          <a:xfrm>
            <a:off x="114301" y="953947"/>
            <a:ext cx="5040600" cy="2701200"/>
          </a:xfrm>
          <a:prstGeom prst="rect">
            <a:avLst/>
          </a:prstGeom>
        </p:spPr>
        <p:txBody>
          <a:bodyPr spcFirstLastPara="1" wrap="square" lIns="91425" tIns="91425" rIns="91425" bIns="91425" anchor="t" anchorCtr="0">
            <a:noAutofit/>
          </a:bodyPr>
          <a:lstStyle/>
          <a:p>
            <a:pPr marL="146050" indent="0" algn="just">
              <a:buNone/>
            </a:pPr>
            <a:r>
              <a:rPr lang="en-US" dirty="0"/>
              <a:t>The concept of LDN was introduced into the global dialogue by the United Nations Convention to Combat Desertification (UNCCD), accepted by the international community during the Rio+20 conference in 2012  and adopted as part of the 2030 Agenda for Sustainable Development in 2015.</a:t>
            </a:r>
          </a:p>
        </p:txBody>
      </p:sp>
      <p:cxnSp>
        <p:nvCxnSpPr>
          <p:cNvPr id="194" name="Google Shape;194;p30"/>
          <p:cNvCxnSpPr/>
          <p:nvPr/>
        </p:nvCxnSpPr>
        <p:spPr>
          <a:xfrm>
            <a:off x="5396400" y="0"/>
            <a:ext cx="0" cy="5029200"/>
          </a:xfrm>
          <a:prstGeom prst="straightConnector1">
            <a:avLst/>
          </a:prstGeom>
          <a:noFill/>
          <a:ln w="9525" cap="flat" cmpd="sng">
            <a:solidFill>
              <a:schemeClr val="dk2"/>
            </a:solidFill>
            <a:prstDash val="solid"/>
            <a:round/>
            <a:headEnd type="none" w="med" len="med"/>
            <a:tailEnd type="none" w="med" len="med"/>
          </a:ln>
        </p:spPr>
      </p:cxnSp>
      <p:pic>
        <p:nvPicPr>
          <p:cNvPr id="8" name="Picture 7">
            <a:extLst>
              <a:ext uri="{FF2B5EF4-FFF2-40B4-BE49-F238E27FC236}">
                <a16:creationId xmlns:a16="http://schemas.microsoft.com/office/drawing/2014/main" id="{7779D6DE-1C6F-42E2-B2F3-B5499EA7500F}"/>
              </a:ext>
            </a:extLst>
          </p:cNvPr>
          <p:cNvPicPr>
            <a:picLocks noChangeAspect="1"/>
          </p:cNvPicPr>
          <p:nvPr/>
        </p:nvPicPr>
        <p:blipFill>
          <a:blip r:embed="rId3"/>
          <a:stretch>
            <a:fillRect/>
          </a:stretch>
        </p:blipFill>
        <p:spPr>
          <a:xfrm>
            <a:off x="2003768" y="3580564"/>
            <a:ext cx="1576836" cy="1376147"/>
          </a:xfrm>
          <a:prstGeom prst="rect">
            <a:avLst/>
          </a:prstGeom>
        </p:spPr>
      </p:pic>
      <p:sp>
        <p:nvSpPr>
          <p:cNvPr id="5" name="Rectangle 4">
            <a:extLst>
              <a:ext uri="{FF2B5EF4-FFF2-40B4-BE49-F238E27FC236}">
                <a16:creationId xmlns:a16="http://schemas.microsoft.com/office/drawing/2014/main" id="{88BB1862-1239-4BA4-A3E0-2AAEBAB5343C}"/>
              </a:ext>
            </a:extLst>
          </p:cNvPr>
          <p:cNvSpPr/>
          <p:nvPr/>
        </p:nvSpPr>
        <p:spPr>
          <a:xfrm>
            <a:off x="326600" y="2359902"/>
            <a:ext cx="4572000" cy="1062342"/>
          </a:xfrm>
          <a:prstGeom prst="rect">
            <a:avLst/>
          </a:prstGeom>
        </p:spPr>
        <p:txBody>
          <a:bodyPr>
            <a:spAutoFit/>
          </a:bodyPr>
          <a:lstStyle/>
          <a:p>
            <a:pPr marL="146050" algn="ctr">
              <a:lnSpc>
                <a:spcPct val="115000"/>
              </a:lnSpc>
              <a:buClr>
                <a:schemeClr val="accent1"/>
              </a:buClr>
              <a:buSzPts val="1300"/>
            </a:pPr>
            <a:r>
              <a:rPr lang="en-US" dirty="0">
                <a:solidFill>
                  <a:schemeClr val="tx1"/>
                </a:solidFill>
                <a:effectLst>
                  <a:outerShdw blurRad="38100" dist="38100" dir="2700000" algn="tl">
                    <a:srgbClr val="000000">
                      <a:alpha val="43137"/>
                    </a:srgbClr>
                  </a:outerShdw>
                </a:effectLst>
                <a:latin typeface="Manrope"/>
                <a:sym typeface="Lato"/>
              </a:rPr>
              <a:t>LDN aims to preserve the land by ensuring no net loss of healthy and productive land via a combination of measures that avoid, reduce and reverse land degradation.</a:t>
            </a:r>
            <a:endParaRPr lang="fr-CI" dirty="0">
              <a:solidFill>
                <a:schemeClr val="tx1"/>
              </a:solidFill>
              <a:effectLst>
                <a:outerShdw blurRad="38100" dist="38100" dir="2700000" algn="tl">
                  <a:srgbClr val="000000">
                    <a:alpha val="43137"/>
                  </a:srgbClr>
                </a:outerShdw>
              </a:effectLst>
              <a:latin typeface="Manrope"/>
              <a:sym typeface="Lato"/>
            </a:endParaRPr>
          </a:p>
        </p:txBody>
      </p:sp>
      <p:pic>
        <p:nvPicPr>
          <p:cNvPr id="6" name="Picture 5">
            <a:extLst>
              <a:ext uri="{FF2B5EF4-FFF2-40B4-BE49-F238E27FC236}">
                <a16:creationId xmlns:a16="http://schemas.microsoft.com/office/drawing/2014/main" id="{0EF4C04C-3E95-43E0-B7A6-C138D33308C9}"/>
              </a:ext>
            </a:extLst>
          </p:cNvPr>
          <p:cNvPicPr>
            <a:picLocks noChangeAspect="1"/>
          </p:cNvPicPr>
          <p:nvPr/>
        </p:nvPicPr>
        <p:blipFill>
          <a:blip r:embed="rId4"/>
          <a:stretch>
            <a:fillRect/>
          </a:stretch>
        </p:blipFill>
        <p:spPr>
          <a:xfrm>
            <a:off x="733430" y="3659933"/>
            <a:ext cx="829148" cy="125496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33B3F22-4F65-4A10-B725-6D85208282A8}"/>
              </a:ext>
            </a:extLst>
          </p:cNvPr>
          <p:cNvPicPr>
            <a:picLocks noChangeAspect="1"/>
          </p:cNvPicPr>
          <p:nvPr/>
        </p:nvPicPr>
        <p:blipFill>
          <a:blip r:embed="rId5"/>
          <a:stretch>
            <a:fillRect/>
          </a:stretch>
        </p:blipFill>
        <p:spPr>
          <a:xfrm>
            <a:off x="3822103" y="3580564"/>
            <a:ext cx="1022224" cy="1376147"/>
          </a:xfrm>
          <a:prstGeom prst="rect">
            <a:avLst/>
          </a:prstGeom>
          <a:ln>
            <a:noFill/>
          </a:ln>
          <a:effectLst>
            <a:outerShdw blurRad="292100" dist="139700" dir="2700000" algn="tl" rotWithShape="0">
              <a:srgbClr val="333333">
                <a:alpha val="65000"/>
              </a:srgbClr>
            </a:outerShdw>
          </a:effectLst>
        </p:spPr>
      </p:pic>
      <p:pic>
        <p:nvPicPr>
          <p:cNvPr id="17" name="Google Shape;112;p26" descr="Fig. 1">
            <a:extLst>
              <a:ext uri="{FF2B5EF4-FFF2-40B4-BE49-F238E27FC236}">
                <a16:creationId xmlns:a16="http://schemas.microsoft.com/office/drawing/2014/main" id="{7D3E3C5B-7085-40E4-87FE-F5E2E0A97F52}"/>
              </a:ext>
            </a:extLst>
          </p:cNvPr>
          <p:cNvPicPr preferRelativeResize="0">
            <a:picLocks noChangeAspect="1"/>
          </p:cNvPicPr>
          <p:nvPr/>
        </p:nvPicPr>
        <p:blipFill rotWithShape="1">
          <a:blip r:embed="rId6">
            <a:alphaModFix/>
          </a:blip>
          <a:srcRect/>
          <a:stretch/>
        </p:blipFill>
        <p:spPr>
          <a:xfrm>
            <a:off x="5774030" y="228600"/>
            <a:ext cx="2996278" cy="4656089"/>
          </a:xfrm>
          <a:prstGeom prst="rect">
            <a:avLst/>
          </a:prstGeom>
          <a:noFill/>
          <a:ln>
            <a:noFill/>
          </a:ln>
        </p:spPr>
      </p:pic>
      <p:cxnSp>
        <p:nvCxnSpPr>
          <p:cNvPr id="10" name="Google Shape;160;p30">
            <a:extLst>
              <a:ext uri="{FF2B5EF4-FFF2-40B4-BE49-F238E27FC236}">
                <a16:creationId xmlns:a16="http://schemas.microsoft.com/office/drawing/2014/main" id="{29A83B46-19DF-45BE-9F3A-26023423E28B}"/>
              </a:ext>
            </a:extLst>
          </p:cNvPr>
          <p:cNvCxnSpPr>
            <a:cxnSpLocks/>
          </p:cNvCxnSpPr>
          <p:nvPr/>
        </p:nvCxnSpPr>
        <p:spPr>
          <a:xfrm flipH="1" flipV="1">
            <a:off x="5468645" y="62144"/>
            <a:ext cx="79899" cy="5894773"/>
          </a:xfrm>
          <a:prstGeom prst="straightConnector1">
            <a:avLst/>
          </a:prstGeom>
          <a:noFill/>
          <a:ln w="9525" cap="flat" cmpd="sng">
            <a:solidFill>
              <a:schemeClr val="dk1"/>
            </a:solidFill>
            <a:prstDash val="solid"/>
            <a:round/>
            <a:headEnd type="none" w="med" len="med"/>
            <a:tailEnd type="none" w="med" len="med"/>
          </a:ln>
        </p:spPr>
      </p:cxnSp>
      <p:pic>
        <p:nvPicPr>
          <p:cNvPr id="11" name="Picture 10">
            <a:extLst>
              <a:ext uri="{FF2B5EF4-FFF2-40B4-BE49-F238E27FC236}">
                <a16:creationId xmlns:a16="http://schemas.microsoft.com/office/drawing/2014/main" id="{D814F51B-0B09-400B-9E6B-25BC5EA3B5F1}"/>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111441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858171-0651-4DDA-B51B-233E26DFBEA9}"/>
              </a:ext>
            </a:extLst>
          </p:cNvPr>
          <p:cNvPicPr>
            <a:picLocks noChangeAspect="1"/>
          </p:cNvPicPr>
          <p:nvPr/>
        </p:nvPicPr>
        <p:blipFill>
          <a:blip r:embed="rId2"/>
          <a:stretch>
            <a:fillRect/>
          </a:stretch>
        </p:blipFill>
        <p:spPr>
          <a:xfrm>
            <a:off x="514861" y="4216292"/>
            <a:ext cx="2920482" cy="662725"/>
          </a:xfrm>
          <a:prstGeom prst="rect">
            <a:avLst/>
          </a:prstGeom>
        </p:spPr>
      </p:pic>
      <p:sp>
        <p:nvSpPr>
          <p:cNvPr id="7" name="Google Shape;302;p39">
            <a:extLst>
              <a:ext uri="{FF2B5EF4-FFF2-40B4-BE49-F238E27FC236}">
                <a16:creationId xmlns:a16="http://schemas.microsoft.com/office/drawing/2014/main" id="{CF8771E9-6925-4576-972A-ED9119BE08BC}"/>
              </a:ext>
            </a:extLst>
          </p:cNvPr>
          <p:cNvSpPr txBox="1">
            <a:spLocks/>
          </p:cNvSpPr>
          <p:nvPr/>
        </p:nvSpPr>
        <p:spPr>
          <a:xfrm>
            <a:off x="147481" y="687535"/>
            <a:ext cx="60708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1pPr>
            <a:lvl2pPr marR="0" lvl="1"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2pPr>
            <a:lvl3pPr marR="0" lvl="2"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3pPr>
            <a:lvl4pPr marR="0" lvl="3"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4pPr>
            <a:lvl5pPr marR="0" lvl="4"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5pPr>
            <a:lvl6pPr marR="0" lvl="5"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6pPr>
            <a:lvl7pPr marR="0" lvl="6"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7pPr>
            <a:lvl8pPr marR="0" lvl="7"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8pPr>
            <a:lvl9pPr marR="0" lvl="8" algn="l" rtl="0">
              <a:lnSpc>
                <a:spcPct val="100000"/>
              </a:lnSpc>
              <a:spcBef>
                <a:spcPts val="0"/>
              </a:spcBef>
              <a:spcAft>
                <a:spcPts val="0"/>
              </a:spcAft>
              <a:buClr>
                <a:schemeClr val="dk1"/>
              </a:buClr>
              <a:buSzPts val="3000"/>
              <a:buFont typeface="Questrial"/>
              <a:buNone/>
              <a:defRPr sz="3000" b="0" i="0" u="none" strike="noStrike" cap="none">
                <a:solidFill>
                  <a:schemeClr val="dk1"/>
                </a:solidFill>
                <a:latin typeface="Questrial"/>
                <a:ea typeface="Questrial"/>
                <a:cs typeface="Questrial"/>
                <a:sym typeface="Questrial"/>
              </a:defRPr>
            </a:lvl9pPr>
          </a:lstStyle>
          <a:p>
            <a:r>
              <a:rPr lang="en-US" sz="2200" b="1" dirty="0">
                <a:solidFill>
                  <a:srgbClr val="131A1F"/>
                </a:solidFill>
                <a:latin typeface="Avenir Next LT Pro Demi"/>
                <a:ea typeface="Roboto"/>
                <a:cs typeface="+mn-cs"/>
                <a:sym typeface="Epilogue Medium"/>
              </a:rPr>
              <a:t>MAPPING IMPROVEMENT</a:t>
            </a:r>
            <a:endParaRPr lang="fr-CI" sz="2200" b="1" dirty="0">
              <a:solidFill>
                <a:srgbClr val="131A1F"/>
              </a:solidFill>
              <a:latin typeface="Avenir Next LT Pro Demi"/>
              <a:ea typeface="Roboto"/>
              <a:cs typeface="+mn-cs"/>
              <a:sym typeface="Epilogue Medium"/>
            </a:endParaRPr>
          </a:p>
        </p:txBody>
      </p:sp>
      <p:pic>
        <p:nvPicPr>
          <p:cNvPr id="5" name="Picture 4">
            <a:extLst>
              <a:ext uri="{FF2B5EF4-FFF2-40B4-BE49-F238E27FC236}">
                <a16:creationId xmlns:a16="http://schemas.microsoft.com/office/drawing/2014/main" id="{0F608D38-7C44-4984-9634-CE64D561FC56}"/>
              </a:ext>
            </a:extLst>
          </p:cNvPr>
          <p:cNvPicPr>
            <a:picLocks noChangeAspect="1"/>
          </p:cNvPicPr>
          <p:nvPr/>
        </p:nvPicPr>
        <p:blipFill>
          <a:blip r:embed="rId3"/>
          <a:stretch>
            <a:fillRect/>
          </a:stretch>
        </p:blipFill>
        <p:spPr>
          <a:xfrm>
            <a:off x="198944" y="1577909"/>
            <a:ext cx="3407456" cy="1987683"/>
          </a:xfrm>
          <a:prstGeom prst="rect">
            <a:avLst/>
          </a:prstGeom>
        </p:spPr>
      </p:pic>
      <p:pic>
        <p:nvPicPr>
          <p:cNvPr id="9" name="Picture 8">
            <a:extLst>
              <a:ext uri="{FF2B5EF4-FFF2-40B4-BE49-F238E27FC236}">
                <a16:creationId xmlns:a16="http://schemas.microsoft.com/office/drawing/2014/main" id="{7D71CA2A-E6DB-48CA-9ED9-9CA4829323AA}"/>
              </a:ext>
            </a:extLst>
          </p:cNvPr>
          <p:cNvPicPr>
            <a:picLocks noChangeAspect="1"/>
          </p:cNvPicPr>
          <p:nvPr/>
        </p:nvPicPr>
        <p:blipFill>
          <a:blip r:embed="rId4"/>
          <a:stretch>
            <a:fillRect/>
          </a:stretch>
        </p:blipFill>
        <p:spPr>
          <a:xfrm>
            <a:off x="4099786" y="1814841"/>
            <a:ext cx="4815388" cy="2732813"/>
          </a:xfrm>
          <a:prstGeom prst="rect">
            <a:avLst/>
          </a:prstGeom>
        </p:spPr>
      </p:pic>
      <p:pic>
        <p:nvPicPr>
          <p:cNvPr id="8" name="Picture 7">
            <a:extLst>
              <a:ext uri="{FF2B5EF4-FFF2-40B4-BE49-F238E27FC236}">
                <a16:creationId xmlns:a16="http://schemas.microsoft.com/office/drawing/2014/main" id="{7ABEC2D9-89D2-4370-84F5-A817DB0FC42B}"/>
              </a:ext>
            </a:extLst>
          </p:cNvPr>
          <p:cNvPicPr>
            <a:picLocks noChangeAspect="1"/>
          </p:cNvPicPr>
          <p:nvPr/>
        </p:nvPicPr>
        <p:blipFill>
          <a:blip r:embed="rId5"/>
          <a:stretch>
            <a:fillRect/>
          </a:stretch>
        </p:blipFill>
        <p:spPr>
          <a:xfrm>
            <a:off x="2675625" y="3117737"/>
            <a:ext cx="1006551" cy="1156131"/>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827FCF41-41C6-43A0-AA7F-45B11338C098}"/>
              </a:ext>
            </a:extLst>
          </p:cNvPr>
          <p:cNvPicPr>
            <a:picLocks noChangeAspect="1"/>
          </p:cNvPicPr>
          <p:nvPr/>
        </p:nvPicPr>
        <p:blipFill>
          <a:blip r:embed="rId6"/>
          <a:stretch>
            <a:fillRect/>
          </a:stretch>
        </p:blipFill>
        <p:spPr>
          <a:xfrm>
            <a:off x="6507480" y="977257"/>
            <a:ext cx="1939216" cy="804654"/>
          </a:xfrm>
          <a:prstGeom prst="rect">
            <a:avLst/>
          </a:prstGeom>
        </p:spPr>
      </p:pic>
      <p:pic>
        <p:nvPicPr>
          <p:cNvPr id="12" name="Picture 11" descr="A logo with a hand holding a plant&#10;&#10;AI-generated content may be incorrect.">
            <a:extLst>
              <a:ext uri="{FF2B5EF4-FFF2-40B4-BE49-F238E27FC236}">
                <a16:creationId xmlns:a16="http://schemas.microsoft.com/office/drawing/2014/main" id="{4730682C-5915-4A1C-9E5B-9D3850B0DA64}"/>
              </a:ext>
            </a:extLst>
          </p:cNvPr>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18023" y="903724"/>
            <a:ext cx="719579" cy="970511"/>
          </a:xfrm>
          <a:prstGeom prst="rect">
            <a:avLst/>
          </a:prstGeom>
        </p:spPr>
      </p:pic>
      <p:pic>
        <p:nvPicPr>
          <p:cNvPr id="14" name="Graphic 13">
            <a:extLst>
              <a:ext uri="{FF2B5EF4-FFF2-40B4-BE49-F238E27FC236}">
                <a16:creationId xmlns:a16="http://schemas.microsoft.com/office/drawing/2014/main" id="{745ED5FA-CDD6-4326-BEB6-E475D04941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32443" y="151028"/>
            <a:ext cx="1341556" cy="458507"/>
          </a:xfrm>
          <a:prstGeom prst="rect">
            <a:avLst/>
          </a:prstGeom>
        </p:spPr>
      </p:pic>
      <p:pic>
        <p:nvPicPr>
          <p:cNvPr id="13" name="Picture 12">
            <a:extLst>
              <a:ext uri="{FF2B5EF4-FFF2-40B4-BE49-F238E27FC236}">
                <a16:creationId xmlns:a16="http://schemas.microsoft.com/office/drawing/2014/main" id="{9C4C4394-529C-40F6-8AEC-486DE23FA450}"/>
              </a:ext>
            </a:extLst>
          </p:cNvPr>
          <p:cNvPicPr>
            <a:picLocks noChangeAspect="1"/>
          </p:cNvPicPr>
          <p:nvPr/>
        </p:nvPicPr>
        <p:blipFill rotWithShape="1">
          <a:blip r:embed="rId10">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338365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sp>
        <p:nvSpPr>
          <p:cNvPr id="19" name="Google Shape;441;p45">
            <a:extLst>
              <a:ext uri="{FF2B5EF4-FFF2-40B4-BE49-F238E27FC236}">
                <a16:creationId xmlns:a16="http://schemas.microsoft.com/office/drawing/2014/main" id="{DFB0C4AD-263A-4556-B5BE-330EA531B7ED}"/>
              </a:ext>
            </a:extLst>
          </p:cNvPr>
          <p:cNvSpPr txBox="1">
            <a:spLocks/>
          </p:cNvSpPr>
          <p:nvPr/>
        </p:nvSpPr>
        <p:spPr>
          <a:xfrm>
            <a:off x="1208148" y="1244718"/>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a:t>
            </a:r>
            <a:r>
              <a:rPr lang="en-US" sz="2400" b="1" dirty="0"/>
              <a:t> </a:t>
            </a:r>
            <a:r>
              <a:rPr lang="en-US" sz="2200" b="1" dirty="0">
                <a:solidFill>
                  <a:srgbClr val="131A1F"/>
                </a:solidFill>
                <a:latin typeface="Avenir Next LT Pro Demi"/>
                <a:ea typeface="Roboto"/>
                <a:cs typeface="+mn-cs"/>
              </a:rPr>
              <a:t>1</a:t>
            </a:r>
            <a:br>
              <a:rPr lang="en-US" sz="2400" b="1" dirty="0"/>
            </a:br>
            <a:endParaRPr lang="en-US" sz="2400" b="1" dirty="0"/>
          </a:p>
          <a:p>
            <a:endParaRPr lang="en-US" sz="2400" dirty="0"/>
          </a:p>
        </p:txBody>
      </p:sp>
      <p:sp>
        <p:nvSpPr>
          <p:cNvPr id="21" name="Google Shape;442;p45">
            <a:extLst>
              <a:ext uri="{FF2B5EF4-FFF2-40B4-BE49-F238E27FC236}">
                <a16:creationId xmlns:a16="http://schemas.microsoft.com/office/drawing/2014/main" id="{5F98328A-DA55-48CD-AE31-D3A8FDE22054}"/>
              </a:ext>
            </a:extLst>
          </p:cNvPr>
          <p:cNvSpPr txBox="1">
            <a:spLocks/>
          </p:cNvSpPr>
          <p:nvPr/>
        </p:nvSpPr>
        <p:spPr>
          <a:xfrm>
            <a:off x="133927" y="2738775"/>
            <a:ext cx="3106796"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sz="1200" dirty="0">
                <a:solidFill>
                  <a:schemeClr val="tx1">
                    <a:lumMod val="65000"/>
                    <a:lumOff val="35000"/>
                  </a:schemeClr>
                </a:solidFill>
                <a:latin typeface="Helvetica" pitchFamily="2" charset="0"/>
                <a:cs typeface="Open Sans" panose="020B0606030504020204" pitchFamily="34" charset="0"/>
              </a:rPr>
              <a:t>Focusses on the </a:t>
            </a:r>
            <a:r>
              <a:rPr lang="en-US" sz="1200" b="1" dirty="0">
                <a:solidFill>
                  <a:schemeClr val="tx1">
                    <a:lumMod val="65000"/>
                    <a:lumOff val="35000"/>
                  </a:schemeClr>
                </a:solidFill>
                <a:latin typeface="Helvetica" pitchFamily="2" charset="0"/>
                <a:cs typeface="Open Sans" panose="020B0606030504020204" pitchFamily="34" charset="0"/>
              </a:rPr>
              <a:t>timeframe of the data </a:t>
            </a:r>
            <a:r>
              <a:rPr lang="en-US" sz="1200" dirty="0">
                <a:solidFill>
                  <a:schemeClr val="tx1">
                    <a:lumMod val="65000"/>
                    <a:lumOff val="35000"/>
                  </a:schemeClr>
                </a:solidFill>
                <a:latin typeface="Helvetica" pitchFamily="2" charset="0"/>
                <a:cs typeface="Open Sans" panose="020B0606030504020204" pitchFamily="34" charset="0"/>
              </a:rPr>
              <a:t>used to assess land condition in each reporting period, on how </a:t>
            </a:r>
            <a:r>
              <a:rPr lang="en-US" sz="1200" b="1" dirty="0">
                <a:solidFill>
                  <a:schemeClr val="tx1">
                    <a:lumMod val="65000"/>
                    <a:lumOff val="35000"/>
                  </a:schemeClr>
                </a:solidFill>
                <a:latin typeface="Helvetica" pitchFamily="2" charset="0"/>
                <a:cs typeface="Open Sans" panose="020B0606030504020204" pitchFamily="34" charset="0"/>
              </a:rPr>
              <a:t>to integrate the period assessment with the baseline</a:t>
            </a:r>
            <a:r>
              <a:rPr lang="en-US" sz="1200" dirty="0">
                <a:solidFill>
                  <a:schemeClr val="tx1">
                    <a:lumMod val="65000"/>
                    <a:lumOff val="35000"/>
                  </a:schemeClr>
                </a:solidFill>
                <a:latin typeface="Helvetica" pitchFamily="2" charset="0"/>
                <a:cs typeface="Open Sans" panose="020B0606030504020204" pitchFamily="34" charset="0"/>
              </a:rPr>
              <a:t>, as well as providing additional guidelines on how to interpret and visualize changes over time.</a:t>
            </a:r>
            <a:endParaRPr lang="es-ES" sz="1200" dirty="0">
              <a:solidFill>
                <a:schemeClr val="tx1">
                  <a:lumMod val="65000"/>
                  <a:lumOff val="35000"/>
                </a:schemeClr>
              </a:solidFill>
              <a:latin typeface="Helvetica" pitchFamily="2" charset="0"/>
              <a:cs typeface="Open Sans" panose="020B0606030504020204" pitchFamily="34" charset="0"/>
            </a:endParaRPr>
          </a:p>
        </p:txBody>
      </p:sp>
      <p:sp>
        <p:nvSpPr>
          <p:cNvPr id="27" name="Google Shape;443;p45">
            <a:extLst>
              <a:ext uri="{FF2B5EF4-FFF2-40B4-BE49-F238E27FC236}">
                <a16:creationId xmlns:a16="http://schemas.microsoft.com/office/drawing/2014/main" id="{F4DC4521-8856-4375-9DD1-4EE6611BEF26}"/>
              </a:ext>
            </a:extLst>
          </p:cNvPr>
          <p:cNvSpPr txBox="1">
            <a:spLocks/>
          </p:cNvSpPr>
          <p:nvPr/>
        </p:nvSpPr>
        <p:spPr>
          <a:xfrm>
            <a:off x="4413345" y="1178109"/>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 2</a:t>
            </a:r>
          </a:p>
          <a:p>
            <a:endParaRPr lang="en-US" sz="2400" dirty="0"/>
          </a:p>
        </p:txBody>
      </p:sp>
      <p:sp>
        <p:nvSpPr>
          <p:cNvPr id="28" name="Google Shape;444;p45">
            <a:extLst>
              <a:ext uri="{FF2B5EF4-FFF2-40B4-BE49-F238E27FC236}">
                <a16:creationId xmlns:a16="http://schemas.microsoft.com/office/drawing/2014/main" id="{1B0A05B5-E920-4F6E-9B7A-767405D68E30}"/>
              </a:ext>
            </a:extLst>
          </p:cNvPr>
          <p:cNvSpPr txBox="1">
            <a:spLocks/>
          </p:cNvSpPr>
          <p:nvPr/>
        </p:nvSpPr>
        <p:spPr>
          <a:xfrm>
            <a:off x="7431082" y="1170254"/>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Section 3</a:t>
            </a:r>
          </a:p>
          <a:p>
            <a:endParaRPr lang="en-US" sz="2400" dirty="0">
              <a:solidFill>
                <a:schemeClr val="tx1"/>
              </a:solidFill>
            </a:endParaRPr>
          </a:p>
        </p:txBody>
      </p:sp>
      <p:sp>
        <p:nvSpPr>
          <p:cNvPr id="29" name="Google Shape;445;p45">
            <a:extLst>
              <a:ext uri="{FF2B5EF4-FFF2-40B4-BE49-F238E27FC236}">
                <a16:creationId xmlns:a16="http://schemas.microsoft.com/office/drawing/2014/main" id="{013651B8-DE45-464C-A382-07AB49D71B9F}"/>
              </a:ext>
            </a:extLst>
          </p:cNvPr>
          <p:cNvSpPr txBox="1">
            <a:spLocks/>
          </p:cNvSpPr>
          <p:nvPr/>
        </p:nvSpPr>
        <p:spPr>
          <a:xfrm>
            <a:off x="1203201" y="1721865"/>
            <a:ext cx="2298477" cy="4289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0" indent="0">
              <a:buNone/>
            </a:pPr>
            <a:r>
              <a:rPr lang="en-US" b="1" dirty="0">
                <a:solidFill>
                  <a:srgbClr val="131A1F"/>
                </a:solidFill>
                <a:latin typeface="Avenir Next LT Pro Demi"/>
                <a:ea typeface="Roboto"/>
                <a:cs typeface="+mn-cs"/>
                <a:sym typeface="Questrial"/>
              </a:rPr>
              <a:t>INTEGRATING </a:t>
            </a:r>
          </a:p>
          <a:p>
            <a:pPr marL="0" indent="0">
              <a:buNone/>
            </a:pPr>
            <a:r>
              <a:rPr lang="en-US" b="1" dirty="0">
                <a:solidFill>
                  <a:srgbClr val="131A1F"/>
                </a:solidFill>
                <a:latin typeface="Avenir Next LT Pro Demi"/>
                <a:ea typeface="Roboto"/>
                <a:cs typeface="+mn-cs"/>
                <a:sym typeface="Questrial"/>
              </a:rPr>
              <a:t>LAND CONDITION ASSESSMENTS OVER TIME</a:t>
            </a:r>
          </a:p>
        </p:txBody>
      </p:sp>
      <p:sp>
        <p:nvSpPr>
          <p:cNvPr id="30" name="Google Shape;442;p45">
            <a:extLst>
              <a:ext uri="{FF2B5EF4-FFF2-40B4-BE49-F238E27FC236}">
                <a16:creationId xmlns:a16="http://schemas.microsoft.com/office/drawing/2014/main" id="{F37E5CE2-614C-4C10-9164-825149D85132}"/>
              </a:ext>
            </a:extLst>
          </p:cNvPr>
          <p:cNvSpPr txBox="1">
            <a:spLocks/>
          </p:cNvSpPr>
          <p:nvPr/>
        </p:nvSpPr>
        <p:spPr>
          <a:xfrm>
            <a:off x="3240723" y="2709596"/>
            <a:ext cx="3053808" cy="4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nSpc>
                <a:spcPct val="100000"/>
              </a:lnSpc>
              <a:buNone/>
            </a:pPr>
            <a:r>
              <a:rPr lang="en-US" sz="1200" dirty="0">
                <a:solidFill>
                  <a:schemeClr val="tx1">
                    <a:lumMod val="65000"/>
                    <a:lumOff val="35000"/>
                  </a:schemeClr>
                </a:solidFill>
                <a:latin typeface="Helvetica" pitchFamily="2" charset="0"/>
                <a:cs typeface="Open Sans" panose="020B0606030504020204" pitchFamily="34" charset="0"/>
                <a:sym typeface="Figtree"/>
              </a:rPr>
              <a:t>This section responds to the need for guidance on incorporating the </a:t>
            </a:r>
            <a:r>
              <a:rPr lang="en-US" sz="1200" b="1" dirty="0">
                <a:solidFill>
                  <a:schemeClr val="tx1">
                    <a:lumMod val="65000"/>
                    <a:lumOff val="35000"/>
                  </a:schemeClr>
                </a:solidFill>
                <a:latin typeface="Helvetica" pitchFamily="2" charset="0"/>
                <a:cs typeface="Open Sans" panose="020B0606030504020204" pitchFamily="34" charset="0"/>
                <a:sym typeface="Figtree"/>
              </a:rPr>
              <a:t>improved land component and the neutrality mechanism </a:t>
            </a:r>
            <a:r>
              <a:rPr lang="en-US" sz="1200" dirty="0">
                <a:solidFill>
                  <a:schemeClr val="tx1">
                    <a:lumMod val="65000"/>
                    <a:lumOff val="35000"/>
                  </a:schemeClr>
                </a:solidFill>
                <a:latin typeface="Helvetica" pitchFamily="2" charset="0"/>
                <a:cs typeface="Open Sans" panose="020B0606030504020204" pitchFamily="34" charset="0"/>
                <a:sym typeface="Figtree"/>
              </a:rPr>
              <a:t>into target setting, LDN intervention planning, prioritizing areas for investment, and tracking progress towards LDN.</a:t>
            </a:r>
          </a:p>
        </p:txBody>
      </p:sp>
      <p:sp>
        <p:nvSpPr>
          <p:cNvPr id="31" name="Google Shape;445;p45">
            <a:extLst>
              <a:ext uri="{FF2B5EF4-FFF2-40B4-BE49-F238E27FC236}">
                <a16:creationId xmlns:a16="http://schemas.microsoft.com/office/drawing/2014/main" id="{8D638FA1-3178-4A62-892A-B84877FD4780}"/>
              </a:ext>
            </a:extLst>
          </p:cNvPr>
          <p:cNvSpPr txBox="1">
            <a:spLocks/>
          </p:cNvSpPr>
          <p:nvPr/>
        </p:nvSpPr>
        <p:spPr>
          <a:xfrm>
            <a:off x="4375280" y="1772113"/>
            <a:ext cx="1773749" cy="523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1pPr>
            <a:lvl2pPr marL="914400" marR="0" lvl="1"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15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15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pPr marL="0" indent="0" algn="just">
              <a:lnSpc>
                <a:spcPct val="100000"/>
              </a:lnSpc>
              <a:buNone/>
            </a:pPr>
            <a:r>
              <a:rPr lang="en-US" b="1" dirty="0">
                <a:solidFill>
                  <a:srgbClr val="131A1F"/>
                </a:solidFill>
                <a:latin typeface="Avenir Next LT Pro Demi"/>
                <a:ea typeface="Roboto"/>
                <a:cs typeface="+mn-cs"/>
                <a:sym typeface="Manrope"/>
              </a:rPr>
              <a:t>TRACKING PROGRESS TOWARDS LDN</a:t>
            </a:r>
          </a:p>
        </p:txBody>
      </p:sp>
      <p:sp>
        <p:nvSpPr>
          <p:cNvPr id="32" name="Rectangle 31">
            <a:extLst>
              <a:ext uri="{FF2B5EF4-FFF2-40B4-BE49-F238E27FC236}">
                <a16:creationId xmlns:a16="http://schemas.microsoft.com/office/drawing/2014/main" id="{536DA3A0-C544-4855-8E3B-B309494628E2}"/>
              </a:ext>
            </a:extLst>
          </p:cNvPr>
          <p:cNvSpPr/>
          <p:nvPr/>
        </p:nvSpPr>
        <p:spPr>
          <a:xfrm>
            <a:off x="7509510" y="1739591"/>
            <a:ext cx="1460354" cy="646331"/>
          </a:xfrm>
          <a:prstGeom prst="rect">
            <a:avLst/>
          </a:prstGeom>
        </p:spPr>
        <p:txBody>
          <a:bodyPr wrap="square">
            <a:spAutoFit/>
          </a:bodyPr>
          <a:lstStyle/>
          <a:p>
            <a:pPr algn="just">
              <a:buClr>
                <a:schemeClr val="dk1"/>
              </a:buClr>
              <a:buSzPts val="1400"/>
            </a:pPr>
            <a:r>
              <a:rPr lang="en-US" sz="1200" b="1" dirty="0">
                <a:solidFill>
                  <a:srgbClr val="131A1F"/>
                </a:solidFill>
                <a:latin typeface="Avenir Next LT Pro Demi"/>
                <a:ea typeface="Roboto"/>
                <a:sym typeface="Nunito"/>
              </a:rPr>
              <a:t>ENHANCEMENT OF DATASETS AND METHODOLOGIES </a:t>
            </a:r>
          </a:p>
        </p:txBody>
      </p:sp>
      <p:sp>
        <p:nvSpPr>
          <p:cNvPr id="38" name="Rectangle 37">
            <a:extLst>
              <a:ext uri="{FF2B5EF4-FFF2-40B4-BE49-F238E27FC236}">
                <a16:creationId xmlns:a16="http://schemas.microsoft.com/office/drawing/2014/main" id="{DCE0E4BE-DB38-45C1-BD4D-B85F0015B8EE}"/>
              </a:ext>
            </a:extLst>
          </p:cNvPr>
          <p:cNvSpPr/>
          <p:nvPr/>
        </p:nvSpPr>
        <p:spPr>
          <a:xfrm>
            <a:off x="6339563" y="2737210"/>
            <a:ext cx="2804437" cy="1384995"/>
          </a:xfrm>
          <a:prstGeom prst="rect">
            <a:avLst/>
          </a:prstGeom>
        </p:spPr>
        <p:txBody>
          <a:bodyPr wrap="square">
            <a:spAutoFit/>
          </a:bodyPr>
          <a:lstStyle/>
          <a:p>
            <a:r>
              <a:rPr lang="en-US" sz="1200" dirty="0">
                <a:solidFill>
                  <a:schemeClr val="tx1">
                    <a:lumMod val="65000"/>
                    <a:lumOff val="35000"/>
                  </a:schemeClr>
                </a:solidFill>
                <a:latin typeface="Helvetica" pitchFamily="2" charset="0"/>
                <a:cs typeface="Open Sans" panose="020B0606030504020204" pitchFamily="34" charset="0"/>
                <a:sym typeface="Nunito"/>
              </a:rPr>
              <a:t>Introduces </a:t>
            </a:r>
            <a:r>
              <a:rPr lang="en-US" sz="1200" b="1" dirty="0">
                <a:solidFill>
                  <a:schemeClr val="tx1">
                    <a:lumMod val="65000"/>
                    <a:lumOff val="35000"/>
                  </a:schemeClr>
                </a:solidFill>
                <a:latin typeface="Helvetica" pitchFamily="2" charset="0"/>
                <a:cs typeface="Open Sans" panose="020B0606030504020204" pitchFamily="34" charset="0"/>
                <a:sym typeface="Nunito"/>
              </a:rPr>
              <a:t>new datasets </a:t>
            </a:r>
            <a:r>
              <a:rPr lang="en-US" sz="1200" dirty="0">
                <a:solidFill>
                  <a:schemeClr val="tx1">
                    <a:lumMod val="65000"/>
                    <a:lumOff val="35000"/>
                  </a:schemeClr>
                </a:solidFill>
                <a:latin typeface="Helvetica" pitchFamily="2" charset="0"/>
                <a:cs typeface="Open Sans" panose="020B0606030504020204" pitchFamily="34" charset="0"/>
                <a:sym typeface="Nunito"/>
              </a:rPr>
              <a:t>related to land cover, land productivity, and soil organic carbon (SOC), and discusses various methods and experiences in comparing and </a:t>
            </a:r>
            <a:r>
              <a:rPr lang="en-US" sz="1200" b="1" dirty="0">
                <a:solidFill>
                  <a:schemeClr val="tx1">
                    <a:lumMod val="65000"/>
                    <a:lumOff val="35000"/>
                  </a:schemeClr>
                </a:solidFill>
                <a:latin typeface="Helvetica" pitchFamily="2" charset="0"/>
                <a:cs typeface="Open Sans" panose="020B0606030504020204" pitchFamily="34" charset="0"/>
                <a:sym typeface="Nunito"/>
              </a:rPr>
              <a:t>selecting the most representative datasets for different contexts.</a:t>
            </a:r>
          </a:p>
        </p:txBody>
      </p:sp>
      <p:sp>
        <p:nvSpPr>
          <p:cNvPr id="39" name="TextBox 38">
            <a:extLst>
              <a:ext uri="{FF2B5EF4-FFF2-40B4-BE49-F238E27FC236}">
                <a16:creationId xmlns:a16="http://schemas.microsoft.com/office/drawing/2014/main" id="{4E1F101F-C732-4555-8F09-EC8E88DDBD04}"/>
              </a:ext>
            </a:extLst>
          </p:cNvPr>
          <p:cNvSpPr txBox="1"/>
          <p:nvPr/>
        </p:nvSpPr>
        <p:spPr>
          <a:xfrm>
            <a:off x="232443" y="686712"/>
            <a:ext cx="7305626" cy="430887"/>
          </a:xfrm>
          <a:prstGeom prst="rect">
            <a:avLst/>
          </a:prstGeom>
          <a:noFill/>
        </p:spPr>
        <p:txBody>
          <a:bodyPr wrap="square" rtlCol="0">
            <a:spAutoFit/>
          </a:bodyPr>
          <a:lstStyle/>
          <a:p>
            <a:r>
              <a:rPr lang="en-US" sz="2200" b="1" dirty="0">
                <a:solidFill>
                  <a:srgbClr val="131A1F"/>
                </a:solidFill>
                <a:latin typeface="Avenir Next LT Pro Demi"/>
                <a:ea typeface="Roboto"/>
              </a:rPr>
              <a:t>The GPG Addendum – SDG Indicator  15.3.1</a:t>
            </a:r>
            <a:endParaRPr lang="en-ID" sz="2200" b="1" dirty="0">
              <a:solidFill>
                <a:srgbClr val="131A1F"/>
              </a:solidFill>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E2EEE2D5-EAEF-4351-B4E1-BAA18BA8851E}"/>
              </a:ext>
            </a:extLst>
          </p:cNvPr>
          <p:cNvPicPr>
            <a:picLocks noChangeAspect="1"/>
          </p:cNvPicPr>
          <p:nvPr/>
        </p:nvPicPr>
        <p:blipFill>
          <a:blip r:embed="rId5"/>
          <a:stretch>
            <a:fillRect/>
          </a:stretch>
        </p:blipFill>
        <p:spPr>
          <a:xfrm>
            <a:off x="170599" y="1304828"/>
            <a:ext cx="1022611" cy="13214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3DF6CB8-1F0C-45E8-8B00-49ECBCDB2A61}"/>
              </a:ext>
            </a:extLst>
          </p:cNvPr>
          <p:cNvPicPr>
            <a:picLocks noChangeAspect="1"/>
          </p:cNvPicPr>
          <p:nvPr/>
        </p:nvPicPr>
        <p:blipFill>
          <a:blip r:embed="rId6"/>
          <a:stretch>
            <a:fillRect/>
          </a:stretch>
        </p:blipFill>
        <p:spPr>
          <a:xfrm>
            <a:off x="3311088" y="1273896"/>
            <a:ext cx="1049254" cy="135486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851D79-2F78-4F36-9879-04F01C969CE8}"/>
              </a:ext>
            </a:extLst>
          </p:cNvPr>
          <p:cNvPicPr>
            <a:picLocks noChangeAspect="1"/>
          </p:cNvPicPr>
          <p:nvPr/>
        </p:nvPicPr>
        <p:blipFill>
          <a:blip r:embed="rId7"/>
          <a:stretch>
            <a:fillRect/>
          </a:stretch>
        </p:blipFill>
        <p:spPr>
          <a:xfrm>
            <a:off x="6294531" y="1267859"/>
            <a:ext cx="1069477" cy="136693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93C6E28-9C5F-4552-B444-ED9AC5E821E0}"/>
              </a:ext>
            </a:extLst>
          </p:cNvPr>
          <p:cNvPicPr>
            <a:picLocks noChangeAspect="1"/>
          </p:cNvPicPr>
          <p:nvPr/>
        </p:nvPicPr>
        <p:blipFill>
          <a:blip r:embed="rId8"/>
          <a:stretch>
            <a:fillRect/>
          </a:stretch>
        </p:blipFill>
        <p:spPr>
          <a:xfrm>
            <a:off x="5354375" y="4080334"/>
            <a:ext cx="748177" cy="965234"/>
          </a:xfrm>
          <a:prstGeom prst="rect">
            <a:avLst/>
          </a:prstGeom>
          <a:ln>
            <a:noFill/>
          </a:ln>
          <a:effectLst>
            <a:outerShdw blurRad="292100" dist="139700" dir="2700000" algn="tl" rotWithShape="0">
              <a:srgbClr val="333333">
                <a:alpha val="65000"/>
              </a:srgbClr>
            </a:outerShdw>
          </a:effectLst>
        </p:spPr>
      </p:pic>
      <p:sp>
        <p:nvSpPr>
          <p:cNvPr id="24" name="Google Shape;444;p45">
            <a:extLst>
              <a:ext uri="{FF2B5EF4-FFF2-40B4-BE49-F238E27FC236}">
                <a16:creationId xmlns:a16="http://schemas.microsoft.com/office/drawing/2014/main" id="{F75959C8-ED8F-44D1-A6D3-C770592A4DAB}"/>
              </a:ext>
            </a:extLst>
          </p:cNvPr>
          <p:cNvSpPr txBox="1">
            <a:spLocks/>
          </p:cNvSpPr>
          <p:nvPr/>
        </p:nvSpPr>
        <p:spPr>
          <a:xfrm>
            <a:off x="6147584" y="4035251"/>
            <a:ext cx="1908000"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2200" b="1" dirty="0">
                <a:solidFill>
                  <a:srgbClr val="131A1F"/>
                </a:solidFill>
                <a:latin typeface="Avenir Next LT Pro Demi"/>
                <a:ea typeface="Roboto"/>
                <a:cs typeface="+mn-cs"/>
              </a:rPr>
              <a:t>Annex</a:t>
            </a:r>
          </a:p>
          <a:p>
            <a:endParaRPr lang="en-US" sz="2400" dirty="0">
              <a:solidFill>
                <a:schemeClr val="tx1"/>
              </a:solidFill>
            </a:endParaRPr>
          </a:p>
        </p:txBody>
      </p:sp>
      <p:sp>
        <p:nvSpPr>
          <p:cNvPr id="25" name="Rectangle 24">
            <a:extLst>
              <a:ext uri="{FF2B5EF4-FFF2-40B4-BE49-F238E27FC236}">
                <a16:creationId xmlns:a16="http://schemas.microsoft.com/office/drawing/2014/main" id="{3692D68D-8105-4E8E-A857-9CD741F0829C}"/>
              </a:ext>
            </a:extLst>
          </p:cNvPr>
          <p:cNvSpPr/>
          <p:nvPr/>
        </p:nvSpPr>
        <p:spPr>
          <a:xfrm>
            <a:off x="6196953" y="4528203"/>
            <a:ext cx="2122457" cy="461665"/>
          </a:xfrm>
          <a:prstGeom prst="rect">
            <a:avLst/>
          </a:prstGeom>
        </p:spPr>
        <p:txBody>
          <a:bodyPr wrap="square">
            <a:spAutoFit/>
          </a:bodyPr>
          <a:lstStyle/>
          <a:p>
            <a:pPr>
              <a:buClr>
                <a:schemeClr val="dk1"/>
              </a:buClr>
              <a:buSzPts val="1400"/>
            </a:pPr>
            <a:r>
              <a:rPr lang="en-US" sz="1200" b="1" dirty="0">
                <a:solidFill>
                  <a:srgbClr val="131A1F"/>
                </a:solidFill>
                <a:latin typeface="Avenir Next LT Pro Demi"/>
                <a:ea typeface="Roboto"/>
                <a:sym typeface="Nunito"/>
              </a:rPr>
              <a:t>LAND PRODUCTIVITY DYNAMICS ALGORITHMS</a:t>
            </a:r>
          </a:p>
        </p:txBody>
      </p:sp>
      <p:sp>
        <p:nvSpPr>
          <p:cNvPr id="36" name="Google Shape;444;p45">
            <a:extLst>
              <a:ext uri="{FF2B5EF4-FFF2-40B4-BE49-F238E27FC236}">
                <a16:creationId xmlns:a16="http://schemas.microsoft.com/office/drawing/2014/main" id="{F27AB148-26DF-4C6D-99DF-CF4D6BF68936}"/>
              </a:ext>
            </a:extLst>
          </p:cNvPr>
          <p:cNvSpPr txBox="1">
            <a:spLocks/>
          </p:cNvSpPr>
          <p:nvPr/>
        </p:nvSpPr>
        <p:spPr>
          <a:xfrm>
            <a:off x="4929726" y="4239030"/>
            <a:ext cx="330248" cy="52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1pPr>
            <a:lvl2pPr marR="0" lvl="1"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2pPr>
            <a:lvl3pPr marR="0" lvl="2"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3pPr>
            <a:lvl4pPr marR="0" lvl="3"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4pPr>
            <a:lvl5pPr marR="0" lvl="4"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5pPr>
            <a:lvl6pPr marR="0" lvl="5"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6pPr>
            <a:lvl7pPr marR="0" lvl="6"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7pPr>
            <a:lvl8pPr marR="0" lvl="7"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8pPr>
            <a:lvl9pPr marR="0" lvl="8" algn="l" rtl="0">
              <a:lnSpc>
                <a:spcPct val="100000"/>
              </a:lnSpc>
              <a:spcBef>
                <a:spcPts val="0"/>
              </a:spcBef>
              <a:spcAft>
                <a:spcPts val="0"/>
              </a:spcAft>
              <a:buClr>
                <a:schemeClr val="dk1"/>
              </a:buClr>
              <a:buSzPts val="2600"/>
              <a:buFont typeface="Epilogue Medium"/>
              <a:buNone/>
              <a:defRPr sz="2600" b="0" i="0" u="none" strike="noStrike" cap="none">
                <a:solidFill>
                  <a:schemeClr val="dk1"/>
                </a:solidFill>
                <a:latin typeface="Epilogue Medium"/>
                <a:ea typeface="Epilogue Medium"/>
                <a:cs typeface="Epilogue Medium"/>
                <a:sym typeface="Epilogue Medium"/>
              </a:defRPr>
            </a:lvl9pPr>
          </a:lstStyle>
          <a:p>
            <a:r>
              <a:rPr lang="en-US" sz="3300" b="1" dirty="0">
                <a:solidFill>
                  <a:srgbClr val="131A1F"/>
                </a:solidFill>
                <a:latin typeface="Avenir Next LT Pro Demi"/>
                <a:ea typeface="Roboto"/>
                <a:cs typeface="+mn-cs"/>
              </a:rPr>
              <a:t>+</a:t>
            </a:r>
          </a:p>
          <a:p>
            <a:endParaRPr lang="en-US" sz="3600" dirty="0">
              <a:solidFill>
                <a:schemeClr val="tx1"/>
              </a:solidFill>
            </a:endParaRPr>
          </a:p>
        </p:txBody>
      </p:sp>
      <p:sp>
        <p:nvSpPr>
          <p:cNvPr id="23" name="Rectangle 22">
            <a:extLst>
              <a:ext uri="{FF2B5EF4-FFF2-40B4-BE49-F238E27FC236}">
                <a16:creationId xmlns:a16="http://schemas.microsoft.com/office/drawing/2014/main" id="{5BA8387C-38D8-4B5A-9217-AAF6E7FB011E}"/>
              </a:ext>
            </a:extLst>
          </p:cNvPr>
          <p:cNvSpPr/>
          <p:nvPr/>
        </p:nvSpPr>
        <p:spPr>
          <a:xfrm>
            <a:off x="82765" y="1178108"/>
            <a:ext cx="6114188" cy="3959497"/>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3" name="Rectangle 32">
            <a:extLst>
              <a:ext uri="{FF2B5EF4-FFF2-40B4-BE49-F238E27FC236}">
                <a16:creationId xmlns:a16="http://schemas.microsoft.com/office/drawing/2014/main" id="{33DF8DE7-E111-4ACE-8A81-18C235C9A632}"/>
              </a:ext>
            </a:extLst>
          </p:cNvPr>
          <p:cNvSpPr/>
          <p:nvPr/>
        </p:nvSpPr>
        <p:spPr>
          <a:xfrm>
            <a:off x="4803009" y="4035251"/>
            <a:ext cx="1438388" cy="110235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sp>
        <p:nvSpPr>
          <p:cNvPr id="34" name="Rectangle 33">
            <a:extLst>
              <a:ext uri="{FF2B5EF4-FFF2-40B4-BE49-F238E27FC236}">
                <a16:creationId xmlns:a16="http://schemas.microsoft.com/office/drawing/2014/main" id="{049EAC06-8AA4-463F-831F-61249F4777BD}"/>
              </a:ext>
            </a:extLst>
          </p:cNvPr>
          <p:cNvSpPr/>
          <p:nvPr/>
        </p:nvSpPr>
        <p:spPr>
          <a:xfrm>
            <a:off x="6100785" y="4069943"/>
            <a:ext cx="3281992" cy="1293745"/>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35" name="Picture 34">
            <a:extLst>
              <a:ext uri="{FF2B5EF4-FFF2-40B4-BE49-F238E27FC236}">
                <a16:creationId xmlns:a16="http://schemas.microsoft.com/office/drawing/2014/main" id="{45538057-632B-4523-9887-B08940D19381}"/>
              </a:ext>
            </a:extLst>
          </p:cNvPr>
          <p:cNvPicPr>
            <a:picLocks noChangeAspect="1"/>
          </p:cNvPicPr>
          <p:nvPr/>
        </p:nvPicPr>
        <p:blipFill rotWithShape="1">
          <a:blip r:embed="rId9">
            <a:clrChange>
              <a:clrFrom>
                <a:srgbClr val="FFFFFF"/>
              </a:clrFrom>
              <a:clrTo>
                <a:srgbClr val="FFFFFF">
                  <a:alpha val="0"/>
                </a:srgbClr>
              </a:clrTo>
            </a:clrChange>
          </a:blip>
          <a:srcRect l="53778" r="15826"/>
          <a:stretch/>
        </p:blipFill>
        <p:spPr>
          <a:xfrm>
            <a:off x="8036696" y="126674"/>
            <a:ext cx="932563" cy="530797"/>
          </a:xfrm>
          <a:prstGeom prst="rect">
            <a:avLst/>
          </a:prstGeom>
        </p:spPr>
      </p:pic>
    </p:spTree>
    <p:extLst>
      <p:ext uri="{BB962C8B-B14F-4D97-AF65-F5344CB8AC3E}">
        <p14:creationId xmlns:p14="http://schemas.microsoft.com/office/powerpoint/2010/main" val="1616858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CE734-DAF3-47A3-A5A2-1ECDC433E131}"/>
              </a:ext>
            </a:extLst>
          </p:cNvPr>
          <p:cNvSpPr>
            <a:spLocks noGrp="1"/>
          </p:cNvSpPr>
          <p:nvPr>
            <p:ph type="title"/>
          </p:nvPr>
        </p:nvSpPr>
        <p:spPr>
          <a:xfrm>
            <a:off x="4281027" y="1703775"/>
            <a:ext cx="4254910" cy="572700"/>
          </a:xfrm>
        </p:spPr>
        <p:txBody>
          <a:bodyPr/>
          <a:lstStyle/>
          <a:p>
            <a:pPr algn="ctr"/>
            <a:r>
              <a:rPr lang="en-US" sz="3600" b="1" dirty="0">
                <a:solidFill>
                  <a:srgbClr val="131A1F"/>
                </a:solidFill>
                <a:latin typeface="Avenir Next LT Pro Demi"/>
                <a:ea typeface="Roboto"/>
                <a:sym typeface="Manrope"/>
              </a:rPr>
              <a:t>ENHANCEMENT OF DATASETS AND METHODOLOGIES</a:t>
            </a:r>
            <a:br>
              <a:rPr lang="en-US" sz="3600" b="1" dirty="0">
                <a:solidFill>
                  <a:srgbClr val="131A1F"/>
                </a:solidFill>
                <a:latin typeface="Avenir Next LT Pro Demi"/>
                <a:ea typeface="Roboto"/>
                <a:sym typeface="Manrope"/>
              </a:rPr>
            </a:br>
            <a:endParaRPr lang="fr-CI" sz="3300" dirty="0"/>
          </a:p>
        </p:txBody>
      </p:sp>
      <p:pic>
        <p:nvPicPr>
          <p:cNvPr id="7" name="Picture 6">
            <a:extLst>
              <a:ext uri="{FF2B5EF4-FFF2-40B4-BE49-F238E27FC236}">
                <a16:creationId xmlns:a16="http://schemas.microsoft.com/office/drawing/2014/main" id="{5E6B5BEA-641F-4C40-9A43-7ECE136A30B9}"/>
              </a:ext>
            </a:extLst>
          </p:cNvPr>
          <p:cNvPicPr>
            <a:picLocks noChangeAspect="1"/>
          </p:cNvPicPr>
          <p:nvPr/>
        </p:nvPicPr>
        <p:blipFill>
          <a:blip r:embed="rId2"/>
          <a:stretch>
            <a:fillRect/>
          </a:stretch>
        </p:blipFill>
        <p:spPr>
          <a:xfrm>
            <a:off x="147480" y="174531"/>
            <a:ext cx="3708817" cy="47403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6510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F7DA3-E821-4E63-AF2C-B92F7B255AF3}"/>
              </a:ext>
            </a:extLst>
          </p:cNvPr>
          <p:cNvSpPr>
            <a:spLocks noGrp="1"/>
          </p:cNvSpPr>
          <p:nvPr>
            <p:ph type="title"/>
          </p:nvPr>
        </p:nvSpPr>
        <p:spPr>
          <a:xfrm>
            <a:off x="309720" y="705407"/>
            <a:ext cx="8686800" cy="572700"/>
          </a:xfrm>
        </p:spPr>
        <p:txBody>
          <a:bodyPr/>
          <a:lstStyle/>
          <a:p>
            <a:r>
              <a:rPr lang="en-US" sz="2200" b="1" kern="1200" dirty="0">
                <a:solidFill>
                  <a:srgbClr val="131A1F"/>
                </a:solidFill>
                <a:latin typeface="Avenir Next LT Pro Demi"/>
                <a:ea typeface="Roboto"/>
                <a:cs typeface="+mn-cs"/>
              </a:rPr>
              <a:t>Enhancements for assessing:</a:t>
            </a:r>
            <a:endParaRPr lang="fr-CI" sz="2200" b="1" kern="1200" dirty="0">
              <a:solidFill>
                <a:srgbClr val="131A1F"/>
              </a:solidFill>
              <a:latin typeface="Avenir Next LT Pro Demi"/>
              <a:ea typeface="Roboto"/>
              <a:cs typeface="+mn-cs"/>
            </a:endParaRPr>
          </a:p>
        </p:txBody>
      </p:sp>
      <p:sp>
        <p:nvSpPr>
          <p:cNvPr id="3" name="Google Shape;974;p55">
            <a:extLst>
              <a:ext uri="{FF2B5EF4-FFF2-40B4-BE49-F238E27FC236}">
                <a16:creationId xmlns:a16="http://schemas.microsoft.com/office/drawing/2014/main" id="{C3C55F50-CF85-4F48-9277-A15CEEA2970A}"/>
              </a:ext>
            </a:extLst>
          </p:cNvPr>
          <p:cNvSpPr txBox="1"/>
          <p:nvPr/>
        </p:nvSpPr>
        <p:spPr>
          <a:xfrm>
            <a:off x="1821208" y="1102040"/>
            <a:ext cx="4774612" cy="1061789"/>
          </a:xfrm>
          <a:prstGeom prst="rect">
            <a:avLst/>
          </a:prstGeom>
          <a:noFill/>
          <a:ln>
            <a:noFill/>
          </a:ln>
        </p:spPr>
        <p:txBody>
          <a:bodyPr spcFirstLastPara="1" wrap="square" lIns="91425" tIns="45700" rIns="91425" bIns="45700" anchor="t" anchorCtr="0">
            <a:spAutoFit/>
          </a:bodyPr>
          <a:lstStyle/>
          <a:p>
            <a:pPr marL="342901" lvl="1">
              <a:lnSpc>
                <a:spcPct val="150000"/>
              </a:lnSpc>
              <a:buSzPts val="1200"/>
            </a:pPr>
            <a:r>
              <a:rPr lang="en-US" b="1" dirty="0">
                <a:solidFill>
                  <a:srgbClr val="0070C0"/>
                </a:solidFill>
                <a:latin typeface="Epilogue Medium" panose="020B0604020202020204" charset="0"/>
              </a:rPr>
              <a:t>3.1 Trends in land cover </a:t>
            </a:r>
          </a:p>
          <a:p>
            <a:pPr marL="342901" lvl="1">
              <a:lnSpc>
                <a:spcPct val="150000"/>
              </a:lnSpc>
              <a:buSzPts val="1200"/>
            </a:pPr>
            <a:r>
              <a:rPr lang="en-US" b="1" dirty="0">
                <a:solidFill>
                  <a:srgbClr val="006600"/>
                </a:solidFill>
                <a:latin typeface="Epilogue Medium" panose="020B0604020202020204" charset="0"/>
              </a:rPr>
              <a:t>3.2 Trends in land productivity </a:t>
            </a:r>
          </a:p>
          <a:p>
            <a:pPr marL="342901" lvl="1">
              <a:lnSpc>
                <a:spcPct val="150000"/>
              </a:lnSpc>
              <a:buSzPts val="1200"/>
            </a:pPr>
            <a:r>
              <a:rPr lang="en-US" b="1" dirty="0">
                <a:solidFill>
                  <a:srgbClr val="ED7B31"/>
                </a:solidFill>
                <a:latin typeface="Epilogue Medium" panose="020B0604020202020204" charset="0"/>
              </a:rPr>
              <a:t>3.3 Trends in Carbon Stocks (SOC)</a:t>
            </a:r>
            <a:endParaRPr b="1" dirty="0">
              <a:solidFill>
                <a:srgbClr val="ED7B31"/>
              </a:solidFill>
              <a:latin typeface="Epilogue Medium" panose="020B0604020202020204" charset="0"/>
            </a:endParaRPr>
          </a:p>
        </p:txBody>
      </p:sp>
      <p:sp>
        <p:nvSpPr>
          <p:cNvPr id="5" name="Google Shape;976;p55">
            <a:extLst>
              <a:ext uri="{FF2B5EF4-FFF2-40B4-BE49-F238E27FC236}">
                <a16:creationId xmlns:a16="http://schemas.microsoft.com/office/drawing/2014/main" id="{FF601A7C-99DF-46B3-8229-22FE00381869}"/>
              </a:ext>
            </a:extLst>
          </p:cNvPr>
          <p:cNvSpPr txBox="1"/>
          <p:nvPr/>
        </p:nvSpPr>
        <p:spPr>
          <a:xfrm>
            <a:off x="6069525" y="1157133"/>
            <a:ext cx="2506535" cy="1538842"/>
          </a:xfrm>
          <a:prstGeom prst="rect">
            <a:avLst/>
          </a:prstGeom>
          <a:noFill/>
          <a:ln>
            <a:noFill/>
          </a:ln>
        </p:spPr>
        <p:txBody>
          <a:bodyPr spcFirstLastPara="1" wrap="square" lIns="91425" tIns="45700" rIns="91425" bIns="45700" anchor="t" anchorCtr="0">
            <a:spAutoFit/>
          </a:bodyPr>
          <a:lstStyle/>
          <a:p>
            <a:pPr marL="228600" indent="-228600">
              <a:spcAft>
                <a:spcPts val="300"/>
              </a:spcAft>
              <a:buFont typeface="Arial" panose="020B0604020202020204" pitchFamily="34" charset="0"/>
              <a:buChar char="•"/>
            </a:pPr>
            <a:r>
              <a:rPr lang="en-US" i="1" dirty="0">
                <a:latin typeface="Epilogue Medium" panose="020B0604020202020204" charset="0"/>
              </a:rPr>
              <a:t>High resolution datasets</a:t>
            </a:r>
          </a:p>
          <a:p>
            <a:pPr marL="228600" indent="-228600">
              <a:spcAft>
                <a:spcPts val="300"/>
              </a:spcAft>
              <a:buFont typeface="Arial" panose="020B0604020202020204" pitchFamily="34" charset="0"/>
              <a:buChar char="•"/>
            </a:pPr>
            <a:r>
              <a:rPr lang="en-US" i="1" dirty="0">
                <a:latin typeface="Epilogue Medium" panose="020B0604020202020204" charset="0"/>
              </a:rPr>
              <a:t>New Tools</a:t>
            </a:r>
          </a:p>
          <a:p>
            <a:pPr marL="228600" indent="-228600">
              <a:spcAft>
                <a:spcPts val="300"/>
              </a:spcAft>
              <a:buFont typeface="Arial" panose="020B0604020202020204" pitchFamily="34" charset="0"/>
              <a:buChar char="•"/>
            </a:pPr>
            <a:r>
              <a:rPr lang="en-US" i="1" dirty="0">
                <a:latin typeface="Epilogue Medium" panose="020B0604020202020204" charset="0"/>
              </a:rPr>
              <a:t>Workflows</a:t>
            </a:r>
          </a:p>
          <a:p>
            <a:pPr marL="228600" indent="-228600">
              <a:spcAft>
                <a:spcPts val="300"/>
              </a:spcAft>
              <a:buFont typeface="Arial" panose="020B0604020202020204" pitchFamily="34" charset="0"/>
              <a:buChar char="•"/>
            </a:pPr>
            <a:r>
              <a:rPr lang="en-US" i="1" dirty="0">
                <a:latin typeface="Epilogue Medium" panose="020B0604020202020204" charset="0"/>
              </a:rPr>
              <a:t>Participatory Processes</a:t>
            </a:r>
            <a:endParaRPr i="1" dirty="0">
              <a:latin typeface="Epilogue Medium" panose="020B0604020202020204" charset="0"/>
            </a:endParaRPr>
          </a:p>
        </p:txBody>
      </p:sp>
      <p:pic>
        <p:nvPicPr>
          <p:cNvPr id="6" name="Google Shape;977;p55" descr="Texto&#10;&#10;El contenido generado por IA puede ser incorrecto.">
            <a:extLst>
              <a:ext uri="{FF2B5EF4-FFF2-40B4-BE49-F238E27FC236}">
                <a16:creationId xmlns:a16="http://schemas.microsoft.com/office/drawing/2014/main" id="{8263F1B8-7583-442B-A380-A90FBD341308}"/>
              </a:ext>
            </a:extLst>
          </p:cNvPr>
          <p:cNvPicPr preferRelativeResize="0">
            <a:picLocks noChangeAspect="1"/>
          </p:cNvPicPr>
          <p:nvPr/>
        </p:nvPicPr>
        <p:blipFill rotWithShape="1">
          <a:blip r:embed="rId2">
            <a:alphaModFix/>
          </a:blip>
          <a:srcRect/>
          <a:stretch/>
        </p:blipFill>
        <p:spPr>
          <a:xfrm>
            <a:off x="5534968" y="3816557"/>
            <a:ext cx="1460579" cy="408767"/>
          </a:xfrm>
          <a:prstGeom prst="rect">
            <a:avLst/>
          </a:prstGeom>
          <a:noFill/>
          <a:ln>
            <a:noFill/>
          </a:ln>
        </p:spPr>
      </p:pic>
      <p:pic>
        <p:nvPicPr>
          <p:cNvPr id="7" name="Google Shape;978;p55">
            <a:extLst>
              <a:ext uri="{FF2B5EF4-FFF2-40B4-BE49-F238E27FC236}">
                <a16:creationId xmlns:a16="http://schemas.microsoft.com/office/drawing/2014/main" id="{DCB1A312-DA62-4D69-AA5B-093315C8E07A}"/>
              </a:ext>
            </a:extLst>
          </p:cNvPr>
          <p:cNvPicPr preferRelativeResize="0"/>
          <p:nvPr/>
        </p:nvPicPr>
        <p:blipFill rotWithShape="1">
          <a:blip r:embed="rId3">
            <a:alphaModFix/>
          </a:blip>
          <a:srcRect/>
          <a:stretch/>
        </p:blipFill>
        <p:spPr>
          <a:xfrm>
            <a:off x="6805124" y="3177030"/>
            <a:ext cx="2338876" cy="474491"/>
          </a:xfrm>
          <a:prstGeom prst="rect">
            <a:avLst/>
          </a:prstGeom>
          <a:noFill/>
          <a:ln>
            <a:noFill/>
          </a:ln>
        </p:spPr>
      </p:pic>
      <p:pic>
        <p:nvPicPr>
          <p:cNvPr id="8" name="Google Shape;979;p55" descr="Conservación Internacional - Wikipedia, la enciclopedia libre">
            <a:extLst>
              <a:ext uri="{FF2B5EF4-FFF2-40B4-BE49-F238E27FC236}">
                <a16:creationId xmlns:a16="http://schemas.microsoft.com/office/drawing/2014/main" id="{746EFA51-3880-43E6-9A95-DA402476AE96}"/>
              </a:ext>
            </a:extLst>
          </p:cNvPr>
          <p:cNvPicPr preferRelativeResize="0"/>
          <p:nvPr/>
        </p:nvPicPr>
        <p:blipFill rotWithShape="1">
          <a:blip r:embed="rId4">
            <a:alphaModFix/>
          </a:blip>
          <a:srcRect/>
          <a:stretch/>
        </p:blipFill>
        <p:spPr>
          <a:xfrm>
            <a:off x="5317239" y="2567171"/>
            <a:ext cx="1772794" cy="738664"/>
          </a:xfrm>
          <a:prstGeom prst="rect">
            <a:avLst/>
          </a:prstGeom>
          <a:noFill/>
          <a:ln>
            <a:noFill/>
          </a:ln>
        </p:spPr>
      </p:pic>
      <p:pic>
        <p:nvPicPr>
          <p:cNvPr id="9" name="Google Shape;980;p55">
            <a:extLst>
              <a:ext uri="{FF2B5EF4-FFF2-40B4-BE49-F238E27FC236}">
                <a16:creationId xmlns:a16="http://schemas.microsoft.com/office/drawing/2014/main" id="{9A759A93-A11E-49B7-8B0C-BB6FABBD22DA}"/>
              </a:ext>
            </a:extLst>
          </p:cNvPr>
          <p:cNvPicPr preferRelativeResize="0"/>
          <p:nvPr/>
        </p:nvPicPr>
        <p:blipFill rotWithShape="1">
          <a:blip r:embed="rId5">
            <a:alphaModFix/>
          </a:blip>
          <a:srcRect/>
          <a:stretch/>
        </p:blipFill>
        <p:spPr>
          <a:xfrm>
            <a:off x="6265257" y="4466706"/>
            <a:ext cx="2338876" cy="457764"/>
          </a:xfrm>
          <a:prstGeom prst="rect">
            <a:avLst/>
          </a:prstGeom>
          <a:noFill/>
          <a:ln>
            <a:noFill/>
          </a:ln>
        </p:spPr>
      </p:pic>
      <p:pic>
        <p:nvPicPr>
          <p:cNvPr id="11" name="Google Shape;982;p55">
            <a:extLst>
              <a:ext uri="{FF2B5EF4-FFF2-40B4-BE49-F238E27FC236}">
                <a16:creationId xmlns:a16="http://schemas.microsoft.com/office/drawing/2014/main" id="{BC09FA18-7187-4988-91BE-B86B71938675}"/>
              </a:ext>
            </a:extLst>
          </p:cNvPr>
          <p:cNvPicPr preferRelativeResize="0">
            <a:picLocks noChangeAspect="1"/>
          </p:cNvPicPr>
          <p:nvPr/>
        </p:nvPicPr>
        <p:blipFill rotWithShape="1">
          <a:blip r:embed="rId6">
            <a:alphaModFix/>
          </a:blip>
          <a:srcRect/>
          <a:stretch/>
        </p:blipFill>
        <p:spPr>
          <a:xfrm>
            <a:off x="5202086" y="3104161"/>
            <a:ext cx="1571779" cy="620229"/>
          </a:xfrm>
          <a:prstGeom prst="rect">
            <a:avLst/>
          </a:prstGeom>
          <a:noFill/>
          <a:ln>
            <a:noFill/>
          </a:ln>
        </p:spPr>
      </p:pic>
      <p:pic>
        <p:nvPicPr>
          <p:cNvPr id="12" name="Google Shape;983;p55">
            <a:extLst>
              <a:ext uri="{FF2B5EF4-FFF2-40B4-BE49-F238E27FC236}">
                <a16:creationId xmlns:a16="http://schemas.microsoft.com/office/drawing/2014/main" id="{4C5E2C93-3FF3-4E97-851E-9F03ACAD60CA}"/>
              </a:ext>
            </a:extLst>
          </p:cNvPr>
          <p:cNvPicPr preferRelativeResize="0">
            <a:picLocks noChangeAspect="1"/>
          </p:cNvPicPr>
          <p:nvPr/>
        </p:nvPicPr>
        <p:blipFill rotWithShape="1">
          <a:blip r:embed="rId7">
            <a:alphaModFix/>
          </a:blip>
          <a:srcRect/>
          <a:stretch/>
        </p:blipFill>
        <p:spPr>
          <a:xfrm>
            <a:off x="7401047" y="2554666"/>
            <a:ext cx="1486027" cy="323689"/>
          </a:xfrm>
          <a:prstGeom prst="rect">
            <a:avLst/>
          </a:prstGeom>
          <a:noFill/>
          <a:ln>
            <a:noFill/>
          </a:ln>
        </p:spPr>
      </p:pic>
      <p:pic>
        <p:nvPicPr>
          <p:cNvPr id="13" name="Picture 10" descr="The logo of the JRC.">
            <a:extLst>
              <a:ext uri="{FF2B5EF4-FFF2-40B4-BE49-F238E27FC236}">
                <a16:creationId xmlns:a16="http://schemas.microsoft.com/office/drawing/2014/main" id="{91A484B8-CF2A-4151-84BA-082BBEA7B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0288" y="3781879"/>
            <a:ext cx="902690" cy="3861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7B25D8E-5BA3-4740-818D-1911242BB6EF}"/>
              </a:ext>
            </a:extLst>
          </p:cNvPr>
          <p:cNvPicPr>
            <a:picLocks noChangeAspect="1"/>
          </p:cNvPicPr>
          <p:nvPr/>
        </p:nvPicPr>
        <p:blipFill>
          <a:blip r:embed="rId9"/>
          <a:stretch>
            <a:fillRect/>
          </a:stretch>
        </p:blipFill>
        <p:spPr>
          <a:xfrm>
            <a:off x="227953" y="2493847"/>
            <a:ext cx="1246456" cy="1762069"/>
          </a:xfrm>
          <a:prstGeom prst="rect">
            <a:avLst/>
          </a:prstGeom>
        </p:spPr>
      </p:pic>
      <p:pic>
        <p:nvPicPr>
          <p:cNvPr id="15" name="Picture 14">
            <a:extLst>
              <a:ext uri="{FF2B5EF4-FFF2-40B4-BE49-F238E27FC236}">
                <a16:creationId xmlns:a16="http://schemas.microsoft.com/office/drawing/2014/main" id="{5618324F-398F-4AA6-B136-D406344AB233}"/>
              </a:ext>
            </a:extLst>
          </p:cNvPr>
          <p:cNvPicPr>
            <a:picLocks noChangeAspect="1"/>
          </p:cNvPicPr>
          <p:nvPr/>
        </p:nvPicPr>
        <p:blipFill>
          <a:blip r:embed="rId10"/>
          <a:stretch>
            <a:fillRect/>
          </a:stretch>
        </p:blipFill>
        <p:spPr>
          <a:xfrm>
            <a:off x="1845131" y="2450548"/>
            <a:ext cx="3131659" cy="1925369"/>
          </a:xfrm>
          <a:prstGeom prst="rect">
            <a:avLst/>
          </a:prstGeom>
        </p:spPr>
      </p:pic>
      <p:sp>
        <p:nvSpPr>
          <p:cNvPr id="16" name="Arrow: Right 15">
            <a:extLst>
              <a:ext uri="{FF2B5EF4-FFF2-40B4-BE49-F238E27FC236}">
                <a16:creationId xmlns:a16="http://schemas.microsoft.com/office/drawing/2014/main" id="{7530BCD8-B847-4B0D-8326-0D7E1AFB2D78}"/>
              </a:ext>
            </a:extLst>
          </p:cNvPr>
          <p:cNvSpPr/>
          <p:nvPr/>
        </p:nvSpPr>
        <p:spPr>
          <a:xfrm>
            <a:off x="5408522" y="1462678"/>
            <a:ext cx="459013" cy="3905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700"/>
          </a:p>
        </p:txBody>
      </p:sp>
      <p:pic>
        <p:nvPicPr>
          <p:cNvPr id="17" name="Graphic 16">
            <a:extLst>
              <a:ext uri="{FF2B5EF4-FFF2-40B4-BE49-F238E27FC236}">
                <a16:creationId xmlns:a16="http://schemas.microsoft.com/office/drawing/2014/main" id="{BBD249F4-089D-4A21-9C99-6AB73875AA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32443" y="151028"/>
            <a:ext cx="1341556" cy="458507"/>
          </a:xfrm>
          <a:prstGeom prst="rect">
            <a:avLst/>
          </a:prstGeom>
        </p:spPr>
      </p:pic>
      <p:pic>
        <p:nvPicPr>
          <p:cNvPr id="18" name="Picture 17">
            <a:extLst>
              <a:ext uri="{FF2B5EF4-FFF2-40B4-BE49-F238E27FC236}">
                <a16:creationId xmlns:a16="http://schemas.microsoft.com/office/drawing/2014/main" id="{282B12D2-079A-40D3-AAA2-E8255E859AB9}"/>
              </a:ext>
            </a:extLst>
          </p:cNvPr>
          <p:cNvPicPr>
            <a:picLocks noChangeAspect="1"/>
          </p:cNvPicPr>
          <p:nvPr/>
        </p:nvPicPr>
        <p:blipFill rotWithShape="1">
          <a:blip r:embed="rId13">
            <a:clrChange>
              <a:clrFrom>
                <a:srgbClr val="FFFFFF"/>
              </a:clrFrom>
              <a:clrTo>
                <a:srgbClr val="FFFFFF">
                  <a:alpha val="0"/>
                </a:srgbClr>
              </a:clrTo>
            </a:clrChange>
          </a:blip>
          <a:srcRect l="53778" r="15826"/>
          <a:stretch/>
        </p:blipFill>
        <p:spPr>
          <a:xfrm>
            <a:off x="8036696" y="126674"/>
            <a:ext cx="932563" cy="530797"/>
          </a:xfrm>
          <a:prstGeom prst="rect">
            <a:avLst/>
          </a:prstGeom>
        </p:spPr>
      </p:pic>
    </p:spTree>
    <p:extLst>
      <p:ext uri="{BB962C8B-B14F-4D97-AF65-F5344CB8AC3E}">
        <p14:creationId xmlns:p14="http://schemas.microsoft.com/office/powerpoint/2010/main" val="1872250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Graphic 16" descr="Checkmark with solid fill">
            <a:extLst>
              <a:ext uri="{FF2B5EF4-FFF2-40B4-BE49-F238E27FC236}">
                <a16:creationId xmlns:a16="http://schemas.microsoft.com/office/drawing/2014/main" id="{15AAE569-EF58-477B-B3BD-33997F32B20A}"/>
              </a:ext>
            </a:extLst>
          </p:cNvPr>
          <p:cNvSpPr/>
          <p:nvPr/>
        </p:nvSpPr>
        <p:spPr>
          <a:xfrm>
            <a:off x="4125234" y="1786162"/>
            <a:ext cx="86625" cy="60844"/>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sz="700"/>
          </a:p>
        </p:txBody>
      </p:sp>
      <p:sp>
        <p:nvSpPr>
          <p:cNvPr id="23" name="TextBox 22">
            <a:extLst>
              <a:ext uri="{FF2B5EF4-FFF2-40B4-BE49-F238E27FC236}">
                <a16:creationId xmlns:a16="http://schemas.microsoft.com/office/drawing/2014/main" id="{6251DF46-7973-4AC3-A217-9FC67133C8E4}"/>
              </a:ext>
            </a:extLst>
          </p:cNvPr>
          <p:cNvSpPr txBox="1"/>
          <p:nvPr/>
        </p:nvSpPr>
        <p:spPr>
          <a:xfrm>
            <a:off x="4439163" y="1677341"/>
            <a:ext cx="4422472" cy="461665"/>
          </a:xfrm>
          <a:prstGeom prst="rect">
            <a:avLst/>
          </a:prstGeom>
          <a:noFill/>
        </p:spPr>
        <p:txBody>
          <a:bodyPr wrap="square" rtlCol="0">
            <a:spAutoFit/>
          </a:bodyPr>
          <a:lstStyle/>
          <a:p>
            <a:r>
              <a:rPr lang="en-ID" sz="1200" dirty="0">
                <a:solidFill>
                  <a:schemeClr val="tx1">
                    <a:lumMod val="65000"/>
                    <a:lumOff val="35000"/>
                  </a:schemeClr>
                </a:solidFill>
                <a:latin typeface="Helvetica" pitchFamily="2" charset="0"/>
                <a:ea typeface="Roboto Slab" pitchFamily="2" charset="0"/>
                <a:cs typeface="Open Sans" panose="020B0606030504020204" pitchFamily="34" charset="0"/>
              </a:rPr>
              <a:t>Definition of the Periods and data used for each indicator and metric in each period</a:t>
            </a:r>
          </a:p>
        </p:txBody>
      </p:sp>
      <p:sp>
        <p:nvSpPr>
          <p:cNvPr id="25" name="Graphic 16" descr="Checkmark with solid fill">
            <a:extLst>
              <a:ext uri="{FF2B5EF4-FFF2-40B4-BE49-F238E27FC236}">
                <a16:creationId xmlns:a16="http://schemas.microsoft.com/office/drawing/2014/main" id="{BD42640D-AC2A-4B9E-B3F8-AC542FF8B0C3}"/>
              </a:ext>
            </a:extLst>
          </p:cNvPr>
          <p:cNvSpPr/>
          <p:nvPr/>
        </p:nvSpPr>
        <p:spPr>
          <a:xfrm>
            <a:off x="4125234" y="2314699"/>
            <a:ext cx="86625" cy="60844"/>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sz="700"/>
          </a:p>
        </p:txBody>
      </p:sp>
      <p:sp>
        <p:nvSpPr>
          <p:cNvPr id="26" name="TextBox 25">
            <a:extLst>
              <a:ext uri="{FF2B5EF4-FFF2-40B4-BE49-F238E27FC236}">
                <a16:creationId xmlns:a16="http://schemas.microsoft.com/office/drawing/2014/main" id="{26A9C0EC-8289-4F28-AB6E-EDC13D10A94A}"/>
              </a:ext>
            </a:extLst>
          </p:cNvPr>
          <p:cNvSpPr txBox="1"/>
          <p:nvPr/>
        </p:nvSpPr>
        <p:spPr>
          <a:xfrm>
            <a:off x="4439163" y="2156252"/>
            <a:ext cx="4422471" cy="461665"/>
          </a:xfrm>
          <a:prstGeom prst="rect">
            <a:avLst/>
          </a:prstGeom>
          <a:noFill/>
        </p:spPr>
        <p:txBody>
          <a:bodyPr wrap="square" rtlCol="0">
            <a:spAutoFit/>
          </a:bodyPr>
          <a:lstStyle/>
          <a:p>
            <a:r>
              <a:rPr lang="en-ID" sz="1200" dirty="0">
                <a:solidFill>
                  <a:schemeClr val="tx1">
                    <a:lumMod val="65000"/>
                    <a:lumOff val="35000"/>
                  </a:schemeClr>
                </a:solidFill>
                <a:latin typeface="Helvetica" pitchFamily="2" charset="0"/>
                <a:ea typeface="Roboto Slab" pitchFamily="2" charset="0"/>
                <a:cs typeface="Open Sans" panose="020B0606030504020204" pitchFamily="34" charset="0"/>
              </a:rPr>
              <a:t>Clarification and </a:t>
            </a:r>
            <a:r>
              <a:rPr lang="en-ID" sz="1200" b="1" dirty="0">
                <a:solidFill>
                  <a:schemeClr val="tx1">
                    <a:lumMod val="65000"/>
                    <a:lumOff val="35000"/>
                  </a:schemeClr>
                </a:solidFill>
                <a:latin typeface="Helvetica" pitchFamily="2" charset="0"/>
                <a:ea typeface="Roboto Slab" pitchFamily="2" charset="0"/>
                <a:cs typeface="Open Sans" panose="020B0606030504020204" pitchFamily="34" charset="0"/>
              </a:rPr>
              <a:t>explicit methodology </a:t>
            </a:r>
            <a:r>
              <a:rPr lang="en-ID" sz="1200" dirty="0">
                <a:solidFill>
                  <a:schemeClr val="tx1">
                    <a:lumMod val="65000"/>
                    <a:lumOff val="35000"/>
                  </a:schemeClr>
                </a:solidFill>
                <a:latin typeface="Helvetica" pitchFamily="2" charset="0"/>
                <a:ea typeface="Roboto Slab" pitchFamily="2" charset="0"/>
                <a:cs typeface="Open Sans" panose="020B0606030504020204" pitchFamily="34" charset="0"/>
              </a:rPr>
              <a:t>to compare baseline and period assessments </a:t>
            </a:r>
          </a:p>
        </p:txBody>
      </p:sp>
      <p:sp>
        <p:nvSpPr>
          <p:cNvPr id="44" name="Graphic 16" descr="Checkmark with solid fill">
            <a:extLst>
              <a:ext uri="{FF2B5EF4-FFF2-40B4-BE49-F238E27FC236}">
                <a16:creationId xmlns:a16="http://schemas.microsoft.com/office/drawing/2014/main" id="{B8C98E5B-2AF1-4E7D-B4F1-5E9D5D87776E}"/>
              </a:ext>
            </a:extLst>
          </p:cNvPr>
          <p:cNvSpPr/>
          <p:nvPr/>
        </p:nvSpPr>
        <p:spPr>
          <a:xfrm>
            <a:off x="4125234" y="2844306"/>
            <a:ext cx="86625" cy="60844"/>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sz="700"/>
          </a:p>
        </p:txBody>
      </p:sp>
      <p:pic>
        <p:nvPicPr>
          <p:cNvPr id="4" name="Graphic 3">
            <a:extLst>
              <a:ext uri="{FF2B5EF4-FFF2-40B4-BE49-F238E27FC236}">
                <a16:creationId xmlns:a16="http://schemas.microsoft.com/office/drawing/2014/main" id="{B129FB24-6296-2101-5310-068E82BB7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2443" y="151028"/>
            <a:ext cx="1341556" cy="458507"/>
          </a:xfrm>
          <a:prstGeom prst="rect">
            <a:avLst/>
          </a:prstGeom>
        </p:spPr>
      </p:pic>
      <p:sp>
        <p:nvSpPr>
          <p:cNvPr id="5" name="TextBox 4">
            <a:extLst>
              <a:ext uri="{FF2B5EF4-FFF2-40B4-BE49-F238E27FC236}">
                <a16:creationId xmlns:a16="http://schemas.microsoft.com/office/drawing/2014/main" id="{1966C48B-1D5C-0B17-326E-72DAD1F049FE}"/>
              </a:ext>
            </a:extLst>
          </p:cNvPr>
          <p:cNvSpPr txBox="1"/>
          <p:nvPr/>
        </p:nvSpPr>
        <p:spPr>
          <a:xfrm>
            <a:off x="3924787" y="973086"/>
            <a:ext cx="3198331" cy="769441"/>
          </a:xfrm>
          <a:prstGeom prst="rect">
            <a:avLst/>
          </a:prstGeom>
          <a:noFill/>
        </p:spPr>
        <p:txBody>
          <a:bodyPr wrap="square" rtlCol="0">
            <a:spAutoFit/>
          </a:bodyPr>
          <a:lstStyle/>
          <a:p>
            <a:r>
              <a:rPr lang="en-US" sz="2200" b="1" dirty="0">
                <a:solidFill>
                  <a:srgbClr val="131A1F"/>
                </a:solidFill>
                <a:latin typeface="Avenir Next LT Pro Demi"/>
                <a:ea typeface="Roboto"/>
              </a:rPr>
              <a:t>The GPG Addendum – SDG Indicator  15.3.1</a:t>
            </a:r>
            <a:endParaRPr lang="en-ID" sz="2200" b="1" dirty="0">
              <a:solidFill>
                <a:srgbClr val="131A1F"/>
              </a:solidFill>
              <a:latin typeface="Roboto" panose="02000000000000000000" pitchFamily="2" charset="0"/>
              <a:ea typeface="Roboto" panose="02000000000000000000" pitchFamily="2" charset="0"/>
            </a:endParaRPr>
          </a:p>
        </p:txBody>
      </p:sp>
      <p:sp>
        <p:nvSpPr>
          <p:cNvPr id="19" name="Graphic 16" descr="Checkmark with solid fill">
            <a:extLst>
              <a:ext uri="{FF2B5EF4-FFF2-40B4-BE49-F238E27FC236}">
                <a16:creationId xmlns:a16="http://schemas.microsoft.com/office/drawing/2014/main" id="{FA89F268-804F-4E30-9DE6-29308D9B97B7}"/>
              </a:ext>
            </a:extLst>
          </p:cNvPr>
          <p:cNvSpPr/>
          <p:nvPr/>
        </p:nvSpPr>
        <p:spPr>
          <a:xfrm>
            <a:off x="4167180" y="3382199"/>
            <a:ext cx="86625" cy="60844"/>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sz="700"/>
          </a:p>
        </p:txBody>
      </p:sp>
      <p:sp>
        <p:nvSpPr>
          <p:cNvPr id="31" name="Graphic 16" descr="Checkmark with solid fill">
            <a:extLst>
              <a:ext uri="{FF2B5EF4-FFF2-40B4-BE49-F238E27FC236}">
                <a16:creationId xmlns:a16="http://schemas.microsoft.com/office/drawing/2014/main" id="{EBD5E92F-9BB1-4AAC-BE1A-F04BA8DAE3A1}"/>
              </a:ext>
            </a:extLst>
          </p:cNvPr>
          <p:cNvSpPr/>
          <p:nvPr/>
        </p:nvSpPr>
        <p:spPr>
          <a:xfrm>
            <a:off x="4167817" y="3809564"/>
            <a:ext cx="86625" cy="60844"/>
          </a:xfrm>
          <a:custGeom>
            <a:avLst/>
            <a:gdLst>
              <a:gd name="connsiteX0" fmla="*/ 158063 w 173249"/>
              <a:gd name="connsiteY0" fmla="*/ 0 h 121687"/>
              <a:gd name="connsiteX1" fmla="*/ 62063 w 173249"/>
              <a:gd name="connsiteY1" fmla="*/ 90750 h 121687"/>
              <a:gd name="connsiteX2" fmla="*/ 15938 w 173249"/>
              <a:gd name="connsiteY2" fmla="*/ 43500 h 121687"/>
              <a:gd name="connsiteX3" fmla="*/ 0 w 173249"/>
              <a:gd name="connsiteY3" fmla="*/ 58687 h 121687"/>
              <a:gd name="connsiteX4" fmla="*/ 61313 w 173249"/>
              <a:gd name="connsiteY4" fmla="*/ 121687 h 121687"/>
              <a:gd name="connsiteX5" fmla="*/ 77438 w 173249"/>
              <a:gd name="connsiteY5" fmla="*/ 106687 h 121687"/>
              <a:gd name="connsiteX6" fmla="*/ 173250 w 173249"/>
              <a:gd name="connsiteY6" fmla="*/ 15750 h 12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249" h="121687">
                <a:moveTo>
                  <a:pt x="158063" y="0"/>
                </a:moveTo>
                <a:lnTo>
                  <a:pt x="62063" y="90750"/>
                </a:lnTo>
                <a:lnTo>
                  <a:pt x="15938" y="43500"/>
                </a:lnTo>
                <a:lnTo>
                  <a:pt x="0" y="58687"/>
                </a:lnTo>
                <a:lnTo>
                  <a:pt x="61313" y="121687"/>
                </a:lnTo>
                <a:lnTo>
                  <a:pt x="77438" y="106687"/>
                </a:lnTo>
                <a:lnTo>
                  <a:pt x="173250" y="15750"/>
                </a:lnTo>
                <a:close/>
              </a:path>
            </a:pathLst>
          </a:custGeom>
          <a:solidFill>
            <a:schemeClr val="bg1"/>
          </a:solidFill>
          <a:ln w="1786" cap="rnd">
            <a:noFill/>
            <a:prstDash val="solid"/>
            <a:round/>
          </a:ln>
        </p:spPr>
        <p:txBody>
          <a:bodyPr rtlCol="0" anchor="ctr"/>
          <a:lstStyle/>
          <a:p>
            <a:endParaRPr lang="en-ID" sz="700"/>
          </a:p>
        </p:txBody>
      </p:sp>
      <p:pic>
        <p:nvPicPr>
          <p:cNvPr id="2" name="Picture 1">
            <a:extLst>
              <a:ext uri="{FF2B5EF4-FFF2-40B4-BE49-F238E27FC236}">
                <a16:creationId xmlns:a16="http://schemas.microsoft.com/office/drawing/2014/main" id="{3AB9787F-F8D2-4F5E-92A7-F3769BA1B895}"/>
              </a:ext>
            </a:extLst>
          </p:cNvPr>
          <p:cNvPicPr>
            <a:picLocks noChangeAspect="1"/>
          </p:cNvPicPr>
          <p:nvPr/>
        </p:nvPicPr>
        <p:blipFill>
          <a:blip r:embed="rId5"/>
          <a:stretch>
            <a:fillRect/>
          </a:stretch>
        </p:blipFill>
        <p:spPr>
          <a:xfrm>
            <a:off x="407016" y="796797"/>
            <a:ext cx="3198331" cy="4122408"/>
          </a:xfrm>
          <a:prstGeom prst="rect">
            <a:avLst/>
          </a:prstGeom>
          <a:ln>
            <a:noFill/>
          </a:ln>
          <a:effectLst>
            <a:outerShdw blurRad="292100" dist="139700" dir="2700000" algn="tl" rotWithShape="0">
              <a:srgbClr val="333333">
                <a:alpha val="65000"/>
              </a:srgbClr>
            </a:outerShdw>
          </a:effectLst>
        </p:spPr>
      </p:pic>
      <p:pic>
        <p:nvPicPr>
          <p:cNvPr id="1026" name="Picture 2" descr="Checkmark check list icon sign symbol logo green design vector illustration  20045187 Vector Art at Vecteezy">
            <a:extLst>
              <a:ext uri="{FF2B5EF4-FFF2-40B4-BE49-F238E27FC236}">
                <a16:creationId xmlns:a16="http://schemas.microsoft.com/office/drawing/2014/main" id="{C59E7DA2-F8EB-4661-AAE5-34B2EDEB799E}"/>
              </a:ext>
            </a:extLst>
          </p:cNvPr>
          <p:cNvPicPr>
            <a:picLocks noChangeAspect="1" noChangeArrowheads="1"/>
          </p:cNvPicPr>
          <p:nvPr/>
        </p:nvPicPr>
        <p:blipFill>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72630" y="1675898"/>
            <a:ext cx="430568" cy="430568"/>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heckmark check list icon sign symbol logo green design vector illustration  20045187 Vector Art at Vecteezy">
            <a:extLst>
              <a:ext uri="{FF2B5EF4-FFF2-40B4-BE49-F238E27FC236}">
                <a16:creationId xmlns:a16="http://schemas.microsoft.com/office/drawing/2014/main" id="{9AB6C397-840B-445B-9520-4140795C22C6}"/>
              </a:ext>
            </a:extLst>
          </p:cNvPr>
          <p:cNvPicPr>
            <a:picLocks noChangeAspect="1" noChangeArrowheads="1"/>
          </p:cNvPicPr>
          <p:nvPr/>
        </p:nvPicPr>
        <p:blipFill>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78988" y="2163886"/>
            <a:ext cx="430568" cy="4305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F7C33D7-A75D-472A-9ACC-585EBD409BED}"/>
              </a:ext>
            </a:extLst>
          </p:cNvPr>
          <p:cNvSpPr/>
          <p:nvPr/>
        </p:nvSpPr>
        <p:spPr>
          <a:xfrm>
            <a:off x="4439163" y="2737713"/>
            <a:ext cx="3736920" cy="276999"/>
          </a:xfrm>
          <a:prstGeom prst="rect">
            <a:avLst/>
          </a:prstGeom>
        </p:spPr>
        <p:txBody>
          <a:bodyPr wrap="none">
            <a:spAutoFit/>
          </a:bodyPr>
          <a:lstStyle/>
          <a:p>
            <a:r>
              <a:rPr lang="en-US" sz="1200" dirty="0">
                <a:solidFill>
                  <a:schemeClr val="tx1">
                    <a:lumMod val="65000"/>
                    <a:lumOff val="35000"/>
                  </a:schemeClr>
                </a:solidFill>
                <a:latin typeface="Helvetica" pitchFamily="2" charset="0"/>
                <a:cs typeface="Open Sans" panose="020B0606030504020204" pitchFamily="34" charset="0"/>
              </a:rPr>
              <a:t>Enhanced understanding of land condition dynamics</a:t>
            </a:r>
          </a:p>
        </p:txBody>
      </p:sp>
      <p:sp>
        <p:nvSpPr>
          <p:cNvPr id="6" name="Rectangle 5">
            <a:extLst>
              <a:ext uri="{FF2B5EF4-FFF2-40B4-BE49-F238E27FC236}">
                <a16:creationId xmlns:a16="http://schemas.microsoft.com/office/drawing/2014/main" id="{2ABA830C-4FD8-4042-98C6-655E737328C6}"/>
              </a:ext>
            </a:extLst>
          </p:cNvPr>
          <p:cNvSpPr/>
          <p:nvPr/>
        </p:nvSpPr>
        <p:spPr>
          <a:xfrm>
            <a:off x="4439163" y="3134509"/>
            <a:ext cx="2842445" cy="276999"/>
          </a:xfrm>
          <a:prstGeom prst="rect">
            <a:avLst/>
          </a:prstGeom>
        </p:spPr>
        <p:txBody>
          <a:bodyPr wrap="none">
            <a:spAutoFit/>
          </a:bodyPr>
          <a:lstStyle/>
          <a:p>
            <a:r>
              <a:rPr lang="en-US" sz="1200" dirty="0">
                <a:solidFill>
                  <a:schemeClr val="tx1">
                    <a:lumMod val="65000"/>
                    <a:lumOff val="35000"/>
                  </a:schemeClr>
                </a:solidFill>
                <a:latin typeface="Helvetica" pitchFamily="2" charset="0"/>
                <a:cs typeface="Open Sans" panose="020B0606030504020204" pitchFamily="34" charset="0"/>
              </a:rPr>
              <a:t>Operationalization of counterbalancing </a:t>
            </a:r>
            <a:endParaRPr lang="fr-CI" sz="1200" dirty="0">
              <a:solidFill>
                <a:schemeClr val="tx1">
                  <a:lumMod val="65000"/>
                  <a:lumOff val="35000"/>
                </a:schemeClr>
              </a:solidFill>
              <a:latin typeface="Helvetica" pitchFamily="2" charset="0"/>
              <a:cs typeface="Open Sans" panose="020B0606030504020204" pitchFamily="34" charset="0"/>
            </a:endParaRPr>
          </a:p>
        </p:txBody>
      </p:sp>
      <p:pic>
        <p:nvPicPr>
          <p:cNvPr id="54" name="Picture 2" descr="Checkmark check list icon sign symbol logo green design vector illustration  20045187 Vector Art at Vecteezy">
            <a:extLst>
              <a:ext uri="{FF2B5EF4-FFF2-40B4-BE49-F238E27FC236}">
                <a16:creationId xmlns:a16="http://schemas.microsoft.com/office/drawing/2014/main" id="{C143BAC8-F33F-4624-BCCB-098AE58CB707}"/>
              </a:ext>
            </a:extLst>
          </p:cNvPr>
          <p:cNvPicPr>
            <a:picLocks noChangeAspect="1" noChangeArrowheads="1"/>
          </p:cNvPicPr>
          <p:nvPr/>
        </p:nvPicPr>
        <p:blipFill>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78988" y="2631547"/>
            <a:ext cx="430568" cy="43056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heckmark check list icon sign symbol logo green design vector illustration  20045187 Vector Art at Vecteezy">
            <a:extLst>
              <a:ext uri="{FF2B5EF4-FFF2-40B4-BE49-F238E27FC236}">
                <a16:creationId xmlns:a16="http://schemas.microsoft.com/office/drawing/2014/main" id="{98A7A944-7612-44FF-ABF0-0CE281376874}"/>
              </a:ext>
            </a:extLst>
          </p:cNvPr>
          <p:cNvPicPr>
            <a:picLocks noChangeAspect="1" noChangeArrowheads="1"/>
          </p:cNvPicPr>
          <p:nvPr/>
        </p:nvPicPr>
        <p:blipFill>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93791" y="3046499"/>
            <a:ext cx="430568" cy="4305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DBF9114-028F-434C-B6E3-A1362C6C0D8F}"/>
              </a:ext>
            </a:extLst>
          </p:cNvPr>
          <p:cNvSpPr/>
          <p:nvPr/>
        </p:nvSpPr>
        <p:spPr>
          <a:xfrm>
            <a:off x="4453501" y="3567510"/>
            <a:ext cx="2888932" cy="276999"/>
          </a:xfrm>
          <a:prstGeom prst="rect">
            <a:avLst/>
          </a:prstGeom>
        </p:spPr>
        <p:txBody>
          <a:bodyPr wrap="none">
            <a:spAutoFit/>
          </a:bodyPr>
          <a:lstStyle/>
          <a:p>
            <a:r>
              <a:rPr lang="en-US" sz="1200" dirty="0">
                <a:solidFill>
                  <a:schemeClr val="tx1">
                    <a:lumMod val="65000"/>
                    <a:lumOff val="35000"/>
                  </a:schemeClr>
                </a:solidFill>
                <a:latin typeface="Helvetica" pitchFamily="2" charset="0"/>
                <a:cs typeface="Open Sans" panose="020B0606030504020204" pitchFamily="34" charset="0"/>
              </a:rPr>
              <a:t>Support for country-driven approaches: </a:t>
            </a:r>
            <a:endParaRPr lang="fr-CI" sz="1200" dirty="0">
              <a:solidFill>
                <a:schemeClr val="tx1">
                  <a:lumMod val="65000"/>
                  <a:lumOff val="35000"/>
                </a:schemeClr>
              </a:solidFill>
              <a:latin typeface="Helvetica" pitchFamily="2" charset="0"/>
              <a:cs typeface="Open Sans" panose="020B0606030504020204" pitchFamily="34" charset="0"/>
            </a:endParaRPr>
          </a:p>
        </p:txBody>
      </p:sp>
      <p:sp>
        <p:nvSpPr>
          <p:cNvPr id="8" name="Rectangle 7">
            <a:extLst>
              <a:ext uri="{FF2B5EF4-FFF2-40B4-BE49-F238E27FC236}">
                <a16:creationId xmlns:a16="http://schemas.microsoft.com/office/drawing/2014/main" id="{982978F8-736C-41A7-B27C-DD5695CC1021}"/>
              </a:ext>
            </a:extLst>
          </p:cNvPr>
          <p:cNvSpPr/>
          <p:nvPr/>
        </p:nvSpPr>
        <p:spPr>
          <a:xfrm>
            <a:off x="4457701" y="4004171"/>
            <a:ext cx="3015569" cy="276999"/>
          </a:xfrm>
          <a:prstGeom prst="rect">
            <a:avLst/>
          </a:prstGeom>
        </p:spPr>
        <p:txBody>
          <a:bodyPr wrap="none">
            <a:spAutoFit/>
          </a:bodyPr>
          <a:lstStyle/>
          <a:p>
            <a:r>
              <a:rPr lang="en-US" sz="1200" dirty="0">
                <a:solidFill>
                  <a:schemeClr val="tx1">
                    <a:lumMod val="65000"/>
                    <a:lumOff val="35000"/>
                  </a:schemeClr>
                </a:solidFill>
                <a:latin typeface="Helvetica" pitchFamily="2" charset="0"/>
                <a:cs typeface="Open Sans" panose="020B0606030504020204" pitchFamily="34" charset="0"/>
              </a:rPr>
              <a:t>Integration with global tools and platforms</a:t>
            </a:r>
            <a:endParaRPr lang="fr-CI" sz="1200" dirty="0">
              <a:solidFill>
                <a:schemeClr val="tx1">
                  <a:lumMod val="65000"/>
                  <a:lumOff val="35000"/>
                </a:schemeClr>
              </a:solidFill>
              <a:latin typeface="Helvetica" pitchFamily="2" charset="0"/>
              <a:cs typeface="Open Sans" panose="020B0606030504020204" pitchFamily="34" charset="0"/>
            </a:endParaRPr>
          </a:p>
        </p:txBody>
      </p:sp>
      <p:sp>
        <p:nvSpPr>
          <p:cNvPr id="9" name="Rectangle 8">
            <a:extLst>
              <a:ext uri="{FF2B5EF4-FFF2-40B4-BE49-F238E27FC236}">
                <a16:creationId xmlns:a16="http://schemas.microsoft.com/office/drawing/2014/main" id="{47253BA7-774C-4EFF-8248-307FF4BDA673}"/>
              </a:ext>
            </a:extLst>
          </p:cNvPr>
          <p:cNvSpPr/>
          <p:nvPr/>
        </p:nvSpPr>
        <p:spPr>
          <a:xfrm>
            <a:off x="4479149" y="4461476"/>
            <a:ext cx="3036409" cy="276999"/>
          </a:xfrm>
          <a:prstGeom prst="rect">
            <a:avLst/>
          </a:prstGeom>
        </p:spPr>
        <p:txBody>
          <a:bodyPr wrap="none">
            <a:spAutoFit/>
          </a:bodyPr>
          <a:lstStyle/>
          <a:p>
            <a:r>
              <a:rPr lang="en-US" sz="1200" b="1" dirty="0">
                <a:solidFill>
                  <a:schemeClr val="tx1">
                    <a:lumMod val="65000"/>
                    <a:lumOff val="35000"/>
                  </a:schemeClr>
                </a:solidFill>
                <a:latin typeface="Helvetica" pitchFamily="2" charset="0"/>
                <a:cs typeface="Open Sans" panose="020B0606030504020204" pitchFamily="34" charset="0"/>
              </a:rPr>
              <a:t>Strengthened basis for SLM and policy</a:t>
            </a:r>
            <a:endParaRPr lang="fr-CI" sz="1200" b="1" dirty="0">
              <a:solidFill>
                <a:schemeClr val="tx1">
                  <a:lumMod val="65000"/>
                  <a:lumOff val="35000"/>
                </a:schemeClr>
              </a:solidFill>
              <a:latin typeface="Helvetica" pitchFamily="2" charset="0"/>
              <a:cs typeface="Open Sans" panose="020B0606030504020204" pitchFamily="34" charset="0"/>
            </a:endParaRPr>
          </a:p>
        </p:txBody>
      </p:sp>
      <p:pic>
        <p:nvPicPr>
          <p:cNvPr id="24" name="Picture 2" descr="Checkmark check list icon sign symbol logo green design vector illustration  20045187 Vector Art at Vecteezy">
            <a:extLst>
              <a:ext uri="{FF2B5EF4-FFF2-40B4-BE49-F238E27FC236}">
                <a16:creationId xmlns:a16="http://schemas.microsoft.com/office/drawing/2014/main" id="{D37C3D29-9BF5-4148-B7AC-91BBDE1550DB}"/>
              </a:ext>
            </a:extLst>
          </p:cNvPr>
          <p:cNvPicPr>
            <a:picLocks noChangeAspect="1" noChangeArrowheads="1"/>
          </p:cNvPicPr>
          <p:nvPr/>
        </p:nvPicPr>
        <p:blipFill>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99446" y="3464686"/>
            <a:ext cx="430568" cy="4305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heckmark check list icon sign symbol logo green design vector illustration  20045187 Vector Art at Vecteezy">
            <a:extLst>
              <a:ext uri="{FF2B5EF4-FFF2-40B4-BE49-F238E27FC236}">
                <a16:creationId xmlns:a16="http://schemas.microsoft.com/office/drawing/2014/main" id="{40D54877-597C-4A7E-9FA4-5E1D91EC594A}"/>
              </a:ext>
            </a:extLst>
          </p:cNvPr>
          <p:cNvPicPr>
            <a:picLocks noChangeAspect="1" noChangeArrowheads="1"/>
          </p:cNvPicPr>
          <p:nvPr/>
        </p:nvPicPr>
        <p:blipFill>
          <a:blip r:embed="rId6">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999446" y="3902897"/>
            <a:ext cx="430568" cy="4305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heckmark check list icon sign symbol logo green design vector illustration  20045187 Vector Art at Vecteezy">
            <a:extLst>
              <a:ext uri="{FF2B5EF4-FFF2-40B4-BE49-F238E27FC236}">
                <a16:creationId xmlns:a16="http://schemas.microsoft.com/office/drawing/2014/main" id="{2A3E61DC-41D7-461B-A0B2-31759399BCC8}"/>
              </a:ext>
            </a:extLst>
          </p:cNvPr>
          <p:cNvPicPr>
            <a:picLocks noChangeAspect="1" noChangeArrowheads="1"/>
          </p:cNvPicPr>
          <p:nvPr/>
        </p:nvPicPr>
        <p:blipFill>
          <a:blip r:embed="rId6">
            <a:clrChange>
              <a:clrFrom>
                <a:srgbClr val="FFFFFF"/>
              </a:clrFrom>
              <a:clrTo>
                <a:srgbClr val="FFFFFF">
                  <a:alpha val="0"/>
                </a:srgbClr>
              </a:clrTo>
            </a:clrChange>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022933" y="4361609"/>
            <a:ext cx="430568" cy="43056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AD310E24-F4A2-43AC-B91D-54D646E56C17}"/>
              </a:ext>
            </a:extLst>
          </p:cNvPr>
          <p:cNvPicPr>
            <a:picLocks noChangeAspect="1"/>
          </p:cNvPicPr>
          <p:nvPr/>
        </p:nvPicPr>
        <p:blipFill rotWithShape="1">
          <a:blip r:embed="rId7">
            <a:clrChange>
              <a:clrFrom>
                <a:srgbClr val="FFFFFF"/>
              </a:clrFrom>
              <a:clrTo>
                <a:srgbClr val="FFFFFF">
                  <a:alpha val="0"/>
                </a:srgbClr>
              </a:clrTo>
            </a:clrChange>
          </a:blip>
          <a:srcRect l="53778" r="15826"/>
          <a:stretch/>
        </p:blipFill>
        <p:spPr>
          <a:xfrm>
            <a:off x="8036696" y="126674"/>
            <a:ext cx="932563" cy="530797"/>
          </a:xfrm>
          <a:prstGeom prst="rect">
            <a:avLst/>
          </a:prstGeom>
        </p:spPr>
      </p:pic>
    </p:spTree>
    <p:extLst>
      <p:ext uri="{BB962C8B-B14F-4D97-AF65-F5344CB8AC3E}">
        <p14:creationId xmlns:p14="http://schemas.microsoft.com/office/powerpoint/2010/main" val="150689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0"/>
          <p:cNvSpPr txBox="1">
            <a:spLocks noGrp="1"/>
          </p:cNvSpPr>
          <p:nvPr>
            <p:ph type="title"/>
          </p:nvPr>
        </p:nvSpPr>
        <p:spPr>
          <a:xfrm>
            <a:off x="228599" y="228600"/>
            <a:ext cx="7850529" cy="1139100"/>
          </a:xfrm>
          <a:prstGeom prst="rect">
            <a:avLst/>
          </a:prstGeom>
        </p:spPr>
        <p:txBody>
          <a:bodyPr spcFirstLastPara="1" wrap="square" lIns="91425" tIns="91425" rIns="91425" bIns="91425" anchor="b" anchorCtr="0">
            <a:noAutofit/>
          </a:bodyPr>
          <a:lstStyle/>
          <a:p>
            <a:pPr lvl="0"/>
            <a:r>
              <a:rPr lang="fr-CI" dirty="0" err="1"/>
              <a:t>Thank</a:t>
            </a:r>
            <a:r>
              <a:rPr lang="fr-CI" dirty="0"/>
              <a:t> </a:t>
            </a:r>
            <a:r>
              <a:rPr lang="fr-CI"/>
              <a:t>you</a:t>
            </a:r>
            <a:endParaRPr dirty="0"/>
          </a:p>
        </p:txBody>
      </p:sp>
      <p:sp>
        <p:nvSpPr>
          <p:cNvPr id="338" name="Google Shape;338;p40"/>
          <p:cNvSpPr txBox="1">
            <a:spLocks noGrp="1"/>
          </p:cNvSpPr>
          <p:nvPr>
            <p:ph type="subTitle" idx="1"/>
          </p:nvPr>
        </p:nvSpPr>
        <p:spPr>
          <a:xfrm>
            <a:off x="228600" y="1302104"/>
            <a:ext cx="44481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Do you have any questions?</a:t>
            </a:r>
            <a:endParaRPr dirty="0"/>
          </a:p>
          <a:p>
            <a:pPr marL="0" lvl="0" indent="0">
              <a:spcBef>
                <a:spcPts val="1000"/>
              </a:spcBef>
            </a:pPr>
            <a:r>
              <a:rPr lang="en-US" sz="1600" dirty="0"/>
              <a:t>Ingrid.teich@unibe.ch</a:t>
            </a:r>
            <a:endParaRPr sz="1600" dirty="0"/>
          </a:p>
          <a:p>
            <a:pPr marL="0" lvl="0" indent="0" algn="l" rtl="0">
              <a:spcBef>
                <a:spcPts val="0"/>
              </a:spcBef>
              <a:spcAft>
                <a:spcPts val="0"/>
              </a:spcAft>
              <a:buNone/>
            </a:pPr>
            <a:endParaRPr dirty="0"/>
          </a:p>
        </p:txBody>
      </p:sp>
      <p:pic>
        <p:nvPicPr>
          <p:cNvPr id="6" name="Picture 5">
            <a:extLst>
              <a:ext uri="{FF2B5EF4-FFF2-40B4-BE49-F238E27FC236}">
                <a16:creationId xmlns:a16="http://schemas.microsoft.com/office/drawing/2014/main" id="{042656D1-587D-416F-A668-44F95CD6FE98}"/>
              </a:ext>
            </a:extLst>
          </p:cNvPr>
          <p:cNvPicPr>
            <a:picLocks noChangeAspect="1"/>
          </p:cNvPicPr>
          <p:nvPr/>
        </p:nvPicPr>
        <p:blipFill rotWithShape="1">
          <a:blip r:embed="rId3">
            <a:clrChange>
              <a:clrFrom>
                <a:srgbClr val="FFFFFF"/>
              </a:clrFrom>
              <a:clrTo>
                <a:srgbClr val="FFFFFF">
                  <a:alpha val="0"/>
                </a:srgbClr>
              </a:clrTo>
            </a:clrChange>
          </a:blip>
          <a:srcRect l="53778" r="15826"/>
          <a:stretch/>
        </p:blipFill>
        <p:spPr>
          <a:xfrm>
            <a:off x="260740" y="2167115"/>
            <a:ext cx="1888945" cy="1075151"/>
          </a:xfrm>
          <a:prstGeom prst="rect">
            <a:avLst/>
          </a:prstGeom>
        </p:spPr>
      </p:pic>
      <p:pic>
        <p:nvPicPr>
          <p:cNvPr id="8" name="Picture 7">
            <a:extLst>
              <a:ext uri="{FF2B5EF4-FFF2-40B4-BE49-F238E27FC236}">
                <a16:creationId xmlns:a16="http://schemas.microsoft.com/office/drawing/2014/main" id="{C465F274-6362-4465-B3A6-452FCBC6F1A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754154" y="2027027"/>
            <a:ext cx="972984" cy="1051800"/>
          </a:xfrm>
          <a:prstGeom prst="rect">
            <a:avLst/>
          </a:prstGeom>
        </p:spPr>
      </p:pic>
      <p:pic>
        <p:nvPicPr>
          <p:cNvPr id="3" name="Picture 2">
            <a:extLst>
              <a:ext uri="{FF2B5EF4-FFF2-40B4-BE49-F238E27FC236}">
                <a16:creationId xmlns:a16="http://schemas.microsoft.com/office/drawing/2014/main" id="{7E343EEE-524C-4B8A-8B5C-0A848546D4C8}"/>
              </a:ext>
            </a:extLst>
          </p:cNvPr>
          <p:cNvPicPr>
            <a:picLocks noChangeAspect="1"/>
          </p:cNvPicPr>
          <p:nvPr/>
        </p:nvPicPr>
        <p:blipFill rotWithShape="1">
          <a:blip r:embed="rId5"/>
          <a:srcRect l="9026" t="5194" r="4357" b="1281"/>
          <a:stretch/>
        </p:blipFill>
        <p:spPr>
          <a:xfrm>
            <a:off x="4708840" y="1367700"/>
            <a:ext cx="4012707" cy="3249486"/>
          </a:xfrm>
          <a:prstGeom prst="ellipse">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2"/>
          <p:cNvPicPr preferRelativeResize="0"/>
          <p:nvPr/>
        </p:nvPicPr>
        <p:blipFill rotWithShape="1">
          <a:blip r:embed="rId3">
            <a:alphaModFix/>
          </a:blip>
          <a:srcRect/>
          <a:stretch/>
        </p:blipFill>
        <p:spPr>
          <a:xfrm>
            <a:off x="147276" y="123722"/>
            <a:ext cx="8996724" cy="4896055"/>
          </a:xfrm>
          <a:prstGeom prst="rect">
            <a:avLst/>
          </a:prstGeom>
          <a:noFill/>
          <a:ln>
            <a:noFill/>
          </a:ln>
        </p:spPr>
      </p:pic>
      <p:sp>
        <p:nvSpPr>
          <p:cNvPr id="396" name="Google Shape;396;p2"/>
          <p:cNvSpPr/>
          <p:nvPr/>
        </p:nvSpPr>
        <p:spPr>
          <a:xfrm>
            <a:off x="4572000" y="1836964"/>
            <a:ext cx="2228850" cy="808265"/>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81E7DD6-4ECE-44B5-B7AF-4D06801EF8FF}"/>
              </a:ext>
            </a:extLst>
          </p:cNvPr>
          <p:cNvSpPr/>
          <p:nvPr/>
        </p:nvSpPr>
        <p:spPr>
          <a:xfrm>
            <a:off x="4897821" y="1292771"/>
            <a:ext cx="3930869" cy="360504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2" name="Title 1">
            <a:extLst>
              <a:ext uri="{FF2B5EF4-FFF2-40B4-BE49-F238E27FC236}">
                <a16:creationId xmlns:a16="http://schemas.microsoft.com/office/drawing/2014/main" id="{70F4134A-CA98-4CBA-9689-9B25D6EAB919}"/>
              </a:ext>
            </a:extLst>
          </p:cNvPr>
          <p:cNvSpPr>
            <a:spLocks noGrp="1"/>
          </p:cNvSpPr>
          <p:nvPr>
            <p:ph type="title"/>
          </p:nvPr>
        </p:nvSpPr>
        <p:spPr/>
        <p:txBody>
          <a:bodyPr/>
          <a:lstStyle/>
          <a:p>
            <a:r>
              <a:rPr lang="en-US" dirty="0"/>
              <a:t>SDG indicator 15.3.1</a:t>
            </a:r>
            <a:endParaRPr lang="fr-CI" dirty="0"/>
          </a:p>
        </p:txBody>
      </p:sp>
      <p:sp>
        <p:nvSpPr>
          <p:cNvPr id="3" name="Text Placeholder 2">
            <a:extLst>
              <a:ext uri="{FF2B5EF4-FFF2-40B4-BE49-F238E27FC236}">
                <a16:creationId xmlns:a16="http://schemas.microsoft.com/office/drawing/2014/main" id="{94D7939B-125F-43FD-9F33-D1F6434682AB}"/>
              </a:ext>
            </a:extLst>
          </p:cNvPr>
          <p:cNvSpPr>
            <a:spLocks noGrp="1"/>
          </p:cNvSpPr>
          <p:nvPr>
            <p:ph type="body" idx="1"/>
          </p:nvPr>
        </p:nvSpPr>
        <p:spPr>
          <a:xfrm>
            <a:off x="525051" y="3179492"/>
            <a:ext cx="4282818" cy="2261100"/>
          </a:xfrm>
        </p:spPr>
        <p:txBody>
          <a:bodyPr/>
          <a:lstStyle/>
          <a:p>
            <a:pPr marL="146050" indent="0" algn="ctr">
              <a:buNone/>
            </a:pPr>
            <a:r>
              <a:rPr lang="en-US" sz="1600" dirty="0"/>
              <a:t>To monitor progress towards achieving SDG Target 15.3, one indicator was adopted.</a:t>
            </a:r>
          </a:p>
          <a:p>
            <a:pPr marL="146050" indent="0" algn="ctr">
              <a:buNone/>
            </a:pPr>
            <a:endParaRPr lang="en-US" sz="1600" dirty="0"/>
          </a:p>
          <a:p>
            <a:pPr marL="146050" indent="0" algn="ctr">
              <a:buNone/>
            </a:pPr>
            <a:r>
              <a:rPr lang="en-US" sz="1600" b="1" dirty="0">
                <a:sym typeface="Arial"/>
              </a:rPr>
              <a:t>SDG indicator 15.3.1: </a:t>
            </a:r>
          </a:p>
          <a:p>
            <a:pPr marL="146050" indent="0" algn="ctr">
              <a:buNone/>
            </a:pPr>
            <a:r>
              <a:rPr lang="en-US" sz="1600" b="1" i="1" dirty="0">
                <a:sym typeface="Arial"/>
              </a:rPr>
              <a:t>Proportion of land that is degraded over total land area</a:t>
            </a:r>
            <a:endParaRPr lang="en-US" sz="1600" b="1" i="1" dirty="0"/>
          </a:p>
          <a:p>
            <a:pPr marL="146050" indent="0" algn="ctr">
              <a:buNone/>
            </a:pPr>
            <a:endParaRPr lang="en-US" dirty="0"/>
          </a:p>
          <a:p>
            <a:pPr marL="146050" indent="0" algn="ctr">
              <a:buNone/>
            </a:pPr>
            <a:r>
              <a:rPr lang="en-US" dirty="0"/>
              <a:t> </a:t>
            </a:r>
            <a:endParaRPr lang="fr-CI" dirty="0"/>
          </a:p>
        </p:txBody>
      </p:sp>
      <p:pic>
        <p:nvPicPr>
          <p:cNvPr id="4" name="Picture 3">
            <a:extLst>
              <a:ext uri="{FF2B5EF4-FFF2-40B4-BE49-F238E27FC236}">
                <a16:creationId xmlns:a16="http://schemas.microsoft.com/office/drawing/2014/main" id="{C5C2D415-DFF9-4D95-97A9-D9CE73DB9AD1}"/>
              </a:ext>
            </a:extLst>
          </p:cNvPr>
          <p:cNvPicPr>
            <a:picLocks noChangeAspect="1"/>
          </p:cNvPicPr>
          <p:nvPr/>
        </p:nvPicPr>
        <p:blipFill rotWithShape="1">
          <a:blip r:embed="rId3"/>
          <a:srcRect t="62747" r="48327"/>
          <a:stretch/>
        </p:blipFill>
        <p:spPr>
          <a:xfrm>
            <a:off x="727377" y="1640144"/>
            <a:ext cx="3930869" cy="105064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474F803-7933-4DA6-B8F5-CFBE54F85F76}"/>
              </a:ext>
            </a:extLst>
          </p:cNvPr>
          <p:cNvSpPr txBox="1"/>
          <p:nvPr/>
        </p:nvSpPr>
        <p:spPr>
          <a:xfrm>
            <a:off x="5156765" y="1536321"/>
            <a:ext cx="3432350" cy="338554"/>
          </a:xfrm>
          <a:prstGeom prst="rect">
            <a:avLst/>
          </a:prstGeom>
          <a:noFill/>
        </p:spPr>
        <p:txBody>
          <a:bodyPr wrap="none" rtlCol="0">
            <a:spAutoFit/>
          </a:bodyPr>
          <a:lstStyle/>
          <a:p>
            <a:r>
              <a:rPr lang="en-US" sz="1600" b="1" dirty="0">
                <a:solidFill>
                  <a:schemeClr val="accent1"/>
                </a:solidFill>
                <a:latin typeface="Lato"/>
                <a:cs typeface="Lato"/>
                <a:sym typeface="Josefin Sans"/>
              </a:rPr>
              <a:t>WHAT IS A CUSTODIAN AGENCY?</a:t>
            </a:r>
            <a:endParaRPr lang="fr-CI" sz="1600" b="1" dirty="0">
              <a:solidFill>
                <a:schemeClr val="accent1"/>
              </a:solidFill>
              <a:latin typeface="Lato"/>
              <a:cs typeface="Lato"/>
              <a:sym typeface="Josefin Sans"/>
            </a:endParaRPr>
          </a:p>
        </p:txBody>
      </p:sp>
      <p:sp>
        <p:nvSpPr>
          <p:cNvPr id="6" name="TextBox 5">
            <a:extLst>
              <a:ext uri="{FF2B5EF4-FFF2-40B4-BE49-F238E27FC236}">
                <a16:creationId xmlns:a16="http://schemas.microsoft.com/office/drawing/2014/main" id="{D0B8199D-8007-4823-9C49-5627B4275A60}"/>
              </a:ext>
            </a:extLst>
          </p:cNvPr>
          <p:cNvSpPr txBox="1"/>
          <p:nvPr/>
        </p:nvSpPr>
        <p:spPr>
          <a:xfrm>
            <a:off x="5077726" y="1949142"/>
            <a:ext cx="3571058" cy="1600438"/>
          </a:xfrm>
          <a:prstGeom prst="rect">
            <a:avLst/>
          </a:prstGeom>
          <a:noFill/>
        </p:spPr>
        <p:txBody>
          <a:bodyPr wrap="square" rtlCol="0">
            <a:spAutoFit/>
          </a:bodyPr>
          <a:lstStyle/>
          <a:p>
            <a:pPr algn="ctr"/>
            <a:r>
              <a:rPr lang="en-US" dirty="0">
                <a:solidFill>
                  <a:schemeClr val="accent1"/>
                </a:solidFill>
                <a:latin typeface="Lato"/>
                <a:cs typeface="Lato"/>
                <a:sym typeface="Josefin Sans"/>
              </a:rPr>
              <a:t>The institution responsible for compiling and verifying country data and metadata of a particular SDG indicator; and for submitting the data, along with regional and global aggregates to the United Nations Statistics Division. It also provides Technical guidance to countries.</a:t>
            </a:r>
            <a:endParaRPr lang="fr-CI" dirty="0">
              <a:solidFill>
                <a:schemeClr val="accent1"/>
              </a:solidFill>
              <a:latin typeface="Lato"/>
              <a:cs typeface="Lato"/>
              <a:sym typeface="Josefin Sans"/>
            </a:endParaRPr>
          </a:p>
        </p:txBody>
      </p:sp>
      <p:sp>
        <p:nvSpPr>
          <p:cNvPr id="9" name="TextBox 8">
            <a:extLst>
              <a:ext uri="{FF2B5EF4-FFF2-40B4-BE49-F238E27FC236}">
                <a16:creationId xmlns:a16="http://schemas.microsoft.com/office/drawing/2014/main" id="{4142C9C0-C5A8-4C9D-A2B8-599C800BB410}"/>
              </a:ext>
            </a:extLst>
          </p:cNvPr>
          <p:cNvSpPr txBox="1"/>
          <p:nvPr/>
        </p:nvSpPr>
        <p:spPr>
          <a:xfrm>
            <a:off x="6414135" y="3760732"/>
            <a:ext cx="2101407" cy="738664"/>
          </a:xfrm>
          <a:prstGeom prst="rect">
            <a:avLst/>
          </a:prstGeom>
          <a:noFill/>
        </p:spPr>
        <p:txBody>
          <a:bodyPr wrap="square" rtlCol="0">
            <a:spAutoFit/>
          </a:bodyPr>
          <a:lstStyle/>
          <a:p>
            <a:pPr algn="ctr"/>
            <a:r>
              <a:rPr lang="en-US" b="1" dirty="0">
                <a:solidFill>
                  <a:schemeClr val="accent1"/>
                </a:solidFill>
                <a:latin typeface="Lato"/>
                <a:cs typeface="Lato"/>
                <a:sym typeface="Josefin Sans"/>
              </a:rPr>
              <a:t>The UNCCD is the Custodian Agency of SDG indicator 15.3.1</a:t>
            </a:r>
            <a:endParaRPr lang="fr-CI" b="1" dirty="0">
              <a:solidFill>
                <a:schemeClr val="accent1"/>
              </a:solidFill>
              <a:latin typeface="Lato"/>
              <a:cs typeface="Lato"/>
              <a:sym typeface="Josefin Sans"/>
            </a:endParaRPr>
          </a:p>
        </p:txBody>
      </p:sp>
      <p:sp>
        <p:nvSpPr>
          <p:cNvPr id="10" name="Arrow: Right 9">
            <a:extLst>
              <a:ext uri="{FF2B5EF4-FFF2-40B4-BE49-F238E27FC236}">
                <a16:creationId xmlns:a16="http://schemas.microsoft.com/office/drawing/2014/main" id="{D033269D-7790-433C-81C2-F98AC6288E16}"/>
              </a:ext>
            </a:extLst>
          </p:cNvPr>
          <p:cNvSpPr/>
          <p:nvPr/>
        </p:nvSpPr>
        <p:spPr>
          <a:xfrm rot="5400000">
            <a:off x="2427889" y="2806407"/>
            <a:ext cx="609600" cy="3783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a:p>
        </p:txBody>
      </p:sp>
      <p:sp>
        <p:nvSpPr>
          <p:cNvPr id="15" name="Rectangle: Rounded Corners 14">
            <a:extLst>
              <a:ext uri="{FF2B5EF4-FFF2-40B4-BE49-F238E27FC236}">
                <a16:creationId xmlns:a16="http://schemas.microsoft.com/office/drawing/2014/main" id="{9BD768EE-D925-493B-9132-90D44AE052B0}"/>
              </a:ext>
            </a:extLst>
          </p:cNvPr>
          <p:cNvSpPr/>
          <p:nvPr/>
        </p:nvSpPr>
        <p:spPr>
          <a:xfrm>
            <a:off x="4976714" y="938182"/>
            <a:ext cx="4018044" cy="3757449"/>
          </a:xfrm>
          <a:prstGeom prst="roundRect">
            <a:avLst/>
          </a:prstGeom>
          <a:solidFill>
            <a:srgbClr val="E9EDE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CI" sz="1800" b="0" i="0" u="none" strike="noStrike" kern="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1C8CFF47-40C0-4EDE-8DF1-0571EAF3220D}"/>
              </a:ext>
            </a:extLst>
          </p:cNvPr>
          <p:cNvSpPr txBox="1"/>
          <p:nvPr/>
        </p:nvSpPr>
        <p:spPr>
          <a:xfrm>
            <a:off x="5156765" y="1276542"/>
            <a:ext cx="3849131" cy="338554"/>
          </a:xfrm>
          <a:prstGeom prst="rect">
            <a:avLst/>
          </a:prstGeom>
          <a:noFill/>
        </p:spPr>
        <p:txBody>
          <a:bodyPr wrap="none" rtlCol="0">
            <a:spAutoFit/>
          </a:bodyPr>
          <a:lstStyle/>
          <a:p>
            <a:r>
              <a:rPr lang="en-US" sz="1600" b="1" dirty="0">
                <a:solidFill>
                  <a:srgbClr val="595959"/>
                </a:solidFill>
                <a:latin typeface="Lato"/>
                <a:cs typeface="Lato"/>
                <a:sym typeface="Josefin Sans"/>
              </a:rPr>
              <a:t>UNCCD is the CUSTODIAN AGENCY</a:t>
            </a:r>
            <a:endParaRPr lang="fr-CI" sz="1600" b="1" dirty="0">
              <a:solidFill>
                <a:srgbClr val="595959"/>
              </a:solidFill>
              <a:latin typeface="Lato"/>
              <a:cs typeface="Lato"/>
              <a:sym typeface="Josefin Sans"/>
            </a:endParaRPr>
          </a:p>
        </p:txBody>
      </p:sp>
      <p:sp>
        <p:nvSpPr>
          <p:cNvPr id="17" name="TextBox 16">
            <a:extLst>
              <a:ext uri="{FF2B5EF4-FFF2-40B4-BE49-F238E27FC236}">
                <a16:creationId xmlns:a16="http://schemas.microsoft.com/office/drawing/2014/main" id="{0843FBD3-A637-4D6A-9C68-58D4A8534387}"/>
              </a:ext>
            </a:extLst>
          </p:cNvPr>
          <p:cNvSpPr txBox="1"/>
          <p:nvPr/>
        </p:nvSpPr>
        <p:spPr>
          <a:xfrm>
            <a:off x="5077726" y="1689363"/>
            <a:ext cx="3571058" cy="1600438"/>
          </a:xfrm>
          <a:prstGeom prst="rect">
            <a:avLst/>
          </a:prstGeom>
          <a:noFill/>
        </p:spPr>
        <p:txBody>
          <a:bodyPr wrap="square" rtlCol="0">
            <a:spAutoFit/>
          </a:bodyPr>
          <a:lstStyle/>
          <a:p>
            <a:pPr algn="ctr"/>
            <a:r>
              <a:rPr lang="en-US" dirty="0">
                <a:solidFill>
                  <a:srgbClr val="595959"/>
                </a:solidFill>
                <a:latin typeface="Lato"/>
                <a:cs typeface="Lato"/>
                <a:sym typeface="Josefin Sans"/>
              </a:rPr>
              <a:t>The institution responsible for compiling and verifying country data and metadata of a particular SDG indicator; and for submitting the data, along with regional and global aggregates to the United Nations Statistics Division. It also provides Technical guidance to countries.</a:t>
            </a:r>
            <a:endParaRPr lang="fr-CI" dirty="0">
              <a:solidFill>
                <a:srgbClr val="595959"/>
              </a:solidFill>
              <a:latin typeface="Lato"/>
              <a:cs typeface="Lato"/>
              <a:sym typeface="Josefin Sans"/>
            </a:endParaRPr>
          </a:p>
        </p:txBody>
      </p:sp>
      <p:sp>
        <p:nvSpPr>
          <p:cNvPr id="18" name="TextBox 17">
            <a:extLst>
              <a:ext uri="{FF2B5EF4-FFF2-40B4-BE49-F238E27FC236}">
                <a16:creationId xmlns:a16="http://schemas.microsoft.com/office/drawing/2014/main" id="{8E021F0B-A466-4FB2-87C2-5C72955F6F90}"/>
              </a:ext>
            </a:extLst>
          </p:cNvPr>
          <p:cNvSpPr txBox="1"/>
          <p:nvPr/>
        </p:nvSpPr>
        <p:spPr>
          <a:xfrm>
            <a:off x="6521585" y="3534837"/>
            <a:ext cx="2101407" cy="738664"/>
          </a:xfrm>
          <a:prstGeom prst="rect">
            <a:avLst/>
          </a:prstGeom>
          <a:noFill/>
        </p:spPr>
        <p:txBody>
          <a:bodyPr wrap="square" rtlCol="0">
            <a:spAutoFit/>
          </a:bodyPr>
          <a:lstStyle/>
          <a:p>
            <a:pPr algn="ctr"/>
            <a:r>
              <a:rPr lang="en-US" b="1" dirty="0">
                <a:solidFill>
                  <a:srgbClr val="595959"/>
                </a:solidFill>
                <a:latin typeface="Lato"/>
                <a:cs typeface="Lato"/>
                <a:sym typeface="Josefin Sans"/>
              </a:rPr>
              <a:t>The UNCCD is the Custodian Agency of SDG indicator 15.3.1</a:t>
            </a:r>
            <a:endParaRPr lang="fr-CI" b="1" dirty="0">
              <a:solidFill>
                <a:srgbClr val="595959"/>
              </a:solidFill>
              <a:latin typeface="Lato"/>
              <a:cs typeface="Lato"/>
              <a:sym typeface="Josefin Sans"/>
            </a:endParaRPr>
          </a:p>
        </p:txBody>
      </p:sp>
      <p:pic>
        <p:nvPicPr>
          <p:cNvPr id="19" name="Imagen 1">
            <a:extLst>
              <a:ext uri="{FF2B5EF4-FFF2-40B4-BE49-F238E27FC236}">
                <a16:creationId xmlns:a16="http://schemas.microsoft.com/office/drawing/2014/main" id="{D2363C75-3B22-4182-98AC-A3C516FCE67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7959" y="3249813"/>
            <a:ext cx="1745855" cy="1575708"/>
          </a:xfrm>
          <a:prstGeom prst="rect">
            <a:avLst/>
          </a:prstGeom>
        </p:spPr>
      </p:pic>
      <p:cxnSp>
        <p:nvCxnSpPr>
          <p:cNvPr id="20" name="Google Shape;160;p30">
            <a:extLst>
              <a:ext uri="{FF2B5EF4-FFF2-40B4-BE49-F238E27FC236}">
                <a16:creationId xmlns:a16="http://schemas.microsoft.com/office/drawing/2014/main" id="{52E0274F-16C4-4FEB-BB06-E1F9C8AC7C16}"/>
              </a:ext>
            </a:extLst>
          </p:cNvPr>
          <p:cNvCxnSpPr/>
          <p:nvPr/>
        </p:nvCxnSpPr>
        <p:spPr>
          <a:xfrm>
            <a:off x="0" y="801300"/>
            <a:ext cx="9144000" cy="0"/>
          </a:xfrm>
          <a:prstGeom prst="straightConnector1">
            <a:avLst/>
          </a:prstGeom>
          <a:noFill/>
          <a:ln w="9525" cap="flat" cmpd="sng">
            <a:solidFill>
              <a:schemeClr val="dk1"/>
            </a:solidFill>
            <a:prstDash val="solid"/>
            <a:round/>
            <a:headEnd type="none" w="med" len="med"/>
            <a:tailEnd type="none" w="med" len="med"/>
          </a:ln>
        </p:spPr>
      </p:cxnSp>
      <p:pic>
        <p:nvPicPr>
          <p:cNvPr id="21" name="Picture 20">
            <a:extLst>
              <a:ext uri="{FF2B5EF4-FFF2-40B4-BE49-F238E27FC236}">
                <a16:creationId xmlns:a16="http://schemas.microsoft.com/office/drawing/2014/main" id="{1C967C80-4313-499E-AB11-FAB8730B1E6E}"/>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158923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4"/>
          <p:cNvSpPr txBox="1">
            <a:spLocks noGrp="1"/>
          </p:cNvSpPr>
          <p:nvPr>
            <p:ph type="title"/>
          </p:nvPr>
        </p:nvSpPr>
        <p:spPr>
          <a:xfrm>
            <a:off x="228600" y="228600"/>
            <a:ext cx="8686800" cy="572700"/>
          </a:xfrm>
          <a:prstGeom prst="rect">
            <a:avLst/>
          </a:prstGeom>
          <a:ln>
            <a:noFill/>
          </a:ln>
        </p:spPr>
        <p:txBody>
          <a:bodyPr spcFirstLastPara="1" wrap="square" lIns="91425" tIns="91425" rIns="91425" bIns="91425" anchor="t" anchorCtr="0">
            <a:noAutofit/>
          </a:bodyPr>
          <a:lstStyle/>
          <a:p>
            <a:pPr marL="0" lvl="0" indent="0" algn="l" rtl="0">
              <a:spcBef>
                <a:spcPts val="0"/>
              </a:spcBef>
              <a:spcAft>
                <a:spcPts val="0"/>
              </a:spcAft>
              <a:buNone/>
            </a:pPr>
            <a:r>
              <a:rPr lang="fr-CI" dirty="0"/>
              <a:t>LDN and SDG </a:t>
            </a:r>
            <a:r>
              <a:rPr lang="fr-CI" dirty="0" err="1"/>
              <a:t>target</a:t>
            </a:r>
            <a:r>
              <a:rPr lang="fr-CI" dirty="0"/>
              <a:t> 15.3</a:t>
            </a:r>
            <a:endParaRPr dirty="0"/>
          </a:p>
        </p:txBody>
      </p:sp>
      <p:sp>
        <p:nvSpPr>
          <p:cNvPr id="235" name="Google Shape;235;p34"/>
          <p:cNvSpPr txBox="1">
            <a:spLocks noGrp="1"/>
          </p:cNvSpPr>
          <p:nvPr>
            <p:ph type="subTitle" idx="1"/>
          </p:nvPr>
        </p:nvSpPr>
        <p:spPr>
          <a:xfrm>
            <a:off x="832272" y="3759324"/>
            <a:ext cx="4436700" cy="923400"/>
          </a:xfrm>
          <a:prstGeom prst="rect">
            <a:avLst/>
          </a:prstGeom>
        </p:spPr>
        <p:txBody>
          <a:bodyPr spcFirstLastPara="1" wrap="square" lIns="91425" tIns="91425" rIns="91425" bIns="91425" anchor="t" anchorCtr="0">
            <a:noAutofit/>
          </a:bodyPr>
          <a:lstStyle/>
          <a:p>
            <a:pPr marL="0" lvl="0" indent="0">
              <a:buSzPts val="1100"/>
            </a:pPr>
            <a:r>
              <a:rPr lang="en-US" dirty="0"/>
              <a:t>To improve the condition of affected ecosystems, combat desertification/land degradation, promote sustainable land management </a:t>
            </a:r>
            <a:r>
              <a:rPr lang="en-US" b="1" dirty="0"/>
              <a:t>and contribute to land degradation neutrality </a:t>
            </a:r>
            <a:endParaRPr b="1" dirty="0"/>
          </a:p>
        </p:txBody>
      </p:sp>
      <p:sp>
        <p:nvSpPr>
          <p:cNvPr id="236" name="Google Shape;236;p34"/>
          <p:cNvSpPr txBox="1">
            <a:spLocks noGrp="1"/>
          </p:cNvSpPr>
          <p:nvPr>
            <p:ph type="subTitle" idx="2"/>
          </p:nvPr>
        </p:nvSpPr>
        <p:spPr>
          <a:xfrm>
            <a:off x="832373" y="1048294"/>
            <a:ext cx="4436700" cy="923400"/>
          </a:xfrm>
          <a:prstGeom prst="rect">
            <a:avLst/>
          </a:prstGeom>
        </p:spPr>
        <p:txBody>
          <a:bodyPr spcFirstLastPara="1" wrap="square" lIns="91425" tIns="91425" rIns="91425" bIns="91425" anchor="t" anchorCtr="0">
            <a:noAutofit/>
          </a:bodyPr>
          <a:lstStyle/>
          <a:p>
            <a:pPr marL="0" lvl="0" indent="0">
              <a:buSzPts val="1100"/>
            </a:pPr>
            <a:r>
              <a:rPr lang="en-US" dirty="0"/>
              <a:t>“a state whereby the amount and quality of land resources necessary to support ecosystem functions and services and enhance food security remain stable or increase within specified temporal and spatial scales and ecosystems”</a:t>
            </a:r>
            <a:endParaRPr dirty="0"/>
          </a:p>
        </p:txBody>
      </p:sp>
      <p:sp>
        <p:nvSpPr>
          <p:cNvPr id="237" name="Google Shape;237;p34"/>
          <p:cNvSpPr txBox="1">
            <a:spLocks noGrp="1"/>
          </p:cNvSpPr>
          <p:nvPr>
            <p:ph type="subTitle" idx="3"/>
          </p:nvPr>
        </p:nvSpPr>
        <p:spPr>
          <a:xfrm>
            <a:off x="819328" y="2342180"/>
            <a:ext cx="4436700" cy="923400"/>
          </a:xfrm>
          <a:prstGeom prst="rect">
            <a:avLst/>
          </a:prstGeom>
        </p:spPr>
        <p:txBody>
          <a:bodyPr spcFirstLastPara="1" wrap="square" lIns="91425" tIns="91425" rIns="91425" bIns="91425" anchor="t" anchorCtr="0">
            <a:noAutofit/>
          </a:bodyPr>
          <a:lstStyle/>
          <a:p>
            <a:pPr marL="0" lvl="0" indent="0">
              <a:buSzPts val="1100"/>
            </a:pPr>
            <a:r>
              <a:rPr lang="en-US" dirty="0"/>
              <a:t>By 2030, combat desertification, restore degraded land and soil, including land affected by desertification, drought and floods, and </a:t>
            </a:r>
            <a:r>
              <a:rPr lang="en-US" b="1" dirty="0"/>
              <a:t>strive to achieve a land degradation-neutral world.</a:t>
            </a:r>
            <a:endParaRPr b="1" dirty="0"/>
          </a:p>
        </p:txBody>
      </p:sp>
      <p:sp>
        <p:nvSpPr>
          <p:cNvPr id="238" name="Google Shape;238;p34"/>
          <p:cNvSpPr txBox="1">
            <a:spLocks noGrp="1"/>
          </p:cNvSpPr>
          <p:nvPr>
            <p:ph type="title" idx="4"/>
          </p:nvPr>
        </p:nvSpPr>
        <p:spPr>
          <a:xfrm>
            <a:off x="228500" y="4006067"/>
            <a:ext cx="6036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I" b="1" dirty="0">
                <a:solidFill>
                  <a:schemeClr val="tx1"/>
                </a:solidFill>
              </a:rPr>
              <a:t>SO1</a:t>
            </a:r>
            <a:endParaRPr b="1" dirty="0">
              <a:solidFill>
                <a:schemeClr val="tx1"/>
              </a:solidFill>
            </a:endParaRPr>
          </a:p>
        </p:txBody>
      </p:sp>
      <p:sp>
        <p:nvSpPr>
          <p:cNvPr id="239" name="Google Shape;239;p34"/>
          <p:cNvSpPr txBox="1">
            <a:spLocks noGrp="1"/>
          </p:cNvSpPr>
          <p:nvPr>
            <p:ph type="title" idx="5"/>
          </p:nvPr>
        </p:nvSpPr>
        <p:spPr>
          <a:xfrm>
            <a:off x="228672" y="1295044"/>
            <a:ext cx="6036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I" b="1" dirty="0">
                <a:solidFill>
                  <a:schemeClr val="tx1"/>
                </a:solidFill>
              </a:rPr>
              <a:t>LDN</a:t>
            </a:r>
            <a:endParaRPr b="1" dirty="0">
              <a:solidFill>
                <a:schemeClr val="tx1"/>
              </a:solidFill>
            </a:endParaRPr>
          </a:p>
        </p:txBody>
      </p:sp>
      <p:sp>
        <p:nvSpPr>
          <p:cNvPr id="240" name="Google Shape;240;p34"/>
          <p:cNvSpPr txBox="1">
            <a:spLocks noGrp="1"/>
          </p:cNvSpPr>
          <p:nvPr>
            <p:ph type="title" idx="6"/>
          </p:nvPr>
        </p:nvSpPr>
        <p:spPr>
          <a:xfrm>
            <a:off x="215728" y="2588930"/>
            <a:ext cx="603600" cy="42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fr-CI" b="1" dirty="0">
                <a:solidFill>
                  <a:schemeClr val="tx1"/>
                </a:solidFill>
              </a:rPr>
              <a:t>SDG 15.3</a:t>
            </a:r>
            <a:endParaRPr b="1" dirty="0">
              <a:solidFill>
                <a:schemeClr val="tx1"/>
              </a:solidFill>
            </a:endParaRPr>
          </a:p>
        </p:txBody>
      </p:sp>
      <p:cxnSp>
        <p:nvCxnSpPr>
          <p:cNvPr id="241" name="Google Shape;241;p34"/>
          <p:cNvCxnSpPr/>
          <p:nvPr/>
        </p:nvCxnSpPr>
        <p:spPr>
          <a:xfrm>
            <a:off x="5396400" y="0"/>
            <a:ext cx="0" cy="5029200"/>
          </a:xfrm>
          <a:prstGeom prst="straightConnector1">
            <a:avLst/>
          </a:prstGeom>
          <a:noFill/>
          <a:ln w="9525" cap="flat" cmpd="sng">
            <a:solidFill>
              <a:schemeClr val="dk2"/>
            </a:solidFill>
            <a:prstDash val="solid"/>
            <a:round/>
            <a:headEnd type="none" w="med" len="med"/>
            <a:tailEnd type="none" w="med" len="med"/>
          </a:ln>
        </p:spPr>
      </p:cxnSp>
      <p:pic>
        <p:nvPicPr>
          <p:cNvPr id="4" name="Picture 3">
            <a:extLst>
              <a:ext uri="{FF2B5EF4-FFF2-40B4-BE49-F238E27FC236}">
                <a16:creationId xmlns:a16="http://schemas.microsoft.com/office/drawing/2014/main" id="{43D2B176-DD69-41D3-8F41-185DC5B0A7D3}"/>
              </a:ext>
            </a:extLst>
          </p:cNvPr>
          <p:cNvPicPr>
            <a:picLocks noChangeAspect="1"/>
          </p:cNvPicPr>
          <p:nvPr/>
        </p:nvPicPr>
        <p:blipFill>
          <a:blip r:embed="rId3"/>
          <a:stretch>
            <a:fillRect/>
          </a:stretch>
        </p:blipFill>
        <p:spPr>
          <a:xfrm rot="5400000">
            <a:off x="4657928" y="642937"/>
            <a:ext cx="5143500" cy="385762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11"/>
          <p:cNvSpPr txBox="1">
            <a:spLocks noGrp="1"/>
          </p:cNvSpPr>
          <p:nvPr>
            <p:ph type="title"/>
          </p:nvPr>
        </p:nvSpPr>
        <p:spPr>
          <a:xfrm>
            <a:off x="623418" y="738881"/>
            <a:ext cx="3351300" cy="1255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dirty="0"/>
              <a:t>SDG 15.3.1</a:t>
            </a:r>
            <a:br>
              <a:rPr lang="en-US" dirty="0"/>
            </a:br>
            <a:r>
              <a:rPr lang="en-US" sz="2000" dirty="0"/>
              <a:t>PROPORTION OF LAND THAT IS DEGRADED </a:t>
            </a:r>
            <a:endParaRPr sz="2000" dirty="0"/>
          </a:p>
        </p:txBody>
      </p:sp>
      <p:sp>
        <p:nvSpPr>
          <p:cNvPr id="513" name="Google Shape;513;p11"/>
          <p:cNvSpPr txBox="1">
            <a:spLocks noGrp="1"/>
          </p:cNvSpPr>
          <p:nvPr>
            <p:ph type="subTitle" idx="1"/>
          </p:nvPr>
        </p:nvSpPr>
        <p:spPr>
          <a:xfrm>
            <a:off x="596765" y="2821417"/>
            <a:ext cx="2404800" cy="40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600"/>
              <a:buNone/>
            </a:pPr>
            <a:r>
              <a:rPr lang="en-US" sz="1600" b="1" dirty="0">
                <a:latin typeface="Roboto" panose="020B0604020202020204" charset="0"/>
                <a:ea typeface="Roboto" panose="020B0604020202020204" charset="0"/>
                <a:cs typeface="Roboto" panose="020B0604020202020204" charset="0"/>
              </a:rPr>
              <a:t>TRENDS IN LAND COVER</a:t>
            </a:r>
            <a:endParaRPr sz="1600" b="1" dirty="0">
              <a:latin typeface="Roboto" panose="020B0604020202020204" charset="0"/>
              <a:ea typeface="Roboto" panose="020B0604020202020204" charset="0"/>
              <a:cs typeface="Roboto" panose="020B0604020202020204" charset="0"/>
            </a:endParaRPr>
          </a:p>
        </p:txBody>
      </p:sp>
      <p:sp>
        <p:nvSpPr>
          <p:cNvPr id="514" name="Google Shape;514;p11"/>
          <p:cNvSpPr txBox="1">
            <a:spLocks noGrp="1"/>
          </p:cNvSpPr>
          <p:nvPr>
            <p:ph type="subTitle" idx="3"/>
          </p:nvPr>
        </p:nvSpPr>
        <p:spPr>
          <a:xfrm>
            <a:off x="3139640" y="2865384"/>
            <a:ext cx="2982350" cy="40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600"/>
              <a:buNone/>
            </a:pPr>
            <a:r>
              <a:rPr lang="en-US" sz="1600" b="1" dirty="0">
                <a:latin typeface="Roboto" panose="020B0604020202020204" charset="0"/>
                <a:ea typeface="Roboto" panose="020B0604020202020204" charset="0"/>
                <a:cs typeface="Roboto" panose="020B0604020202020204" charset="0"/>
              </a:rPr>
              <a:t>TRENDS IN LAND PRODUCTIVITY</a:t>
            </a:r>
            <a:endParaRPr sz="1600" b="1" dirty="0">
              <a:latin typeface="Roboto" panose="020B0604020202020204" charset="0"/>
              <a:ea typeface="Roboto" panose="020B0604020202020204" charset="0"/>
              <a:cs typeface="Roboto" panose="020B0604020202020204" charset="0"/>
            </a:endParaRPr>
          </a:p>
        </p:txBody>
      </p:sp>
      <p:sp>
        <p:nvSpPr>
          <p:cNvPr id="515" name="Google Shape;515;p11"/>
          <p:cNvSpPr txBox="1">
            <a:spLocks noGrp="1"/>
          </p:cNvSpPr>
          <p:nvPr>
            <p:ph type="subTitle" idx="5"/>
          </p:nvPr>
        </p:nvSpPr>
        <p:spPr>
          <a:xfrm>
            <a:off x="6036214" y="2911434"/>
            <a:ext cx="2404800" cy="402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600"/>
              <a:buNone/>
            </a:pPr>
            <a:r>
              <a:rPr lang="en-US" b="1" dirty="0"/>
              <a:t>TRENDS IN CARBON STOCKS</a:t>
            </a:r>
            <a:endParaRPr b="1" dirty="0"/>
          </a:p>
        </p:txBody>
      </p:sp>
      <p:grpSp>
        <p:nvGrpSpPr>
          <p:cNvPr id="519" name="Google Shape;519;p11"/>
          <p:cNvGrpSpPr/>
          <p:nvPr/>
        </p:nvGrpSpPr>
        <p:grpSpPr>
          <a:xfrm>
            <a:off x="1695548" y="509999"/>
            <a:ext cx="1207041" cy="1551898"/>
            <a:chOff x="6247450" y="511800"/>
            <a:chExt cx="1221084" cy="1551898"/>
          </a:xfrm>
        </p:grpSpPr>
        <p:sp>
          <p:nvSpPr>
            <p:cNvPr id="520" name="Google Shape;520;p11"/>
            <p:cNvSpPr/>
            <p:nvPr/>
          </p:nvSpPr>
          <p:spPr>
            <a:xfrm>
              <a:off x="6247450" y="1998425"/>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11"/>
            <p:cNvSpPr/>
            <p:nvPr/>
          </p:nvSpPr>
          <p:spPr>
            <a:xfrm>
              <a:off x="6247450" y="511800"/>
              <a:ext cx="1221084" cy="65273"/>
            </a:xfrm>
            <a:custGeom>
              <a:avLst/>
              <a:gdLst/>
              <a:ahLst/>
              <a:cxnLst/>
              <a:rect l="l" t="t" r="r" b="b"/>
              <a:pathLst>
                <a:path w="41661" h="2227" extrusionOk="0">
                  <a:moveTo>
                    <a:pt x="1" y="0"/>
                  </a:moveTo>
                  <a:lnTo>
                    <a:pt x="1" y="739"/>
                  </a:lnTo>
                  <a:cubicBezTo>
                    <a:pt x="1061" y="739"/>
                    <a:pt x="1549" y="1060"/>
                    <a:pt x="2108" y="1429"/>
                  </a:cubicBezTo>
                  <a:cubicBezTo>
                    <a:pt x="2704" y="1798"/>
                    <a:pt x="3358" y="2227"/>
                    <a:pt x="4632" y="2227"/>
                  </a:cubicBezTo>
                  <a:cubicBezTo>
                    <a:pt x="5894" y="2227"/>
                    <a:pt x="6561" y="1798"/>
                    <a:pt x="7145" y="1429"/>
                  </a:cubicBezTo>
                  <a:cubicBezTo>
                    <a:pt x="7728" y="1060"/>
                    <a:pt x="8204" y="739"/>
                    <a:pt x="9252" y="739"/>
                  </a:cubicBezTo>
                  <a:cubicBezTo>
                    <a:pt x="10312" y="739"/>
                    <a:pt x="10800" y="1060"/>
                    <a:pt x="11371" y="1429"/>
                  </a:cubicBezTo>
                  <a:cubicBezTo>
                    <a:pt x="11967" y="1798"/>
                    <a:pt x="12622" y="2227"/>
                    <a:pt x="13884" y="2227"/>
                  </a:cubicBezTo>
                  <a:cubicBezTo>
                    <a:pt x="15146" y="2227"/>
                    <a:pt x="15824" y="1798"/>
                    <a:pt x="16396" y="1429"/>
                  </a:cubicBezTo>
                  <a:cubicBezTo>
                    <a:pt x="16979" y="1060"/>
                    <a:pt x="17455" y="739"/>
                    <a:pt x="18515" y="739"/>
                  </a:cubicBezTo>
                  <a:cubicBezTo>
                    <a:pt x="19575" y="739"/>
                    <a:pt x="20063" y="1060"/>
                    <a:pt x="20623" y="1429"/>
                  </a:cubicBezTo>
                  <a:cubicBezTo>
                    <a:pt x="21206" y="1798"/>
                    <a:pt x="21873" y="2227"/>
                    <a:pt x="23147" y="2227"/>
                  </a:cubicBezTo>
                  <a:cubicBezTo>
                    <a:pt x="24409" y="2227"/>
                    <a:pt x="25075" y="1798"/>
                    <a:pt x="25659" y="1429"/>
                  </a:cubicBezTo>
                  <a:cubicBezTo>
                    <a:pt x="26242" y="1060"/>
                    <a:pt x="26719" y="739"/>
                    <a:pt x="27766" y="739"/>
                  </a:cubicBezTo>
                  <a:cubicBezTo>
                    <a:pt x="28826" y="739"/>
                    <a:pt x="29314" y="1060"/>
                    <a:pt x="29886" y="1429"/>
                  </a:cubicBezTo>
                  <a:cubicBezTo>
                    <a:pt x="30469" y="1798"/>
                    <a:pt x="31136" y="2227"/>
                    <a:pt x="32398" y="2227"/>
                  </a:cubicBezTo>
                  <a:cubicBezTo>
                    <a:pt x="33660" y="2227"/>
                    <a:pt x="34339" y="1798"/>
                    <a:pt x="34910" y="1429"/>
                  </a:cubicBezTo>
                  <a:cubicBezTo>
                    <a:pt x="35493" y="1060"/>
                    <a:pt x="35982" y="739"/>
                    <a:pt x="37029" y="739"/>
                  </a:cubicBezTo>
                  <a:cubicBezTo>
                    <a:pt x="38089" y="739"/>
                    <a:pt x="38577" y="1060"/>
                    <a:pt x="39137" y="1429"/>
                  </a:cubicBezTo>
                  <a:cubicBezTo>
                    <a:pt x="39720" y="1798"/>
                    <a:pt x="40387" y="2227"/>
                    <a:pt x="41661" y="2227"/>
                  </a:cubicBezTo>
                  <a:lnTo>
                    <a:pt x="41661" y="1489"/>
                  </a:lnTo>
                  <a:cubicBezTo>
                    <a:pt x="40601" y="1489"/>
                    <a:pt x="40113" y="1167"/>
                    <a:pt x="39542" y="798"/>
                  </a:cubicBezTo>
                  <a:cubicBezTo>
                    <a:pt x="38958" y="429"/>
                    <a:pt x="38291" y="0"/>
                    <a:pt x="37029" y="0"/>
                  </a:cubicBezTo>
                  <a:cubicBezTo>
                    <a:pt x="35767" y="0"/>
                    <a:pt x="35089" y="429"/>
                    <a:pt x="34517" y="798"/>
                  </a:cubicBezTo>
                  <a:cubicBezTo>
                    <a:pt x="33934" y="1167"/>
                    <a:pt x="33446" y="1489"/>
                    <a:pt x="32398" y="1489"/>
                  </a:cubicBezTo>
                  <a:cubicBezTo>
                    <a:pt x="31338" y="1489"/>
                    <a:pt x="30850" y="1167"/>
                    <a:pt x="30290" y="798"/>
                  </a:cubicBezTo>
                  <a:cubicBezTo>
                    <a:pt x="29707" y="429"/>
                    <a:pt x="29040" y="0"/>
                    <a:pt x="27766" y="0"/>
                  </a:cubicBezTo>
                  <a:cubicBezTo>
                    <a:pt x="26504" y="0"/>
                    <a:pt x="25837" y="429"/>
                    <a:pt x="25254" y="798"/>
                  </a:cubicBezTo>
                  <a:cubicBezTo>
                    <a:pt x="24671" y="1167"/>
                    <a:pt x="24194" y="1489"/>
                    <a:pt x="23147" y="1489"/>
                  </a:cubicBezTo>
                  <a:cubicBezTo>
                    <a:pt x="22087" y="1489"/>
                    <a:pt x="21599" y="1167"/>
                    <a:pt x="21027" y="798"/>
                  </a:cubicBezTo>
                  <a:cubicBezTo>
                    <a:pt x="20432" y="429"/>
                    <a:pt x="19777" y="0"/>
                    <a:pt x="18515" y="0"/>
                  </a:cubicBezTo>
                  <a:cubicBezTo>
                    <a:pt x="17253" y="0"/>
                    <a:pt x="16574" y="429"/>
                    <a:pt x="16003" y="798"/>
                  </a:cubicBezTo>
                  <a:cubicBezTo>
                    <a:pt x="15419" y="1167"/>
                    <a:pt x="14931" y="1489"/>
                    <a:pt x="13884" y="1489"/>
                  </a:cubicBezTo>
                  <a:cubicBezTo>
                    <a:pt x="12824" y="1489"/>
                    <a:pt x="12336" y="1167"/>
                    <a:pt x="11776" y="798"/>
                  </a:cubicBezTo>
                  <a:cubicBezTo>
                    <a:pt x="11181" y="429"/>
                    <a:pt x="10526" y="0"/>
                    <a:pt x="9252" y="0"/>
                  </a:cubicBezTo>
                  <a:cubicBezTo>
                    <a:pt x="7990" y="0"/>
                    <a:pt x="7323" y="429"/>
                    <a:pt x="6740" y="798"/>
                  </a:cubicBezTo>
                  <a:cubicBezTo>
                    <a:pt x="6156" y="1167"/>
                    <a:pt x="5668" y="1489"/>
                    <a:pt x="4632" y="1489"/>
                  </a:cubicBezTo>
                  <a:cubicBezTo>
                    <a:pt x="3573" y="1489"/>
                    <a:pt x="3085" y="1167"/>
                    <a:pt x="2513" y="798"/>
                  </a:cubicBezTo>
                  <a:cubicBezTo>
                    <a:pt x="1918" y="429"/>
                    <a:pt x="1263" y="0"/>
                    <a:pt x="1" y="0"/>
                  </a:cubicBezTo>
                  <a:close/>
                </a:path>
              </a:pathLst>
            </a:custGeom>
            <a:solidFill>
              <a:srgbClr val="E2D5C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22" name="Google Shape;522;p11"/>
          <p:cNvPicPr preferRelativeResize="0"/>
          <p:nvPr/>
        </p:nvPicPr>
        <p:blipFill rotWithShape="1">
          <a:blip r:embed="rId3">
            <a:alphaModFix/>
          </a:blip>
          <a:srcRect/>
          <a:stretch/>
        </p:blipFill>
        <p:spPr>
          <a:xfrm>
            <a:off x="4246020" y="115672"/>
            <a:ext cx="1457246" cy="2198358"/>
          </a:xfrm>
          <a:prstGeom prst="rect">
            <a:avLst/>
          </a:prstGeom>
          <a:noFill/>
          <a:ln>
            <a:noFill/>
          </a:ln>
        </p:spPr>
      </p:pic>
      <p:pic>
        <p:nvPicPr>
          <p:cNvPr id="523" name="Google Shape;523;p11"/>
          <p:cNvPicPr preferRelativeResize="0"/>
          <p:nvPr/>
        </p:nvPicPr>
        <p:blipFill rotWithShape="1">
          <a:blip r:embed="rId4">
            <a:alphaModFix/>
          </a:blip>
          <a:srcRect/>
          <a:stretch/>
        </p:blipFill>
        <p:spPr>
          <a:xfrm>
            <a:off x="5781411" y="296456"/>
            <a:ext cx="1409025" cy="1817408"/>
          </a:xfrm>
          <a:prstGeom prst="rect">
            <a:avLst/>
          </a:prstGeom>
          <a:noFill/>
          <a:ln>
            <a:noFill/>
          </a:ln>
          <a:effectLst>
            <a:outerShdw blurRad="292100" dist="139700" dir="2700000" algn="tl" rotWithShape="0">
              <a:srgbClr val="333333">
                <a:alpha val="64705"/>
              </a:srgbClr>
            </a:outerShdw>
          </a:effectLst>
        </p:spPr>
      </p:pic>
      <p:sp>
        <p:nvSpPr>
          <p:cNvPr id="524" name="Google Shape;524;p11"/>
          <p:cNvSpPr/>
          <p:nvPr/>
        </p:nvSpPr>
        <p:spPr>
          <a:xfrm>
            <a:off x="480825" y="4050754"/>
            <a:ext cx="8477249"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1" u="none" strike="noStrike" cap="none" dirty="0">
                <a:solidFill>
                  <a:schemeClr val="tx1"/>
                </a:solidFill>
                <a:latin typeface="Nunito" panose="020B0604020202020204" charset="0"/>
                <a:ea typeface="IBM Plex Sans"/>
                <a:cs typeface="Nunito" panose="020B0604020202020204" charset="0"/>
                <a:sym typeface="IBM Plex Sans"/>
              </a:rPr>
              <a:t>“While  it is difficult for a single indicator to fully capture the state or condition of the land, the sub-indicators are </a:t>
            </a:r>
            <a:r>
              <a:rPr lang="en-US" sz="1800" b="1" i="1" u="none" strike="noStrike" cap="none" dirty="0">
                <a:solidFill>
                  <a:schemeClr val="tx1"/>
                </a:solidFill>
                <a:latin typeface="Nunito" panose="020B0604020202020204" charset="0"/>
                <a:ea typeface="IBM Plex Sans"/>
                <a:cs typeface="Nunito" panose="020B0604020202020204" charset="0"/>
                <a:sym typeface="IBM Plex Sans"/>
              </a:rPr>
              <a:t>proxies</a:t>
            </a:r>
            <a:r>
              <a:rPr lang="en-US" sz="1800" b="0" i="1" u="none" strike="noStrike" cap="none" dirty="0">
                <a:solidFill>
                  <a:schemeClr val="tx1"/>
                </a:solidFill>
                <a:latin typeface="Nunito" panose="020B0604020202020204" charset="0"/>
                <a:ea typeface="IBM Plex Sans"/>
                <a:cs typeface="Nunito" panose="020B0604020202020204" charset="0"/>
                <a:sym typeface="IBM Plex Sans"/>
              </a:rPr>
              <a:t> to monitor the essential variables that reflect the capacity of the land to deliver ecosystem services” </a:t>
            </a:r>
            <a:r>
              <a:rPr lang="en-US" sz="1800" b="0" i="0" u="none" strike="noStrike" cap="none" dirty="0">
                <a:solidFill>
                  <a:schemeClr val="tx1"/>
                </a:solidFill>
                <a:latin typeface="Nunito" panose="020B0604020202020204" charset="0"/>
                <a:ea typeface="IBM Plex Sans"/>
                <a:cs typeface="Nunito" panose="020B0604020202020204" charset="0"/>
                <a:sym typeface="IBM Plex Sans"/>
              </a:rPr>
              <a:t>Sims et al. 2021</a:t>
            </a:r>
            <a:endParaRPr sz="1800" b="0" i="0" u="none" strike="noStrike" cap="none" dirty="0">
              <a:solidFill>
                <a:schemeClr val="tx1"/>
              </a:solidFill>
              <a:latin typeface="Nunito" panose="020B0604020202020204" charset="0"/>
              <a:ea typeface="IBM Plex Sans"/>
              <a:cs typeface="Nunito" panose="020B0604020202020204" charset="0"/>
              <a:sym typeface="IBM Plex Sans"/>
            </a:endParaRPr>
          </a:p>
        </p:txBody>
      </p:sp>
      <p:sp>
        <p:nvSpPr>
          <p:cNvPr id="15" name="TextBox 14">
            <a:extLst>
              <a:ext uri="{FF2B5EF4-FFF2-40B4-BE49-F238E27FC236}">
                <a16:creationId xmlns:a16="http://schemas.microsoft.com/office/drawing/2014/main" id="{614EA1C7-8767-4059-847D-EE62F5439887}"/>
              </a:ext>
            </a:extLst>
          </p:cNvPr>
          <p:cNvSpPr txBox="1"/>
          <p:nvPr/>
        </p:nvSpPr>
        <p:spPr>
          <a:xfrm>
            <a:off x="1360514" y="3572467"/>
            <a:ext cx="702436" cy="307777"/>
          </a:xfrm>
          <a:prstGeom prst="rect">
            <a:avLst/>
          </a:prstGeom>
          <a:noFill/>
        </p:spPr>
        <p:txBody>
          <a:bodyPr wrap="none" rtlCol="0">
            <a:spAutoFit/>
          </a:bodyPr>
          <a:lstStyle/>
          <a:p>
            <a:r>
              <a:rPr lang="en-US" dirty="0"/>
              <a:t>SO1-1</a:t>
            </a:r>
            <a:endParaRPr lang="fr-CI" dirty="0"/>
          </a:p>
        </p:txBody>
      </p:sp>
      <p:sp>
        <p:nvSpPr>
          <p:cNvPr id="16" name="TextBox 15">
            <a:extLst>
              <a:ext uri="{FF2B5EF4-FFF2-40B4-BE49-F238E27FC236}">
                <a16:creationId xmlns:a16="http://schemas.microsoft.com/office/drawing/2014/main" id="{4A813332-E3F6-4B5F-A491-DE612DC61450}"/>
              </a:ext>
            </a:extLst>
          </p:cNvPr>
          <p:cNvSpPr txBox="1"/>
          <p:nvPr/>
        </p:nvSpPr>
        <p:spPr>
          <a:xfrm>
            <a:off x="4170845" y="3572466"/>
            <a:ext cx="702436" cy="307777"/>
          </a:xfrm>
          <a:prstGeom prst="rect">
            <a:avLst/>
          </a:prstGeom>
          <a:noFill/>
        </p:spPr>
        <p:txBody>
          <a:bodyPr wrap="none" rtlCol="0">
            <a:spAutoFit/>
          </a:bodyPr>
          <a:lstStyle/>
          <a:p>
            <a:r>
              <a:rPr lang="en-US" dirty="0"/>
              <a:t>SO1-2</a:t>
            </a:r>
            <a:endParaRPr lang="fr-CI" dirty="0"/>
          </a:p>
        </p:txBody>
      </p:sp>
      <p:sp>
        <p:nvSpPr>
          <p:cNvPr id="17" name="TextBox 16">
            <a:extLst>
              <a:ext uri="{FF2B5EF4-FFF2-40B4-BE49-F238E27FC236}">
                <a16:creationId xmlns:a16="http://schemas.microsoft.com/office/drawing/2014/main" id="{2B1E3789-EE56-4A6B-A2D2-E6F4BDC4C75D}"/>
              </a:ext>
            </a:extLst>
          </p:cNvPr>
          <p:cNvSpPr txBox="1"/>
          <p:nvPr/>
        </p:nvSpPr>
        <p:spPr>
          <a:xfrm>
            <a:off x="6839218" y="3556866"/>
            <a:ext cx="702436" cy="307777"/>
          </a:xfrm>
          <a:prstGeom prst="rect">
            <a:avLst/>
          </a:prstGeom>
          <a:noFill/>
        </p:spPr>
        <p:txBody>
          <a:bodyPr wrap="none" rtlCol="0">
            <a:spAutoFit/>
          </a:bodyPr>
          <a:lstStyle/>
          <a:p>
            <a:r>
              <a:rPr lang="en-US" dirty="0"/>
              <a:t>SO1-3</a:t>
            </a:r>
            <a:endParaRPr lang="fr-CI" dirty="0"/>
          </a:p>
        </p:txBody>
      </p:sp>
      <p:sp>
        <p:nvSpPr>
          <p:cNvPr id="18" name="Rectangle 17">
            <a:extLst>
              <a:ext uri="{FF2B5EF4-FFF2-40B4-BE49-F238E27FC236}">
                <a16:creationId xmlns:a16="http://schemas.microsoft.com/office/drawing/2014/main" id="{81489126-1ABB-413F-8B04-9F8D88A6B24F}"/>
              </a:ext>
            </a:extLst>
          </p:cNvPr>
          <p:cNvSpPr/>
          <p:nvPr/>
        </p:nvSpPr>
        <p:spPr>
          <a:xfrm>
            <a:off x="825753" y="3189340"/>
            <a:ext cx="2037737" cy="276999"/>
          </a:xfrm>
          <a:prstGeom prst="rect">
            <a:avLst/>
          </a:prstGeom>
        </p:spPr>
        <p:txBody>
          <a:bodyPr wrap="none">
            <a:spAutoFit/>
          </a:bodyPr>
          <a:lstStyle/>
          <a:p>
            <a:r>
              <a:rPr lang="en-US" sz="1200" dirty="0">
                <a:solidFill>
                  <a:schemeClr val="bg1">
                    <a:lumMod val="65000"/>
                  </a:schemeClr>
                </a:solidFill>
                <a:latin typeface="Josefin Sans" panose="020B0604020202020204" charset="0"/>
              </a:rPr>
              <a:t>“transformational” variable</a:t>
            </a:r>
            <a:endParaRPr lang="fr-CI" sz="1200" dirty="0">
              <a:solidFill>
                <a:schemeClr val="bg1">
                  <a:lumMod val="65000"/>
                </a:schemeClr>
              </a:solidFill>
              <a:latin typeface="Josefin Sans" panose="020B0604020202020204" charset="0"/>
            </a:endParaRPr>
          </a:p>
        </p:txBody>
      </p:sp>
      <p:sp>
        <p:nvSpPr>
          <p:cNvPr id="19" name="Rectangle 18">
            <a:extLst>
              <a:ext uri="{FF2B5EF4-FFF2-40B4-BE49-F238E27FC236}">
                <a16:creationId xmlns:a16="http://schemas.microsoft.com/office/drawing/2014/main" id="{C34AAC32-93F9-46D4-9801-5A86ED9A402E}"/>
              </a:ext>
            </a:extLst>
          </p:cNvPr>
          <p:cNvSpPr/>
          <p:nvPr/>
        </p:nvSpPr>
        <p:spPr>
          <a:xfrm>
            <a:off x="3690493" y="3222401"/>
            <a:ext cx="1880643" cy="276999"/>
          </a:xfrm>
          <a:prstGeom prst="rect">
            <a:avLst/>
          </a:prstGeom>
        </p:spPr>
        <p:txBody>
          <a:bodyPr wrap="none">
            <a:spAutoFit/>
          </a:bodyPr>
          <a:lstStyle/>
          <a:p>
            <a:r>
              <a:rPr lang="en-US" sz="1200" dirty="0">
                <a:solidFill>
                  <a:schemeClr val="bg1">
                    <a:lumMod val="65000"/>
                  </a:schemeClr>
                </a:solidFill>
                <a:latin typeface="Josefin Sans" panose="020B0604020202020204" charset="0"/>
              </a:rPr>
              <a:t>“fast” ecological variable</a:t>
            </a:r>
            <a:endParaRPr lang="fr-CI" sz="1200" dirty="0">
              <a:solidFill>
                <a:schemeClr val="bg1">
                  <a:lumMod val="65000"/>
                </a:schemeClr>
              </a:solidFill>
              <a:latin typeface="Josefin Sans" panose="020B0604020202020204" charset="0"/>
            </a:endParaRPr>
          </a:p>
        </p:txBody>
      </p:sp>
      <p:sp>
        <p:nvSpPr>
          <p:cNvPr id="20" name="Rectangle 19">
            <a:extLst>
              <a:ext uri="{FF2B5EF4-FFF2-40B4-BE49-F238E27FC236}">
                <a16:creationId xmlns:a16="http://schemas.microsoft.com/office/drawing/2014/main" id="{890E4DCC-CD79-4414-9CF7-5B8D940A6838}"/>
              </a:ext>
            </a:extLst>
          </p:cNvPr>
          <p:cNvSpPr/>
          <p:nvPr/>
        </p:nvSpPr>
        <p:spPr>
          <a:xfrm>
            <a:off x="6271728" y="3259384"/>
            <a:ext cx="1895071" cy="276999"/>
          </a:xfrm>
          <a:prstGeom prst="rect">
            <a:avLst/>
          </a:prstGeom>
        </p:spPr>
        <p:txBody>
          <a:bodyPr wrap="none">
            <a:spAutoFit/>
          </a:bodyPr>
          <a:lstStyle/>
          <a:p>
            <a:r>
              <a:rPr lang="en-US" sz="1200" dirty="0">
                <a:solidFill>
                  <a:schemeClr val="bg1">
                    <a:lumMod val="65000"/>
                  </a:schemeClr>
                </a:solidFill>
                <a:latin typeface="Josefin Sans" panose="020B0604020202020204" charset="0"/>
              </a:rPr>
              <a:t>“slow” ecological variable</a:t>
            </a:r>
            <a:endParaRPr lang="fr-CI" sz="1200" dirty="0">
              <a:solidFill>
                <a:schemeClr val="bg1">
                  <a:lumMod val="65000"/>
                </a:schemeClr>
              </a:solidFill>
              <a:latin typeface="Josefin Sans" panose="020B0604020202020204" charset="0"/>
            </a:endParaRPr>
          </a:p>
        </p:txBody>
      </p:sp>
      <p:pic>
        <p:nvPicPr>
          <p:cNvPr id="21" name="Picture 20">
            <a:extLst>
              <a:ext uri="{FF2B5EF4-FFF2-40B4-BE49-F238E27FC236}">
                <a16:creationId xmlns:a16="http://schemas.microsoft.com/office/drawing/2014/main" id="{D8D2D6D6-E091-4D1F-934D-565815013B8A}"/>
              </a:ext>
            </a:extLst>
          </p:cNvPr>
          <p:cNvPicPr>
            <a:picLocks noChangeAspect="1"/>
          </p:cNvPicPr>
          <p:nvPr/>
        </p:nvPicPr>
        <p:blipFill>
          <a:blip r:embed="rId5"/>
          <a:stretch>
            <a:fillRect/>
          </a:stretch>
        </p:blipFill>
        <p:spPr>
          <a:xfrm>
            <a:off x="7307772" y="291328"/>
            <a:ext cx="1409024" cy="1816126"/>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313690C7-E2DB-4D9C-8776-1BBD2EC69BF5}"/>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161053" y="154466"/>
            <a:ext cx="932563" cy="530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228600" y="228600"/>
            <a:ext cx="5916900" cy="9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a:t>
            </a:r>
            <a:r>
              <a:rPr lang="fr-CI" dirty="0"/>
              <a:t>ne Out All Out </a:t>
            </a:r>
            <a:r>
              <a:rPr lang="fr-CI" dirty="0" err="1"/>
              <a:t>Principle</a:t>
            </a:r>
            <a:endParaRPr dirty="0"/>
          </a:p>
        </p:txBody>
      </p:sp>
      <p:cxnSp>
        <p:nvCxnSpPr>
          <p:cNvPr id="175" name="Google Shape;175;p32"/>
          <p:cNvCxnSpPr/>
          <p:nvPr/>
        </p:nvCxnSpPr>
        <p:spPr>
          <a:xfrm>
            <a:off x="-88777" y="929715"/>
            <a:ext cx="9144000" cy="0"/>
          </a:xfrm>
          <a:prstGeom prst="straightConnector1">
            <a:avLst/>
          </a:prstGeom>
          <a:noFill/>
          <a:ln w="9525" cap="flat" cmpd="sng">
            <a:solidFill>
              <a:schemeClr val="dk1"/>
            </a:solidFill>
            <a:prstDash val="solid"/>
            <a:round/>
            <a:headEnd type="none" w="med" len="med"/>
            <a:tailEnd type="none" w="med" len="med"/>
          </a:ln>
        </p:spPr>
      </p:cxnSp>
      <p:sp>
        <p:nvSpPr>
          <p:cNvPr id="3" name="Subtitle 2">
            <a:extLst>
              <a:ext uri="{FF2B5EF4-FFF2-40B4-BE49-F238E27FC236}">
                <a16:creationId xmlns:a16="http://schemas.microsoft.com/office/drawing/2014/main" id="{E01D83E1-045C-4548-BF5C-124E0B917E5F}"/>
              </a:ext>
            </a:extLst>
          </p:cNvPr>
          <p:cNvSpPr>
            <a:spLocks noGrp="1"/>
          </p:cNvSpPr>
          <p:nvPr>
            <p:ph type="subTitle" idx="1"/>
          </p:nvPr>
        </p:nvSpPr>
        <p:spPr/>
        <p:txBody>
          <a:bodyPr/>
          <a:lstStyle/>
          <a:p>
            <a:endParaRPr lang="fr-CI"/>
          </a:p>
        </p:txBody>
      </p:sp>
      <p:pic>
        <p:nvPicPr>
          <p:cNvPr id="7" name="Picture 6">
            <a:extLst>
              <a:ext uri="{FF2B5EF4-FFF2-40B4-BE49-F238E27FC236}">
                <a16:creationId xmlns:a16="http://schemas.microsoft.com/office/drawing/2014/main" id="{5F072D32-18EA-48DF-9A26-8C0D70CA2B8F}"/>
              </a:ext>
            </a:extLst>
          </p:cNvPr>
          <p:cNvPicPr>
            <a:picLocks noChangeAspect="1"/>
          </p:cNvPicPr>
          <p:nvPr/>
        </p:nvPicPr>
        <p:blipFill rotWithShape="1">
          <a:blip r:embed="rId3"/>
          <a:srcRect r="1019"/>
          <a:stretch/>
        </p:blipFill>
        <p:spPr>
          <a:xfrm>
            <a:off x="0" y="1318169"/>
            <a:ext cx="9144000" cy="2922721"/>
          </a:xfrm>
          <a:prstGeom prst="rect">
            <a:avLst/>
          </a:prstGeom>
        </p:spPr>
      </p:pic>
      <p:pic>
        <p:nvPicPr>
          <p:cNvPr id="8" name="Picture 7">
            <a:extLst>
              <a:ext uri="{FF2B5EF4-FFF2-40B4-BE49-F238E27FC236}">
                <a16:creationId xmlns:a16="http://schemas.microsoft.com/office/drawing/2014/main" id="{9AFA534B-943C-4C85-BC43-DF55812DD02B}"/>
              </a:ext>
            </a:extLst>
          </p:cNvPr>
          <p:cNvPicPr>
            <a:picLocks noChangeAspect="1"/>
          </p:cNvPicPr>
          <p:nvPr/>
        </p:nvPicPr>
        <p:blipFill>
          <a:blip r:embed="rId4"/>
          <a:stretch>
            <a:fillRect/>
          </a:stretch>
        </p:blipFill>
        <p:spPr>
          <a:xfrm>
            <a:off x="1544692" y="4378050"/>
            <a:ext cx="5738428" cy="340719"/>
          </a:xfrm>
          <a:prstGeom prst="rect">
            <a:avLst/>
          </a:prstGeom>
        </p:spPr>
      </p:pic>
      <p:pic>
        <p:nvPicPr>
          <p:cNvPr id="9" name="Picture 8">
            <a:extLst>
              <a:ext uri="{FF2B5EF4-FFF2-40B4-BE49-F238E27FC236}">
                <a16:creationId xmlns:a16="http://schemas.microsoft.com/office/drawing/2014/main" id="{55C5AD44-C63B-45E1-8AC7-B291F3B446AC}"/>
              </a:ext>
            </a:extLst>
          </p:cNvPr>
          <p:cNvPicPr>
            <a:picLocks noChangeAspect="1"/>
          </p:cNvPicPr>
          <p:nvPr/>
        </p:nvPicPr>
        <p:blipFill rotWithShape="1">
          <a:blip r:embed="rId5">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0A47AF8-4A42-4ED2-9B53-ED422C9014B7}"/>
              </a:ext>
            </a:extLst>
          </p:cNvPr>
          <p:cNvSpPr txBox="1"/>
          <p:nvPr/>
        </p:nvSpPr>
        <p:spPr>
          <a:xfrm>
            <a:off x="528737" y="761649"/>
            <a:ext cx="8249465" cy="461665"/>
          </a:xfrm>
          <a:prstGeom prst="rect">
            <a:avLst/>
          </a:prstGeom>
          <a:noFill/>
        </p:spPr>
        <p:txBody>
          <a:bodyPr wrap="square" rtlCol="0">
            <a:spAutoFit/>
          </a:bodyPr>
          <a:lstStyle/>
          <a:p>
            <a:r>
              <a:rPr lang="en-US" sz="2400" b="1" dirty="0">
                <a:solidFill>
                  <a:srgbClr val="131A1F"/>
                </a:solidFill>
                <a:latin typeface="Avenir Next LT Pro Demi"/>
                <a:ea typeface="Roboto"/>
              </a:rPr>
              <a:t>Building on lessons learnt and addressing specific challenges</a:t>
            </a:r>
            <a:endParaRPr lang="en-ID" sz="2400" b="1" dirty="0">
              <a:solidFill>
                <a:srgbClr val="131A1F"/>
              </a:solidFill>
              <a:latin typeface="Roboto" panose="02000000000000000000" pitchFamily="2" charset="0"/>
              <a:ea typeface="Roboto" panose="02000000000000000000" pitchFamily="2" charset="0"/>
            </a:endParaRPr>
          </a:p>
        </p:txBody>
      </p:sp>
      <p:pic>
        <p:nvPicPr>
          <p:cNvPr id="22" name="Picture 21">
            <a:extLst>
              <a:ext uri="{FF2B5EF4-FFF2-40B4-BE49-F238E27FC236}">
                <a16:creationId xmlns:a16="http://schemas.microsoft.com/office/drawing/2014/main" id="{75B7DA3D-C60D-4AB5-AA65-88FD063B60C7}"/>
              </a:ext>
            </a:extLst>
          </p:cNvPr>
          <p:cNvPicPr>
            <a:picLocks noChangeAspect="1"/>
          </p:cNvPicPr>
          <p:nvPr/>
        </p:nvPicPr>
        <p:blipFill>
          <a:blip r:embed="rId2"/>
          <a:stretch>
            <a:fillRect/>
          </a:stretch>
        </p:blipFill>
        <p:spPr>
          <a:xfrm>
            <a:off x="5033161" y="2215644"/>
            <a:ext cx="1396943" cy="1974807"/>
          </a:xfrm>
          <a:prstGeom prst="rect">
            <a:avLst/>
          </a:prstGeom>
        </p:spPr>
      </p:pic>
      <p:sp>
        <p:nvSpPr>
          <p:cNvPr id="23" name="Arrow: Right 22">
            <a:extLst>
              <a:ext uri="{FF2B5EF4-FFF2-40B4-BE49-F238E27FC236}">
                <a16:creationId xmlns:a16="http://schemas.microsoft.com/office/drawing/2014/main" id="{DCB3A79B-01A9-44C1-A703-D8BDBF7484EB}"/>
              </a:ext>
            </a:extLst>
          </p:cNvPr>
          <p:cNvSpPr/>
          <p:nvPr/>
        </p:nvSpPr>
        <p:spPr>
          <a:xfrm>
            <a:off x="6568583" y="2940460"/>
            <a:ext cx="557035" cy="58274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1800"/>
          </a:p>
        </p:txBody>
      </p:sp>
      <p:pic>
        <p:nvPicPr>
          <p:cNvPr id="24" name="Picture 23">
            <a:extLst>
              <a:ext uri="{FF2B5EF4-FFF2-40B4-BE49-F238E27FC236}">
                <a16:creationId xmlns:a16="http://schemas.microsoft.com/office/drawing/2014/main" id="{29E1CCF9-EACB-410F-AE89-BDB4AD030984}"/>
              </a:ext>
            </a:extLst>
          </p:cNvPr>
          <p:cNvPicPr>
            <a:picLocks noChangeAspect="1"/>
          </p:cNvPicPr>
          <p:nvPr/>
        </p:nvPicPr>
        <p:blipFill>
          <a:blip r:embed="rId3"/>
          <a:stretch>
            <a:fillRect/>
          </a:stretch>
        </p:blipFill>
        <p:spPr>
          <a:xfrm>
            <a:off x="173738" y="1874370"/>
            <a:ext cx="4398263" cy="2316081"/>
          </a:xfrm>
          <a:prstGeom prst="rect">
            <a:avLst/>
          </a:prstGeom>
        </p:spPr>
      </p:pic>
      <p:pic>
        <p:nvPicPr>
          <p:cNvPr id="25" name="Picture 24">
            <a:extLst>
              <a:ext uri="{FF2B5EF4-FFF2-40B4-BE49-F238E27FC236}">
                <a16:creationId xmlns:a16="http://schemas.microsoft.com/office/drawing/2014/main" id="{52318CD5-C754-4EA7-96C8-B6BF8A5D3546}"/>
              </a:ext>
            </a:extLst>
          </p:cNvPr>
          <p:cNvPicPr>
            <a:picLocks noChangeAspect="1"/>
          </p:cNvPicPr>
          <p:nvPr/>
        </p:nvPicPr>
        <p:blipFill>
          <a:blip r:embed="rId4"/>
          <a:stretch>
            <a:fillRect/>
          </a:stretch>
        </p:blipFill>
        <p:spPr>
          <a:xfrm>
            <a:off x="7244428" y="2215644"/>
            <a:ext cx="1533774" cy="1976919"/>
          </a:xfrm>
          <a:prstGeom prst="rect">
            <a:avLst/>
          </a:prstGeom>
          <a:ln>
            <a:noFill/>
          </a:ln>
          <a:effectLst>
            <a:outerShdw blurRad="292100" dist="139700" dir="2700000" algn="tl" rotWithShape="0">
              <a:srgbClr val="333333">
                <a:alpha val="65000"/>
              </a:srgbClr>
            </a:outerShdw>
          </a:effectLst>
        </p:spPr>
      </p:pic>
      <p:sp>
        <p:nvSpPr>
          <p:cNvPr id="26" name="Arrow: Right 25">
            <a:extLst>
              <a:ext uri="{FF2B5EF4-FFF2-40B4-BE49-F238E27FC236}">
                <a16:creationId xmlns:a16="http://schemas.microsoft.com/office/drawing/2014/main" id="{EADAF2C4-8D0B-4FB9-9D93-10F7E9FC9446}"/>
              </a:ext>
            </a:extLst>
          </p:cNvPr>
          <p:cNvSpPr/>
          <p:nvPr/>
        </p:nvSpPr>
        <p:spPr>
          <a:xfrm>
            <a:off x="4368128" y="2911673"/>
            <a:ext cx="557035" cy="582748"/>
          </a:xfrm>
          <a:prstGeom prst="right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I" sz="1800"/>
          </a:p>
        </p:txBody>
      </p:sp>
      <p:pic>
        <p:nvPicPr>
          <p:cNvPr id="2" name="Picture 1">
            <a:extLst>
              <a:ext uri="{FF2B5EF4-FFF2-40B4-BE49-F238E27FC236}">
                <a16:creationId xmlns:a16="http://schemas.microsoft.com/office/drawing/2014/main" id="{D5BDBD94-D31C-498C-BEB5-93D3C06F8FF8}"/>
              </a:ext>
            </a:extLst>
          </p:cNvPr>
          <p:cNvPicPr>
            <a:picLocks noChangeAspect="1"/>
          </p:cNvPicPr>
          <p:nvPr/>
        </p:nvPicPr>
        <p:blipFill>
          <a:blip r:embed="rId5"/>
          <a:stretch>
            <a:fillRect/>
          </a:stretch>
        </p:blipFill>
        <p:spPr>
          <a:xfrm rot="20975792">
            <a:off x="156279" y="1710414"/>
            <a:ext cx="643917" cy="905446"/>
          </a:xfrm>
          <a:prstGeom prst="rect">
            <a:avLst/>
          </a:prstGeom>
        </p:spPr>
      </p:pic>
      <p:sp>
        <p:nvSpPr>
          <p:cNvPr id="7" name="TextBox 6">
            <a:extLst>
              <a:ext uri="{FF2B5EF4-FFF2-40B4-BE49-F238E27FC236}">
                <a16:creationId xmlns:a16="http://schemas.microsoft.com/office/drawing/2014/main" id="{54C40D37-F5CD-4474-8231-54D43604D3EF}"/>
              </a:ext>
            </a:extLst>
          </p:cNvPr>
          <p:cNvSpPr txBox="1"/>
          <p:nvPr/>
        </p:nvSpPr>
        <p:spPr>
          <a:xfrm>
            <a:off x="1406760" y="1620221"/>
            <a:ext cx="2105063" cy="307777"/>
          </a:xfrm>
          <a:prstGeom prst="rect">
            <a:avLst/>
          </a:prstGeom>
          <a:noFill/>
        </p:spPr>
        <p:txBody>
          <a:bodyPr wrap="none" rtlCol="0">
            <a:spAutoFit/>
          </a:bodyPr>
          <a:lstStyle/>
          <a:p>
            <a:r>
              <a:rPr lang="en-US" dirty="0"/>
              <a:t>2022 Reporting Process</a:t>
            </a:r>
            <a:endParaRPr lang="fr-CI" dirty="0"/>
          </a:p>
        </p:txBody>
      </p:sp>
      <p:pic>
        <p:nvPicPr>
          <p:cNvPr id="10" name="Picture 9">
            <a:extLst>
              <a:ext uri="{FF2B5EF4-FFF2-40B4-BE49-F238E27FC236}">
                <a16:creationId xmlns:a16="http://schemas.microsoft.com/office/drawing/2014/main" id="{09895FB1-A8CE-4322-8657-DD7B3D340DF0}"/>
              </a:ext>
            </a:extLst>
          </p:cNvPr>
          <p:cNvPicPr>
            <a:picLocks noChangeAspect="1"/>
          </p:cNvPicPr>
          <p:nvPr/>
        </p:nvPicPr>
        <p:blipFill rotWithShape="1">
          <a:blip r:embed="rId6">
            <a:clrChange>
              <a:clrFrom>
                <a:srgbClr val="FFFFFF"/>
              </a:clrFrom>
              <a:clrTo>
                <a:srgbClr val="FFFFFF">
                  <a:alpha val="0"/>
                </a:srgbClr>
              </a:clrTo>
            </a:clrChange>
          </a:blip>
          <a:srcRect l="53778" r="15826"/>
          <a:stretch/>
        </p:blipFill>
        <p:spPr>
          <a:xfrm>
            <a:off x="8114190" y="173176"/>
            <a:ext cx="932563" cy="530797"/>
          </a:xfrm>
          <a:prstGeom prst="rect">
            <a:avLst/>
          </a:prstGeom>
        </p:spPr>
      </p:pic>
    </p:spTree>
    <p:extLst>
      <p:ext uri="{BB962C8B-B14F-4D97-AF65-F5344CB8AC3E}">
        <p14:creationId xmlns:p14="http://schemas.microsoft.com/office/powerpoint/2010/main" val="2727400111"/>
      </p:ext>
    </p:extLst>
  </p:cSld>
  <p:clrMapOvr>
    <a:masterClrMapping/>
  </p:clrMapOvr>
</p:sld>
</file>

<file path=ppt/theme/theme1.xml><?xml version="1.0" encoding="utf-8"?>
<a:theme xmlns:a="http://schemas.openxmlformats.org/drawingml/2006/main" name="International Organizations by Slidesgo">
  <a:themeElements>
    <a:clrScheme name="Simple Light">
      <a:dk1>
        <a:srgbClr val="000000"/>
      </a:dk1>
      <a:lt1>
        <a:srgbClr val="FFFFFF"/>
      </a:lt1>
      <a:dk2>
        <a:srgbClr val="003366"/>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itch Deck by Slidesgo">
  <a:themeElements>
    <a:clrScheme name="Simple Light">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14946</TotalTime>
  <Words>3216</Words>
  <Application>Microsoft Office PowerPoint</Application>
  <PresentationFormat>On-screen Show (16:9)</PresentationFormat>
  <Paragraphs>192</Paragraphs>
  <Slides>35</Slides>
  <Notes>22</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35</vt:i4>
      </vt:variant>
    </vt:vector>
  </HeadingPairs>
  <TitlesOfParts>
    <vt:vector size="56" baseType="lpstr">
      <vt:lpstr>Roboto Slab</vt:lpstr>
      <vt:lpstr>Montserrat</vt:lpstr>
      <vt:lpstr>Nunito</vt:lpstr>
      <vt:lpstr>Avenir Next LT Pro Demi</vt:lpstr>
      <vt:lpstr>Figtree</vt:lpstr>
      <vt:lpstr>Darker Grotesque SemiBold</vt:lpstr>
      <vt:lpstr>Josefin Sans</vt:lpstr>
      <vt:lpstr>Questrial</vt:lpstr>
      <vt:lpstr>Calibri</vt:lpstr>
      <vt:lpstr>IBM Plex Sans</vt:lpstr>
      <vt:lpstr>Nunito Light</vt:lpstr>
      <vt:lpstr>Helvetica</vt:lpstr>
      <vt:lpstr>Arial</vt:lpstr>
      <vt:lpstr>Avenir Next LT Pro</vt:lpstr>
      <vt:lpstr>Roboto</vt:lpstr>
      <vt:lpstr>Lato</vt:lpstr>
      <vt:lpstr>Open Sans</vt:lpstr>
      <vt:lpstr>Manrope</vt:lpstr>
      <vt:lpstr>Epilogue Medium</vt:lpstr>
      <vt:lpstr>International Organizations by Slidesgo</vt:lpstr>
      <vt:lpstr>Pitch Deck by Slidesgo</vt:lpstr>
      <vt:lpstr>SDG Indicator 15.3.1: Methodology and new guidance  </vt:lpstr>
      <vt:lpstr>2018-2030 UNCCD Strategic Framework</vt:lpstr>
      <vt:lpstr>Land Degradation Neutrality</vt:lpstr>
      <vt:lpstr>PowerPoint Presentation</vt:lpstr>
      <vt:lpstr>SDG indicator 15.3.1</vt:lpstr>
      <vt:lpstr>LDN and SDG target 15.3</vt:lpstr>
      <vt:lpstr>SDG 15.3.1 PROPORTION OF LAND THAT IS DEGRADED </vt:lpstr>
      <vt:lpstr>One Out All Out Principle</vt:lpstr>
      <vt:lpstr>PowerPoint Presentation</vt:lpstr>
      <vt:lpstr>PowerPoint Presentation</vt:lpstr>
      <vt:lpstr>PowerPoint Presentation</vt:lpstr>
      <vt:lpstr>INTEGRATING  LAND CONDITION ASSESSMENTS OVER TIME  </vt:lpstr>
      <vt:lpstr>1.1 PERIOD assessment</vt:lpstr>
      <vt:lpstr>2026 Reporting process:  periods for SO1-1, SO1-2 and SO1-3</vt:lpstr>
      <vt:lpstr>PowerPoint Presentation</vt:lpstr>
      <vt:lpstr>1.1 PERIOD assessment</vt:lpstr>
      <vt:lpstr>1.1 PERIOD assessment</vt:lpstr>
      <vt:lpstr>Is the period assessment enough to estimate the proportion of degraded land (SDG 15.3.1) in 2023?</vt:lpstr>
      <vt:lpstr>1.2 STATUS</vt:lpstr>
      <vt:lpstr>1.2 STATUS</vt:lpstr>
      <vt:lpstr>1.2 STATUS MATRIX</vt:lpstr>
      <vt:lpstr>PowerPoint Presentation</vt:lpstr>
      <vt:lpstr>TRACKING PROGRESS TOWARDS LDN </vt:lpstr>
      <vt:lpstr>LDN</vt:lpstr>
      <vt:lpstr>2.1 FURTHER CHARACTERIZATION</vt:lpstr>
      <vt:lpstr>2.1 FURTHER CHARACTERIZATION of LD and IMPROVEMENT</vt:lpstr>
      <vt:lpstr>2.1 FURTHER CHARACTERIZATION</vt:lpstr>
      <vt:lpstr>PowerPoint Presentation</vt:lpstr>
      <vt:lpstr>PowerPoint Presentation</vt:lpstr>
      <vt:lpstr>PowerPoint Presentation</vt:lpstr>
      <vt:lpstr>PowerPoint Presentation</vt:lpstr>
      <vt:lpstr>ENHANCEMENT OF DATASETS AND METHODOLOGIES </vt:lpstr>
      <vt:lpstr>Enhancements for assessing:</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of Trainers on UNCCD Reporting</dc:title>
  <dc:creator>Ingrid</dc:creator>
  <cp:lastModifiedBy>Teich, Ingrid (CDE)</cp:lastModifiedBy>
  <cp:revision>54</cp:revision>
  <dcterms:modified xsi:type="dcterms:W3CDTF">2026-06-26T10:36:16Z</dcterms:modified>
</cp:coreProperties>
</file>