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18"/>
  </p:notesMasterIdLst>
  <p:sldIdLst>
    <p:sldId id="256" r:id="rId2"/>
    <p:sldId id="257" r:id="rId3"/>
    <p:sldId id="3560" r:id="rId4"/>
    <p:sldId id="259" r:id="rId5"/>
    <p:sldId id="260" r:id="rId6"/>
    <p:sldId id="3628" r:id="rId7"/>
    <p:sldId id="262" r:id="rId8"/>
    <p:sldId id="3629" r:id="rId9"/>
    <p:sldId id="3561" r:id="rId10"/>
    <p:sldId id="264" r:id="rId11"/>
    <p:sldId id="265" r:id="rId12"/>
    <p:sldId id="266" r:id="rId13"/>
    <p:sldId id="267" r:id="rId14"/>
    <p:sldId id="268" r:id="rId15"/>
    <p:sldId id="3562" r:id="rId16"/>
    <p:sldId id="269" r:id="rId17"/>
  </p:sldIdLst>
  <p:sldSz cx="9144000" cy="5143500" type="screen16x9"/>
  <p:notesSz cx="6858000" cy="9144000"/>
  <p:embeddedFontLst>
    <p:embeddedFont>
      <p:font typeface="Avenir Next LT Pro" panose="020B0504020202020204" pitchFamily="34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Epilogue Medium" panose="020B0604020202020204" charset="0"/>
      <p:regular r:id="rId27"/>
      <p:bold r:id="rId28"/>
      <p:italic r:id="rId29"/>
      <p:boldItalic r:id="rId30"/>
    </p:embeddedFont>
    <p:embeddedFont>
      <p:font typeface="Golos Text" panose="020B0604020202020204" charset="0"/>
      <p:regular r:id="rId31"/>
      <p:bold r:id="rId32"/>
    </p:embeddedFont>
    <p:embeddedFont>
      <p:font typeface="IBM Plex Sans" panose="020B0604020202020204" charset="0"/>
      <p:regular r:id="rId33"/>
      <p:bold r:id="rId34"/>
      <p:italic r:id="rId35"/>
      <p:boldItalic r:id="rId36"/>
    </p:embeddedFont>
    <p:embeddedFont>
      <p:font typeface="Josefin Sans" panose="020B0604020202020204" charset="0"/>
      <p:regular r:id="rId37"/>
      <p:bold r:id="rId38"/>
      <p:italic r:id="rId39"/>
      <p:boldItalic r:id="rId40"/>
    </p:embeddedFont>
    <p:embeddedFont>
      <p:font typeface="Manrope" panose="020B0604020202020204" charset="0"/>
      <p:regular r:id="rId41"/>
      <p:bold r:id="rId42"/>
    </p:embeddedFont>
    <p:embeddedFont>
      <p:font typeface="Playfair Display" panose="020B0604020202020204" charset="0"/>
      <p:regular r:id="rId43"/>
      <p:bold r:id="rId44"/>
      <p:italic r:id="rId45"/>
      <p:boldItalic r:id="rId46"/>
    </p:embeddedFont>
    <p:embeddedFont>
      <p:font typeface="Questrial" panose="020B0604020202020204" charset="0"/>
      <p:regular r:id="rId47"/>
    </p:embeddedFont>
    <p:embeddedFont>
      <p:font typeface="Roboto" panose="020B060402020202020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33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C3BAB81-B57F-44EB-B710-BE4594560E23}">
  <a:tblStyle styleId="{BC3BAB81-B57F-44EB-B710-BE4594560E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185" autoAdjust="0"/>
  </p:normalViewPr>
  <p:slideViewPr>
    <p:cSldViewPr snapToGrid="0">
      <p:cViewPr varScale="1">
        <p:scale>
          <a:sx n="86" d="100"/>
          <a:sy n="86" d="100"/>
        </p:scale>
        <p:origin x="128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openxmlformats.org/officeDocument/2006/relationships/font" Target="fonts/font29.fntdata"/><Relationship Id="rId50" Type="http://schemas.openxmlformats.org/officeDocument/2006/relationships/font" Target="fonts/font32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1.fntdata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font" Target="fonts/font27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font" Target="fonts/font26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font" Target="fonts/font25.fntdata"/><Relationship Id="rId48" Type="http://schemas.openxmlformats.org/officeDocument/2006/relationships/font" Target="fonts/font30.fntdata"/><Relationship Id="rId8" Type="http://schemas.openxmlformats.org/officeDocument/2006/relationships/slide" Target="slides/slide7.xml"/><Relationship Id="rId51" Type="http://schemas.openxmlformats.org/officeDocument/2006/relationships/font" Target="fonts/font3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font" Target="fonts/font28.fntdata"/><Relationship Id="rId20" Type="http://schemas.openxmlformats.org/officeDocument/2006/relationships/font" Target="fonts/font2.fntdata"/><Relationship Id="rId41" Type="http://schemas.openxmlformats.org/officeDocument/2006/relationships/font" Target="fonts/font23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49" Type="http://schemas.openxmlformats.org/officeDocument/2006/relationships/font" Target="fonts/font3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2" name="Google Shape;1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3" name="Google Shape;1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9" name="Google Shape;17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35c9f142d8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35c9f142d8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" name="Google Shape;5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16F99-48F1-4F4B-8A80-1902728FBB73}" type="slidenum">
              <a:rPr lang="fr-CI" smtClean="0"/>
              <a:t>6</a:t>
            </a:fld>
            <a:endParaRPr lang="fr-CI"/>
          </a:p>
        </p:txBody>
      </p:sp>
    </p:spTree>
    <p:extLst>
      <p:ext uri="{BB962C8B-B14F-4D97-AF65-F5344CB8AC3E}">
        <p14:creationId xmlns:p14="http://schemas.microsoft.com/office/powerpoint/2010/main" val="2865028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16F99-48F1-4F4B-8A80-1902728FBB73}" type="slidenum">
              <a:rPr lang="fr-CI" smtClean="0"/>
              <a:t>8</a:t>
            </a:fld>
            <a:endParaRPr lang="fr-CI"/>
          </a:p>
        </p:txBody>
      </p:sp>
    </p:spTree>
    <p:extLst>
      <p:ext uri="{BB962C8B-B14F-4D97-AF65-F5344CB8AC3E}">
        <p14:creationId xmlns:p14="http://schemas.microsoft.com/office/powerpoint/2010/main" val="748865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tBDf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>
            <a:spLocks noGrp="1"/>
          </p:cNvSpPr>
          <p:nvPr>
            <p:ph type="pic" idx="2"/>
          </p:nvPr>
        </p:nvSpPr>
        <p:spPr>
          <a:xfrm flipH="1">
            <a:off x="3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28600" y="228600"/>
            <a:ext cx="5788500" cy="20934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28600" y="2321996"/>
            <a:ext cx="5788500" cy="431100"/>
          </a:xfrm>
          <a:prstGeom prst="rect">
            <a:avLst/>
          </a:prstGeom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9" name="Google Shape;129;p22"/>
          <p:cNvCxnSpPr/>
          <p:nvPr/>
        </p:nvCxnSpPr>
        <p:spPr>
          <a:xfrm>
            <a:off x="0" y="114300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7"/>
          <p:cNvSpPr txBox="1">
            <a:spLocks noGrp="1"/>
          </p:cNvSpPr>
          <p:nvPr>
            <p:ph type="title"/>
          </p:nvPr>
        </p:nvSpPr>
        <p:spPr>
          <a:xfrm>
            <a:off x="4514925" y="2158275"/>
            <a:ext cx="39159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" name="Google Shape;15;p17"/>
          <p:cNvSpPr txBox="1">
            <a:spLocks noGrp="1"/>
          </p:cNvSpPr>
          <p:nvPr>
            <p:ph type="subTitle" idx="1"/>
          </p:nvPr>
        </p:nvSpPr>
        <p:spPr>
          <a:xfrm>
            <a:off x="4514925" y="2882243"/>
            <a:ext cx="39159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6" name="Google Shape;16;p17"/>
          <p:cNvSpPr>
            <a:spLocks noGrp="1"/>
          </p:cNvSpPr>
          <p:nvPr>
            <p:ph type="pic" idx="2"/>
          </p:nvPr>
        </p:nvSpPr>
        <p:spPr>
          <a:xfrm>
            <a:off x="-2409825" y="0"/>
            <a:ext cx="6448500" cy="5143500"/>
          </a:xfrm>
          <a:prstGeom prst="flowChartInputOutpu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1770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subTitle" idx="1"/>
          </p:nvPr>
        </p:nvSpPr>
        <p:spPr>
          <a:xfrm>
            <a:off x="4985245" y="1667625"/>
            <a:ext cx="2947800" cy="23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subTitle" idx="2"/>
          </p:nvPr>
        </p:nvSpPr>
        <p:spPr>
          <a:xfrm>
            <a:off x="1211050" y="1667625"/>
            <a:ext cx="2947800" cy="23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6"/>
          <p:cNvSpPr/>
          <p:nvPr/>
        </p:nvSpPr>
        <p:spPr>
          <a:xfrm>
            <a:off x="4950" y="4948525"/>
            <a:ext cx="9144000" cy="214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805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0"/>
          <p:cNvSpPr txBox="1">
            <a:spLocks noGrp="1"/>
          </p:cNvSpPr>
          <p:nvPr>
            <p:ph type="title"/>
          </p:nvPr>
        </p:nvSpPr>
        <p:spPr>
          <a:xfrm>
            <a:off x="3093200" y="1471188"/>
            <a:ext cx="2953500" cy="13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subTitle" idx="1"/>
          </p:nvPr>
        </p:nvSpPr>
        <p:spPr>
          <a:xfrm>
            <a:off x="3093150" y="2721313"/>
            <a:ext cx="2953500" cy="9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2972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E4F8830-6C91-48D5-A66C-425A216D7A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1458" y="785201"/>
            <a:ext cx="3101151" cy="3101151"/>
          </a:xfrm>
          <a:custGeom>
            <a:avLst/>
            <a:gdLst>
              <a:gd name="connsiteX0" fmla="*/ 526947 w 6202301"/>
              <a:gd name="connsiteY0" fmla="*/ 0 h 6202301"/>
              <a:gd name="connsiteX1" fmla="*/ 5675354 w 6202301"/>
              <a:gd name="connsiteY1" fmla="*/ 0 h 6202301"/>
              <a:gd name="connsiteX2" fmla="*/ 6202301 w 6202301"/>
              <a:gd name="connsiteY2" fmla="*/ 526947 h 6202301"/>
              <a:gd name="connsiteX3" fmla="*/ 6202301 w 6202301"/>
              <a:gd name="connsiteY3" fmla="*/ 5675354 h 6202301"/>
              <a:gd name="connsiteX4" fmla="*/ 5675354 w 6202301"/>
              <a:gd name="connsiteY4" fmla="*/ 6202301 h 6202301"/>
              <a:gd name="connsiteX5" fmla="*/ 526947 w 6202301"/>
              <a:gd name="connsiteY5" fmla="*/ 6202301 h 6202301"/>
              <a:gd name="connsiteX6" fmla="*/ 0 w 6202301"/>
              <a:gd name="connsiteY6" fmla="*/ 5675354 h 6202301"/>
              <a:gd name="connsiteX7" fmla="*/ 0 w 6202301"/>
              <a:gd name="connsiteY7" fmla="*/ 526947 h 6202301"/>
              <a:gd name="connsiteX8" fmla="*/ 526947 w 6202301"/>
              <a:gd name="connsiteY8" fmla="*/ 0 h 6202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02301" h="6202301">
                <a:moveTo>
                  <a:pt x="526947" y="0"/>
                </a:moveTo>
                <a:lnTo>
                  <a:pt x="5675354" y="0"/>
                </a:lnTo>
                <a:cubicBezTo>
                  <a:pt x="5966379" y="0"/>
                  <a:pt x="6202301" y="235922"/>
                  <a:pt x="6202301" y="526947"/>
                </a:cubicBezTo>
                <a:lnTo>
                  <a:pt x="6202301" y="5675354"/>
                </a:lnTo>
                <a:cubicBezTo>
                  <a:pt x="6202301" y="5966379"/>
                  <a:pt x="5966379" y="6202301"/>
                  <a:pt x="5675354" y="6202301"/>
                </a:cubicBezTo>
                <a:lnTo>
                  <a:pt x="526947" y="6202301"/>
                </a:lnTo>
                <a:cubicBezTo>
                  <a:pt x="235922" y="6202301"/>
                  <a:pt x="0" y="5966379"/>
                  <a:pt x="0" y="5675354"/>
                </a:cubicBezTo>
                <a:lnTo>
                  <a:pt x="0" y="526947"/>
                </a:lnTo>
                <a:cubicBezTo>
                  <a:pt x="0" y="235922"/>
                  <a:pt x="235922" y="0"/>
                  <a:pt x="526947" y="0"/>
                </a:cubicBezTo>
                <a:close/>
              </a:path>
            </a:pathLst>
          </a:custGeom>
          <a:pattFill prst="pct5">
            <a:fgClr>
              <a:srgbClr val="399F37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78462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Google Shape;31;p6"/>
          <p:cNvCxnSpPr/>
          <p:nvPr/>
        </p:nvCxnSpPr>
        <p:spPr>
          <a:xfrm>
            <a:off x="0" y="502919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Google Shape;34;p7"/>
          <p:cNvCxnSpPr/>
          <p:nvPr/>
        </p:nvCxnSpPr>
        <p:spPr>
          <a:xfrm>
            <a:off x="0" y="502919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3998400" cy="144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1609625" y="2066125"/>
            <a:ext cx="3824100" cy="25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>
            <a:spLocks noGrp="1"/>
          </p:cNvSpPr>
          <p:nvPr>
            <p:ph type="pic" idx="2"/>
          </p:nvPr>
        </p:nvSpPr>
        <p:spPr>
          <a:xfrm>
            <a:off x="5715849" y="0"/>
            <a:ext cx="34281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Google Shape;39;p8"/>
          <p:cNvCxnSpPr/>
          <p:nvPr/>
        </p:nvCxnSpPr>
        <p:spPr>
          <a:xfrm>
            <a:off x="0" y="502919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Google Shape;42;p9"/>
          <p:cNvCxnSpPr/>
          <p:nvPr/>
        </p:nvCxnSpPr>
        <p:spPr>
          <a:xfrm>
            <a:off x="0" y="502919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720064" y="1580125"/>
            <a:ext cx="3597000" cy="23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2"/>
          </p:nvPr>
        </p:nvSpPr>
        <p:spPr>
          <a:xfrm>
            <a:off x="4826936" y="1580125"/>
            <a:ext cx="3597000" cy="23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Google Shape;50;p11"/>
          <p:cNvCxnSpPr/>
          <p:nvPr/>
        </p:nvCxnSpPr>
        <p:spPr>
          <a:xfrm>
            <a:off x="0" y="502919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Google Shape;51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952850"/>
            <a:ext cx="6576000" cy="79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2" name="Google Shape;52;p11"/>
          <p:cNvSpPr txBox="1">
            <a:spLocks noGrp="1"/>
          </p:cNvSpPr>
          <p:nvPr>
            <p:ph type="subTitle" idx="1"/>
          </p:nvPr>
        </p:nvSpPr>
        <p:spPr>
          <a:xfrm>
            <a:off x="1284000" y="2816250"/>
            <a:ext cx="6576000" cy="37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0" name="Google Shape;120;p20"/>
          <p:cNvCxnSpPr/>
          <p:nvPr/>
        </p:nvCxnSpPr>
        <p:spPr>
          <a:xfrm>
            <a:off x="0" y="502919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5090100" cy="113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62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ubTitle" idx="1"/>
          </p:nvPr>
        </p:nvSpPr>
        <p:spPr>
          <a:xfrm>
            <a:off x="228600" y="1302104"/>
            <a:ext cx="4448100" cy="10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0"/>
          <p:cNvSpPr txBox="1"/>
          <p:nvPr/>
        </p:nvSpPr>
        <p:spPr>
          <a:xfrm>
            <a:off x="228600" y="3151446"/>
            <a:ext cx="3995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CREDITS:</a:t>
            </a:r>
            <a:r>
              <a:rPr lang="en" sz="10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, and includes icons,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endParaRPr sz="1000" b="1" u="sng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21"/>
          <p:cNvGrpSpPr/>
          <p:nvPr/>
        </p:nvGrpSpPr>
        <p:grpSpPr>
          <a:xfrm>
            <a:off x="0" y="4993820"/>
            <a:ext cx="9144000" cy="70750"/>
            <a:chOff x="0" y="4914895"/>
            <a:chExt cx="9144000" cy="70750"/>
          </a:xfrm>
        </p:grpSpPr>
        <p:cxnSp>
          <p:nvCxnSpPr>
            <p:cNvPr id="126" name="Google Shape;126;p21"/>
            <p:cNvCxnSpPr/>
            <p:nvPr/>
          </p:nvCxnSpPr>
          <p:spPr>
            <a:xfrm>
              <a:off x="0" y="491489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21"/>
            <p:cNvCxnSpPr/>
            <p:nvPr/>
          </p:nvCxnSpPr>
          <p:spPr>
            <a:xfrm>
              <a:off x="0" y="498564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66" r:id="rId8"/>
    <p:sldLayoutId id="2147483667" r:id="rId9"/>
    <p:sldLayoutId id="2147483668" r:id="rId10"/>
    <p:sldLayoutId id="2147483677" r:id="rId11"/>
    <p:sldLayoutId id="2147483678" r:id="rId12"/>
    <p:sldLayoutId id="2147483679" r:id="rId13"/>
    <p:sldLayoutId id="2147483680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11.sv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7"/>
          <p:cNvPicPr preferRelativeResize="0">
            <a:picLocks noGrp="1" noChangeAspect="1"/>
          </p:cNvPicPr>
          <p:nvPr>
            <p:ph type="pic" idx="2"/>
          </p:nvPr>
        </p:nvPicPr>
        <p:blipFill rotWithShape="1">
          <a:blip r:embed="rId3"/>
          <a:srcRect l="4346" t="11526" b="16605"/>
          <a:stretch/>
        </p:blipFill>
        <p:spPr>
          <a:xfrm flipH="1">
            <a:off x="-4926" y="0"/>
            <a:ext cx="9148926" cy="5143500"/>
          </a:xfrm>
          <a:prstGeom prst="rect">
            <a:avLst/>
          </a:prstGeom>
        </p:spPr>
      </p:pic>
      <p:cxnSp>
        <p:nvCxnSpPr>
          <p:cNvPr id="155" name="Google Shape;155;p27"/>
          <p:cNvCxnSpPr/>
          <p:nvPr/>
        </p:nvCxnSpPr>
        <p:spPr>
          <a:xfrm>
            <a:off x="0" y="502919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26A93FC-B191-4CC0-B05A-C54929607EAA}"/>
              </a:ext>
            </a:extLst>
          </p:cNvPr>
          <p:cNvSpPr/>
          <p:nvPr/>
        </p:nvSpPr>
        <p:spPr>
          <a:xfrm>
            <a:off x="-3" y="4064632"/>
            <a:ext cx="9144000" cy="1098053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I"/>
          </a:p>
        </p:txBody>
      </p:sp>
      <p:pic>
        <p:nvPicPr>
          <p:cNvPr id="17" name="Picture 16" descr="A logo with a hand holding a plant&#10;&#10;AI-generated content may be incorrect.">
            <a:extLst>
              <a:ext uri="{FF2B5EF4-FFF2-40B4-BE49-F238E27FC236}">
                <a16:creationId xmlns:a16="http://schemas.microsoft.com/office/drawing/2014/main" id="{FD94792A-AD6F-48F5-B908-E3BB79864C57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15" y="4135035"/>
            <a:ext cx="676275" cy="850265"/>
          </a:xfrm>
          <a:prstGeom prst="rect">
            <a:avLst/>
          </a:prstGeom>
        </p:spPr>
      </p:pic>
      <p:pic>
        <p:nvPicPr>
          <p:cNvPr id="19" name="Picture 2" descr="Home | FAO-GEF Partnership | FAO">
            <a:extLst>
              <a:ext uri="{FF2B5EF4-FFF2-40B4-BE49-F238E27FC236}">
                <a16:creationId xmlns:a16="http://schemas.microsoft.com/office/drawing/2014/main" id="{813130E6-20E9-4810-8DA1-1A1C0408B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819" y="4103361"/>
            <a:ext cx="180340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D8BD4D-5AD1-4D9B-8DB1-C8179C119A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778" r="15826"/>
          <a:stretch/>
        </p:blipFill>
        <p:spPr>
          <a:xfrm>
            <a:off x="2883877" y="4108527"/>
            <a:ext cx="1617531" cy="9206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66FA90-4C47-42E0-8F08-DD8962A1DE7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0884" y="4149467"/>
            <a:ext cx="735328" cy="794893"/>
          </a:xfrm>
          <a:prstGeom prst="rect">
            <a:avLst/>
          </a:prstGeom>
        </p:spPr>
      </p:pic>
      <p:sp>
        <p:nvSpPr>
          <p:cNvPr id="11" name="Subtitle 10">
            <a:extLst>
              <a:ext uri="{FF2B5EF4-FFF2-40B4-BE49-F238E27FC236}">
                <a16:creationId xmlns:a16="http://schemas.microsoft.com/office/drawing/2014/main" id="{A2A95224-AE44-4FEC-903B-7393643360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I" dirty="0"/>
          </a:p>
        </p:txBody>
      </p:sp>
      <p:sp>
        <p:nvSpPr>
          <p:cNvPr id="23" name="Google Shape;147;p27">
            <a:extLst>
              <a:ext uri="{FF2B5EF4-FFF2-40B4-BE49-F238E27FC236}">
                <a16:creationId xmlns:a16="http://schemas.microsoft.com/office/drawing/2014/main" id="{E28A3F17-1DA7-4C7E-8C09-492EB8B34F08}"/>
              </a:ext>
            </a:extLst>
          </p:cNvPr>
          <p:cNvSpPr txBox="1">
            <a:spLocks/>
          </p:cNvSpPr>
          <p:nvPr/>
        </p:nvSpPr>
        <p:spPr>
          <a:xfrm>
            <a:off x="236415" y="2622158"/>
            <a:ext cx="5788500" cy="431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6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nrope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nrope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nrope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nrope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nrope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nrope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nrope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nrope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/>
            <a:r>
              <a:rPr lang="fr-CI" b="1">
                <a:solidFill>
                  <a:schemeClr val="bg1"/>
                </a:solidFill>
              </a:rPr>
              <a:t>Dr.Ingrid Teich </a:t>
            </a:r>
          </a:p>
          <a:p>
            <a:pPr marL="0" indent="0"/>
            <a:r>
              <a:rPr lang="fr-CI" sz="1050" b="1">
                <a:solidFill>
                  <a:schemeClr val="bg1"/>
                </a:solidFill>
              </a:rPr>
              <a:t>Senior Research Scientist </a:t>
            </a:r>
          </a:p>
          <a:p>
            <a:pPr marL="0" indent="0"/>
            <a:r>
              <a:rPr lang="fr-CI" sz="1050" b="1">
                <a:solidFill>
                  <a:schemeClr val="bg1"/>
                </a:solidFill>
              </a:rPr>
              <a:t>University of Bern – CDE</a:t>
            </a:r>
          </a:p>
          <a:p>
            <a:pPr marL="0" indent="0"/>
            <a:r>
              <a:rPr lang="fr-CI" sz="1050" b="1">
                <a:solidFill>
                  <a:schemeClr val="bg1"/>
                </a:solidFill>
              </a:rPr>
              <a:t>WOCAT Secretariat</a:t>
            </a:r>
            <a:endParaRPr lang="fr-CI" sz="1050" b="1" dirty="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CA7A534-69AC-4541-8CF3-2158327D9C1D}"/>
              </a:ext>
            </a:extLst>
          </p:cNvPr>
          <p:cNvSpPr/>
          <p:nvPr/>
        </p:nvSpPr>
        <p:spPr>
          <a:xfrm>
            <a:off x="4417" y="1182791"/>
            <a:ext cx="8993982" cy="558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bg1"/>
                </a:solidFill>
                <a:latin typeface="Manrope"/>
                <a:sym typeface="Manrope"/>
              </a:rPr>
              <a:t>SO1-3: Trends in carbon stocks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602" y="60627"/>
            <a:ext cx="8818795" cy="2880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7692" y="2973063"/>
            <a:ext cx="8428795" cy="2109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"/>
          <p:cNvSpPr txBox="1">
            <a:spLocks noGrp="1"/>
          </p:cNvSpPr>
          <p:nvPr>
            <p:ph type="title"/>
          </p:nvPr>
        </p:nvSpPr>
        <p:spPr>
          <a:xfrm>
            <a:off x="4321032" y="241258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fr-CI"/>
              <a:t>TURKEY</a:t>
            </a:r>
            <a:endParaRPr/>
          </a:p>
        </p:txBody>
      </p:sp>
      <p:sp>
        <p:nvSpPr>
          <p:cNvPr id="145" name="Google Shape;145;p7"/>
          <p:cNvSpPr txBox="1">
            <a:spLocks noGrp="1"/>
          </p:cNvSpPr>
          <p:nvPr>
            <p:ph type="subTitle" idx="1"/>
          </p:nvPr>
        </p:nvSpPr>
        <p:spPr>
          <a:xfrm>
            <a:off x="4985245" y="1667625"/>
            <a:ext cx="2947800" cy="23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46" name="Google Shape;146;p7"/>
          <p:cNvSpPr txBox="1"/>
          <p:nvPr/>
        </p:nvSpPr>
        <p:spPr>
          <a:xfrm>
            <a:off x="330887" y="416459"/>
            <a:ext cx="522552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los Text"/>
              <a:buNone/>
            </a:pPr>
            <a:r>
              <a:rPr lang="fr-CI" sz="3600" b="1" i="0" u="none" strike="noStrike" cap="none">
                <a:solidFill>
                  <a:schemeClr val="tx1"/>
                </a:solidFill>
                <a:latin typeface="Golos Text"/>
                <a:ea typeface="Golos Text"/>
                <a:cs typeface="Golos Text"/>
                <a:sym typeface="Golos Text"/>
              </a:rPr>
              <a:t>1 </a:t>
            </a:r>
            <a:endParaRPr sz="1400" b="0" i="0" u="none" strike="noStrike" cap="none">
              <a:solidFill>
                <a:schemeClr val="tx1"/>
              </a:solidFill>
              <a:sym typeface="Arial"/>
            </a:endParaRPr>
          </a:p>
        </p:txBody>
      </p:sp>
      <p:sp>
        <p:nvSpPr>
          <p:cNvPr id="147" name="Google Shape;147;p7"/>
          <p:cNvSpPr txBox="1"/>
          <p:nvPr/>
        </p:nvSpPr>
        <p:spPr>
          <a:xfrm>
            <a:off x="853439" y="289088"/>
            <a:ext cx="6797041" cy="524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I" sz="2000" b="1" i="0" u="none" strike="noStrike" cap="none">
                <a:solidFill>
                  <a:schemeClr val="tx1"/>
                </a:solidFill>
                <a:latin typeface="Golos Text"/>
                <a:ea typeface="Golos Text"/>
                <a:cs typeface="Golos Text"/>
                <a:sym typeface="Golos Text"/>
              </a:rPr>
              <a:t>IMPROVE THE ESTIMATION OF LAND COVER CHANGES AND TRANSITION FACTORS</a:t>
            </a:r>
            <a:endParaRPr sz="2000" b="0" i="0" u="none" strike="noStrike" cap="none">
              <a:solidFill>
                <a:schemeClr val="tx1"/>
              </a:solidFill>
              <a:sym typeface="Arial"/>
            </a:endParaRPr>
          </a:p>
        </p:txBody>
      </p:sp>
      <p:pic>
        <p:nvPicPr>
          <p:cNvPr id="148" name="Google Shape;14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8202" y="1391954"/>
            <a:ext cx="2440927" cy="331029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pic>
        <p:nvPicPr>
          <p:cNvPr id="149" name="Google Shape;149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33090" y="2603655"/>
            <a:ext cx="5938660" cy="2048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21032" y="1153497"/>
            <a:ext cx="3289620" cy="1450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8"/>
          <p:cNvPicPr preferRelativeResize="0"/>
          <p:nvPr/>
        </p:nvPicPr>
        <p:blipFill rotWithShape="1">
          <a:blip r:embed="rId3">
            <a:alphaModFix/>
          </a:blip>
          <a:srcRect l="52372"/>
          <a:stretch/>
        </p:blipFill>
        <p:spPr>
          <a:xfrm>
            <a:off x="6738236" y="3550671"/>
            <a:ext cx="993540" cy="151074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sp>
        <p:nvSpPr>
          <p:cNvPr id="156" name="Google Shape;156;p8"/>
          <p:cNvSpPr txBox="1">
            <a:spLocks noGrp="1"/>
          </p:cNvSpPr>
          <p:nvPr>
            <p:ph type="title"/>
          </p:nvPr>
        </p:nvSpPr>
        <p:spPr>
          <a:xfrm>
            <a:off x="3281679" y="39063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fr-CI"/>
              <a:t>COLOMBIA</a:t>
            </a:r>
            <a:endParaRPr/>
          </a:p>
        </p:txBody>
      </p:sp>
      <p:sp>
        <p:nvSpPr>
          <p:cNvPr id="157" name="Google Shape;157;p8"/>
          <p:cNvSpPr txBox="1">
            <a:spLocks noGrp="1"/>
          </p:cNvSpPr>
          <p:nvPr>
            <p:ph type="subTitle" idx="1"/>
          </p:nvPr>
        </p:nvSpPr>
        <p:spPr>
          <a:xfrm>
            <a:off x="4985245" y="1667625"/>
            <a:ext cx="2947800" cy="23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58" name="Google Shape;158;p8"/>
          <p:cNvSpPr txBox="1">
            <a:spLocks noGrp="1"/>
          </p:cNvSpPr>
          <p:nvPr>
            <p:ph type="subTitle" idx="2"/>
          </p:nvPr>
        </p:nvSpPr>
        <p:spPr>
          <a:xfrm>
            <a:off x="1211050" y="1667625"/>
            <a:ext cx="2947800" cy="23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159" name="Google Shape;159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367" y="872626"/>
            <a:ext cx="4929767" cy="4042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33679" y="1052039"/>
            <a:ext cx="1928431" cy="249863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pic>
        <p:nvPicPr>
          <p:cNvPr id="161" name="Google Shape;161;p8"/>
          <p:cNvPicPr preferRelativeResize="0"/>
          <p:nvPr/>
        </p:nvPicPr>
        <p:blipFill rotWithShape="1">
          <a:blip r:embed="rId3">
            <a:alphaModFix/>
          </a:blip>
          <a:srcRect r="49185"/>
          <a:stretch/>
        </p:blipFill>
        <p:spPr>
          <a:xfrm>
            <a:off x="5359804" y="1120126"/>
            <a:ext cx="1734637" cy="24722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sp>
        <p:nvSpPr>
          <p:cNvPr id="162" name="Google Shape;162;p8"/>
          <p:cNvSpPr txBox="1"/>
          <p:nvPr/>
        </p:nvSpPr>
        <p:spPr>
          <a:xfrm>
            <a:off x="361367" y="230686"/>
            <a:ext cx="10507572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los Text"/>
              <a:buNone/>
            </a:pPr>
            <a:r>
              <a:rPr lang="fr-CI" sz="36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rPr>
              <a:t>2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8"/>
          <p:cNvSpPr txBox="1"/>
          <p:nvPr/>
        </p:nvSpPr>
        <p:spPr>
          <a:xfrm>
            <a:off x="853438" y="190969"/>
            <a:ext cx="4856481" cy="524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I" sz="2000" b="1" i="0" u="none" strike="noStrike" cap="none">
                <a:solidFill>
                  <a:schemeClr val="tx1"/>
                </a:solidFill>
                <a:latin typeface="Golos Text"/>
                <a:ea typeface="Golos Text"/>
                <a:cs typeface="Golos Text"/>
                <a:sym typeface="Golos Text"/>
              </a:rPr>
              <a:t>MODELING SOC CHANGES USING OTHER VARIABLES</a:t>
            </a:r>
            <a:endParaRPr sz="2000" b="0" i="0" u="none" strike="noStrike" cap="none">
              <a:solidFill>
                <a:schemeClr val="tx1"/>
              </a:solidFill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3599" y="263084"/>
            <a:ext cx="3810000" cy="479021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9"/>
          <p:cNvSpPr txBox="1"/>
          <p:nvPr/>
        </p:nvSpPr>
        <p:spPr>
          <a:xfrm>
            <a:off x="293421" y="954513"/>
            <a:ext cx="213745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I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Salinization (2017): </a:t>
            </a:r>
            <a:r>
              <a:rPr lang="fr-CI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very severe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9"/>
          <p:cNvSpPr/>
          <p:nvPr/>
        </p:nvSpPr>
        <p:spPr>
          <a:xfrm>
            <a:off x="243069" y="263084"/>
            <a:ext cx="859245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CI" sz="3600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rPr>
              <a:t>BASELINE</a:t>
            </a:r>
            <a:endParaRPr/>
          </a:p>
        </p:txBody>
      </p:sp>
      <p:pic>
        <p:nvPicPr>
          <p:cNvPr id="171" name="Google Shape;17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75976" y="1874237"/>
            <a:ext cx="1105341" cy="116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9"/>
          <p:cNvPicPr preferRelativeResize="0"/>
          <p:nvPr/>
        </p:nvPicPr>
        <p:blipFill rotWithShape="1">
          <a:blip r:embed="rId5">
            <a:alphaModFix/>
          </a:blip>
          <a:srcRect t="57147" r="63511"/>
          <a:stretch/>
        </p:blipFill>
        <p:spPr>
          <a:xfrm>
            <a:off x="1387887" y="1756166"/>
            <a:ext cx="1526109" cy="1516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9"/>
          <p:cNvPicPr preferRelativeResize="0"/>
          <p:nvPr/>
        </p:nvPicPr>
        <p:blipFill rotWithShape="1">
          <a:blip r:embed="rId5">
            <a:alphaModFix/>
          </a:blip>
          <a:srcRect l="37099" t="5521"/>
          <a:stretch/>
        </p:blipFill>
        <p:spPr>
          <a:xfrm>
            <a:off x="72921" y="1874237"/>
            <a:ext cx="2384878" cy="3030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49323" y="1873221"/>
            <a:ext cx="2384878" cy="289405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9"/>
          <p:cNvSpPr/>
          <p:nvPr/>
        </p:nvSpPr>
        <p:spPr>
          <a:xfrm>
            <a:off x="2574890" y="1247941"/>
            <a:ext cx="245330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I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Erosion (2011):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I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Severe and very severe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9"/>
          <p:cNvSpPr/>
          <p:nvPr/>
        </p:nvSpPr>
        <p:spPr>
          <a:xfrm>
            <a:off x="4572000" y="853440"/>
            <a:ext cx="630123" cy="4106518"/>
          </a:xfrm>
          <a:prstGeom prst="rightBrace">
            <a:avLst>
              <a:gd name="adj1" fmla="val 8333"/>
              <a:gd name="adj2" fmla="val 50000"/>
            </a:avLst>
          </a:prstGeom>
          <a:noFill/>
          <a:ln w="349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0"/>
          <p:cNvSpPr txBox="1"/>
          <p:nvPr/>
        </p:nvSpPr>
        <p:spPr>
          <a:xfrm>
            <a:off x="225405" y="877694"/>
            <a:ext cx="5228909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fr-CI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COS degradation: a loss rate greater than 5% (compared to the initial value) on a business-as-usual (BAU) scenario to 2040.</a:t>
            </a:r>
            <a:endParaRPr/>
          </a:p>
          <a:p>
            <a:pPr marL="3429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fr-CI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COS improvement: a COS gain rate of 5% on the same conditions.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0"/>
          <p:cNvSpPr/>
          <p:nvPr/>
        </p:nvSpPr>
        <p:spPr>
          <a:xfrm>
            <a:off x="192919" y="193103"/>
            <a:ext cx="859245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I" sz="3600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rPr>
              <a:t>REPORTING PERIOD</a:t>
            </a:r>
            <a:endParaRPr sz="3600" b="1" i="0" u="none" strike="noStrike" cap="none">
              <a:solidFill>
                <a:schemeClr val="dk2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183" name="Google Shape;18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49082" y="0"/>
            <a:ext cx="329280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0"/>
          <p:cNvPicPr preferRelativeResize="0"/>
          <p:nvPr/>
        </p:nvPicPr>
        <p:blipFill rotWithShape="1">
          <a:blip r:embed="rId4">
            <a:alphaModFix/>
          </a:blip>
          <a:srcRect r="49185"/>
          <a:stretch/>
        </p:blipFill>
        <p:spPr>
          <a:xfrm>
            <a:off x="778654" y="2302505"/>
            <a:ext cx="1857866" cy="264789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pic>
        <p:nvPicPr>
          <p:cNvPr id="185" name="Google Shape;185;p10"/>
          <p:cNvPicPr preferRelativeResize="0"/>
          <p:nvPr/>
        </p:nvPicPr>
        <p:blipFill rotWithShape="1">
          <a:blip r:embed="rId4">
            <a:alphaModFix/>
          </a:blip>
          <a:srcRect l="52372"/>
          <a:stretch/>
        </p:blipFill>
        <p:spPr>
          <a:xfrm>
            <a:off x="3242101" y="2302505"/>
            <a:ext cx="1741379" cy="264789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"/>
          <p:cNvSpPr txBox="1">
            <a:spLocks noGrp="1"/>
          </p:cNvSpPr>
          <p:nvPr>
            <p:ph type="title"/>
          </p:nvPr>
        </p:nvSpPr>
        <p:spPr>
          <a:xfrm>
            <a:off x="227074" y="242463"/>
            <a:ext cx="9107425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fr-CI"/>
              <a:t>DISCUSSION</a:t>
            </a:r>
            <a:endParaRPr/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27074" y="1030367"/>
            <a:ext cx="4854212" cy="17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fr-CI" sz="1800" dirty="0" err="1"/>
              <a:t>What</a:t>
            </a:r>
            <a:r>
              <a:rPr lang="fr-CI" sz="1800" dirty="0"/>
              <a:t> </a:t>
            </a:r>
            <a:r>
              <a:rPr lang="fr-CI" sz="1800" dirty="0" err="1"/>
              <a:t>soil</a:t>
            </a:r>
            <a:r>
              <a:rPr lang="fr-CI" sz="1800" dirty="0"/>
              <a:t> </a:t>
            </a:r>
            <a:r>
              <a:rPr lang="fr-CI" sz="1800" dirty="0" err="1"/>
              <a:t>properties</a:t>
            </a:r>
            <a:r>
              <a:rPr lang="fr-CI" sz="1800" dirty="0"/>
              <a:t> data </a:t>
            </a:r>
            <a:r>
              <a:rPr lang="fr-CI" sz="1800" dirty="0" err="1"/>
              <a:t>is</a:t>
            </a:r>
            <a:r>
              <a:rPr lang="fr-CI" sz="1800" dirty="0"/>
              <a:t> </a:t>
            </a:r>
            <a:r>
              <a:rPr lang="fr-CI" sz="1800" dirty="0" err="1"/>
              <a:t>available</a:t>
            </a:r>
            <a:r>
              <a:rPr lang="fr-CI" sz="1800" dirty="0"/>
              <a:t> for the country?</a:t>
            </a:r>
            <a:endParaRPr dirty="0"/>
          </a:p>
          <a:p>
            <a:pPr marL="457200" lvl="0" indent="-304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fr-CI" sz="1800" dirty="0" err="1"/>
              <a:t>What</a:t>
            </a:r>
            <a:r>
              <a:rPr lang="fr-CI" sz="1800" dirty="0"/>
              <a:t> are the main causes of </a:t>
            </a:r>
            <a:r>
              <a:rPr lang="fr-CI" sz="1800" dirty="0" err="1"/>
              <a:t>soil</a:t>
            </a:r>
            <a:r>
              <a:rPr lang="fr-CI" sz="1800" dirty="0"/>
              <a:t> </a:t>
            </a:r>
            <a:r>
              <a:rPr lang="fr-CI" sz="1800" dirty="0" err="1"/>
              <a:t>organic</a:t>
            </a:r>
            <a:r>
              <a:rPr lang="fr-CI" sz="1800" dirty="0"/>
              <a:t> </a:t>
            </a:r>
            <a:r>
              <a:rPr lang="fr-CI" sz="1800" dirty="0" err="1"/>
              <a:t>carbon</a:t>
            </a:r>
            <a:r>
              <a:rPr lang="fr-CI" sz="1800" dirty="0"/>
              <a:t> (SOC) </a:t>
            </a:r>
            <a:r>
              <a:rPr lang="fr-CI" sz="1800" dirty="0" err="1"/>
              <a:t>loss</a:t>
            </a:r>
            <a:r>
              <a:rPr lang="fr-CI" sz="1800" dirty="0"/>
              <a:t>?</a:t>
            </a:r>
            <a:endParaRPr dirty="0"/>
          </a:p>
          <a:p>
            <a:pPr marL="457200" lvl="0" indent="-304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fr-CI" sz="1800" dirty="0" err="1"/>
              <a:t>Which</a:t>
            </a:r>
            <a:r>
              <a:rPr lang="fr-CI" sz="1800" dirty="0"/>
              <a:t> </a:t>
            </a:r>
            <a:r>
              <a:rPr lang="fr-CI" sz="1800" dirty="0" err="1"/>
              <a:t>approach</a:t>
            </a:r>
            <a:r>
              <a:rPr lang="fr-CI" sz="1800" dirty="0"/>
              <a:t> </a:t>
            </a:r>
            <a:r>
              <a:rPr lang="fr-CI" sz="1800" dirty="0" err="1"/>
              <a:t>would</a:t>
            </a:r>
            <a:r>
              <a:rPr lang="fr-CI" sz="1800" dirty="0"/>
              <a:t> </a:t>
            </a:r>
            <a:r>
              <a:rPr lang="fr-CI" sz="1800" dirty="0" err="1"/>
              <a:t>be</a:t>
            </a:r>
            <a:r>
              <a:rPr lang="fr-CI" sz="1800" dirty="0"/>
              <a:t> </a:t>
            </a:r>
            <a:r>
              <a:rPr lang="fr-CI" sz="1800" dirty="0" err="1"/>
              <a:t>most</a:t>
            </a:r>
            <a:r>
              <a:rPr lang="fr-CI" sz="1800" dirty="0"/>
              <a:t> </a:t>
            </a:r>
            <a:r>
              <a:rPr lang="fr-CI" sz="1800" dirty="0" err="1"/>
              <a:t>appropriate</a:t>
            </a:r>
            <a:r>
              <a:rPr lang="fr-CI" sz="1800" dirty="0"/>
              <a:t>?</a:t>
            </a:r>
            <a:endParaRPr dirty="0"/>
          </a:p>
          <a:p>
            <a:pPr marL="457200" lvl="0" indent="-304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fr-CI" sz="1800" dirty="0" err="1"/>
              <a:t>What</a:t>
            </a:r>
            <a:r>
              <a:rPr lang="fr-CI" sz="1800" dirty="0"/>
              <a:t> </a:t>
            </a:r>
            <a:r>
              <a:rPr lang="fr-CI" sz="1800" dirty="0" err="1"/>
              <a:t>verification</a:t>
            </a:r>
            <a:r>
              <a:rPr lang="fr-CI" sz="1800" dirty="0"/>
              <a:t> data can </a:t>
            </a:r>
            <a:r>
              <a:rPr lang="fr-CI" sz="1800" dirty="0" err="1"/>
              <a:t>be</a:t>
            </a:r>
            <a:r>
              <a:rPr lang="fr-CI" sz="1800" dirty="0"/>
              <a:t> </a:t>
            </a:r>
            <a:r>
              <a:rPr lang="fr-CI" sz="1800" dirty="0" err="1"/>
              <a:t>used</a:t>
            </a:r>
            <a:r>
              <a:rPr lang="fr-CI" sz="1800" dirty="0"/>
              <a:t>?</a:t>
            </a:r>
            <a:endParaRPr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C71A0F0-83ED-4BC9-92A3-334A5BF9DF30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23" r="23"/>
          <a:stretch>
            <a:fillRect/>
          </a:stretch>
        </p:blipFill>
        <p:spPr/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0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5090100" cy="113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</a:t>
            </a:r>
            <a:endParaRPr/>
          </a:p>
        </p:txBody>
      </p:sp>
      <p:sp>
        <p:nvSpPr>
          <p:cNvPr id="338" name="Google Shape;338;p40"/>
          <p:cNvSpPr txBox="1">
            <a:spLocks noGrp="1"/>
          </p:cNvSpPr>
          <p:nvPr>
            <p:ph type="subTitle" idx="1"/>
          </p:nvPr>
        </p:nvSpPr>
        <p:spPr>
          <a:xfrm>
            <a:off x="228600" y="1302104"/>
            <a:ext cx="4448100" cy="10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Do you have any questions?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Ingrid.teich@unibe.ch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9B6B268-C0BA-4DD7-B783-AA7C2B8B75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778" r="15826"/>
          <a:stretch/>
        </p:blipFill>
        <p:spPr>
          <a:xfrm>
            <a:off x="1428302" y="2133363"/>
            <a:ext cx="1617531" cy="9206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D6575B-DE4B-475F-831C-0E1C6E1BC13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309" y="2174303"/>
            <a:ext cx="735328" cy="794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07294E-93B1-4537-BBF9-0F94BF53B5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6063" y="735858"/>
            <a:ext cx="3917019" cy="3900678"/>
          </a:xfrm>
          <a:prstGeom prst="star8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"/>
          <p:cNvSpPr txBox="1">
            <a:spLocks noGrp="1"/>
          </p:cNvSpPr>
          <p:nvPr>
            <p:ph type="title"/>
          </p:nvPr>
        </p:nvSpPr>
        <p:spPr>
          <a:xfrm>
            <a:off x="3645759" y="4114829"/>
            <a:ext cx="5498241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fr-CI"/>
              <a:t>Difficult to determine changes in SOC over time</a:t>
            </a:r>
            <a:endParaRPr/>
          </a:p>
        </p:txBody>
      </p:sp>
      <p:sp>
        <p:nvSpPr>
          <p:cNvPr id="58" name="Google Shape;58;p3"/>
          <p:cNvSpPr txBox="1">
            <a:spLocks noGrp="1"/>
          </p:cNvSpPr>
          <p:nvPr>
            <p:ph type="subTitle" idx="1"/>
          </p:nvPr>
        </p:nvSpPr>
        <p:spPr>
          <a:xfrm>
            <a:off x="4809565" y="1069937"/>
            <a:ext cx="39159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595"/>
              </a:spcAft>
              <a:buSzPts val="1400"/>
              <a:buNone/>
            </a:pPr>
            <a:r>
              <a:rPr lang="fr-CI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SOC maps are based on past observations (data inherited from several years) collected by different sampling campaigns, different measurement techniques and at different depths.</a:t>
            </a:r>
            <a:endParaRPr/>
          </a:p>
        </p:txBody>
      </p:sp>
      <p:pic>
        <p:nvPicPr>
          <p:cNvPr id="59" name="Google Shape;59;p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9057"/>
          <a:stretch/>
        </p:blipFill>
        <p:spPr>
          <a:xfrm>
            <a:off x="-840138" y="6676"/>
            <a:ext cx="4241875" cy="5141949"/>
          </a:xfrm>
          <a:prstGeom prst="flowChartInputOutput">
            <a:avLst/>
          </a:prstGeom>
          <a:noFill/>
          <a:ln>
            <a:noFill/>
          </a:ln>
        </p:spPr>
      </p:pic>
      <p:sp>
        <p:nvSpPr>
          <p:cNvPr id="60" name="Google Shape;60;p3"/>
          <p:cNvSpPr/>
          <p:nvPr/>
        </p:nvSpPr>
        <p:spPr>
          <a:xfrm>
            <a:off x="2857875" y="1550"/>
            <a:ext cx="1800228" cy="5147075"/>
          </a:xfrm>
          <a:custGeom>
            <a:avLst/>
            <a:gdLst/>
            <a:ahLst/>
            <a:cxnLst/>
            <a:rect l="l" t="t" r="r" b="b"/>
            <a:pathLst>
              <a:path w="76581" h="205883" extrusionOk="0">
                <a:moveTo>
                  <a:pt x="0" y="205883"/>
                </a:moveTo>
                <a:lnTo>
                  <a:pt x="55166" y="0"/>
                </a:lnTo>
                <a:lnTo>
                  <a:pt x="7658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3"/>
          <p:cNvSpPr/>
          <p:nvPr/>
        </p:nvSpPr>
        <p:spPr>
          <a:xfrm>
            <a:off x="6589715" y="2416797"/>
            <a:ext cx="355600" cy="52577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1313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"/>
          <p:cNvSpPr txBox="1">
            <a:spLocks noGrp="1"/>
          </p:cNvSpPr>
          <p:nvPr>
            <p:ph type="title"/>
          </p:nvPr>
        </p:nvSpPr>
        <p:spPr>
          <a:xfrm>
            <a:off x="720000" y="2069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fr-CI"/>
              <a:t>METHODOLOGY</a:t>
            </a:r>
            <a:endParaRPr/>
          </a:p>
        </p:txBody>
      </p:sp>
      <p:sp>
        <p:nvSpPr>
          <p:cNvPr id="68" name="Google Shape;68;p2"/>
          <p:cNvSpPr txBox="1">
            <a:spLocks noGrp="1"/>
          </p:cNvSpPr>
          <p:nvPr>
            <p:ph type="subTitle" idx="1"/>
          </p:nvPr>
        </p:nvSpPr>
        <p:spPr>
          <a:xfrm>
            <a:off x="171810" y="857845"/>
            <a:ext cx="8888019" cy="40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fr-CI" sz="1400" dirty="0"/>
              <a:t>SOIL ORGANIC CARBON CHANGES: COMBINED COVER AND COS CHANGES METHODOLOGY</a:t>
            </a:r>
            <a:endParaRPr sz="1400" dirty="0"/>
          </a:p>
        </p:txBody>
      </p:sp>
      <p:sp>
        <p:nvSpPr>
          <p:cNvPr id="70" name="Google Shape;70;p2"/>
          <p:cNvSpPr/>
          <p:nvPr/>
        </p:nvSpPr>
        <p:spPr>
          <a:xfrm rot="9367061">
            <a:off x="4004992" y="3139033"/>
            <a:ext cx="2173553" cy="87456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97"/>
              <a:buFont typeface="Arial"/>
              <a:buNone/>
            </a:pPr>
            <a:endParaRPr sz="1397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"/>
          <p:cNvSpPr txBox="1"/>
          <p:nvPr/>
        </p:nvSpPr>
        <p:spPr>
          <a:xfrm>
            <a:off x="6530459" y="1535980"/>
            <a:ext cx="252937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CI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DEGRADATION DUE TO SOC CHANGE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 txBox="1"/>
          <p:nvPr/>
        </p:nvSpPr>
        <p:spPr>
          <a:xfrm flipH="1">
            <a:off x="4775196" y="1977616"/>
            <a:ext cx="1508230" cy="414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CI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CONVERSION FACTORS AT 20YEAS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DA3D5879-8B44-474B-8494-FB3C8FF374F2}"/>
              </a:ext>
            </a:extLst>
          </p:cNvPr>
          <p:cNvSpPr/>
          <p:nvPr/>
        </p:nvSpPr>
        <p:spPr>
          <a:xfrm>
            <a:off x="1862120" y="2653030"/>
            <a:ext cx="901400" cy="5089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I"/>
          </a:p>
        </p:txBody>
      </p:sp>
      <p:sp>
        <p:nvSpPr>
          <p:cNvPr id="20" name="Google Shape;331;p47">
            <a:extLst>
              <a:ext uri="{FF2B5EF4-FFF2-40B4-BE49-F238E27FC236}">
                <a16:creationId xmlns:a16="http://schemas.microsoft.com/office/drawing/2014/main" id="{124FFB68-1210-4E14-A6FB-7DB9BCF38792}"/>
              </a:ext>
            </a:extLst>
          </p:cNvPr>
          <p:cNvSpPr txBox="1">
            <a:spLocks/>
          </p:cNvSpPr>
          <p:nvPr/>
        </p:nvSpPr>
        <p:spPr>
          <a:xfrm flipH="1">
            <a:off x="359161" y="1590340"/>
            <a:ext cx="1508230" cy="414460"/>
          </a:xfrm>
          <a:prstGeom prst="rect">
            <a:avLst/>
          </a:prstGeom>
        </p:spPr>
        <p:txBody>
          <a:bodyPr spcFirstLastPara="1" wrap="square" lIns="91176" tIns="91176" rIns="91176" bIns="9117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INITIAL LAND COVER</a:t>
            </a:r>
          </a:p>
        </p:txBody>
      </p:sp>
      <p:sp>
        <p:nvSpPr>
          <p:cNvPr id="21" name="Google Shape;331;p47">
            <a:extLst>
              <a:ext uri="{FF2B5EF4-FFF2-40B4-BE49-F238E27FC236}">
                <a16:creationId xmlns:a16="http://schemas.microsoft.com/office/drawing/2014/main" id="{31480CCA-EFD1-48FE-AC70-B419AF16D296}"/>
              </a:ext>
            </a:extLst>
          </p:cNvPr>
          <p:cNvSpPr txBox="1">
            <a:spLocks/>
          </p:cNvSpPr>
          <p:nvPr/>
        </p:nvSpPr>
        <p:spPr>
          <a:xfrm flipH="1">
            <a:off x="2583064" y="1606285"/>
            <a:ext cx="1508230" cy="414460"/>
          </a:xfrm>
          <a:prstGeom prst="rect">
            <a:avLst/>
          </a:prstGeom>
        </p:spPr>
        <p:txBody>
          <a:bodyPr spcFirstLastPara="1" wrap="square" lIns="91176" tIns="91176" rIns="91176" bIns="9117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FINAL LAND COVER</a:t>
            </a:r>
          </a:p>
        </p:txBody>
      </p:sp>
      <p:sp>
        <p:nvSpPr>
          <p:cNvPr id="22" name="CuadroTexto 7">
            <a:extLst>
              <a:ext uri="{FF2B5EF4-FFF2-40B4-BE49-F238E27FC236}">
                <a16:creationId xmlns:a16="http://schemas.microsoft.com/office/drawing/2014/main" id="{DA526DDE-D7F3-4548-9DEE-7040F90C7571}"/>
              </a:ext>
            </a:extLst>
          </p:cNvPr>
          <p:cNvSpPr txBox="1"/>
          <p:nvPr/>
        </p:nvSpPr>
        <p:spPr>
          <a:xfrm>
            <a:off x="1888709" y="2777218"/>
            <a:ext cx="763351" cy="2534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1939"/>
            <a:r>
              <a:rPr lang="es-ES" sz="1047" b="1" dirty="0">
                <a:solidFill>
                  <a:schemeClr val="bg1"/>
                </a:solidFill>
              </a:rPr>
              <a:t>CAMBIO</a:t>
            </a:r>
            <a:r>
              <a:rPr lang="es-ES" sz="1047" b="1" dirty="0"/>
              <a:t> </a:t>
            </a:r>
            <a:endParaRPr lang="es-AR" sz="1097" b="1" dirty="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3" name="Flecha derecha 13">
            <a:extLst>
              <a:ext uri="{FF2B5EF4-FFF2-40B4-BE49-F238E27FC236}">
                <a16:creationId xmlns:a16="http://schemas.microsoft.com/office/drawing/2014/main" id="{39E2495C-247B-4CF5-8A93-E7BF06BD0341}"/>
              </a:ext>
            </a:extLst>
          </p:cNvPr>
          <p:cNvSpPr/>
          <p:nvPr/>
        </p:nvSpPr>
        <p:spPr>
          <a:xfrm>
            <a:off x="4492282" y="2308949"/>
            <a:ext cx="2526074" cy="1310017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939"/>
            <a:endParaRPr lang="es-AR" sz="1397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83CA00C-CD3E-4423-BE84-351398F6B7D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835" y="2204518"/>
            <a:ext cx="1417766" cy="18556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77885D-EAB4-45C0-9241-E9388BBBCA0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20043" y="2302903"/>
            <a:ext cx="1417766" cy="18701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C3E56E-88EF-4ABE-B2CC-4C3D7CCC2AB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7934" y="2290997"/>
            <a:ext cx="1494355" cy="1894007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383A4C7-DF12-4B4E-9103-759B21E5CF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2443" y="151028"/>
            <a:ext cx="1341556" cy="4585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21E268-D66B-477E-9F79-7311804DFA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778" r="15826"/>
          <a:stretch/>
        </p:blipFill>
        <p:spPr>
          <a:xfrm>
            <a:off x="6886592" y="45922"/>
            <a:ext cx="1257469" cy="7157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5E595E1-9B14-4305-B766-AE6FA29F956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04377" y="60226"/>
            <a:ext cx="592143" cy="64010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E4D9E9C-8465-40B2-AC2A-74F90C1AC0A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4428"/>
          <a:stretch/>
        </p:blipFill>
        <p:spPr>
          <a:xfrm>
            <a:off x="4328851" y="2633414"/>
            <a:ext cx="2852935" cy="89555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0E6FA4A-EDCE-4E3C-9A53-2AD654C4B2FB}"/>
              </a:ext>
            </a:extLst>
          </p:cNvPr>
          <p:cNvSpPr/>
          <p:nvPr/>
        </p:nvSpPr>
        <p:spPr>
          <a:xfrm>
            <a:off x="472849" y="4137105"/>
            <a:ext cx="37445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rgbClr val="007ABB"/>
                </a:solidFill>
                <a:latin typeface="Roboto" panose="020B0604020202020204" charset="0"/>
              </a:rPr>
              <a:t>STEP 1: Establish SOC reference values </a:t>
            </a:r>
            <a:endParaRPr lang="fr-CI" sz="10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19283BC-6384-4816-919A-759D52BB1507}"/>
              </a:ext>
            </a:extLst>
          </p:cNvPr>
          <p:cNvSpPr/>
          <p:nvPr/>
        </p:nvSpPr>
        <p:spPr>
          <a:xfrm>
            <a:off x="449370" y="4369947"/>
            <a:ext cx="38644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rgbClr val="007ABB"/>
                </a:solidFill>
                <a:latin typeface="Roboto" panose="020B0604020202020204" charset="0"/>
              </a:rPr>
              <a:t>STEP 2: Map land cover changes for SOC change estimation </a:t>
            </a:r>
            <a:endParaRPr lang="fr-CI" sz="10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D5997E4-C8C1-4CBE-88F9-320320C03B1C}"/>
              </a:ext>
            </a:extLst>
          </p:cNvPr>
          <p:cNvSpPr/>
          <p:nvPr/>
        </p:nvSpPr>
        <p:spPr>
          <a:xfrm>
            <a:off x="420939" y="4849010"/>
            <a:ext cx="37537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rgbClr val="007ABB"/>
                </a:solidFill>
                <a:latin typeface="Roboto" panose="020B0604020202020204" charset="0"/>
              </a:rPr>
              <a:t>STEP 4: Identify significant SOC changes </a:t>
            </a:r>
            <a:endParaRPr lang="fr-CI" sz="10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41FB949-D6CF-4857-9C9D-BD27CE756BBB}"/>
              </a:ext>
            </a:extLst>
          </p:cNvPr>
          <p:cNvSpPr/>
          <p:nvPr/>
        </p:nvSpPr>
        <p:spPr>
          <a:xfrm>
            <a:off x="449370" y="4616168"/>
            <a:ext cx="382359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rgbClr val="007ABB"/>
                </a:solidFill>
                <a:latin typeface="Roboto" panose="020B0604020202020204" charset="0"/>
              </a:rPr>
              <a:t>STEP 3: Calculate SOC changes </a:t>
            </a:r>
            <a:endParaRPr lang="fr-CI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fr-CI"/>
              <a:t>DEFAULT CONVERSION FACTORS</a:t>
            </a:r>
            <a:endParaRPr/>
          </a:p>
        </p:txBody>
      </p:sp>
      <p:sp>
        <p:nvSpPr>
          <p:cNvPr id="91" name="Google Shape;91;p26"/>
          <p:cNvSpPr txBox="1"/>
          <p:nvPr/>
        </p:nvSpPr>
        <p:spPr>
          <a:xfrm>
            <a:off x="5263859" y="4345477"/>
            <a:ext cx="242566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CI" sz="2000" b="1" dirty="0">
                <a:solidFill>
                  <a:schemeClr val="bg2"/>
                </a:solidFill>
                <a:latin typeface="Manrope"/>
                <a:ea typeface="Manrope"/>
                <a:cs typeface="Manrope"/>
              </a:rPr>
              <a:t>20 </a:t>
            </a:r>
            <a:r>
              <a:rPr lang="fr-CI" sz="2000" b="1" dirty="0" err="1">
                <a:solidFill>
                  <a:schemeClr val="bg2"/>
                </a:solidFill>
                <a:latin typeface="Manrope"/>
                <a:ea typeface="Manrope"/>
                <a:cs typeface="Manrope"/>
              </a:rPr>
              <a:t>Years</a:t>
            </a:r>
            <a:r>
              <a:rPr lang="fr-CI" sz="2000" b="1" dirty="0">
                <a:solidFill>
                  <a:schemeClr val="bg2"/>
                </a:solidFill>
                <a:latin typeface="Manrope"/>
                <a:ea typeface="Manrope"/>
                <a:cs typeface="Manrope"/>
              </a:rPr>
              <a:t> </a:t>
            </a:r>
            <a:r>
              <a:rPr lang="fr-CI" sz="2000" b="1" dirty="0" err="1">
                <a:solidFill>
                  <a:schemeClr val="bg2"/>
                </a:solidFill>
                <a:latin typeface="Manrope"/>
                <a:ea typeface="Manrope"/>
                <a:cs typeface="Manrope"/>
              </a:rPr>
              <a:t>factors</a:t>
            </a:r>
            <a:endParaRPr sz="2000" b="1" dirty="0">
              <a:solidFill>
                <a:schemeClr val="bg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92" name="Google Shape;92;p26"/>
          <p:cNvSpPr/>
          <p:nvPr/>
        </p:nvSpPr>
        <p:spPr>
          <a:xfrm>
            <a:off x="3726234" y="4692946"/>
            <a:ext cx="567176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400"/>
            </a:pPr>
            <a:r>
              <a:rPr lang="fr-CI" sz="1600" dirty="0" err="1">
                <a:solidFill>
                  <a:schemeClr val="bg2"/>
                </a:solidFill>
                <a:latin typeface="Manrope"/>
                <a:cs typeface="Manrope"/>
              </a:rPr>
              <a:t>Blanket</a:t>
            </a:r>
            <a:r>
              <a:rPr lang="fr-CI" sz="1600" dirty="0">
                <a:solidFill>
                  <a:schemeClr val="bg2"/>
                </a:solidFill>
                <a:latin typeface="Manrope"/>
                <a:cs typeface="Manrope"/>
              </a:rPr>
              <a:t> </a:t>
            </a:r>
            <a:r>
              <a:rPr lang="fr-CI" sz="1600" dirty="0" err="1">
                <a:solidFill>
                  <a:schemeClr val="bg2"/>
                </a:solidFill>
                <a:latin typeface="Manrope"/>
                <a:cs typeface="Manrope"/>
              </a:rPr>
              <a:t>calculations</a:t>
            </a:r>
            <a:r>
              <a:rPr lang="fr-CI" sz="1600" dirty="0">
                <a:solidFill>
                  <a:schemeClr val="bg2"/>
                </a:solidFill>
                <a:latin typeface="Manrope"/>
                <a:cs typeface="Manrope"/>
              </a:rPr>
              <a:t>: not </a:t>
            </a:r>
            <a:r>
              <a:rPr lang="fr-CI" sz="1600" dirty="0" err="1">
                <a:solidFill>
                  <a:schemeClr val="bg2"/>
                </a:solidFill>
                <a:latin typeface="Manrope"/>
                <a:cs typeface="Manrope"/>
              </a:rPr>
              <a:t>representative</a:t>
            </a:r>
            <a:r>
              <a:rPr lang="fr-CI" sz="1600" dirty="0">
                <a:solidFill>
                  <a:schemeClr val="bg2"/>
                </a:solidFill>
                <a:latin typeface="Manrope"/>
                <a:cs typeface="Manrope"/>
              </a:rPr>
              <a:t> of local </a:t>
            </a:r>
            <a:r>
              <a:rPr lang="fr-CI" sz="1600" dirty="0" err="1">
                <a:solidFill>
                  <a:schemeClr val="bg2"/>
                </a:solidFill>
                <a:latin typeface="Manrope"/>
                <a:cs typeface="Manrope"/>
              </a:rPr>
              <a:t>realities</a:t>
            </a:r>
            <a:endParaRPr sz="1600" dirty="0">
              <a:solidFill>
                <a:schemeClr val="bg2"/>
              </a:solidFill>
              <a:latin typeface="Manrope"/>
              <a:cs typeface="Manrope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93E51B1-6593-4DC3-BED0-1127D6D2C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2443" y="151028"/>
            <a:ext cx="1341556" cy="458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8873D9-A98E-41F3-BA31-B6BC237CF4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778" r="15826"/>
          <a:stretch/>
        </p:blipFill>
        <p:spPr>
          <a:xfrm>
            <a:off x="6886592" y="45922"/>
            <a:ext cx="1257469" cy="7157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EFAEFE-25AE-4DF9-9FBB-8957B7669AB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04377" y="60226"/>
            <a:ext cx="592143" cy="6401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05D2FE-1414-4DF9-AD98-CC5596A57A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259" y="873068"/>
            <a:ext cx="8747481" cy="3208876"/>
          </a:xfrm>
          <a:prstGeom prst="rect">
            <a:avLst/>
          </a:prstGeom>
        </p:spPr>
      </p:pic>
      <p:pic>
        <p:nvPicPr>
          <p:cNvPr id="12" name="Google Shape;89;p26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A55D2314-5AE5-451A-B27C-EBBED1038146}"/>
              </a:ext>
            </a:extLst>
          </p:cNvPr>
          <p:cNvPicPr preferRelativeResize="0"/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1999" t="14656" r="5302" b="20151"/>
          <a:stretch/>
        </p:blipFill>
        <p:spPr>
          <a:xfrm>
            <a:off x="166978" y="4006457"/>
            <a:ext cx="1711821" cy="89867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90;p26">
            <a:extLst>
              <a:ext uri="{FF2B5EF4-FFF2-40B4-BE49-F238E27FC236}">
                <a16:creationId xmlns:a16="http://schemas.microsoft.com/office/drawing/2014/main" id="{368BBBDC-2EF2-4B0A-96F4-655AE25BE3A9}"/>
              </a:ext>
            </a:extLst>
          </p:cNvPr>
          <p:cNvSpPr/>
          <p:nvPr/>
        </p:nvSpPr>
        <p:spPr>
          <a:xfrm>
            <a:off x="1806719" y="4081944"/>
            <a:ext cx="1817399" cy="997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CI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Tropical Montane (f = 0.64)</a:t>
            </a:r>
            <a:endParaRPr/>
          </a:p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CI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Tropical Moist (f = 0.48)</a:t>
            </a:r>
            <a:endParaRPr/>
          </a:p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CI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Tropical Dry (f = 0.58)</a:t>
            </a:r>
            <a:endParaRPr/>
          </a:p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CI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Temperate Moist (f = 0.69)</a:t>
            </a:r>
            <a:endParaRPr/>
          </a:p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CI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Temperate Dry (f = 0.80)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0450C6-366F-4661-B2F1-C3E5ED97C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00" y="2335204"/>
            <a:ext cx="5000326" cy="1634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7" name="Google Shape;97;p4"/>
          <p:cNvSpPr txBox="1">
            <a:spLocks noGrp="1"/>
          </p:cNvSpPr>
          <p:nvPr>
            <p:ph type="title"/>
          </p:nvPr>
        </p:nvSpPr>
        <p:spPr>
          <a:xfrm>
            <a:off x="700360" y="887456"/>
            <a:ext cx="774328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fr-CI" b="1" dirty="0"/>
              <a:t>PERIODS – SOIL ORGANIC CARBON CHANGE</a:t>
            </a:r>
            <a:endParaRPr dirty="0"/>
          </a:p>
        </p:txBody>
      </p:sp>
      <p:sp>
        <p:nvSpPr>
          <p:cNvPr id="102" name="Google Shape;102;p4"/>
          <p:cNvSpPr/>
          <p:nvPr/>
        </p:nvSpPr>
        <p:spPr>
          <a:xfrm>
            <a:off x="320200" y="2672081"/>
            <a:ext cx="3880624" cy="762000"/>
          </a:xfrm>
          <a:prstGeom prst="rect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BB147C3-0D8C-424F-9EFE-9E8D13776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2443" y="151028"/>
            <a:ext cx="1341556" cy="458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12EBB4-76EB-48BB-8104-2EB627400D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778" r="15826"/>
          <a:stretch/>
        </p:blipFill>
        <p:spPr>
          <a:xfrm>
            <a:off x="6886592" y="45922"/>
            <a:ext cx="1257469" cy="7157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7BB79C-F64A-4869-BBFF-3AFDF297BBD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04377" y="60226"/>
            <a:ext cx="592143" cy="6401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31064F-3BFE-43D5-9509-03BA64B2067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8372"/>
          <a:stretch/>
        </p:blipFill>
        <p:spPr>
          <a:xfrm>
            <a:off x="4506729" y="1460156"/>
            <a:ext cx="4317071" cy="3548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129FB24-6296-2101-5310-068E82BB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2443" y="151028"/>
            <a:ext cx="1341556" cy="4585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9E3798-D1DD-4108-A4A6-FAE3D2767EE5}"/>
              </a:ext>
            </a:extLst>
          </p:cNvPr>
          <p:cNvSpPr/>
          <p:nvPr/>
        </p:nvSpPr>
        <p:spPr>
          <a:xfrm>
            <a:off x="172678" y="796780"/>
            <a:ext cx="86653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latin typeface="Avenir Next LT Pro" panose="020B0504020202020204" pitchFamily="34" charset="0"/>
                <a:ea typeface="Questrial"/>
                <a:cs typeface="Questrial"/>
              </a:rPr>
              <a:t>Combined land cover/SOC method</a:t>
            </a:r>
            <a:endParaRPr lang="fr-CI" sz="1800" b="1" dirty="0">
              <a:latin typeface="Avenir Next LT Pro" panose="020B0504020202020204" pitchFamily="34" charset="0"/>
              <a:ea typeface="Questrial"/>
              <a:cs typeface="Quest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8AFEA44-E844-4FEE-AD12-C9C74B4F01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778" r="15826"/>
          <a:stretch/>
        </p:blipFill>
        <p:spPr>
          <a:xfrm>
            <a:off x="6886592" y="45922"/>
            <a:ext cx="1257469" cy="715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2D09DD-33B9-43B2-9FF0-E0B3125E15F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04377" y="60226"/>
            <a:ext cx="592143" cy="6401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C3F583-25BC-4B2F-BB75-13DC31CDA3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8623" y="796780"/>
            <a:ext cx="4457465" cy="4346720"/>
          </a:xfrm>
          <a:prstGeom prst="rect">
            <a:avLst/>
          </a:prstGeom>
        </p:spPr>
      </p:pic>
      <p:sp>
        <p:nvSpPr>
          <p:cNvPr id="16" name="Google Shape;108;p5">
            <a:extLst>
              <a:ext uri="{FF2B5EF4-FFF2-40B4-BE49-F238E27FC236}">
                <a16:creationId xmlns:a16="http://schemas.microsoft.com/office/drawing/2014/main" id="{B14F03BD-DD9B-4954-8C36-1C9652737038}"/>
              </a:ext>
            </a:extLst>
          </p:cNvPr>
          <p:cNvSpPr txBox="1"/>
          <p:nvPr/>
        </p:nvSpPr>
        <p:spPr>
          <a:xfrm>
            <a:off x="-89722" y="1353357"/>
            <a:ext cx="5108762" cy="1019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12665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7"/>
              <a:buFont typeface="Arial"/>
              <a:buNone/>
            </a:pPr>
            <a:r>
              <a:rPr lang="fr-CI" sz="119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Default </a:t>
            </a:r>
            <a:r>
              <a:rPr lang="fr-CI" sz="1197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dataset</a:t>
            </a:r>
            <a:r>
              <a:rPr lang="fr-CI" sz="119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ISRIC </a:t>
            </a:r>
            <a:r>
              <a:rPr lang="fr-CI" sz="1197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SoilGrids</a:t>
            </a:r>
            <a:r>
              <a:rPr lang="fr-CI" sz="1197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250m 0-30 cm SOC (ton/ha)</a:t>
            </a:r>
            <a:endParaRPr sz="119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09;p5" descr="C:\Users\Envirometrix\Downloads\SoilGridsSOC.jpg">
            <a:extLst>
              <a:ext uri="{FF2B5EF4-FFF2-40B4-BE49-F238E27FC236}">
                <a16:creationId xmlns:a16="http://schemas.microsoft.com/office/drawing/2014/main" id="{C794B0C7-1828-4E2E-A1F1-30A156002B6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5003" t="8553" r="5659" b="38250"/>
          <a:stretch/>
        </p:blipFill>
        <p:spPr>
          <a:xfrm>
            <a:off x="47912" y="2210208"/>
            <a:ext cx="4457465" cy="1811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17;p27">
            <a:extLst>
              <a:ext uri="{FF2B5EF4-FFF2-40B4-BE49-F238E27FC236}">
                <a16:creationId xmlns:a16="http://schemas.microsoft.com/office/drawing/2014/main" id="{81AD4B35-DA86-4294-88A7-87275C5D1E2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685597" y="2172447"/>
            <a:ext cx="3192907" cy="197875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1" name="Google Shape;118;p27">
            <a:extLst>
              <a:ext uri="{FF2B5EF4-FFF2-40B4-BE49-F238E27FC236}">
                <a16:creationId xmlns:a16="http://schemas.microsoft.com/office/drawing/2014/main" id="{23EA9866-A360-4507-BAE3-1A90029DCB2C}"/>
              </a:ext>
            </a:extLst>
          </p:cNvPr>
          <p:cNvSpPr txBox="1">
            <a:spLocks/>
          </p:cNvSpPr>
          <p:nvPr/>
        </p:nvSpPr>
        <p:spPr>
          <a:xfrm>
            <a:off x="5390553" y="1525772"/>
            <a:ext cx="3658031" cy="769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5" tIns="91175" rIns="91175" bIns="911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500"/>
            </a:pPr>
            <a:r>
              <a:rPr lang="fr-CI">
                <a:solidFill>
                  <a:schemeClr val="tx1"/>
                </a:solidFill>
                <a:latin typeface="Tajawal"/>
                <a:ea typeface="Tajawal"/>
                <a:cs typeface="Tajawal"/>
                <a:sym typeface="Tajawal"/>
              </a:rPr>
              <a:t>NATIONAL SOC MAPS</a:t>
            </a:r>
            <a:br>
              <a:rPr lang="fr-CI" sz="2000">
                <a:solidFill>
                  <a:schemeClr val="tx1"/>
                </a:solidFill>
              </a:rPr>
            </a:br>
            <a:endParaRPr lang="fr-CI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927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5597" y="2172447"/>
            <a:ext cx="3192907" cy="197875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18" name="Google Shape;118;p27"/>
          <p:cNvSpPr txBox="1">
            <a:spLocks noGrp="1"/>
          </p:cNvSpPr>
          <p:nvPr>
            <p:ph type="title"/>
          </p:nvPr>
        </p:nvSpPr>
        <p:spPr>
          <a:xfrm>
            <a:off x="5390553" y="1525772"/>
            <a:ext cx="3658031" cy="769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5" tIns="91175" rIns="91175" bIns="911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fr-CI">
                <a:solidFill>
                  <a:schemeClr val="tx1"/>
                </a:solidFill>
                <a:latin typeface="Tajawal"/>
                <a:ea typeface="Tajawal"/>
                <a:cs typeface="Tajawal"/>
                <a:sym typeface="Tajawal"/>
              </a:rPr>
              <a:t>NATIONAL SOC MAPS</a:t>
            </a:r>
            <a:br>
              <a:rPr lang="fr-CI" sz="2000">
                <a:solidFill>
                  <a:schemeClr val="tx1"/>
                </a:solidFill>
              </a:rPr>
            </a:br>
            <a:endParaRPr sz="2000">
              <a:solidFill>
                <a:schemeClr val="tx1"/>
              </a:solidFill>
            </a:endParaRPr>
          </a:p>
        </p:txBody>
      </p:sp>
      <p:pic>
        <p:nvPicPr>
          <p:cNvPr id="119" name="Google Shape;119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30" y="992300"/>
            <a:ext cx="5450248" cy="376258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7"/>
          <p:cNvSpPr txBox="1"/>
          <p:nvPr/>
        </p:nvSpPr>
        <p:spPr>
          <a:xfrm>
            <a:off x="267101" y="233300"/>
            <a:ext cx="3530542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600"/>
              <a:buFont typeface="IBM Plex Sans"/>
              <a:buNone/>
            </a:pPr>
            <a:r>
              <a:rPr lang="fr-CI" sz="3600" b="1" i="0" u="none" strike="noStrike" cap="none" dirty="0">
                <a:solidFill>
                  <a:schemeClr val="tx1"/>
                </a:solidFill>
                <a:latin typeface="IBM Plex Sans"/>
                <a:ea typeface="IBM Plex Sans"/>
                <a:cs typeface="IBM Plex Sans"/>
                <a:sym typeface="IBM Plex Sans"/>
              </a:rPr>
              <a:t>Best </a:t>
            </a:r>
            <a:r>
              <a:rPr lang="fr-CI" sz="3600" b="1" i="0" u="none" strike="noStrike" cap="none" dirty="0" err="1">
                <a:solidFill>
                  <a:schemeClr val="tx1"/>
                </a:solidFill>
                <a:latin typeface="IBM Plex Sans"/>
                <a:ea typeface="IBM Plex Sans"/>
                <a:cs typeface="IBM Plex Sans"/>
                <a:sym typeface="IBM Plex Sans"/>
              </a:rPr>
              <a:t>available</a:t>
            </a:r>
            <a:endParaRPr sz="3600" b="1" i="0" u="none" strike="noStrike" cap="none" dirty="0">
              <a:solidFill>
                <a:schemeClr val="tx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129FB24-6296-2101-5310-068E82BB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2443" y="151028"/>
            <a:ext cx="1341556" cy="4585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9E3798-D1DD-4108-A4A6-FAE3D2767EE5}"/>
              </a:ext>
            </a:extLst>
          </p:cNvPr>
          <p:cNvSpPr/>
          <p:nvPr/>
        </p:nvSpPr>
        <p:spPr>
          <a:xfrm>
            <a:off x="478603" y="821525"/>
            <a:ext cx="86653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latin typeface="Avenir Next LT Pro" panose="020B0504020202020204" pitchFamily="34" charset="0"/>
                <a:ea typeface="Questrial"/>
                <a:cs typeface="Questrial"/>
              </a:rPr>
              <a:t>Combined land cover/SOC method</a:t>
            </a:r>
            <a:endParaRPr lang="fr-CI" sz="1800" b="1" dirty="0">
              <a:latin typeface="Avenir Next LT Pro" panose="020B0504020202020204" pitchFamily="34" charset="0"/>
              <a:ea typeface="Questrial"/>
              <a:cs typeface="Quest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8AFEA44-E844-4FEE-AD12-C9C74B4F01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778" r="15826"/>
          <a:stretch/>
        </p:blipFill>
        <p:spPr>
          <a:xfrm>
            <a:off x="6886592" y="45922"/>
            <a:ext cx="1257469" cy="715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2D09DD-33B9-43B2-9FF0-E0B3125E15F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04377" y="60226"/>
            <a:ext cx="592143" cy="640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2CBCB8-F46D-40C7-BAD6-D87667F934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1760" y="821285"/>
            <a:ext cx="3616959" cy="4233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8E7D6CE-856C-4C26-9AC2-EF6A8D635AE0}"/>
              </a:ext>
            </a:extLst>
          </p:cNvPr>
          <p:cNvSpPr/>
          <p:nvPr/>
        </p:nvSpPr>
        <p:spPr>
          <a:xfrm>
            <a:off x="482600" y="1142555"/>
            <a:ext cx="4572000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endParaRPr lang="fr-CI" dirty="0">
              <a:solidFill>
                <a:schemeClr val="accent2">
                  <a:lumMod val="50000"/>
                </a:schemeClr>
              </a:solidFill>
              <a:latin typeface="Roboto" panose="020B0604020202020204" charset="0"/>
            </a:endParaRPr>
          </a:p>
          <a:p>
            <a:pPr algn="just"/>
            <a:r>
              <a:rPr lang="fr-CI" sz="1200" b="1" dirty="0">
                <a:latin typeface="Roboto" panose="020B0604020202020204" charset="0"/>
              </a:rPr>
              <a:t>Conclusion</a:t>
            </a:r>
            <a:r>
              <a:rPr lang="fr-CI" sz="1200" dirty="0">
                <a:latin typeface="Roboto" panose="020B0604020202020204" charset="0"/>
              </a:rPr>
              <a:t> </a:t>
            </a:r>
          </a:p>
          <a:p>
            <a:pPr algn="just"/>
            <a:endParaRPr lang="fr-CI" sz="1200" dirty="0">
              <a:latin typeface="Roboto" panose="020B0604020202020204" charset="0"/>
            </a:endParaRPr>
          </a:p>
          <a:p>
            <a:pPr marL="142875" indent="-1428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Roboto" panose="020B0604020202020204" charset="0"/>
              </a:rPr>
              <a:t>The initial SOC stock does not influence whether an area is classified as degraded or improved. </a:t>
            </a:r>
          </a:p>
          <a:p>
            <a:pPr marL="142875" indent="-1428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Roboto" panose="020B0604020202020204" charset="0"/>
              </a:rPr>
              <a:t>The key drivers are the land cover transition (which determines CF) and the duration of change. </a:t>
            </a:r>
          </a:p>
          <a:p>
            <a:pPr marL="142875" indent="-1428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Roboto" panose="020B0604020202020204" charset="0"/>
              </a:rPr>
              <a:t>If ((CF−1) × T ) / 20 is less than –0.1, then the area is degraded. </a:t>
            </a:r>
          </a:p>
          <a:p>
            <a:pPr marL="142875" indent="-1428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Roboto" panose="020B0604020202020204" charset="0"/>
              </a:rPr>
              <a:t>If ((CF−1) × T ) / 20 is greater than 0.1, then the area is improving. </a:t>
            </a:r>
          </a:p>
          <a:p>
            <a:pPr marL="142875" indent="-1428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Roboto" panose="020B0604020202020204" charset="0"/>
              </a:rPr>
              <a:t>This reinforces the importance of accurate conversion factors and appropriate timeframes in estimating SOC trends.</a:t>
            </a:r>
          </a:p>
        </p:txBody>
      </p:sp>
    </p:spTree>
    <p:extLst>
      <p:ext uri="{BB962C8B-B14F-4D97-AF65-F5344CB8AC3E}">
        <p14:creationId xmlns:p14="http://schemas.microsoft.com/office/powerpoint/2010/main" val="1721801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"/>
          <p:cNvSpPr txBox="1">
            <a:spLocks noGrp="1"/>
          </p:cNvSpPr>
          <p:nvPr>
            <p:ph type="title"/>
          </p:nvPr>
        </p:nvSpPr>
        <p:spPr>
          <a:xfrm>
            <a:off x="227074" y="242463"/>
            <a:ext cx="9107425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fr-CI">
                <a:solidFill>
                  <a:schemeClr val="tx1"/>
                </a:solidFill>
              </a:rPr>
              <a:t>TWO PATHS</a:t>
            </a:r>
            <a:endParaRPr>
              <a:solidFill>
                <a:schemeClr val="tx1"/>
              </a:solidFill>
            </a:endParaRPr>
          </a:p>
        </p:txBody>
      </p:sp>
      <p:sp>
        <p:nvSpPr>
          <p:cNvPr id="126" name="Google Shape;126;p6"/>
          <p:cNvSpPr txBox="1"/>
          <p:nvPr/>
        </p:nvSpPr>
        <p:spPr>
          <a:xfrm>
            <a:off x="2903598" y="4495366"/>
            <a:ext cx="6430901" cy="17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I" sz="16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rPr>
              <a:t>Key: Participatory Decision-Making Process</a:t>
            </a:r>
            <a:endParaRPr sz="1600" b="0" i="0" u="none" strike="noStrike" cap="none">
              <a:solidFill>
                <a:schemeClr val="accent1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pic>
        <p:nvPicPr>
          <p:cNvPr id="127" name="Google Shape;12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55474" y="1971817"/>
            <a:ext cx="3506229" cy="252354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6"/>
          <p:cNvSpPr txBox="1"/>
          <p:nvPr/>
        </p:nvSpPr>
        <p:spPr>
          <a:xfrm>
            <a:off x="765553" y="1057166"/>
            <a:ext cx="9107425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los Text"/>
              <a:buNone/>
            </a:pPr>
            <a:r>
              <a:rPr lang="fr-CI" sz="2500" b="1" i="0" u="none" strike="noStrike" cap="none">
                <a:solidFill>
                  <a:schemeClr val="tx1"/>
                </a:solidFill>
                <a:latin typeface="Golos Text"/>
                <a:ea typeface="Golos Text"/>
                <a:cs typeface="Golos Text"/>
                <a:sym typeface="Golos Text"/>
              </a:rPr>
              <a:t>1 </a:t>
            </a:r>
            <a:endParaRPr sz="1400" b="0" i="0" u="none" strike="noStrike" cap="none">
              <a:solidFill>
                <a:schemeClr val="tx1"/>
              </a:solidFill>
              <a:sym typeface="Arial"/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670559" y="1521515"/>
            <a:ext cx="599440" cy="28990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1313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 txBox="1"/>
          <p:nvPr/>
        </p:nvSpPr>
        <p:spPr>
          <a:xfrm>
            <a:off x="1341119" y="1234706"/>
            <a:ext cx="7213171" cy="524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I" sz="2000" b="1" i="0" u="none" strike="noStrike" cap="none" dirty="0">
                <a:solidFill>
                  <a:schemeClr val="tx1"/>
                </a:solidFill>
                <a:latin typeface="Golos Text"/>
                <a:ea typeface="Golos Text"/>
                <a:cs typeface="Golos Text"/>
                <a:sym typeface="Golos Text"/>
              </a:rPr>
              <a:t>IMPROVE THE ESTIMATION OF LAND COVER CHANGES AND COVERSION FACTORS</a:t>
            </a:r>
            <a:endParaRPr sz="1400" b="0" i="0" u="none" strike="noStrike" cap="none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131" name="Google Shape;131;p6"/>
          <p:cNvSpPr txBox="1"/>
          <p:nvPr/>
        </p:nvSpPr>
        <p:spPr>
          <a:xfrm>
            <a:off x="670559" y="2542673"/>
            <a:ext cx="9107425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los Text"/>
              <a:buNone/>
            </a:pPr>
            <a:r>
              <a:rPr lang="fr-CI" sz="2500" b="1" i="0" u="none" strike="noStrike" cap="none">
                <a:solidFill>
                  <a:schemeClr val="tx1"/>
                </a:solidFill>
                <a:latin typeface="Golos Text"/>
                <a:ea typeface="Golos Text"/>
                <a:cs typeface="Golos Text"/>
                <a:sym typeface="Golos Text"/>
              </a:rPr>
              <a:t>2 </a:t>
            </a:r>
            <a:endParaRPr sz="1400" b="0" i="0" u="none" strike="noStrike" cap="none">
              <a:solidFill>
                <a:schemeClr val="tx1"/>
              </a:solidFill>
              <a:sym typeface="Arial"/>
            </a:endParaRPr>
          </a:p>
        </p:txBody>
      </p:sp>
      <p:sp>
        <p:nvSpPr>
          <p:cNvPr id="132" name="Google Shape;132;p6"/>
          <p:cNvSpPr/>
          <p:nvPr/>
        </p:nvSpPr>
        <p:spPr>
          <a:xfrm>
            <a:off x="575565" y="3007022"/>
            <a:ext cx="599440" cy="28990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1313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6"/>
          <p:cNvSpPr txBox="1"/>
          <p:nvPr/>
        </p:nvSpPr>
        <p:spPr>
          <a:xfrm>
            <a:off x="1341119" y="2786520"/>
            <a:ext cx="4209349" cy="524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I" sz="2000" b="1" i="0" u="none" strike="noStrike" cap="none">
                <a:solidFill>
                  <a:schemeClr val="tx1"/>
                </a:solidFill>
                <a:latin typeface="Golos Text"/>
                <a:ea typeface="Golos Text"/>
                <a:cs typeface="Golos Text"/>
                <a:sym typeface="Golos Text"/>
              </a:rPr>
              <a:t>MODELING SOC CHANGES USING OTHER VARIABLES</a:t>
            </a:r>
            <a:endParaRPr sz="1400" b="0" i="0" u="none" strike="noStrike" cap="none">
              <a:solidFill>
                <a:schemeClr val="tx1"/>
              </a:solidFill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International Organizations by Slidesgo">
  <a:themeElements>
    <a:clrScheme name="Simple Light">
      <a:dk1>
        <a:srgbClr val="000000"/>
      </a:dk1>
      <a:lt1>
        <a:srgbClr val="FFFFFF"/>
      </a:lt1>
      <a:dk2>
        <a:srgbClr val="003366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2936</TotalTime>
  <Words>464</Words>
  <Application>Microsoft Office PowerPoint</Application>
  <PresentationFormat>On-screen Show (16:9)</PresentationFormat>
  <Paragraphs>72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Playfair Display</vt:lpstr>
      <vt:lpstr>Manrope</vt:lpstr>
      <vt:lpstr>Tajawal</vt:lpstr>
      <vt:lpstr>Calibri</vt:lpstr>
      <vt:lpstr>Questrial</vt:lpstr>
      <vt:lpstr>IBM Plex Sans</vt:lpstr>
      <vt:lpstr>Golos Text</vt:lpstr>
      <vt:lpstr>Josefin Sans</vt:lpstr>
      <vt:lpstr>Avenir Next LT Pro</vt:lpstr>
      <vt:lpstr>Epilogue Medium</vt:lpstr>
      <vt:lpstr>Arial</vt:lpstr>
      <vt:lpstr>Roboto</vt:lpstr>
      <vt:lpstr>International Organizations by Slidesgo</vt:lpstr>
      <vt:lpstr>PowerPoint Presentation</vt:lpstr>
      <vt:lpstr>Difficult to determine changes in SOC over time</vt:lpstr>
      <vt:lpstr>METHODOLOGY</vt:lpstr>
      <vt:lpstr>DEFAULT CONVERSION FACTORS</vt:lpstr>
      <vt:lpstr>PERIODS – SOIL ORGANIC CARBON CHANGE</vt:lpstr>
      <vt:lpstr>PowerPoint Presentation</vt:lpstr>
      <vt:lpstr>NATIONAL SOC MAPS </vt:lpstr>
      <vt:lpstr>PowerPoint Presentation</vt:lpstr>
      <vt:lpstr>TWO PATHS</vt:lpstr>
      <vt:lpstr>PowerPoint Presentation</vt:lpstr>
      <vt:lpstr>TURKEY</vt:lpstr>
      <vt:lpstr>COLOMBIA</vt:lpstr>
      <vt:lpstr>PowerPoint Presentation</vt:lpstr>
      <vt:lpstr>PowerPoint Presentation</vt:lpstr>
      <vt:lpstr>DISCUSSION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Training of Trainers on UNCCD Reporting</dc:title>
  <dc:creator>Ingrid</dc:creator>
  <cp:lastModifiedBy>Teich, Ingrid (CDE)</cp:lastModifiedBy>
  <cp:revision>38</cp:revision>
  <dcterms:modified xsi:type="dcterms:W3CDTF">2026-06-26T10:38:24Z</dcterms:modified>
</cp:coreProperties>
</file>