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31"/>
  </p:notesMasterIdLst>
  <p:sldIdLst>
    <p:sldId id="3633" r:id="rId2"/>
    <p:sldId id="3558" r:id="rId3"/>
    <p:sldId id="3559" r:id="rId4"/>
    <p:sldId id="3560" r:id="rId5"/>
    <p:sldId id="2147473355" r:id="rId6"/>
    <p:sldId id="3594" r:id="rId7"/>
    <p:sldId id="263" r:id="rId8"/>
    <p:sldId id="2147473341" r:id="rId9"/>
    <p:sldId id="2147473332" r:id="rId10"/>
    <p:sldId id="2147473356" r:id="rId11"/>
    <p:sldId id="262" r:id="rId12"/>
    <p:sldId id="2147473333" r:id="rId13"/>
    <p:sldId id="3598" r:id="rId14"/>
    <p:sldId id="2147473359" r:id="rId15"/>
    <p:sldId id="2147473352" r:id="rId16"/>
    <p:sldId id="2147473346" r:id="rId17"/>
    <p:sldId id="347" r:id="rId18"/>
    <p:sldId id="264" r:id="rId19"/>
    <p:sldId id="2147473351" r:id="rId20"/>
    <p:sldId id="2147473357" r:id="rId21"/>
    <p:sldId id="2147473358" r:id="rId22"/>
    <p:sldId id="2147473363" r:id="rId23"/>
    <p:sldId id="2147473360" r:id="rId24"/>
    <p:sldId id="2147473362" r:id="rId25"/>
    <p:sldId id="2147473361" r:id="rId26"/>
    <p:sldId id="2147473365" r:id="rId27"/>
    <p:sldId id="2147473366" r:id="rId28"/>
    <p:sldId id="2147473368" r:id="rId29"/>
    <p:sldId id="269" r:id="rId30"/>
  </p:sldIdLst>
  <p:sldSz cx="9144000" cy="5143500" type="screen16x9"/>
  <p:notesSz cx="6858000" cy="9144000"/>
  <p:embeddedFontLst>
    <p:embeddedFont>
      <p:font typeface="Avenir Next LT Pro" panose="020B0504020202020204" pitchFamily="34" charset="0"/>
      <p:regular r:id="rId32"/>
      <p:bold r:id="rId33"/>
      <p:italic r:id="rId34"/>
      <p:boldItalic r:id="rId35"/>
    </p:embeddedFont>
    <p:embeddedFont>
      <p:font typeface="Epilogue Medium" panose="020B0604020202020204" charset="0"/>
      <p:regular r:id="rId36"/>
      <p:bold r:id="rId37"/>
      <p:italic r:id="rId38"/>
      <p:boldItalic r:id="rId39"/>
    </p:embeddedFont>
    <p:embeddedFont>
      <p:font typeface="Golos Text" panose="020B0604020202020204" charset="0"/>
      <p:regular r:id="rId40"/>
      <p:bold r:id="rId41"/>
    </p:embeddedFont>
    <p:embeddedFont>
      <p:font typeface="Manrope" panose="020B0604020202020204" charset="0"/>
      <p:regular r:id="rId42"/>
      <p:bold r:id="rId43"/>
    </p:embeddedFont>
    <p:embeddedFont>
      <p:font typeface="Nunito" panose="020B0604020202020204" charset="0"/>
      <p:regular r:id="rId44"/>
      <p:bold r:id="rId45"/>
      <p:italic r:id="rId46"/>
      <p:boldItalic r:id="rId47"/>
    </p:embeddedFont>
    <p:embeddedFont>
      <p:font typeface="Nunito Light" panose="020B0604020202020204" charset="0"/>
      <p:regular r:id="rId48"/>
      <p:italic r:id="rId49"/>
    </p:embeddedFont>
    <p:embeddedFont>
      <p:font typeface="Questrial" panose="020B0604020202020204" charset="0"/>
      <p:regular r:id="rId50"/>
    </p:embeddedFont>
    <p:embeddedFont>
      <p:font typeface="Roboto" panose="020B060402020202020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46E3063C-B69B-4993-9BE1-67B45092EAF4}">
          <p14:sldIdLst>
            <p14:sldId id="3633"/>
            <p14:sldId id="3558"/>
            <p14:sldId id="3559"/>
            <p14:sldId id="3560"/>
            <p14:sldId id="2147473355"/>
            <p14:sldId id="3594"/>
            <p14:sldId id="263"/>
            <p14:sldId id="2147473341"/>
            <p14:sldId id="2147473332"/>
            <p14:sldId id="2147473356"/>
            <p14:sldId id="262"/>
            <p14:sldId id="2147473333"/>
            <p14:sldId id="3598"/>
            <p14:sldId id="2147473359"/>
            <p14:sldId id="2147473352"/>
            <p14:sldId id="2147473346"/>
            <p14:sldId id="347"/>
            <p14:sldId id="264"/>
            <p14:sldId id="2147473351"/>
            <p14:sldId id="2147473357"/>
            <p14:sldId id="2147473358"/>
            <p14:sldId id="2147473363"/>
            <p14:sldId id="2147473360"/>
            <p14:sldId id="2147473362"/>
            <p14:sldId id="2147473361"/>
            <p14:sldId id="2147473365"/>
            <p14:sldId id="2147473366"/>
            <p14:sldId id="2147473368"/>
          </p14:sldIdLst>
        </p14:section>
        <p14:section name="Untitled Section" id="{B53C4BF8-A5A4-4BF1-A75D-11418B6D838C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3BAB81-B57F-44EB-B710-BE4594560E23}">
  <a:tblStyle styleId="{BC3BAB81-B57F-44EB-B710-BE4594560E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185" autoAdjust="0"/>
  </p:normalViewPr>
  <p:slideViewPr>
    <p:cSldViewPr snapToGrid="0">
      <p:cViewPr varScale="1">
        <p:scale>
          <a:sx n="170" d="100"/>
          <a:sy n="170" d="100"/>
        </p:scale>
        <p:origin x="74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2b62a2be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2b62a2be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16F99-48F1-4F4B-8A80-1902728FBB73}" type="slidenum">
              <a:rPr lang="fr-CI" smtClean="0"/>
              <a:t>6</a:t>
            </a:fld>
            <a:endParaRPr lang="fr-CI"/>
          </a:p>
        </p:txBody>
      </p:sp>
    </p:spTree>
    <p:extLst>
      <p:ext uri="{BB962C8B-B14F-4D97-AF65-F5344CB8AC3E}">
        <p14:creationId xmlns:p14="http://schemas.microsoft.com/office/powerpoint/2010/main" val="1666819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e1d838b627_4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e1d838b627_4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9482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 dirty="0"/>
          </a:p>
        </p:txBody>
      </p:sp>
    </p:spTree>
    <p:extLst>
      <p:ext uri="{BB962C8B-B14F-4D97-AF65-F5344CB8AC3E}">
        <p14:creationId xmlns:p14="http://schemas.microsoft.com/office/powerpoint/2010/main" val="1110797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35c9f142d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35c9f142d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tBDf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oogle Shape;18;p4"/>
          <p:cNvCxnSpPr/>
          <p:nvPr/>
        </p:nvCxnSpPr>
        <p:spPr>
          <a:xfrm>
            <a:off x="0" y="502919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86868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28600" y="4245495"/>
            <a:ext cx="7704000" cy="3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0" y="502919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3998400" cy="1445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1609625" y="2066125"/>
            <a:ext cx="3824100" cy="25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>
            <a:spLocks noGrp="1"/>
          </p:cNvSpPr>
          <p:nvPr>
            <p:ph type="pic" idx="2"/>
          </p:nvPr>
        </p:nvSpPr>
        <p:spPr>
          <a:xfrm>
            <a:off x="5715849" y="0"/>
            <a:ext cx="34281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Google Shape;39;p8"/>
          <p:cNvCxnSpPr/>
          <p:nvPr/>
        </p:nvCxnSpPr>
        <p:spPr>
          <a:xfrm>
            <a:off x="0" y="502919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Google Shape;42;p9"/>
          <p:cNvCxnSpPr/>
          <p:nvPr/>
        </p:nvCxnSpPr>
        <p:spPr>
          <a:xfrm>
            <a:off x="0" y="502919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720064" y="15801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2"/>
          </p:nvPr>
        </p:nvSpPr>
        <p:spPr>
          <a:xfrm>
            <a:off x="4826936" y="1580125"/>
            <a:ext cx="3597000" cy="23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Google Shape;50;p11"/>
          <p:cNvCxnSpPr/>
          <p:nvPr/>
        </p:nvCxnSpPr>
        <p:spPr>
          <a:xfrm>
            <a:off x="0" y="502919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952850"/>
            <a:ext cx="6576000" cy="79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subTitle" idx="1"/>
          </p:nvPr>
        </p:nvSpPr>
        <p:spPr>
          <a:xfrm>
            <a:off x="1284000" y="2816250"/>
            <a:ext cx="6576000" cy="37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Google Shape;86;p17"/>
          <p:cNvCxnSpPr/>
          <p:nvPr/>
        </p:nvCxnSpPr>
        <p:spPr>
          <a:xfrm>
            <a:off x="0" y="502919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86868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1"/>
          </p:nvPr>
        </p:nvSpPr>
        <p:spPr>
          <a:xfrm>
            <a:off x="832372" y="2396413"/>
            <a:ext cx="44367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2"/>
          </p:nvPr>
        </p:nvSpPr>
        <p:spPr>
          <a:xfrm>
            <a:off x="832373" y="1048294"/>
            <a:ext cx="44367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3"/>
          </p:nvPr>
        </p:nvSpPr>
        <p:spPr>
          <a:xfrm>
            <a:off x="832275" y="3744519"/>
            <a:ext cx="44367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 idx="4" hasCustomPrompt="1"/>
          </p:nvPr>
        </p:nvSpPr>
        <p:spPr>
          <a:xfrm>
            <a:off x="228600" y="2643156"/>
            <a:ext cx="603600" cy="429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 idx="5" hasCustomPrompt="1"/>
          </p:nvPr>
        </p:nvSpPr>
        <p:spPr>
          <a:xfrm>
            <a:off x="228672" y="1295044"/>
            <a:ext cx="603600" cy="42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3" name="Google Shape;93;p17"/>
          <p:cNvSpPr txBox="1">
            <a:spLocks noGrp="1"/>
          </p:cNvSpPr>
          <p:nvPr>
            <p:ph type="title" idx="6" hasCustomPrompt="1"/>
          </p:nvPr>
        </p:nvSpPr>
        <p:spPr>
          <a:xfrm>
            <a:off x="228675" y="3991269"/>
            <a:ext cx="603600" cy="42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" name="Google Shape;94;p17"/>
          <p:cNvSpPr>
            <a:spLocks noGrp="1"/>
          </p:cNvSpPr>
          <p:nvPr>
            <p:ph type="pic" idx="7"/>
          </p:nvPr>
        </p:nvSpPr>
        <p:spPr>
          <a:xfrm>
            <a:off x="5510702" y="226332"/>
            <a:ext cx="3404700" cy="15636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7"/>
          <p:cNvSpPr>
            <a:spLocks noGrp="1"/>
          </p:cNvSpPr>
          <p:nvPr>
            <p:ph type="pic" idx="8"/>
          </p:nvPr>
        </p:nvSpPr>
        <p:spPr>
          <a:xfrm flipH="1">
            <a:off x="5510702" y="1789958"/>
            <a:ext cx="3404700" cy="15636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7"/>
          <p:cNvSpPr>
            <a:spLocks noGrp="1"/>
          </p:cNvSpPr>
          <p:nvPr>
            <p:ph type="pic" idx="9"/>
          </p:nvPr>
        </p:nvSpPr>
        <p:spPr>
          <a:xfrm>
            <a:off x="5510702" y="3353582"/>
            <a:ext cx="3404700" cy="1563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" name="Google Shape;120;p20"/>
          <p:cNvCxnSpPr/>
          <p:nvPr/>
        </p:nvCxnSpPr>
        <p:spPr>
          <a:xfrm>
            <a:off x="0" y="502919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" name="Google Shape;121;p20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5090100" cy="113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62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"/>
          </p:nvPr>
        </p:nvSpPr>
        <p:spPr>
          <a:xfrm>
            <a:off x="228600" y="1302104"/>
            <a:ext cx="4448100" cy="10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228600" y="3151446"/>
            <a:ext cx="3995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CREDITS:</a:t>
            </a: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Manrope"/>
                <a:ea typeface="Manrope"/>
                <a:cs typeface="Manrope"/>
                <a:sym typeface="Manrop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and includes icons,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Manrope"/>
                <a:ea typeface="Manrope"/>
                <a:cs typeface="Manrope"/>
                <a:sym typeface="Manrop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000" b="1" u="sng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21"/>
          <p:cNvGrpSpPr/>
          <p:nvPr/>
        </p:nvGrpSpPr>
        <p:grpSpPr>
          <a:xfrm>
            <a:off x="0" y="4993820"/>
            <a:ext cx="9144000" cy="70750"/>
            <a:chOff x="0" y="4914895"/>
            <a:chExt cx="9144000" cy="70750"/>
          </a:xfrm>
        </p:grpSpPr>
        <p:cxnSp>
          <p:nvCxnSpPr>
            <p:cNvPr id="126" name="Google Shape;126;p21"/>
            <p:cNvCxnSpPr/>
            <p:nvPr/>
          </p:nvCxnSpPr>
          <p:spPr>
            <a:xfrm>
              <a:off x="0" y="491489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21"/>
            <p:cNvCxnSpPr/>
            <p:nvPr/>
          </p:nvCxnSpPr>
          <p:spPr>
            <a:xfrm>
              <a:off x="0" y="498564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Google Shape;129;p22"/>
          <p:cNvCxnSpPr/>
          <p:nvPr/>
        </p:nvCxnSpPr>
        <p:spPr>
          <a:xfrm>
            <a:off x="0" y="11430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E4F8830-6C91-48D5-A66C-425A216D7A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458" y="785201"/>
            <a:ext cx="3101151" cy="3101151"/>
          </a:xfrm>
          <a:custGeom>
            <a:avLst/>
            <a:gdLst>
              <a:gd name="connsiteX0" fmla="*/ 526947 w 6202301"/>
              <a:gd name="connsiteY0" fmla="*/ 0 h 6202301"/>
              <a:gd name="connsiteX1" fmla="*/ 5675354 w 6202301"/>
              <a:gd name="connsiteY1" fmla="*/ 0 h 6202301"/>
              <a:gd name="connsiteX2" fmla="*/ 6202301 w 6202301"/>
              <a:gd name="connsiteY2" fmla="*/ 526947 h 6202301"/>
              <a:gd name="connsiteX3" fmla="*/ 6202301 w 6202301"/>
              <a:gd name="connsiteY3" fmla="*/ 5675354 h 6202301"/>
              <a:gd name="connsiteX4" fmla="*/ 5675354 w 6202301"/>
              <a:gd name="connsiteY4" fmla="*/ 6202301 h 6202301"/>
              <a:gd name="connsiteX5" fmla="*/ 526947 w 6202301"/>
              <a:gd name="connsiteY5" fmla="*/ 6202301 h 6202301"/>
              <a:gd name="connsiteX6" fmla="*/ 0 w 6202301"/>
              <a:gd name="connsiteY6" fmla="*/ 5675354 h 6202301"/>
              <a:gd name="connsiteX7" fmla="*/ 0 w 6202301"/>
              <a:gd name="connsiteY7" fmla="*/ 526947 h 6202301"/>
              <a:gd name="connsiteX8" fmla="*/ 526947 w 6202301"/>
              <a:gd name="connsiteY8" fmla="*/ 0 h 6202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02301" h="6202301">
                <a:moveTo>
                  <a:pt x="526947" y="0"/>
                </a:moveTo>
                <a:lnTo>
                  <a:pt x="5675354" y="0"/>
                </a:lnTo>
                <a:cubicBezTo>
                  <a:pt x="5966379" y="0"/>
                  <a:pt x="6202301" y="235922"/>
                  <a:pt x="6202301" y="526947"/>
                </a:cubicBezTo>
                <a:lnTo>
                  <a:pt x="6202301" y="5675354"/>
                </a:lnTo>
                <a:cubicBezTo>
                  <a:pt x="6202301" y="5966379"/>
                  <a:pt x="5966379" y="6202301"/>
                  <a:pt x="5675354" y="6202301"/>
                </a:cubicBezTo>
                <a:lnTo>
                  <a:pt x="526947" y="6202301"/>
                </a:lnTo>
                <a:cubicBezTo>
                  <a:pt x="235922" y="6202301"/>
                  <a:pt x="0" y="5966379"/>
                  <a:pt x="0" y="5675354"/>
                </a:cubicBezTo>
                <a:lnTo>
                  <a:pt x="0" y="526947"/>
                </a:lnTo>
                <a:cubicBezTo>
                  <a:pt x="0" y="235922"/>
                  <a:pt x="235922" y="0"/>
                  <a:pt x="526947" y="0"/>
                </a:cubicBezTo>
                <a:close/>
              </a:path>
            </a:pathLst>
          </a:custGeom>
          <a:pattFill prst="pct5">
            <a:fgClr>
              <a:srgbClr val="399F37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9774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9;p2"/>
          <p:cNvCxnSpPr/>
          <p:nvPr/>
        </p:nvCxnSpPr>
        <p:spPr>
          <a:xfrm>
            <a:off x="0" y="491947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28600" y="228600"/>
            <a:ext cx="6350100" cy="26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28600" y="3157788"/>
            <a:ext cx="2968200" cy="8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>
            <a:spLocks noGrp="1"/>
          </p:cNvSpPr>
          <p:nvPr>
            <p:ph type="pic" idx="2"/>
          </p:nvPr>
        </p:nvSpPr>
        <p:spPr>
          <a:xfrm flipH="1">
            <a:off x="6678900" y="621888"/>
            <a:ext cx="2062800" cy="27555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18765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●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○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"/>
              <a:buChar char="■"/>
              <a:def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7" r:id="rId5"/>
    <p:sldLayoutId id="2147483658" r:id="rId6"/>
    <p:sldLayoutId id="2147483663" r:id="rId7"/>
    <p:sldLayoutId id="2147483666" r:id="rId8"/>
    <p:sldLayoutId id="2147483667" r:id="rId9"/>
    <p:sldLayoutId id="2147483668" r:id="rId10"/>
    <p:sldLayoutId id="2147483673" r:id="rId11"/>
    <p:sldLayoutId id="2147483674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doi.org/10.5194/essd-13-2753-2021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s://doi.org/10.3389/frsen.2022.856903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9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10" Type="http://schemas.openxmlformats.org/officeDocument/2006/relationships/image" Target="../media/image61.png"/><Relationship Id="rId4" Type="http://schemas.openxmlformats.org/officeDocument/2006/relationships/image" Target="../media/image21.png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 txBox="1">
            <a:spLocks noGrp="1"/>
          </p:cNvSpPr>
          <p:nvPr>
            <p:ph type="ctrTitle"/>
          </p:nvPr>
        </p:nvSpPr>
        <p:spPr>
          <a:xfrm>
            <a:off x="239842" y="1236177"/>
            <a:ext cx="5212829" cy="22546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CI" sz="3600" dirty="0"/>
              <a:t>SO1-1</a:t>
            </a:r>
            <a:br>
              <a:rPr lang="fr-CI" sz="3600" dirty="0"/>
            </a:br>
            <a:r>
              <a:rPr lang="fr-CI" sz="3600" dirty="0"/>
              <a:t>Trends in Land Cover</a:t>
            </a:r>
            <a:br>
              <a:rPr lang="en-US" sz="3600" dirty="0"/>
            </a:br>
            <a:br>
              <a:rPr lang="fr-CI" sz="3600" dirty="0">
                <a:solidFill>
                  <a:srgbClr val="0070C0"/>
                </a:solidFill>
              </a:rPr>
            </a:br>
            <a:endParaRPr sz="3600" dirty="0">
              <a:solidFill>
                <a:srgbClr val="0070C0"/>
              </a:solidFill>
            </a:endParaRPr>
          </a:p>
        </p:txBody>
      </p:sp>
      <p:sp>
        <p:nvSpPr>
          <p:cNvPr id="123" name="Google Shape;123;p27"/>
          <p:cNvSpPr txBox="1">
            <a:spLocks noGrp="1"/>
          </p:cNvSpPr>
          <p:nvPr>
            <p:ph type="subTitle" idx="1"/>
          </p:nvPr>
        </p:nvSpPr>
        <p:spPr>
          <a:xfrm>
            <a:off x="308499" y="3872700"/>
            <a:ext cx="5584902" cy="8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Dr. Ingrid Teich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Senior Research Scientist (University of Bern)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WOCAT Secretariat</a:t>
            </a:r>
            <a:endParaRPr sz="1400" dirty="0"/>
          </a:p>
        </p:txBody>
      </p:sp>
      <p:sp>
        <p:nvSpPr>
          <p:cNvPr id="13" name="Google Shape;123;p27">
            <a:extLst>
              <a:ext uri="{FF2B5EF4-FFF2-40B4-BE49-F238E27FC236}">
                <a16:creationId xmlns:a16="http://schemas.microsoft.com/office/drawing/2014/main" id="{33750783-2F58-46A8-B491-62FAF0567BA2}"/>
              </a:ext>
            </a:extLst>
          </p:cNvPr>
          <p:cNvSpPr txBox="1">
            <a:spLocks/>
          </p:cNvSpPr>
          <p:nvPr/>
        </p:nvSpPr>
        <p:spPr>
          <a:xfrm>
            <a:off x="308499" y="2411299"/>
            <a:ext cx="4159329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"/>
              <a:buNone/>
              <a:defRPr sz="20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>
              <a:buClr>
                <a:srgbClr val="000000"/>
              </a:buClr>
              <a:defRPr/>
            </a:pPr>
            <a:r>
              <a:rPr lang="en-US" sz="1400" dirty="0">
                <a:solidFill>
                  <a:srgbClr val="000000"/>
                </a:solidFill>
              </a:rPr>
              <a:t>Inception and Technical Training Workshop on the 2026 UNCCD National Reporting Process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unito"/>
              <a:cs typeface="Nunito"/>
              <a:sym typeface="Nunito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cs typeface="Nunito"/>
                <a:sym typeface="Nunito"/>
              </a:rPr>
              <a:t>Liberia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unito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cs typeface="Nunito"/>
                <a:sym typeface="Nunito"/>
              </a:rPr>
              <a:t>June </a:t>
            </a:r>
            <a:r>
              <a:rPr lang="en-US" sz="1400" dirty="0">
                <a:solidFill>
                  <a:srgbClr val="000000"/>
                </a:solidFill>
              </a:rPr>
              <a:t>23</a:t>
            </a:r>
            <a:r>
              <a:rPr kumimoji="0" lang="en-US" sz="1400" b="0" i="0" u="none" strike="noStrike" kern="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cs typeface="Nunito"/>
                <a:sym typeface="Nunito"/>
              </a:rPr>
              <a:t>th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"/>
                <a:cs typeface="Nunito"/>
                <a:sym typeface="Nunito"/>
              </a:rPr>
              <a:t> 2026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unito"/>
              <a:cs typeface="Nunito"/>
              <a:sym typeface="Nunit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7ABF84-1132-465A-976A-B1BC317EC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1" y="4142987"/>
            <a:ext cx="1913874" cy="492702"/>
          </a:xfrm>
          <a:prstGeom prst="rect">
            <a:avLst/>
          </a:prstGeom>
        </p:spPr>
      </p:pic>
      <p:pic>
        <p:nvPicPr>
          <p:cNvPr id="15" name="Picture 4" descr="UNDP vector logo - UNDP logo vector free download">
            <a:extLst>
              <a:ext uri="{FF2B5EF4-FFF2-40B4-BE49-F238E27FC236}">
                <a16:creationId xmlns:a16="http://schemas.microsoft.com/office/drawing/2014/main" id="{0435F761-E25B-406D-9F81-468D2ED58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1" t="3862" r="24261" b="4000"/>
          <a:stretch/>
        </p:blipFill>
        <p:spPr bwMode="auto">
          <a:xfrm>
            <a:off x="8031413" y="4168539"/>
            <a:ext cx="273137" cy="50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BDFE6E-B951-4E56-9C51-5C9AE20237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37" t="5459" r="16156" b="37086"/>
          <a:stretch/>
        </p:blipFill>
        <p:spPr>
          <a:xfrm>
            <a:off x="189635" y="189259"/>
            <a:ext cx="895437" cy="7677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19C2983-F787-4D0B-8CF3-89493B17D9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37" t="62943" r="16156" b="11196"/>
          <a:stretch/>
        </p:blipFill>
        <p:spPr>
          <a:xfrm>
            <a:off x="1085507" y="394234"/>
            <a:ext cx="1275830" cy="4924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9999F67-8D25-4F32-8A1E-D8BC84E6D73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707" y="4168539"/>
            <a:ext cx="472966" cy="5554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5C7E35-5487-4323-8E33-785785CFCC09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665" y="4142987"/>
            <a:ext cx="542925" cy="564972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A4AFB0C-7970-4FFA-8863-3BAC42B0E5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7740" y="507811"/>
            <a:ext cx="2026809" cy="25898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C48A14B-3CA2-462A-8F28-668BE5D1D8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555" b="5482"/>
          <a:stretch/>
        </p:blipFill>
        <p:spPr>
          <a:xfrm>
            <a:off x="5279991" y="3545331"/>
            <a:ext cx="3599058" cy="1147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Google Shape;303;p45">
            <a:extLst>
              <a:ext uri="{FF2B5EF4-FFF2-40B4-BE49-F238E27FC236}">
                <a16:creationId xmlns:a16="http://schemas.microsoft.com/office/drawing/2014/main" id="{A7321DA5-6516-49C8-AB99-08161F33B0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8948" y="14409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I" dirty="0"/>
              <a:t>METHODOLOGY</a:t>
            </a:r>
            <a:endParaRPr dirty="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F1C4178B-832A-4EDA-AECE-E9D6CB0B8A75}"/>
              </a:ext>
            </a:extLst>
          </p:cNvPr>
          <p:cNvSpPr/>
          <p:nvPr/>
        </p:nvSpPr>
        <p:spPr>
          <a:xfrm>
            <a:off x="1858529" y="1709828"/>
            <a:ext cx="1027208" cy="5620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7" name="Equals 26">
            <a:extLst>
              <a:ext uri="{FF2B5EF4-FFF2-40B4-BE49-F238E27FC236}">
                <a16:creationId xmlns:a16="http://schemas.microsoft.com/office/drawing/2014/main" id="{6784379E-2DA6-4D12-A12B-0716EB8C348F}"/>
              </a:ext>
            </a:extLst>
          </p:cNvPr>
          <p:cNvSpPr/>
          <p:nvPr/>
        </p:nvSpPr>
        <p:spPr>
          <a:xfrm>
            <a:off x="4398880" y="1871756"/>
            <a:ext cx="876300" cy="40882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275956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B7796A4C-48E7-4D5D-B901-96E714170B51}"/>
              </a:ext>
            </a:extLst>
          </p:cNvPr>
          <p:cNvSpPr/>
          <p:nvPr/>
        </p:nvSpPr>
        <p:spPr>
          <a:xfrm>
            <a:off x="6788324" y="1730146"/>
            <a:ext cx="366417" cy="40882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03358642-93A6-436F-A52C-8C8096BA9D5B}"/>
              </a:ext>
            </a:extLst>
          </p:cNvPr>
          <p:cNvSpPr/>
          <p:nvPr/>
        </p:nvSpPr>
        <p:spPr>
          <a:xfrm rot="5400000">
            <a:off x="6638305" y="1215953"/>
            <a:ext cx="694248" cy="341476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275956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27FECC3-266B-4327-A9B0-1457AEE66095}"/>
              </a:ext>
            </a:extLst>
          </p:cNvPr>
          <p:cNvSpPr/>
          <p:nvPr/>
        </p:nvSpPr>
        <p:spPr>
          <a:xfrm rot="10800000">
            <a:off x="4848785" y="3930168"/>
            <a:ext cx="465712" cy="4088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2" name="Google Shape;304;p45">
            <a:extLst>
              <a:ext uri="{FF2B5EF4-FFF2-40B4-BE49-F238E27FC236}">
                <a16:creationId xmlns:a16="http://schemas.microsoft.com/office/drawing/2014/main" id="{EAC24C28-A1D9-4A07-9E02-4FE21020FBE7}"/>
              </a:ext>
            </a:extLst>
          </p:cNvPr>
          <p:cNvSpPr txBox="1">
            <a:spLocks/>
          </p:cNvSpPr>
          <p:nvPr/>
        </p:nvSpPr>
        <p:spPr>
          <a:xfrm>
            <a:off x="167895" y="884530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>
              <a:buFont typeface="Darker Grotesque SemiBold"/>
              <a:buNone/>
            </a:pPr>
            <a:r>
              <a:rPr lang="fr-CI" b="1" dirty="0">
                <a:solidFill>
                  <a:schemeClr val="tx1"/>
                </a:solidFill>
              </a:rPr>
              <a:t>INITIAL LAND COVER</a:t>
            </a:r>
          </a:p>
        </p:txBody>
      </p:sp>
      <p:sp>
        <p:nvSpPr>
          <p:cNvPr id="43" name="Google Shape;304;p45">
            <a:extLst>
              <a:ext uri="{FF2B5EF4-FFF2-40B4-BE49-F238E27FC236}">
                <a16:creationId xmlns:a16="http://schemas.microsoft.com/office/drawing/2014/main" id="{D2C9AF51-0B20-4B3B-8311-39AE343265DF}"/>
              </a:ext>
            </a:extLst>
          </p:cNvPr>
          <p:cNvSpPr txBox="1">
            <a:spLocks/>
          </p:cNvSpPr>
          <p:nvPr/>
        </p:nvSpPr>
        <p:spPr>
          <a:xfrm>
            <a:off x="1198638" y="3100729"/>
            <a:ext cx="4309186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 algn="ctr"/>
            <a:r>
              <a:rPr lang="en-US" b="1" dirty="0">
                <a:solidFill>
                  <a:schemeClr val="tx1"/>
                </a:solidFill>
              </a:rPr>
              <a:t>DEGRADATION DUE TO LAND COVER CHANGE</a:t>
            </a:r>
            <a:endParaRPr lang="fr-CI" b="1" dirty="0">
              <a:solidFill>
                <a:schemeClr val="tx1"/>
              </a:solidFill>
            </a:endParaRPr>
          </a:p>
        </p:txBody>
      </p:sp>
      <p:sp>
        <p:nvSpPr>
          <p:cNvPr id="44" name="Google Shape;304;p45">
            <a:extLst>
              <a:ext uri="{FF2B5EF4-FFF2-40B4-BE49-F238E27FC236}">
                <a16:creationId xmlns:a16="http://schemas.microsoft.com/office/drawing/2014/main" id="{87DC9E62-6449-4D96-99E5-9F94E03C2266}"/>
              </a:ext>
            </a:extLst>
          </p:cNvPr>
          <p:cNvSpPr txBox="1">
            <a:spLocks/>
          </p:cNvSpPr>
          <p:nvPr/>
        </p:nvSpPr>
        <p:spPr>
          <a:xfrm>
            <a:off x="5658599" y="1130788"/>
            <a:ext cx="69617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dirty="0">
                <a:solidFill>
                  <a:schemeClr val="tx1"/>
                </a:solidFill>
              </a:rPr>
              <a:t>G</a:t>
            </a:r>
            <a:r>
              <a:rPr lang="fr-CI" dirty="0">
                <a:solidFill>
                  <a:schemeClr val="tx1"/>
                </a:solidFill>
              </a:rPr>
              <a:t>AINS</a:t>
            </a:r>
          </a:p>
        </p:txBody>
      </p:sp>
      <p:sp>
        <p:nvSpPr>
          <p:cNvPr id="45" name="Google Shape;304;p45">
            <a:extLst>
              <a:ext uri="{FF2B5EF4-FFF2-40B4-BE49-F238E27FC236}">
                <a16:creationId xmlns:a16="http://schemas.microsoft.com/office/drawing/2014/main" id="{C0F8FF04-B619-493F-8AC7-368626D29E2C}"/>
              </a:ext>
            </a:extLst>
          </p:cNvPr>
          <p:cNvSpPr txBox="1">
            <a:spLocks/>
          </p:cNvSpPr>
          <p:nvPr/>
        </p:nvSpPr>
        <p:spPr>
          <a:xfrm>
            <a:off x="5915476" y="774842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b="1" dirty="0">
                <a:solidFill>
                  <a:schemeClr val="tx1"/>
                </a:solidFill>
              </a:rPr>
              <a:t>TRANSITIONS /  CHANGES</a:t>
            </a:r>
            <a:endParaRPr lang="fr-CI" b="1" dirty="0">
              <a:solidFill>
                <a:schemeClr val="tx1"/>
              </a:solidFill>
            </a:endParaRPr>
          </a:p>
        </p:txBody>
      </p:sp>
      <p:sp>
        <p:nvSpPr>
          <p:cNvPr id="46" name="Google Shape;304;p45">
            <a:extLst>
              <a:ext uri="{FF2B5EF4-FFF2-40B4-BE49-F238E27FC236}">
                <a16:creationId xmlns:a16="http://schemas.microsoft.com/office/drawing/2014/main" id="{5BED908A-4166-4351-A619-DAFF17B345C6}"/>
              </a:ext>
            </a:extLst>
          </p:cNvPr>
          <p:cNvSpPr txBox="1">
            <a:spLocks/>
          </p:cNvSpPr>
          <p:nvPr/>
        </p:nvSpPr>
        <p:spPr>
          <a:xfrm>
            <a:off x="2794254" y="851068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n-US" b="1" dirty="0">
                <a:solidFill>
                  <a:schemeClr val="tx1"/>
                </a:solidFill>
              </a:rPr>
              <a:t>F</a:t>
            </a:r>
            <a:r>
              <a:rPr lang="fr-CI" b="1" dirty="0">
                <a:solidFill>
                  <a:schemeClr val="tx1"/>
                </a:solidFill>
              </a:rPr>
              <a:t>INAL LAND COVER</a:t>
            </a:r>
          </a:p>
        </p:txBody>
      </p:sp>
      <p:sp>
        <p:nvSpPr>
          <p:cNvPr id="47" name="Google Shape;304;p45">
            <a:extLst>
              <a:ext uri="{FF2B5EF4-FFF2-40B4-BE49-F238E27FC236}">
                <a16:creationId xmlns:a16="http://schemas.microsoft.com/office/drawing/2014/main" id="{F6827E65-F210-4FB9-8206-31D529DC21F3}"/>
              </a:ext>
            </a:extLst>
          </p:cNvPr>
          <p:cNvSpPr txBox="1">
            <a:spLocks/>
          </p:cNvSpPr>
          <p:nvPr/>
        </p:nvSpPr>
        <p:spPr>
          <a:xfrm>
            <a:off x="5595378" y="3175567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 algn="ctr"/>
            <a:r>
              <a:rPr lang="es-AR" b="1" dirty="0">
                <a:solidFill>
                  <a:schemeClr val="tx1"/>
                </a:solidFill>
              </a:rPr>
              <a:t>TRANSITION MATRIX</a:t>
            </a:r>
            <a:endParaRPr lang="fr-CI" b="1" dirty="0">
              <a:solidFill>
                <a:schemeClr val="tx1"/>
              </a:solidFill>
            </a:endParaRPr>
          </a:p>
        </p:txBody>
      </p:sp>
      <p:sp>
        <p:nvSpPr>
          <p:cNvPr id="48" name="Google Shape;304;p45">
            <a:extLst>
              <a:ext uri="{FF2B5EF4-FFF2-40B4-BE49-F238E27FC236}">
                <a16:creationId xmlns:a16="http://schemas.microsoft.com/office/drawing/2014/main" id="{1C654888-5A46-40E1-917F-F54D679CEC25}"/>
              </a:ext>
            </a:extLst>
          </p:cNvPr>
          <p:cNvSpPr txBox="1">
            <a:spLocks/>
          </p:cNvSpPr>
          <p:nvPr/>
        </p:nvSpPr>
        <p:spPr>
          <a:xfrm>
            <a:off x="7452980" y="1113241"/>
            <a:ext cx="1059771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dirty="0">
                <a:solidFill>
                  <a:schemeClr val="tx1"/>
                </a:solidFill>
              </a:rPr>
              <a:t>LOSSES</a:t>
            </a:r>
            <a:endParaRPr lang="fr-CI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7C9A3C-D1E5-4649-BD65-C891C4128D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947" y="1176415"/>
            <a:ext cx="1387273" cy="14674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4F2D1B-9AAB-432F-91BB-66DCC81FF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340395-B541-497F-93A9-6006F5E76E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4756" y="1187020"/>
            <a:ext cx="1501854" cy="16076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234A66-546A-42D2-BA8C-9CF5DB07AF5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41350" y="1426239"/>
            <a:ext cx="1356808" cy="14127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B7A852-B1F6-4CB1-9E7D-14FDAC70075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94136" y="1358834"/>
            <a:ext cx="1377458" cy="1435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7A9D2B-427D-413F-A27C-C2486A6AEDA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0262" y="3403085"/>
            <a:ext cx="1508168" cy="14629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6688D8-3478-4F82-BD3D-74874104676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8329" y="3471082"/>
            <a:ext cx="1438156" cy="143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7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A5CDA20-0179-4592-AD83-D084BED7BF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158"/>
          <a:stretch/>
        </p:blipFill>
        <p:spPr>
          <a:xfrm>
            <a:off x="63647" y="1559707"/>
            <a:ext cx="4265286" cy="1625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Google Shape;84;p3">
            <a:extLst>
              <a:ext uri="{FF2B5EF4-FFF2-40B4-BE49-F238E27FC236}">
                <a16:creationId xmlns:a16="http://schemas.microsoft.com/office/drawing/2014/main" id="{42E5452F-7667-445B-BE29-80BAF50125FB}"/>
              </a:ext>
            </a:extLst>
          </p:cNvPr>
          <p:cNvSpPr txBox="1">
            <a:spLocks noGrp="1"/>
          </p:cNvSpPr>
          <p:nvPr/>
        </p:nvSpPr>
        <p:spPr>
          <a:xfrm>
            <a:off x="350771" y="330697"/>
            <a:ext cx="74270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  <a:defRPr sz="2500" b="1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b="1" noProof="0" dirty="0"/>
              <a:t>LAND COVER - PERIODS</a:t>
            </a:r>
            <a:endParaRPr lang="en-US" noProof="0" dirty="0"/>
          </a:p>
        </p:txBody>
      </p:sp>
      <p:sp>
        <p:nvSpPr>
          <p:cNvPr id="8" name="Google Shape;88;p3">
            <a:extLst>
              <a:ext uri="{FF2B5EF4-FFF2-40B4-BE49-F238E27FC236}">
                <a16:creationId xmlns:a16="http://schemas.microsoft.com/office/drawing/2014/main" id="{CE8F8884-CD19-42B3-B768-2D029F9214F5}"/>
              </a:ext>
            </a:extLst>
          </p:cNvPr>
          <p:cNvSpPr/>
          <p:nvPr/>
        </p:nvSpPr>
        <p:spPr>
          <a:xfrm>
            <a:off x="63647" y="2064558"/>
            <a:ext cx="3698126" cy="615752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u="none" strike="noStrike" cap="none" noProof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9;p3">
            <a:extLst>
              <a:ext uri="{FF2B5EF4-FFF2-40B4-BE49-F238E27FC236}">
                <a16:creationId xmlns:a16="http://schemas.microsoft.com/office/drawing/2014/main" id="{17DE8FAE-5EB1-4774-B64A-D2455E852147}"/>
              </a:ext>
            </a:extLst>
          </p:cNvPr>
          <p:cNvSpPr/>
          <p:nvPr/>
        </p:nvSpPr>
        <p:spPr>
          <a:xfrm>
            <a:off x="659330" y="4018928"/>
            <a:ext cx="37999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Years</a:t>
            </a:r>
            <a:r>
              <a:rPr lang="en-US" sz="1400" b="0" i="0" u="none" strike="noStrike" cap="none" noProof="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2000, 2015, 2019, 2023</a:t>
            </a:r>
            <a:endParaRPr lang="en-US" sz="1400" b="1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6F661F-5F03-456D-9328-F948E8E2EA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372"/>
          <a:stretch/>
        </p:blipFill>
        <p:spPr>
          <a:xfrm>
            <a:off x="4589650" y="1030614"/>
            <a:ext cx="4392629" cy="3610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6C3C7D-4773-47BE-B0DB-B0603CF0D4A5}"/>
              </a:ext>
            </a:extLst>
          </p:cNvPr>
          <p:cNvSpPr txBox="1"/>
          <p:nvPr/>
        </p:nvSpPr>
        <p:spPr>
          <a:xfrm>
            <a:off x="1039713" y="3711151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Land Cover Maps</a:t>
            </a:r>
            <a:endParaRPr lang="fr-CI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E2D2BC-148B-402F-A2CE-52DC6B01C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386" y="139259"/>
            <a:ext cx="1152429" cy="40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1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4;p4">
            <a:extLst>
              <a:ext uri="{FF2B5EF4-FFF2-40B4-BE49-F238E27FC236}">
                <a16:creationId xmlns:a16="http://schemas.microsoft.com/office/drawing/2014/main" id="{93D215DC-5C13-4B30-B6BA-F982F8BDBC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9185" y="215542"/>
            <a:ext cx="8097804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2500"/>
            </a:pPr>
            <a:r>
              <a:rPr lang="en-US" sz="2400" b="1" noProof="0" dirty="0">
                <a:solidFill>
                  <a:schemeClr val="tx1"/>
                </a:solidFill>
              </a:rPr>
              <a:t>STEP 1: 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/>
              <a:t>Identification of the best available land cover dataset </a:t>
            </a:r>
            <a:endParaRPr lang="en-US" sz="2400" b="1" noProof="0" dirty="0">
              <a:solidFill>
                <a:schemeClr val="tx1"/>
              </a:solidFill>
            </a:endParaRPr>
          </a:p>
        </p:txBody>
      </p:sp>
      <p:sp>
        <p:nvSpPr>
          <p:cNvPr id="5" name="Google Shape;99;p4">
            <a:extLst>
              <a:ext uri="{FF2B5EF4-FFF2-40B4-BE49-F238E27FC236}">
                <a16:creationId xmlns:a16="http://schemas.microsoft.com/office/drawing/2014/main" id="{59263D13-4865-4D24-98EA-3268FF1A8658}"/>
              </a:ext>
            </a:extLst>
          </p:cNvPr>
          <p:cNvSpPr/>
          <p:nvPr/>
        </p:nvSpPr>
        <p:spPr>
          <a:xfrm>
            <a:off x="2286000" y="1556088"/>
            <a:ext cx="4572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1400" b="0" i="0" u="none" strike="noStrike" cap="none" noProof="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00;p4">
            <a:extLst>
              <a:ext uri="{FF2B5EF4-FFF2-40B4-BE49-F238E27FC236}">
                <a16:creationId xmlns:a16="http://schemas.microsoft.com/office/drawing/2014/main" id="{3B881FC0-F428-4D30-AD5A-93B8013474B0}"/>
              </a:ext>
            </a:extLst>
          </p:cNvPr>
          <p:cNvSpPr/>
          <p:nvPr/>
        </p:nvSpPr>
        <p:spPr>
          <a:xfrm>
            <a:off x="3614824" y="4561396"/>
            <a:ext cx="257955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sng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https://doi.org/10.3389/frsen.2022.856903</a:t>
            </a:r>
            <a:r>
              <a:rPr lang="en-US" sz="1000" b="0" i="0" u="none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</p:txBody>
      </p:sp>
      <p:sp>
        <p:nvSpPr>
          <p:cNvPr id="7" name="Google Shape;102;p4">
            <a:extLst>
              <a:ext uri="{FF2B5EF4-FFF2-40B4-BE49-F238E27FC236}">
                <a16:creationId xmlns:a16="http://schemas.microsoft.com/office/drawing/2014/main" id="{99682736-146A-4167-8278-1AE940471E07}"/>
              </a:ext>
            </a:extLst>
          </p:cNvPr>
          <p:cNvSpPr/>
          <p:nvPr/>
        </p:nvSpPr>
        <p:spPr>
          <a:xfrm>
            <a:off x="564856" y="4480053"/>
            <a:ext cx="257955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sng" strike="noStrike" cap="none" noProof="0" dirty="0">
                <a:solidFill>
                  <a:schemeClr val="tx1"/>
                </a:solidFill>
                <a:sym typeface="Arial"/>
              </a:rPr>
              <a:t>https://maps.elie.ucl.ac.be/CCI/viewer/download/ESACCI-LC-Ph2-PUGv2_2.0.pdf</a:t>
            </a:r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8" name="Google Shape;104;p4">
            <a:extLst>
              <a:ext uri="{FF2B5EF4-FFF2-40B4-BE49-F238E27FC236}">
                <a16:creationId xmlns:a16="http://schemas.microsoft.com/office/drawing/2014/main" id="{3699D82C-1644-4EEC-8D70-ACF0BC4E75F2}"/>
              </a:ext>
            </a:extLst>
          </p:cNvPr>
          <p:cNvSpPr txBox="1"/>
          <p:nvPr/>
        </p:nvSpPr>
        <p:spPr>
          <a:xfrm>
            <a:off x="391156" y="1172222"/>
            <a:ext cx="2694036" cy="39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8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DEFAULT DATASET</a:t>
            </a:r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9" name="Google Shape;105;p4">
            <a:extLst>
              <a:ext uri="{FF2B5EF4-FFF2-40B4-BE49-F238E27FC236}">
                <a16:creationId xmlns:a16="http://schemas.microsoft.com/office/drawing/2014/main" id="{0DA2C68A-C9B0-4CA9-B94C-3166D2337BFE}"/>
              </a:ext>
            </a:extLst>
          </p:cNvPr>
          <p:cNvSpPr txBox="1"/>
          <p:nvPr/>
        </p:nvSpPr>
        <p:spPr>
          <a:xfrm>
            <a:off x="3588789" y="1160889"/>
            <a:ext cx="5432782" cy="514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8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ALTERNATIVE HIGH-RESOLUTION DATASETS</a:t>
            </a:r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0" name="Google Shape;107;p4">
            <a:extLst>
              <a:ext uri="{FF2B5EF4-FFF2-40B4-BE49-F238E27FC236}">
                <a16:creationId xmlns:a16="http://schemas.microsoft.com/office/drawing/2014/main" id="{C7EF63B7-5556-4911-A274-BE02FEF727EE}"/>
              </a:ext>
            </a:extLst>
          </p:cNvPr>
          <p:cNvSpPr/>
          <p:nvPr/>
        </p:nvSpPr>
        <p:spPr>
          <a:xfrm>
            <a:off x="6328405" y="4556998"/>
            <a:ext cx="26244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sng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https://doi.org/10.5194/essd-13-2753-2021</a:t>
            </a:r>
            <a:r>
              <a:rPr lang="en-US" sz="1000" b="0" i="0" u="none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1" name="Google Shape;311;p46">
            <a:extLst>
              <a:ext uri="{FF2B5EF4-FFF2-40B4-BE49-F238E27FC236}">
                <a16:creationId xmlns:a16="http://schemas.microsoft.com/office/drawing/2014/main" id="{6DF4F10B-6403-41AE-9199-EDD75A408395}"/>
              </a:ext>
            </a:extLst>
          </p:cNvPr>
          <p:cNvSpPr txBox="1">
            <a:spLocks/>
          </p:cNvSpPr>
          <p:nvPr/>
        </p:nvSpPr>
        <p:spPr>
          <a:xfrm>
            <a:off x="175993" y="1570976"/>
            <a:ext cx="2887695" cy="747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 algn="ctr">
              <a:buSzPts val="1100"/>
              <a:buFont typeface="Darker Grotesque SemiBold"/>
              <a:buNone/>
            </a:pPr>
            <a:r>
              <a:rPr lang="en-US" dirty="0">
                <a:solidFill>
                  <a:schemeClr val="tx1"/>
                </a:solidFill>
                <a:latin typeface="Golos Text"/>
                <a:cs typeface="Golos Text"/>
                <a:sym typeface="Arial"/>
              </a:rPr>
              <a:t>ESA (European Space Agency)</a:t>
            </a:r>
          </a:p>
          <a:p>
            <a:pPr marL="0" indent="0" algn="ctr">
              <a:buSzPts val="1100"/>
              <a:buFont typeface="Darker Grotesque SemiBold"/>
              <a:buNone/>
            </a:pPr>
            <a:r>
              <a:rPr lang="en-US" dirty="0">
                <a:solidFill>
                  <a:schemeClr val="tx1"/>
                </a:solidFill>
                <a:latin typeface="Golos Text"/>
                <a:cs typeface="Golos Text"/>
                <a:sym typeface="Arial"/>
              </a:rPr>
              <a:t>CCI 300 m</a:t>
            </a:r>
          </a:p>
          <a:p>
            <a:pPr marL="0" indent="0" algn="ctr">
              <a:buSzPts val="1100"/>
              <a:buFont typeface="Darker Grotesque SemiBold"/>
              <a:buNone/>
            </a:pPr>
            <a:r>
              <a:rPr lang="en-US" dirty="0">
                <a:solidFill>
                  <a:schemeClr val="tx1"/>
                </a:solidFill>
                <a:latin typeface="Golos Text"/>
                <a:cs typeface="Golos Text"/>
                <a:sym typeface="Arial"/>
              </a:rPr>
              <a:t>annually 2000-2022</a:t>
            </a:r>
          </a:p>
        </p:txBody>
      </p:sp>
      <p:sp>
        <p:nvSpPr>
          <p:cNvPr id="12" name="Google Shape;311;p46">
            <a:extLst>
              <a:ext uri="{FF2B5EF4-FFF2-40B4-BE49-F238E27FC236}">
                <a16:creationId xmlns:a16="http://schemas.microsoft.com/office/drawing/2014/main" id="{71DAD1D9-9A81-4030-9F0A-2A9DA5A1E4A7}"/>
              </a:ext>
            </a:extLst>
          </p:cNvPr>
          <p:cNvSpPr txBox="1">
            <a:spLocks/>
          </p:cNvSpPr>
          <p:nvPr/>
        </p:nvSpPr>
        <p:spPr>
          <a:xfrm>
            <a:off x="2825417" y="1591983"/>
            <a:ext cx="3623247" cy="747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Light"/>
              <a:buChar char="●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Font typeface="Nunito Light"/>
              <a:buChar char="■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 algn="ctr">
              <a:buClr>
                <a:schemeClr val="dk1"/>
              </a:buClr>
              <a:buSzPts val="1100"/>
              <a:buFont typeface="Arial"/>
              <a:buNone/>
            </a:pPr>
            <a:r>
              <a:rPr lang="en-US" noProof="0" dirty="0">
                <a:solidFill>
                  <a:schemeClr val="tx1"/>
                </a:solidFill>
              </a:rPr>
              <a:t>GLAD (University of Maryland)</a:t>
            </a:r>
          </a:p>
          <a:p>
            <a:pPr marL="0" indent="0" algn="ctr">
              <a:buClr>
                <a:schemeClr val="dk1"/>
              </a:buClr>
              <a:buSzPts val="1100"/>
              <a:buFont typeface="Arial"/>
              <a:buNone/>
            </a:pPr>
            <a:r>
              <a:rPr lang="en-US" noProof="0" dirty="0">
                <a:solidFill>
                  <a:schemeClr val="tx1"/>
                </a:solidFill>
              </a:rPr>
              <a:t>GLAD </a:t>
            </a:r>
            <a:r>
              <a:rPr lang="en-US" noProof="0" dirty="0" err="1">
                <a:solidFill>
                  <a:schemeClr val="tx1"/>
                </a:solidFill>
              </a:rPr>
              <a:t>GLC</a:t>
            </a:r>
            <a:r>
              <a:rPr lang="en-US" noProof="0" dirty="0">
                <a:solidFill>
                  <a:schemeClr val="tx1"/>
                </a:solidFill>
              </a:rPr>
              <a:t> 30 m</a:t>
            </a:r>
          </a:p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en-US" noProof="0" dirty="0">
                <a:solidFill>
                  <a:schemeClr val="tx1"/>
                </a:solidFill>
              </a:rPr>
              <a:t> 2000, 2005, 2010, 2015, 2020</a:t>
            </a:r>
          </a:p>
          <a:p>
            <a:pPr marL="0" indent="0" algn="ctr">
              <a:buClr>
                <a:schemeClr val="dk1"/>
              </a:buClr>
              <a:buSzPts val="1100"/>
              <a:buFont typeface="Arial"/>
              <a:buNone/>
            </a:pPr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7" name="Google Shape;311;p46">
            <a:extLst>
              <a:ext uri="{FF2B5EF4-FFF2-40B4-BE49-F238E27FC236}">
                <a16:creationId xmlns:a16="http://schemas.microsoft.com/office/drawing/2014/main" id="{55610B6F-730C-4C75-905E-64133A328DF2}"/>
              </a:ext>
            </a:extLst>
          </p:cNvPr>
          <p:cNvSpPr txBox="1">
            <a:spLocks/>
          </p:cNvSpPr>
          <p:nvPr/>
        </p:nvSpPr>
        <p:spPr>
          <a:xfrm>
            <a:off x="5939829" y="1569381"/>
            <a:ext cx="3623247" cy="747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Light"/>
              <a:buChar char="●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Font typeface="Nunito Light"/>
              <a:buChar char="■"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152400" indent="0" algn="ctr">
              <a:buNone/>
            </a:pPr>
            <a:r>
              <a:rPr lang="en-US" noProof="0" dirty="0">
                <a:solidFill>
                  <a:schemeClr val="tx1"/>
                </a:solidFill>
              </a:rPr>
              <a:t>CBAS (SDG Center, China)</a:t>
            </a:r>
          </a:p>
          <a:p>
            <a:pPr marL="152400" indent="0" algn="ctr">
              <a:buNone/>
            </a:pPr>
            <a:r>
              <a:rPr lang="en-US" noProof="0" dirty="0">
                <a:solidFill>
                  <a:schemeClr val="tx1"/>
                </a:solidFill>
              </a:rPr>
              <a:t>GLC-FCS30D - 30 m</a:t>
            </a:r>
          </a:p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en-US" noProof="0" dirty="0">
                <a:solidFill>
                  <a:schemeClr val="tx1"/>
                </a:solidFill>
                <a:sym typeface="Arial"/>
              </a:rPr>
              <a:t>annually</a:t>
            </a:r>
            <a:r>
              <a:rPr lang="en-US" noProof="0" dirty="0">
                <a:solidFill>
                  <a:schemeClr val="tx1"/>
                </a:solidFill>
              </a:rPr>
              <a:t> 2000-2022</a:t>
            </a:r>
          </a:p>
          <a:p>
            <a:pPr marL="0" indent="0" algn="ctr">
              <a:buClr>
                <a:schemeClr val="dk1"/>
              </a:buClr>
              <a:buSzPts val="1100"/>
              <a:buFont typeface="Arial"/>
              <a:buNone/>
            </a:pPr>
            <a:endParaRPr lang="en-US" noProof="0" dirty="0">
              <a:solidFill>
                <a:schemeClr val="tx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4F2E02C-9C75-4F61-BBF2-A6DBBF4E0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15" y="139259"/>
            <a:ext cx="876300" cy="3101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A7B58B-D2A2-4C52-854C-CF379AC0F03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856" y="2294752"/>
            <a:ext cx="2109968" cy="20984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D6E394-981E-4BDF-816B-33F8F3EA050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33271" y="2153034"/>
            <a:ext cx="2317231" cy="23631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C19E7E-F3D7-4E04-BF06-AF6C9D518B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540" y="3334613"/>
            <a:ext cx="598929" cy="11589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D6A933-749D-4DE7-B27B-C7485AA14F3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8506" y="2294752"/>
            <a:ext cx="2161198" cy="223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83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4;p4">
            <a:extLst>
              <a:ext uri="{FF2B5EF4-FFF2-40B4-BE49-F238E27FC236}">
                <a16:creationId xmlns:a16="http://schemas.microsoft.com/office/drawing/2014/main" id="{93D215DC-5C13-4B30-B6BA-F982F8BDBC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602" y="492208"/>
            <a:ext cx="8097804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2500"/>
            </a:pPr>
            <a:r>
              <a:rPr lang="en-US" sz="2400" b="1" noProof="0" dirty="0">
                <a:solidFill>
                  <a:schemeClr val="tx1"/>
                </a:solidFill>
              </a:rPr>
              <a:t>STEP 1: 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/>
              <a:t>Identification of the best available land cover dataset </a:t>
            </a:r>
            <a:endParaRPr lang="en-US" sz="2400" b="1" noProof="0" dirty="0">
              <a:solidFill>
                <a:schemeClr val="tx1"/>
              </a:solidFill>
            </a:endParaRPr>
          </a:p>
        </p:txBody>
      </p:sp>
      <p:sp>
        <p:nvSpPr>
          <p:cNvPr id="5" name="Google Shape;99;p4">
            <a:extLst>
              <a:ext uri="{FF2B5EF4-FFF2-40B4-BE49-F238E27FC236}">
                <a16:creationId xmlns:a16="http://schemas.microsoft.com/office/drawing/2014/main" id="{59263D13-4865-4D24-98EA-3268FF1A8658}"/>
              </a:ext>
            </a:extLst>
          </p:cNvPr>
          <p:cNvSpPr/>
          <p:nvPr/>
        </p:nvSpPr>
        <p:spPr>
          <a:xfrm>
            <a:off x="2286000" y="1556088"/>
            <a:ext cx="4572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400" b="0" i="0" u="none" strike="noStrike" cap="none" noProof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1400" b="0" i="0" u="none" strike="noStrike" cap="none" noProof="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4;p4">
            <a:extLst>
              <a:ext uri="{FF2B5EF4-FFF2-40B4-BE49-F238E27FC236}">
                <a16:creationId xmlns:a16="http://schemas.microsoft.com/office/drawing/2014/main" id="{3699D82C-1644-4EEC-8D70-ACF0BC4E75F2}"/>
              </a:ext>
            </a:extLst>
          </p:cNvPr>
          <p:cNvSpPr txBox="1"/>
          <p:nvPr/>
        </p:nvSpPr>
        <p:spPr>
          <a:xfrm>
            <a:off x="297601" y="1414116"/>
            <a:ext cx="8689001" cy="39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8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NATIONAL DATASET: </a:t>
            </a:r>
            <a:r>
              <a:rPr lang="en-US" sz="1800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annually from 2000 to 2028 – 30 m resolution</a:t>
            </a:r>
            <a:endParaRPr lang="en-US" noProof="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17949D-CC56-4A4F-91B8-462B741F0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515" y="139259"/>
            <a:ext cx="876300" cy="3101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148692-B073-4D7B-9C07-52B32E0889B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602" y="2025000"/>
            <a:ext cx="2483093" cy="2297788"/>
          </a:xfrm>
          <a:prstGeom prst="rect">
            <a:avLst/>
          </a:prstGeom>
        </p:spPr>
      </p:pic>
      <p:sp>
        <p:nvSpPr>
          <p:cNvPr id="18" name="Google Shape;104;p4">
            <a:extLst>
              <a:ext uri="{FF2B5EF4-FFF2-40B4-BE49-F238E27FC236}">
                <a16:creationId xmlns:a16="http://schemas.microsoft.com/office/drawing/2014/main" id="{2F8ED28D-8E3E-41E2-87A4-F752B044980E}"/>
              </a:ext>
            </a:extLst>
          </p:cNvPr>
          <p:cNvSpPr txBox="1"/>
          <p:nvPr/>
        </p:nvSpPr>
        <p:spPr>
          <a:xfrm>
            <a:off x="1296946" y="4255728"/>
            <a:ext cx="2694036" cy="39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6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2000</a:t>
            </a:r>
            <a:endParaRPr lang="en-US" sz="1200" noProof="0" dirty="0">
              <a:solidFill>
                <a:schemeClr val="tx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A5A7BAC-5020-43C2-8A26-6DF8ED556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323" y="1997195"/>
            <a:ext cx="2117341" cy="2264185"/>
          </a:xfrm>
          <a:prstGeom prst="rect">
            <a:avLst/>
          </a:prstGeom>
        </p:spPr>
      </p:pic>
      <p:sp>
        <p:nvSpPr>
          <p:cNvPr id="20" name="Google Shape;104;p4">
            <a:extLst>
              <a:ext uri="{FF2B5EF4-FFF2-40B4-BE49-F238E27FC236}">
                <a16:creationId xmlns:a16="http://schemas.microsoft.com/office/drawing/2014/main" id="{135A838C-1F6D-4672-AB80-2B15244A5570}"/>
              </a:ext>
            </a:extLst>
          </p:cNvPr>
          <p:cNvSpPr txBox="1"/>
          <p:nvPr/>
        </p:nvSpPr>
        <p:spPr>
          <a:xfrm>
            <a:off x="3796809" y="4322788"/>
            <a:ext cx="744513" cy="39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6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2015</a:t>
            </a:r>
            <a:endParaRPr lang="en-US" sz="1200" noProof="0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187F85C-BFEB-4CDB-9BE8-EA5F42550B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602" y="1883720"/>
            <a:ext cx="2470242" cy="2386999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08159BC8-9463-47E5-85FC-D60B89D78EC4}"/>
              </a:ext>
            </a:extLst>
          </p:cNvPr>
          <p:cNvSpPr/>
          <p:nvPr/>
        </p:nvSpPr>
        <p:spPr>
          <a:xfrm>
            <a:off x="2428407" y="2919334"/>
            <a:ext cx="464695" cy="2923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I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82B78EC-E399-4ACB-BEF7-4BB74BBC0AB8}"/>
              </a:ext>
            </a:extLst>
          </p:cNvPr>
          <p:cNvSpPr/>
          <p:nvPr/>
        </p:nvSpPr>
        <p:spPr>
          <a:xfrm>
            <a:off x="4931497" y="2919333"/>
            <a:ext cx="464695" cy="2923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I"/>
          </a:p>
        </p:txBody>
      </p:sp>
      <p:sp>
        <p:nvSpPr>
          <p:cNvPr id="24" name="Google Shape;104;p4">
            <a:extLst>
              <a:ext uri="{FF2B5EF4-FFF2-40B4-BE49-F238E27FC236}">
                <a16:creationId xmlns:a16="http://schemas.microsoft.com/office/drawing/2014/main" id="{EDB8B865-B28D-4FC7-9925-E3EB92018AAE}"/>
              </a:ext>
            </a:extLst>
          </p:cNvPr>
          <p:cNvSpPr txBox="1"/>
          <p:nvPr/>
        </p:nvSpPr>
        <p:spPr>
          <a:xfrm>
            <a:off x="6606215" y="4344759"/>
            <a:ext cx="744513" cy="39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6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2018</a:t>
            </a:r>
            <a:endParaRPr lang="en-US" sz="1200" noProof="0" dirty="0">
              <a:solidFill>
                <a:schemeClr val="tx1"/>
              </a:solidFill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D92BFFE6-1836-4493-9FE8-5A863E3DBBD9}"/>
              </a:ext>
            </a:extLst>
          </p:cNvPr>
          <p:cNvSpPr/>
          <p:nvPr/>
        </p:nvSpPr>
        <p:spPr>
          <a:xfrm>
            <a:off x="7786167" y="2881585"/>
            <a:ext cx="464695" cy="2923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fr-CI" dirty="0"/>
          </a:p>
        </p:txBody>
      </p:sp>
      <p:sp>
        <p:nvSpPr>
          <p:cNvPr id="26" name="Google Shape;104;p4">
            <a:extLst>
              <a:ext uri="{FF2B5EF4-FFF2-40B4-BE49-F238E27FC236}">
                <a16:creationId xmlns:a16="http://schemas.microsoft.com/office/drawing/2014/main" id="{B6B51120-430C-4E36-BB58-9F3252EEA368}"/>
              </a:ext>
            </a:extLst>
          </p:cNvPr>
          <p:cNvSpPr txBox="1"/>
          <p:nvPr/>
        </p:nvSpPr>
        <p:spPr>
          <a:xfrm>
            <a:off x="8294266" y="2629312"/>
            <a:ext cx="744513" cy="39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6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2023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600" b="1" dirty="0">
                <a:solidFill>
                  <a:schemeClr val="tx1"/>
                </a:solidFill>
                <a:latin typeface="Golos Text"/>
                <a:cs typeface="Golos Text"/>
                <a:sym typeface="Golos Text"/>
              </a:rPr>
              <a:t>?</a:t>
            </a:r>
            <a:endParaRPr lang="en-US" sz="1200" noProof="0" dirty="0">
              <a:solidFill>
                <a:schemeClr val="tx1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90D2538-63E7-42E7-8379-8B71BB2758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167" y="3344248"/>
            <a:ext cx="1171924" cy="162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35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B129FB24-6296-2101-5310-068E82BB7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2443" y="151028"/>
            <a:ext cx="1341556" cy="4585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66C48B-1D5C-0B17-326E-72DAD1F049FE}"/>
              </a:ext>
            </a:extLst>
          </p:cNvPr>
          <p:cNvSpPr txBox="1"/>
          <p:nvPr/>
        </p:nvSpPr>
        <p:spPr>
          <a:xfrm>
            <a:off x="455124" y="759970"/>
            <a:ext cx="85517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  <a:latin typeface="Avenir Next LT Pro Demi"/>
                <a:ea typeface="Roboto"/>
              </a:rPr>
              <a:t>3.1 Enhancements for Assessing Trends in Land Cover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9E3798-D1DD-4108-A4A6-FAE3D2767EE5}"/>
              </a:ext>
            </a:extLst>
          </p:cNvPr>
          <p:cNvSpPr/>
          <p:nvPr/>
        </p:nvSpPr>
        <p:spPr>
          <a:xfrm>
            <a:off x="455124" y="1148396"/>
            <a:ext cx="6362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Avenir Next LT Pro" panose="020B0504020202020204" pitchFamily="34" charset="0"/>
                <a:ea typeface="Questrial"/>
                <a:cs typeface="Questrial"/>
                <a:sym typeface="Questrial"/>
              </a:rPr>
              <a:t>3.1.1 Identification of the best available land cover dataset </a:t>
            </a:r>
            <a:endParaRPr lang="fr-CI" sz="1800" dirty="0">
              <a:latin typeface="Avenir Next LT Pro" panose="020B0504020202020204" pitchFamily="34" charset="0"/>
              <a:ea typeface="Questrial"/>
              <a:cs typeface="Questrial"/>
              <a:sym typeface="Quest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4B2B76-4754-4F85-ABDD-D71E45988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3999" y="1518777"/>
            <a:ext cx="5711713" cy="3578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200C54-12F2-4198-B4B7-A52B07F26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9203">
            <a:off x="7528520" y="1508751"/>
            <a:ext cx="1252224" cy="1614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02A779-5982-4183-8029-CC88211D0D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5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Google Shape;241;p34"/>
          <p:cNvCxnSpPr/>
          <p:nvPr/>
        </p:nvCxnSpPr>
        <p:spPr>
          <a:xfrm>
            <a:off x="5396400" y="0"/>
            <a:ext cx="0" cy="502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" name="Google Shape;112;p5">
            <a:extLst>
              <a:ext uri="{FF2B5EF4-FFF2-40B4-BE49-F238E27FC236}">
                <a16:creationId xmlns:a16="http://schemas.microsoft.com/office/drawing/2014/main" id="{9F6E704F-27E4-4C0F-B0F5-8B91E113F2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074" y="242463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noProof="0" dirty="0"/>
              <a:t>STEP 1: DATA SOURCE</a:t>
            </a:r>
          </a:p>
        </p:txBody>
      </p:sp>
      <p:sp>
        <p:nvSpPr>
          <p:cNvPr id="48" name="Google Shape;114;p5">
            <a:extLst>
              <a:ext uri="{FF2B5EF4-FFF2-40B4-BE49-F238E27FC236}">
                <a16:creationId xmlns:a16="http://schemas.microsoft.com/office/drawing/2014/main" id="{AA2E1782-E79E-4305-A3ED-35A46007225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0" y="1008132"/>
            <a:ext cx="4660552" cy="17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Is it worth it to look for alternative land cover datasets or is the default data good enough?</a:t>
            </a:r>
          </a:p>
          <a:p>
            <a:pPr marL="482600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What other datasets are available?</a:t>
            </a:r>
          </a:p>
          <a:p>
            <a:pPr marL="482600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Is there a national data option that could be used? Or that can be used for improving or validating alternatives options?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97757A-2636-42B7-9BC2-CBDD3825B28F}"/>
              </a:ext>
            </a:extLst>
          </p:cNvPr>
          <p:cNvSpPr>
            <a:spLocks noGrp="1"/>
          </p:cNvSpPr>
          <p:nvPr>
            <p:ph type="pic" idx="7"/>
          </p:nvPr>
        </p:nvSpPr>
        <p:spPr/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66BB43-DF2D-4514-B134-AD3EAA7CAA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00" r="26958"/>
          <a:stretch/>
        </p:blipFill>
        <p:spPr>
          <a:xfrm>
            <a:off x="4893475" y="0"/>
            <a:ext cx="425485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8EA9F-AC37-406F-8EA7-8CEAC24E2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164" y="1210655"/>
            <a:ext cx="7300713" cy="3695185"/>
          </a:xfrm>
          <a:prstGeom prst="rect">
            <a:avLst/>
          </a:prstGeom>
        </p:spPr>
      </p:pic>
      <p:sp>
        <p:nvSpPr>
          <p:cNvPr id="5" name="Google Shape;94;p4">
            <a:extLst>
              <a:ext uri="{FF2B5EF4-FFF2-40B4-BE49-F238E27FC236}">
                <a16:creationId xmlns:a16="http://schemas.microsoft.com/office/drawing/2014/main" id="{E5900644-8BB5-4BD9-9EA5-4CBE59424E21}"/>
              </a:ext>
            </a:extLst>
          </p:cNvPr>
          <p:cNvSpPr txBox="1">
            <a:spLocks/>
          </p:cNvSpPr>
          <p:nvPr/>
        </p:nvSpPr>
        <p:spPr>
          <a:xfrm>
            <a:off x="18287" y="237660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9pPr>
          </a:lstStyle>
          <a:p>
            <a:pPr algn="ctr">
              <a:buSzPts val="2500"/>
            </a:pPr>
            <a:r>
              <a:rPr lang="en-US" sz="2400" b="1" dirty="0">
                <a:solidFill>
                  <a:schemeClr val="tx1"/>
                </a:solidFill>
              </a:rPr>
              <a:t>STEP 2:  </a:t>
            </a:r>
            <a:r>
              <a:rPr lang="en-US" sz="2400" b="1" dirty="0"/>
              <a:t>Selecting a land cover legend for monitoring key degradation processes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Google Shape;120;p6">
            <a:extLst>
              <a:ext uri="{FF2B5EF4-FFF2-40B4-BE49-F238E27FC236}">
                <a16:creationId xmlns:a16="http://schemas.microsoft.com/office/drawing/2014/main" id="{6337CA35-D508-4B3C-A3F4-53D9B6719C7E}"/>
              </a:ext>
            </a:extLst>
          </p:cNvPr>
          <p:cNvSpPr txBox="1"/>
          <p:nvPr/>
        </p:nvSpPr>
        <p:spPr>
          <a:xfrm>
            <a:off x="103708" y="1210655"/>
            <a:ext cx="2694036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8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DEFAULT</a:t>
            </a:r>
            <a:endParaRPr lang="en-US" noProof="0" dirty="0">
              <a:solidFill>
                <a:schemeClr val="tx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B07B673-D533-4E79-AA0B-97A7D9035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34" y="2177642"/>
            <a:ext cx="1387208" cy="2659772"/>
          </a:xfrm>
          <a:prstGeom prst="rect">
            <a:avLst/>
          </a:prstGeom>
        </p:spPr>
      </p:pic>
      <p:sp>
        <p:nvSpPr>
          <p:cNvPr id="8" name="Google Shape;121;p6">
            <a:extLst>
              <a:ext uri="{FF2B5EF4-FFF2-40B4-BE49-F238E27FC236}">
                <a16:creationId xmlns:a16="http://schemas.microsoft.com/office/drawing/2014/main" id="{11E74B32-8A27-4C2F-ABCC-002874E8D97C}"/>
              </a:ext>
            </a:extLst>
          </p:cNvPr>
          <p:cNvSpPr txBox="1"/>
          <p:nvPr/>
        </p:nvSpPr>
        <p:spPr>
          <a:xfrm>
            <a:off x="3588788" y="1160889"/>
            <a:ext cx="5845723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Golos Text"/>
              <a:buNone/>
            </a:pPr>
            <a:r>
              <a:rPr lang="en-US" sz="1800" b="1" i="0" u="none" strike="noStrike" cap="none" noProof="0" dirty="0">
                <a:solidFill>
                  <a:schemeClr val="tx1"/>
                </a:solidFill>
                <a:latin typeface="Golos Text"/>
                <a:ea typeface="Golos Text"/>
                <a:cs typeface="Golos Text"/>
                <a:sym typeface="Golos Text"/>
              </a:rPr>
              <a:t>ALTERNATIVES</a:t>
            </a:r>
            <a:endParaRPr lang="en-US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203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3F16BFE-0620-2A2D-531C-AF8C6F3ED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35" y="179952"/>
            <a:ext cx="4153109" cy="47835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184341B-C912-43F3-D158-EDB9EDFC5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257" y="1362034"/>
            <a:ext cx="3953652" cy="357095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53159C6-1AE9-6A16-A015-9033DEDFFB80}"/>
              </a:ext>
            </a:extLst>
          </p:cNvPr>
          <p:cNvSpPr txBox="1"/>
          <p:nvPr/>
        </p:nvSpPr>
        <p:spPr>
          <a:xfrm>
            <a:off x="4625930" y="546599"/>
            <a:ext cx="43749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noProof="0" dirty="0">
                <a:solidFill>
                  <a:schemeClr val="tx2">
                    <a:lumMod val="50000"/>
                  </a:schemeClr>
                </a:solidFill>
              </a:rPr>
              <a:t>DEFAULT DATA can be recategorized</a:t>
            </a:r>
            <a:endParaRPr lang="es-US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1EFE19B-AC13-9426-4A19-69EB41CF2DA3}"/>
              </a:ext>
            </a:extLst>
          </p:cNvPr>
          <p:cNvSpPr txBox="1"/>
          <p:nvPr/>
        </p:nvSpPr>
        <p:spPr>
          <a:xfrm>
            <a:off x="5769520" y="941521"/>
            <a:ext cx="1877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ESA reclass in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52814B-CF81-41F0-AE56-221C70A5A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77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71330-3A76-49E5-A62B-851E28371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5583836" cy="1445700"/>
          </a:xfrm>
        </p:spPr>
        <p:txBody>
          <a:bodyPr/>
          <a:lstStyle/>
          <a:p>
            <a:r>
              <a:rPr lang="en-US" dirty="0"/>
              <a:t>National data recategorization</a:t>
            </a:r>
            <a:endParaRPr lang="fr-C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3FFB0-3BBA-4B81-AEDE-3C0A6DABC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AD7C319-3963-4444-A713-99A7AEA19D66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BA90F-D2A9-45FB-AFEC-EE08C0E81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137E23-BAE8-4954-A998-BAEBA931D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6" y="1445190"/>
            <a:ext cx="6035563" cy="25529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540007-BC00-441D-BF49-1FAF61C84C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64163" y="1524971"/>
            <a:ext cx="2835941" cy="26243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79D672-6E9C-4D8C-8FC6-A2C78A3F1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775" y="3412277"/>
            <a:ext cx="1064689" cy="14739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053784-403C-433E-8C01-C828A5C59D66}"/>
              </a:ext>
            </a:extLst>
          </p:cNvPr>
          <p:cNvSpPr/>
          <p:nvPr/>
        </p:nvSpPr>
        <p:spPr>
          <a:xfrm>
            <a:off x="5009631" y="1412823"/>
            <a:ext cx="1129757" cy="2698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I"/>
          </a:p>
        </p:txBody>
      </p:sp>
    </p:spTree>
    <p:extLst>
      <p:ext uri="{BB962C8B-B14F-4D97-AF65-F5344CB8AC3E}">
        <p14:creationId xmlns:p14="http://schemas.microsoft.com/office/powerpoint/2010/main" val="67327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 txBox="1">
            <a:spLocks noGrp="1"/>
          </p:cNvSpPr>
          <p:nvPr>
            <p:ph type="title"/>
          </p:nvPr>
        </p:nvSpPr>
        <p:spPr>
          <a:xfrm>
            <a:off x="227074" y="242463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noProof="0" dirty="0"/>
              <a:t>STEP 2: CATEGORIZATION</a:t>
            </a:r>
          </a:p>
        </p:txBody>
      </p:sp>
      <p:sp>
        <p:nvSpPr>
          <p:cNvPr id="134" name="Google Shape;134;p7"/>
          <p:cNvSpPr txBox="1">
            <a:spLocks noGrp="1"/>
          </p:cNvSpPr>
          <p:nvPr>
            <p:ph type="subTitle" idx="1"/>
          </p:nvPr>
        </p:nvSpPr>
        <p:spPr>
          <a:xfrm>
            <a:off x="180716" y="1317017"/>
            <a:ext cx="4948674" cy="17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1200"/>
              </a:spcBef>
            </a:pPr>
            <a:r>
              <a:rPr lang="en-US" sz="1800" dirty="0"/>
              <a:t>What are the main land use/cover changes related to degradation and restoration processes? </a:t>
            </a:r>
          </a:p>
          <a:p>
            <a:pPr lvl="0">
              <a:spcBef>
                <a:spcPts val="1200"/>
              </a:spcBef>
            </a:pPr>
            <a:r>
              <a:rPr lang="en-US" sz="1800" dirty="0"/>
              <a:t>Is the 7-category legend sufficient to monitor these processes? </a:t>
            </a:r>
          </a:p>
          <a:p>
            <a:pPr lvl="0">
              <a:spcBef>
                <a:spcPts val="1200"/>
              </a:spcBef>
            </a:pPr>
            <a:r>
              <a:rPr lang="en-US" sz="1800" dirty="0"/>
              <a:t>What other land classes would be important to monitor?</a:t>
            </a:r>
            <a:endParaRPr lang="en-US" sz="1800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D930F-40D0-4D23-B33E-1FB44A0E3519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33CF3B-F3ED-4E0A-BB16-372378949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750" y="0"/>
            <a:ext cx="424019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 txBox="1">
            <a:spLocks noGrp="1"/>
          </p:cNvSpPr>
          <p:nvPr>
            <p:ph type="title"/>
          </p:nvPr>
        </p:nvSpPr>
        <p:spPr>
          <a:xfrm>
            <a:off x="227074" y="242463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2500"/>
            </a:pPr>
            <a:r>
              <a:rPr lang="en-US" dirty="0"/>
              <a:t>STEP</a:t>
            </a:r>
            <a:r>
              <a:rPr lang="en-US" noProof="0" dirty="0"/>
              <a:t> 3: </a:t>
            </a:r>
            <a:br>
              <a:rPr lang="en-US" noProof="0" dirty="0"/>
            </a:br>
            <a:r>
              <a:rPr lang="en-US" dirty="0"/>
              <a:t>Defining the land cover transition matrix</a:t>
            </a:r>
            <a:endParaRPr lang="en-US" noProof="0" dirty="0"/>
          </a:p>
        </p:txBody>
      </p:sp>
      <p:sp>
        <p:nvSpPr>
          <p:cNvPr id="141" name="Google Shape;141;p8"/>
          <p:cNvSpPr txBox="1"/>
          <p:nvPr/>
        </p:nvSpPr>
        <p:spPr>
          <a:xfrm>
            <a:off x="0" y="960539"/>
            <a:ext cx="6430901" cy="497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n-US" sz="1600" b="0" i="0" u="none" strike="noStrike" cap="none" noProof="0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rPr>
              <a:t>KEY: </a:t>
            </a:r>
            <a:r>
              <a:rPr lang="en-US" sz="1600" noProof="0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rPr>
              <a:t>Participatory Decision-Making Process</a:t>
            </a:r>
            <a:endParaRPr lang="en-US" sz="1600" b="0" i="0" u="none" strike="noStrike" cap="none" noProof="0">
              <a:solidFill>
                <a:schemeClr val="accent1"/>
              </a:solidFill>
              <a:latin typeface="Golos Text"/>
              <a:ea typeface="Golos Text"/>
              <a:cs typeface="Golos Text"/>
              <a:sym typeface="Golos Tex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A5D8A0-8676-43A6-BEF8-86E57A785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92" y="1360890"/>
            <a:ext cx="6845235" cy="35020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B129FB24-6296-2101-5310-068E82BB7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443" y="151028"/>
            <a:ext cx="1341556" cy="4585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A1F54F-66CC-499F-BC29-73F590EC63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044" r="7423"/>
          <a:stretch/>
        </p:blipFill>
        <p:spPr>
          <a:xfrm>
            <a:off x="232443" y="1965542"/>
            <a:ext cx="1706653" cy="22718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439117-104A-4B66-81AA-DACE70E02444}"/>
              </a:ext>
            </a:extLst>
          </p:cNvPr>
          <p:cNvSpPr txBox="1"/>
          <p:nvPr/>
        </p:nvSpPr>
        <p:spPr>
          <a:xfrm>
            <a:off x="455124" y="759970"/>
            <a:ext cx="85517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  <a:latin typeface="Avenir Next LT Pro Demi"/>
                <a:ea typeface="Roboto"/>
              </a:rPr>
              <a:t>3.1 Enhancements for Assessing Trends in Land Cover</a:t>
            </a:r>
          </a:p>
          <a:p>
            <a:endParaRPr lang="en-ID" sz="2200" b="1" dirty="0">
              <a:solidFill>
                <a:srgbClr val="0066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760589-BDB6-400C-9AEB-911B9B42AC77}"/>
              </a:ext>
            </a:extLst>
          </p:cNvPr>
          <p:cNvSpPr/>
          <p:nvPr/>
        </p:nvSpPr>
        <p:spPr>
          <a:xfrm>
            <a:off x="455124" y="1166426"/>
            <a:ext cx="5038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Avenir Next LT Pro" panose="020B0504020202020204" pitchFamily="34" charset="0"/>
                <a:ea typeface="Questrial"/>
                <a:cs typeface="Questrial"/>
              </a:rPr>
              <a:t>3.1.3 Defining the land cover transition matrix </a:t>
            </a:r>
            <a:endParaRPr lang="fr-CI" sz="1800" dirty="0">
              <a:latin typeface="Avenir Next LT Pro" panose="020B0504020202020204" pitchFamily="34" charset="0"/>
              <a:ea typeface="Questrial"/>
              <a:cs typeface="Quest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168340-1494-44CB-AC61-744C77B2D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6950" y="1569158"/>
            <a:ext cx="5657850" cy="35215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9F9533-26C4-407B-A399-5BAE28F4B2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9203">
            <a:off x="7992310" y="1381620"/>
            <a:ext cx="884085" cy="1139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050C24-7AEA-473B-918E-29DDBCAB80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1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A7D6702-C33C-405D-B1E7-50A16BB960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82B814-AD01-4CCA-B486-3DD0BBE22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44" y="1295289"/>
            <a:ext cx="8893311" cy="2552921"/>
          </a:xfrm>
          <a:prstGeom prst="rect">
            <a:avLst/>
          </a:prstGeom>
        </p:spPr>
      </p:pic>
      <p:sp>
        <p:nvSpPr>
          <p:cNvPr id="4" name="Google Shape;139;p8">
            <a:extLst>
              <a:ext uri="{FF2B5EF4-FFF2-40B4-BE49-F238E27FC236}">
                <a16:creationId xmlns:a16="http://schemas.microsoft.com/office/drawing/2014/main" id="{74AB8847-8273-43AE-9153-3B3E7EE7218E}"/>
              </a:ext>
            </a:extLst>
          </p:cNvPr>
          <p:cNvSpPr txBox="1">
            <a:spLocks/>
          </p:cNvSpPr>
          <p:nvPr/>
        </p:nvSpPr>
        <p:spPr>
          <a:xfrm>
            <a:off x="227074" y="242463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2500"/>
            </a:pPr>
            <a:r>
              <a:rPr lang="en-US"/>
              <a:t>STEP 3: </a:t>
            </a:r>
            <a:br>
              <a:rPr lang="en-US"/>
            </a:br>
            <a:r>
              <a:rPr lang="en-US"/>
              <a:t>Defining the land cover transition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901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94BDCB01-06CA-4F2B-BE3C-30DF8C2439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106" r="-2" b="-2"/>
          <a:stretch>
            <a:fillRect/>
          </a:stretch>
        </p:blipFill>
        <p:spPr>
          <a:xfrm>
            <a:off x="283585" y="1126429"/>
            <a:ext cx="3658828" cy="19454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C8C868A-6CA1-485D-8836-1F637BD370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647" r="-2" b="2802"/>
          <a:stretch>
            <a:fillRect/>
          </a:stretch>
        </p:blipFill>
        <p:spPr>
          <a:xfrm>
            <a:off x="283585" y="3211946"/>
            <a:ext cx="3719965" cy="18288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7D1D51-EBE7-4EF8-85C4-C5EEF9D33B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016" t="12046" r="1014" b="12046"/>
          <a:stretch>
            <a:fillRect/>
          </a:stretch>
        </p:blipFill>
        <p:spPr>
          <a:xfrm>
            <a:off x="5140451" y="1504422"/>
            <a:ext cx="3220313" cy="325931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Google Shape;139;p8">
            <a:extLst>
              <a:ext uri="{FF2B5EF4-FFF2-40B4-BE49-F238E27FC236}">
                <a16:creationId xmlns:a16="http://schemas.microsoft.com/office/drawing/2014/main" id="{95A5475A-5626-4C94-A178-5F0415C2B90B}"/>
              </a:ext>
            </a:extLst>
          </p:cNvPr>
          <p:cNvSpPr txBox="1">
            <a:spLocks/>
          </p:cNvSpPr>
          <p:nvPr/>
        </p:nvSpPr>
        <p:spPr>
          <a:xfrm>
            <a:off x="230822" y="379765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9pPr>
          </a:lstStyle>
          <a:p>
            <a:pPr>
              <a:buSzPts val="2500"/>
            </a:pPr>
            <a:r>
              <a:rPr lang="en-US" sz="2800" dirty="0"/>
              <a:t>STEP 3: Defining the land cover transition matrix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13393-74CD-4709-A728-7A5A4ED1E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896" y="80391"/>
            <a:ext cx="1092435" cy="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83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E50F2-C9E4-4823-92AB-C3EC8EB94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799" y="1420743"/>
            <a:ext cx="3697179" cy="2532600"/>
          </a:xfrm>
        </p:spPr>
        <p:txBody>
          <a:bodyPr/>
          <a:lstStyle/>
          <a:p>
            <a:pPr marL="139700" indent="0">
              <a:buNone/>
            </a:pPr>
            <a:r>
              <a:rPr lang="en-US" dirty="0"/>
              <a:t>In many cases, differences in the interpretation of the same type of land cover transition arise from varying local contexts. A transition that signifies improvement in one area may represent degradation in another, depending on environmental, social, or economic conditions. Some countries are addressing this challenge by adopting a subnational approach to LDN monitoring and SDG Indicator 15.3.1 estimation. This approach acknowledges that a one-size-fits-all transition matrix is not always appropriate, particularly in countries with diverse bioclimatic conditions. </a:t>
            </a:r>
            <a:endParaRPr lang="fr-CI" dirty="0"/>
          </a:p>
        </p:txBody>
      </p:sp>
      <p:sp>
        <p:nvSpPr>
          <p:cNvPr id="6" name="Google Shape;139;p8">
            <a:extLst>
              <a:ext uri="{FF2B5EF4-FFF2-40B4-BE49-F238E27FC236}">
                <a16:creationId xmlns:a16="http://schemas.microsoft.com/office/drawing/2014/main" id="{2741403C-F7C8-4998-9DA9-F19D5B49B610}"/>
              </a:ext>
            </a:extLst>
          </p:cNvPr>
          <p:cNvSpPr txBox="1">
            <a:spLocks/>
          </p:cNvSpPr>
          <p:nvPr/>
        </p:nvSpPr>
        <p:spPr>
          <a:xfrm>
            <a:off x="227074" y="242463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9pPr>
          </a:lstStyle>
          <a:p>
            <a:pPr>
              <a:buSzPts val="2500"/>
            </a:pPr>
            <a:r>
              <a:rPr lang="en-US" dirty="0"/>
              <a:t>STEP 3: </a:t>
            </a:r>
            <a:br>
              <a:rPr lang="en-US" dirty="0"/>
            </a:br>
            <a:r>
              <a:rPr lang="en-US" dirty="0"/>
              <a:t>Defining the land cover transition matrix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560782-6CAB-4227-B6A0-D8100E4CA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978" y="1571663"/>
            <a:ext cx="5255022" cy="27184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98661D-9A8E-4199-A985-4D66101EC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45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66FCB1DF-18D2-4757-832C-AE7EC369A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18" y="1111080"/>
            <a:ext cx="3938947" cy="3674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133007-2768-43E1-9AFD-5E9646B9AA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4497" r="14497"/>
          <a:stretch/>
        </p:blipFill>
        <p:spPr>
          <a:xfrm>
            <a:off x="4378341" y="1240563"/>
            <a:ext cx="2430970" cy="24709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4B1FD2-2A33-4B3C-ADB6-7425D69B5F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247"/>
          <a:stretch/>
        </p:blipFill>
        <p:spPr>
          <a:xfrm>
            <a:off x="6848474" y="2107819"/>
            <a:ext cx="1813807" cy="2677948"/>
          </a:xfrm>
          <a:prstGeom prst="rect">
            <a:avLst/>
          </a:prstGeom>
        </p:spPr>
      </p:pic>
      <p:sp>
        <p:nvSpPr>
          <p:cNvPr id="9" name="Google Shape;304;p45">
            <a:extLst>
              <a:ext uri="{FF2B5EF4-FFF2-40B4-BE49-F238E27FC236}">
                <a16:creationId xmlns:a16="http://schemas.microsoft.com/office/drawing/2014/main" id="{848B225B-0E5B-46F4-805B-9926196EDED1}"/>
              </a:ext>
            </a:extLst>
          </p:cNvPr>
          <p:cNvSpPr txBox="1">
            <a:spLocks/>
          </p:cNvSpPr>
          <p:nvPr/>
        </p:nvSpPr>
        <p:spPr>
          <a:xfrm>
            <a:off x="6926801" y="1798068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dirty="0"/>
              <a:t>R</a:t>
            </a:r>
            <a:r>
              <a:rPr lang="fr-CI" dirty="0"/>
              <a:t>EGIÓN ORIENTAL</a:t>
            </a:r>
          </a:p>
        </p:txBody>
      </p:sp>
      <p:sp>
        <p:nvSpPr>
          <p:cNvPr id="10" name="Google Shape;304;p45">
            <a:extLst>
              <a:ext uri="{FF2B5EF4-FFF2-40B4-BE49-F238E27FC236}">
                <a16:creationId xmlns:a16="http://schemas.microsoft.com/office/drawing/2014/main" id="{23F32C31-AB45-4C3C-BA9A-C05FC759EDFB}"/>
              </a:ext>
            </a:extLst>
          </p:cNvPr>
          <p:cNvSpPr txBox="1">
            <a:spLocks/>
          </p:cNvSpPr>
          <p:nvPr/>
        </p:nvSpPr>
        <p:spPr>
          <a:xfrm>
            <a:off x="4896077" y="890193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dirty="0"/>
              <a:t>R</a:t>
            </a:r>
            <a:r>
              <a:rPr lang="fr-CI" dirty="0"/>
              <a:t>EGIÓN OCCIDENTAL</a:t>
            </a:r>
          </a:p>
        </p:txBody>
      </p:sp>
      <p:sp>
        <p:nvSpPr>
          <p:cNvPr id="11" name="Google Shape;139;p8">
            <a:extLst>
              <a:ext uri="{FF2B5EF4-FFF2-40B4-BE49-F238E27FC236}">
                <a16:creationId xmlns:a16="http://schemas.microsoft.com/office/drawing/2014/main" id="{4A3B2DD0-0772-480B-95EC-6957F97B2CA3}"/>
              </a:ext>
            </a:extLst>
          </p:cNvPr>
          <p:cNvSpPr txBox="1">
            <a:spLocks/>
          </p:cNvSpPr>
          <p:nvPr/>
        </p:nvSpPr>
        <p:spPr>
          <a:xfrm>
            <a:off x="169624" y="115239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9pPr>
          </a:lstStyle>
          <a:p>
            <a:pPr>
              <a:buSzPts val="2500"/>
            </a:pPr>
            <a:r>
              <a:rPr lang="en-US" dirty="0"/>
              <a:t>STEP 3: </a:t>
            </a:r>
            <a:br>
              <a:rPr lang="en-US" dirty="0"/>
            </a:br>
            <a:r>
              <a:rPr lang="en-US" dirty="0"/>
              <a:t>Defining the land cover transition matrix</a:t>
            </a:r>
          </a:p>
        </p:txBody>
      </p:sp>
      <p:sp>
        <p:nvSpPr>
          <p:cNvPr id="12" name="Google Shape;304;p45">
            <a:extLst>
              <a:ext uri="{FF2B5EF4-FFF2-40B4-BE49-F238E27FC236}">
                <a16:creationId xmlns:a16="http://schemas.microsoft.com/office/drawing/2014/main" id="{B083615B-3D36-4279-80AA-0CAE2E363BF6}"/>
              </a:ext>
            </a:extLst>
          </p:cNvPr>
          <p:cNvSpPr txBox="1">
            <a:spLocks/>
          </p:cNvSpPr>
          <p:nvPr/>
        </p:nvSpPr>
        <p:spPr>
          <a:xfrm>
            <a:off x="7079201" y="1950468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dirty="0">
                <a:solidFill>
                  <a:schemeClr val="tx1"/>
                </a:solidFill>
              </a:rPr>
              <a:t>R</a:t>
            </a:r>
            <a:r>
              <a:rPr lang="fr-CI" dirty="0">
                <a:solidFill>
                  <a:schemeClr val="tx1"/>
                </a:solidFill>
              </a:rPr>
              <a:t>EGIÓN ORIENTAL</a:t>
            </a:r>
          </a:p>
        </p:txBody>
      </p:sp>
      <p:sp>
        <p:nvSpPr>
          <p:cNvPr id="13" name="Google Shape;304;p45">
            <a:extLst>
              <a:ext uri="{FF2B5EF4-FFF2-40B4-BE49-F238E27FC236}">
                <a16:creationId xmlns:a16="http://schemas.microsoft.com/office/drawing/2014/main" id="{9441C922-FBFB-460E-88AA-192AE69A7D1C}"/>
              </a:ext>
            </a:extLst>
          </p:cNvPr>
          <p:cNvSpPr txBox="1">
            <a:spLocks/>
          </p:cNvSpPr>
          <p:nvPr/>
        </p:nvSpPr>
        <p:spPr>
          <a:xfrm>
            <a:off x="5048477" y="1042593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dirty="0">
                <a:solidFill>
                  <a:schemeClr val="tx1"/>
                </a:solidFill>
              </a:rPr>
              <a:t>R</a:t>
            </a:r>
            <a:r>
              <a:rPr lang="fr-CI" dirty="0">
                <a:solidFill>
                  <a:schemeClr val="tx1"/>
                </a:solidFill>
              </a:rPr>
              <a:t>EGIÓN OCCIDENTAL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9EBCDC-F87B-406E-9CCA-0C2AA0654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44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 txBox="1">
            <a:spLocks noGrp="1"/>
          </p:cNvSpPr>
          <p:nvPr>
            <p:ph type="title"/>
          </p:nvPr>
        </p:nvSpPr>
        <p:spPr>
          <a:xfrm>
            <a:off x="227074" y="242463"/>
            <a:ext cx="9107425" cy="9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 noProof="0" dirty="0"/>
              <a:t>STEP 3: </a:t>
            </a:r>
            <a:r>
              <a:rPr lang="en-US" dirty="0"/>
              <a:t>TRANSITION MATRIX</a:t>
            </a:r>
            <a:endParaRPr lang="en-US" noProof="0" dirty="0"/>
          </a:p>
        </p:txBody>
      </p:sp>
      <p:sp>
        <p:nvSpPr>
          <p:cNvPr id="149" name="Google Shape;149;p9"/>
          <p:cNvSpPr txBox="1">
            <a:spLocks noGrp="1"/>
          </p:cNvSpPr>
          <p:nvPr>
            <p:ph type="subTitle" idx="1"/>
          </p:nvPr>
        </p:nvSpPr>
        <p:spPr>
          <a:xfrm>
            <a:off x="365206" y="1191780"/>
            <a:ext cx="4322204" cy="17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1200"/>
              </a:spcBef>
            </a:pPr>
            <a:r>
              <a:rPr lang="en-US" sz="1800" dirty="0"/>
              <a:t>Does the default transition matrix represent the country?</a:t>
            </a:r>
          </a:p>
          <a:p>
            <a:pPr lvl="0">
              <a:spcBef>
                <a:spcPts val="1200"/>
              </a:spcBef>
            </a:pPr>
            <a:r>
              <a:rPr lang="en-US" sz="1800" dirty="0"/>
              <a:t>Would it be advisable to have different matrices for different regions?</a:t>
            </a:r>
          </a:p>
          <a:p>
            <a:pPr lvl="0">
              <a:spcBef>
                <a:spcPts val="1200"/>
              </a:spcBef>
            </a:pPr>
            <a:r>
              <a:rPr lang="en-US" sz="1800" noProof="0" dirty="0"/>
              <a:t>Which stakeholders should participate in this discussion?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CE23571-FFFA-4059-9C6B-C3471EB052B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25000" r="25000"/>
          <a:stretch>
            <a:fillRect/>
          </a:stretch>
        </p:blipFill>
        <p:spPr>
          <a:xfrm>
            <a:off x="5715000" y="0"/>
            <a:ext cx="3429000" cy="51435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6AD5-3F57-42A6-B2E3-6688F8056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28600"/>
            <a:ext cx="5976257" cy="1445700"/>
          </a:xfrm>
        </p:spPr>
        <p:txBody>
          <a:bodyPr/>
          <a:lstStyle/>
          <a:p>
            <a:r>
              <a:rPr lang="en-US" dirty="0"/>
              <a:t>How can countries make these decisions?</a:t>
            </a:r>
            <a:endParaRPr lang="fr-C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DAE2C-D82C-479D-B03D-5007F8285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611D76-1D8F-4643-85FA-64C5063DD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4" y="1835810"/>
            <a:ext cx="3824100" cy="30790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5F4204-B15D-48C9-B963-092C48C063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778" r="15826"/>
          <a:stretch/>
        </p:blipFill>
        <p:spPr>
          <a:xfrm>
            <a:off x="7531658" y="355572"/>
            <a:ext cx="1278790" cy="7278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A70F7B-C46D-48A8-B3E0-7DCF47C419D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62573" y="355572"/>
            <a:ext cx="1802436" cy="7278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385049-EFB4-48DC-9D3A-27CCB7F0978C}"/>
              </a:ext>
            </a:extLst>
          </p:cNvPr>
          <p:cNvSpPr txBox="1"/>
          <p:nvPr/>
        </p:nvSpPr>
        <p:spPr>
          <a:xfrm>
            <a:off x="212697" y="1235894"/>
            <a:ext cx="6388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FAO WOCAT PARTICIPATORY APPROACH FOR ESTIMATING SDG 15.3.1</a:t>
            </a:r>
            <a:br>
              <a:rPr lang="en-US" dirty="0"/>
            </a:br>
            <a:r>
              <a:rPr lang="en-US" dirty="0"/>
              <a:t>FAO WOCAT LCT Apps</a:t>
            </a:r>
            <a:endParaRPr lang="fr-C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3274DD-E364-41B5-BB6A-F5BA68DB64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7814" y="1826759"/>
            <a:ext cx="4701460" cy="28872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670F89-D954-44D6-8125-A4805D7DE1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3292" y="3703495"/>
            <a:ext cx="2260433" cy="14507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A0AB99-4F63-4FB0-AFDF-FB0A186226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3665" y="3763298"/>
            <a:ext cx="2128153" cy="10657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3D0876-4342-4D1A-91F3-83D68DD8F7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7102" y="3756258"/>
            <a:ext cx="2104715" cy="111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65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E7B60-5D6D-47C4-9BF6-15664FD9D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28600"/>
            <a:ext cx="6591925" cy="1445700"/>
          </a:xfrm>
        </p:spPr>
        <p:txBody>
          <a:bodyPr/>
          <a:lstStyle/>
          <a:p>
            <a:r>
              <a:rPr lang="en-US" dirty="0"/>
              <a:t>Liberia Land Cover Comparison App</a:t>
            </a:r>
            <a:endParaRPr lang="fr-C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19C29-A0FE-4CA0-A6A3-97D987395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AF89B6-947D-4754-9179-B400321EF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8635A4-080C-4FE6-ADB3-4D5F2F8AA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89" y="1340013"/>
            <a:ext cx="4685657" cy="30408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1668B6-9F40-41C2-851A-08765C7D5327}"/>
              </a:ext>
            </a:extLst>
          </p:cNvPr>
          <p:cNvSpPr/>
          <p:nvPr/>
        </p:nvSpPr>
        <p:spPr>
          <a:xfrm>
            <a:off x="288560" y="4562412"/>
            <a:ext cx="5887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I" dirty="0"/>
              <a:t>https://wocatapps.projects.earthengine.app/view/compare-lct-lbr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2E88DD-099B-4A0B-936A-CF82490F5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830" y="1511110"/>
            <a:ext cx="2212847" cy="222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29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C838D-86C8-4727-85C2-9C6F65BE4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decisions….</a:t>
            </a:r>
            <a:endParaRPr lang="fr-CI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A2CD6C9-E478-4AD5-B3C6-0F14D1096585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25D2D0-1075-4177-8B96-8C0ADA525E18}"/>
              </a:ext>
            </a:extLst>
          </p:cNvPr>
          <p:cNvSpPr txBox="1"/>
          <p:nvPr/>
        </p:nvSpPr>
        <p:spPr>
          <a:xfrm>
            <a:off x="133957" y="2202418"/>
            <a:ext cx="20938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1- National data</a:t>
            </a:r>
          </a:p>
          <a:p>
            <a:r>
              <a:rPr lang="en-US" dirty="0"/>
              <a:t>2- 9 categories</a:t>
            </a:r>
          </a:p>
          <a:p>
            <a:r>
              <a:rPr lang="en-US" dirty="0"/>
              <a:t>3- This transition matrix:</a:t>
            </a:r>
            <a:endParaRPr lang="fr-C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5A21A9-E058-4308-9E45-3B91E50EC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E62024-03F2-427D-BE3A-23BDA89DA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076" y="1030211"/>
            <a:ext cx="6609459" cy="3613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6105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303;p45">
            <a:extLst>
              <a:ext uri="{FF2B5EF4-FFF2-40B4-BE49-F238E27FC236}">
                <a16:creationId xmlns:a16="http://schemas.microsoft.com/office/drawing/2014/main" id="{A7321DA5-6516-49C8-AB99-08161F33B0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8948" y="14409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I" dirty="0"/>
              <a:t>MY DECISIONS…</a:t>
            </a:r>
            <a:endParaRPr dirty="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F1C4178B-832A-4EDA-AECE-E9D6CB0B8A75}"/>
              </a:ext>
            </a:extLst>
          </p:cNvPr>
          <p:cNvSpPr/>
          <p:nvPr/>
        </p:nvSpPr>
        <p:spPr>
          <a:xfrm>
            <a:off x="1858529" y="1709828"/>
            <a:ext cx="1027208" cy="5620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7" name="Equals 26">
            <a:extLst>
              <a:ext uri="{FF2B5EF4-FFF2-40B4-BE49-F238E27FC236}">
                <a16:creationId xmlns:a16="http://schemas.microsoft.com/office/drawing/2014/main" id="{6784379E-2DA6-4D12-A12B-0716EB8C348F}"/>
              </a:ext>
            </a:extLst>
          </p:cNvPr>
          <p:cNvSpPr/>
          <p:nvPr/>
        </p:nvSpPr>
        <p:spPr>
          <a:xfrm>
            <a:off x="4398880" y="1871756"/>
            <a:ext cx="876300" cy="408825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275956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B7796A4C-48E7-4D5D-B901-96E714170B51}"/>
              </a:ext>
            </a:extLst>
          </p:cNvPr>
          <p:cNvSpPr/>
          <p:nvPr/>
        </p:nvSpPr>
        <p:spPr>
          <a:xfrm>
            <a:off x="6788324" y="1730146"/>
            <a:ext cx="366417" cy="40882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03358642-93A6-436F-A52C-8C8096BA9D5B}"/>
              </a:ext>
            </a:extLst>
          </p:cNvPr>
          <p:cNvSpPr/>
          <p:nvPr/>
        </p:nvSpPr>
        <p:spPr>
          <a:xfrm rot="5400000">
            <a:off x="6638305" y="1215953"/>
            <a:ext cx="694248" cy="341476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275956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27FECC3-266B-4327-A9B0-1457AEE66095}"/>
              </a:ext>
            </a:extLst>
          </p:cNvPr>
          <p:cNvSpPr/>
          <p:nvPr/>
        </p:nvSpPr>
        <p:spPr>
          <a:xfrm rot="10800000">
            <a:off x="4848785" y="3930168"/>
            <a:ext cx="465712" cy="4088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CI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2" name="Google Shape;304;p45">
            <a:extLst>
              <a:ext uri="{FF2B5EF4-FFF2-40B4-BE49-F238E27FC236}">
                <a16:creationId xmlns:a16="http://schemas.microsoft.com/office/drawing/2014/main" id="{EAC24C28-A1D9-4A07-9E02-4FE21020FBE7}"/>
              </a:ext>
            </a:extLst>
          </p:cNvPr>
          <p:cNvSpPr txBox="1">
            <a:spLocks/>
          </p:cNvSpPr>
          <p:nvPr/>
        </p:nvSpPr>
        <p:spPr>
          <a:xfrm>
            <a:off x="167895" y="884530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 b="0" i="0" u="none" strike="noStrike" cap="non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 sz="1400" b="0" i="0" u="none" strike="noStrike" cap="none">
                <a:solidFill>
                  <a:srgbClr val="434343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pPr marL="0" indent="0">
              <a:buFont typeface="Darker Grotesque SemiBold"/>
              <a:buNone/>
            </a:pPr>
            <a:r>
              <a:rPr lang="fr-CI" b="1" dirty="0">
                <a:solidFill>
                  <a:schemeClr val="tx1"/>
                </a:solidFill>
              </a:rPr>
              <a:t>2000 NATIONAL LAND COVER</a:t>
            </a:r>
          </a:p>
        </p:txBody>
      </p:sp>
      <p:sp>
        <p:nvSpPr>
          <p:cNvPr id="43" name="Google Shape;304;p45">
            <a:extLst>
              <a:ext uri="{FF2B5EF4-FFF2-40B4-BE49-F238E27FC236}">
                <a16:creationId xmlns:a16="http://schemas.microsoft.com/office/drawing/2014/main" id="{D2C9AF51-0B20-4B3B-8311-39AE343265DF}"/>
              </a:ext>
            </a:extLst>
          </p:cNvPr>
          <p:cNvSpPr txBox="1">
            <a:spLocks/>
          </p:cNvSpPr>
          <p:nvPr/>
        </p:nvSpPr>
        <p:spPr>
          <a:xfrm>
            <a:off x="1198638" y="3100729"/>
            <a:ext cx="4309186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 algn="ctr"/>
            <a:r>
              <a:rPr lang="en-US" b="1" dirty="0">
                <a:solidFill>
                  <a:schemeClr val="tx1"/>
                </a:solidFill>
              </a:rPr>
              <a:t>DEGRADATION DUE TO LAND COVER CHANGE</a:t>
            </a:r>
            <a:endParaRPr lang="fr-CI" b="1" dirty="0">
              <a:solidFill>
                <a:schemeClr val="tx1"/>
              </a:solidFill>
            </a:endParaRPr>
          </a:p>
        </p:txBody>
      </p:sp>
      <p:sp>
        <p:nvSpPr>
          <p:cNvPr id="44" name="Google Shape;304;p45">
            <a:extLst>
              <a:ext uri="{FF2B5EF4-FFF2-40B4-BE49-F238E27FC236}">
                <a16:creationId xmlns:a16="http://schemas.microsoft.com/office/drawing/2014/main" id="{87DC9E62-6449-4D96-99E5-9F94E03C2266}"/>
              </a:ext>
            </a:extLst>
          </p:cNvPr>
          <p:cNvSpPr txBox="1">
            <a:spLocks/>
          </p:cNvSpPr>
          <p:nvPr/>
        </p:nvSpPr>
        <p:spPr>
          <a:xfrm>
            <a:off x="5658599" y="1130788"/>
            <a:ext cx="69617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dirty="0">
                <a:solidFill>
                  <a:schemeClr val="tx1"/>
                </a:solidFill>
              </a:rPr>
              <a:t>G</a:t>
            </a:r>
            <a:r>
              <a:rPr lang="fr-CI" dirty="0">
                <a:solidFill>
                  <a:schemeClr val="tx1"/>
                </a:solidFill>
              </a:rPr>
              <a:t>AINS</a:t>
            </a:r>
          </a:p>
        </p:txBody>
      </p:sp>
      <p:sp>
        <p:nvSpPr>
          <p:cNvPr id="45" name="Google Shape;304;p45">
            <a:extLst>
              <a:ext uri="{FF2B5EF4-FFF2-40B4-BE49-F238E27FC236}">
                <a16:creationId xmlns:a16="http://schemas.microsoft.com/office/drawing/2014/main" id="{C0F8FF04-B619-493F-8AC7-368626D29E2C}"/>
              </a:ext>
            </a:extLst>
          </p:cNvPr>
          <p:cNvSpPr txBox="1">
            <a:spLocks/>
          </p:cNvSpPr>
          <p:nvPr/>
        </p:nvSpPr>
        <p:spPr>
          <a:xfrm>
            <a:off x="5915476" y="774842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b="1" dirty="0">
                <a:solidFill>
                  <a:schemeClr val="tx1"/>
                </a:solidFill>
              </a:rPr>
              <a:t>TRANSITIONS /  CHANGES</a:t>
            </a:r>
            <a:endParaRPr lang="fr-CI" b="1" dirty="0">
              <a:solidFill>
                <a:schemeClr val="tx1"/>
              </a:solidFill>
            </a:endParaRPr>
          </a:p>
        </p:txBody>
      </p:sp>
      <p:sp>
        <p:nvSpPr>
          <p:cNvPr id="46" name="Google Shape;304;p45">
            <a:extLst>
              <a:ext uri="{FF2B5EF4-FFF2-40B4-BE49-F238E27FC236}">
                <a16:creationId xmlns:a16="http://schemas.microsoft.com/office/drawing/2014/main" id="{5BED908A-4166-4351-A619-DAFF17B345C6}"/>
              </a:ext>
            </a:extLst>
          </p:cNvPr>
          <p:cNvSpPr txBox="1">
            <a:spLocks/>
          </p:cNvSpPr>
          <p:nvPr/>
        </p:nvSpPr>
        <p:spPr>
          <a:xfrm>
            <a:off x="2794254" y="851068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n-US" b="1" dirty="0">
                <a:solidFill>
                  <a:schemeClr val="tx1"/>
                </a:solidFill>
              </a:rPr>
              <a:t>2015 NATIONAL</a:t>
            </a:r>
            <a:r>
              <a:rPr lang="fr-CI" b="1" dirty="0">
                <a:solidFill>
                  <a:schemeClr val="tx1"/>
                </a:solidFill>
              </a:rPr>
              <a:t> LAND COVER</a:t>
            </a:r>
          </a:p>
        </p:txBody>
      </p:sp>
      <p:sp>
        <p:nvSpPr>
          <p:cNvPr id="47" name="Google Shape;304;p45">
            <a:extLst>
              <a:ext uri="{FF2B5EF4-FFF2-40B4-BE49-F238E27FC236}">
                <a16:creationId xmlns:a16="http://schemas.microsoft.com/office/drawing/2014/main" id="{F6827E65-F210-4FB9-8206-31D529DC21F3}"/>
              </a:ext>
            </a:extLst>
          </p:cNvPr>
          <p:cNvSpPr txBox="1">
            <a:spLocks/>
          </p:cNvSpPr>
          <p:nvPr/>
        </p:nvSpPr>
        <p:spPr>
          <a:xfrm>
            <a:off x="5595378" y="3175567"/>
            <a:ext cx="2859300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 algn="ctr"/>
            <a:r>
              <a:rPr lang="es-AR" b="1" dirty="0">
                <a:solidFill>
                  <a:schemeClr val="tx1"/>
                </a:solidFill>
              </a:rPr>
              <a:t>TRANSITION MATRIX</a:t>
            </a:r>
            <a:endParaRPr lang="fr-CI" b="1" dirty="0">
              <a:solidFill>
                <a:schemeClr val="tx1"/>
              </a:solidFill>
            </a:endParaRPr>
          </a:p>
        </p:txBody>
      </p:sp>
      <p:sp>
        <p:nvSpPr>
          <p:cNvPr id="48" name="Google Shape;304;p45">
            <a:extLst>
              <a:ext uri="{FF2B5EF4-FFF2-40B4-BE49-F238E27FC236}">
                <a16:creationId xmlns:a16="http://schemas.microsoft.com/office/drawing/2014/main" id="{1C654888-5A46-40E1-917F-F54D679CEC25}"/>
              </a:ext>
            </a:extLst>
          </p:cNvPr>
          <p:cNvSpPr txBox="1">
            <a:spLocks/>
          </p:cNvSpPr>
          <p:nvPr/>
        </p:nvSpPr>
        <p:spPr>
          <a:xfrm>
            <a:off x="7452980" y="1113241"/>
            <a:ext cx="1059771" cy="4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Golos Text"/>
              <a:buNone/>
              <a:defRPr sz="1200" b="0" i="0" u="none" strike="noStrike" cap="none">
                <a:solidFill>
                  <a:schemeClr val="accent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/>
            <a:r>
              <a:rPr lang="es-AR" dirty="0">
                <a:solidFill>
                  <a:schemeClr val="tx1"/>
                </a:solidFill>
              </a:rPr>
              <a:t>LOSSES</a:t>
            </a:r>
            <a:endParaRPr lang="fr-CI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4F2D1B-9AAB-432F-91BB-66DCC81FF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9FEDB8C-CA38-4654-B084-80D751891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477" y="3614344"/>
            <a:ext cx="3362388" cy="9652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AC1EDB3-2C8B-47FF-AABD-5945FACFBB4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244" y="1217825"/>
            <a:ext cx="1549067" cy="143346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6723DDE-0CAE-4D7C-A929-5B474883F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222" y="1461086"/>
            <a:ext cx="1418714" cy="15171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F799311-EC6D-4131-AB9F-D3FF3D4B0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57" y="2521970"/>
            <a:ext cx="1171924" cy="16224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A3C3B7-FA51-4041-8565-67343A8D11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3421" y="3605207"/>
            <a:ext cx="1149810" cy="1178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184B3E-3172-4104-AF0D-08702C2A995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4497" y="1291953"/>
            <a:ext cx="1639203" cy="1808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02F1BC-4159-41F6-9124-682FEA3AFDE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72738" y="1335900"/>
            <a:ext cx="1824127" cy="17674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965ABA-B10C-40A3-A7C9-5F763614472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60010" y="3383964"/>
            <a:ext cx="1585714" cy="168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63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36C07-F4CE-4616-BD83-160DBE017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2" y="326735"/>
            <a:ext cx="8720528" cy="1445700"/>
          </a:xfrm>
        </p:spPr>
        <p:txBody>
          <a:bodyPr/>
          <a:lstStyle/>
          <a:p>
            <a:r>
              <a:rPr lang="en-US" dirty="0"/>
              <a:t>Land Cover changes in the baseline (2000-2015)</a:t>
            </a:r>
            <a:endParaRPr lang="fr-C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38618-0F16-48BC-B356-5F9C77E5A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649B096-12FD-45A3-8873-6D095CE89DB3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15DA69-1D69-4AAF-A42C-6398D989F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1" y="886558"/>
            <a:ext cx="7854846" cy="40283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B4877E-4FCD-43AD-8CCC-C9AE6CB59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086" y="1375347"/>
            <a:ext cx="3963698" cy="1996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2E41E8F-2BAF-4677-833A-A1BC57640267}"/>
              </a:ext>
            </a:extLst>
          </p:cNvPr>
          <p:cNvCxnSpPr/>
          <p:nvPr/>
        </p:nvCxnSpPr>
        <p:spPr>
          <a:xfrm>
            <a:off x="1566472" y="1446551"/>
            <a:ext cx="198620" cy="352269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FE0056-15EA-4A04-AF1C-B911B9743910}"/>
              </a:ext>
            </a:extLst>
          </p:cNvPr>
          <p:cNvCxnSpPr>
            <a:cxnSpLocks/>
          </p:cNvCxnSpPr>
          <p:nvPr/>
        </p:nvCxnSpPr>
        <p:spPr>
          <a:xfrm>
            <a:off x="4842848" y="1580203"/>
            <a:ext cx="0" cy="218617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7E398B3-B750-4248-844B-31DED1F09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2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9DDAD-4E7D-4EF8-8483-471943A82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48AFC5-270C-4566-B41E-DDEA908B0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16" y="1081911"/>
            <a:ext cx="8618967" cy="29796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CB144C-DE9C-46BE-9CDD-162CBAB8B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9F8485-9221-4689-B024-87DF34A24ACA}"/>
              </a:ext>
            </a:extLst>
          </p:cNvPr>
          <p:cNvSpPr txBox="1">
            <a:spLocks/>
          </p:cNvSpPr>
          <p:nvPr/>
        </p:nvSpPr>
        <p:spPr>
          <a:xfrm>
            <a:off x="6822" y="326735"/>
            <a:ext cx="8720528" cy="1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pilogue Medium"/>
              <a:buNone/>
              <a:defRPr sz="2600" b="0" i="0" u="none" strike="noStrike" cap="none">
                <a:solidFill>
                  <a:schemeClr val="dk1"/>
                </a:solidFill>
                <a:latin typeface="Epilogue Medium"/>
                <a:ea typeface="Epilogue Medium"/>
                <a:cs typeface="Epilogue Medium"/>
                <a:sym typeface="Epilogue Medium"/>
              </a:defRPr>
            </a:lvl9pPr>
          </a:lstStyle>
          <a:p>
            <a:r>
              <a:rPr lang="en-US"/>
              <a:t>Land Cover changes in the baseline (2000-2015)</a:t>
            </a:r>
            <a:endParaRPr lang="fr-CI" dirty="0"/>
          </a:p>
        </p:txBody>
      </p:sp>
    </p:spTree>
    <p:extLst>
      <p:ext uri="{BB962C8B-B14F-4D97-AF65-F5344CB8AC3E}">
        <p14:creationId xmlns:p14="http://schemas.microsoft.com/office/powerpoint/2010/main" val="2220154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36C07-F4CE-4616-BD83-160DBE017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00" y="530747"/>
            <a:ext cx="8720528" cy="1445700"/>
          </a:xfrm>
        </p:spPr>
        <p:txBody>
          <a:bodyPr/>
          <a:lstStyle/>
          <a:p>
            <a:r>
              <a:rPr lang="en-US" dirty="0"/>
              <a:t>Land Cover changes in the baseline (2000-2015)</a:t>
            </a:r>
            <a:endParaRPr lang="fr-C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38618-0F16-48BC-B356-5F9C77E5A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649B096-12FD-45A3-8873-6D095CE89DB3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681976-973D-456E-B7A0-644896CF1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2" y="1047618"/>
            <a:ext cx="8725656" cy="3048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569013-FA6D-439D-8663-56715805F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88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6F86D-FE9E-4E21-B1C7-D7B90B0AE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5254052" cy="1445700"/>
          </a:xfrm>
        </p:spPr>
        <p:txBody>
          <a:bodyPr/>
          <a:lstStyle/>
          <a:p>
            <a:r>
              <a:rPr lang="en-US" dirty="0"/>
              <a:t>Degradation due to land cover change </a:t>
            </a:r>
            <a:r>
              <a:rPr lang="en-US" b="1" i="1" dirty="0"/>
              <a:t>2000-2015</a:t>
            </a:r>
            <a:endParaRPr lang="fr-CI" b="1" i="1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067B575-3DB5-47E8-B46E-0212769FD267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EE598C-1788-44FC-AC4D-D78B4F94D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95" y="2032223"/>
            <a:ext cx="2863121" cy="29354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BED923-82F8-4221-8555-985FED21853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46007" y="1123790"/>
            <a:ext cx="3839016" cy="40871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5ACE84-2F8F-4AC6-B25A-0C76CF740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865E63-C8D6-47F8-8A34-8E0EDDD99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9933" y="1323351"/>
            <a:ext cx="1339961" cy="130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87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6F86D-FE9E-4E21-B1C7-D7B90B0AE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5254052" cy="1445700"/>
          </a:xfrm>
        </p:spPr>
        <p:txBody>
          <a:bodyPr/>
          <a:lstStyle/>
          <a:p>
            <a:r>
              <a:rPr lang="en-US" dirty="0"/>
              <a:t>Degradation due to land cover change </a:t>
            </a:r>
            <a:r>
              <a:rPr lang="en-US" b="1" i="1" dirty="0">
                <a:solidFill>
                  <a:srgbClr val="C00000"/>
                </a:solidFill>
              </a:rPr>
              <a:t>2015-2018</a:t>
            </a:r>
            <a:endParaRPr lang="fr-CI" b="1" i="1" dirty="0">
              <a:solidFill>
                <a:srgbClr val="C00000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067B575-3DB5-47E8-B46E-0212769FD267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5ACE84-2F8F-4AC6-B25A-0C76CF740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2A265C-44D3-4E77-BC10-C8895CBC37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7290" y="792604"/>
            <a:ext cx="4257084" cy="4384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10B6EB-7E29-4181-A04C-3BD33CE40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013" y="1585208"/>
            <a:ext cx="3214269" cy="30373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F58857-DCA8-4125-BBE1-41F8AD37B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9933" y="1323351"/>
            <a:ext cx="1339961" cy="130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10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E7B60-5D6D-47C4-9BF6-15664FD9D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28600"/>
            <a:ext cx="6591925" cy="1445700"/>
          </a:xfrm>
        </p:spPr>
        <p:txBody>
          <a:bodyPr/>
          <a:lstStyle/>
          <a:p>
            <a:r>
              <a:rPr lang="en-US" dirty="0"/>
              <a:t>Let’s explore the app…</a:t>
            </a:r>
            <a:endParaRPr lang="fr-C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19C29-A0FE-4CA0-A6A3-97D987395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AF89B6-947D-4754-9179-B400321EF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460" y="144099"/>
            <a:ext cx="1092435" cy="3866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8635A4-080C-4FE6-ADB3-4D5F2F8AA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89" y="1340013"/>
            <a:ext cx="4685657" cy="30408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1668B6-9F40-41C2-851A-08765C7D5327}"/>
              </a:ext>
            </a:extLst>
          </p:cNvPr>
          <p:cNvSpPr/>
          <p:nvPr/>
        </p:nvSpPr>
        <p:spPr>
          <a:xfrm>
            <a:off x="288560" y="4562412"/>
            <a:ext cx="5887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I" dirty="0"/>
              <a:t>https://wocatapps.projects.earthengine.app/view/compare-lct-lbr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2E88DD-099B-4A0B-936A-CF82490F5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830" y="1511110"/>
            <a:ext cx="2212847" cy="222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91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0"/>
          <p:cNvSpPr txBox="1">
            <a:spLocks noGrp="1"/>
          </p:cNvSpPr>
          <p:nvPr>
            <p:ph type="title"/>
          </p:nvPr>
        </p:nvSpPr>
        <p:spPr>
          <a:xfrm>
            <a:off x="228599" y="228600"/>
            <a:ext cx="7850529" cy="113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fr-CI" dirty="0" err="1"/>
              <a:t>Thank</a:t>
            </a:r>
            <a:r>
              <a:rPr lang="fr-CI" dirty="0"/>
              <a:t> </a:t>
            </a:r>
            <a:r>
              <a:rPr lang="fr-CI" dirty="0" err="1"/>
              <a:t>you</a:t>
            </a:r>
            <a:endParaRPr dirty="0"/>
          </a:p>
        </p:txBody>
      </p:sp>
      <p:sp>
        <p:nvSpPr>
          <p:cNvPr id="338" name="Google Shape;338;p40"/>
          <p:cNvSpPr txBox="1">
            <a:spLocks noGrp="1"/>
          </p:cNvSpPr>
          <p:nvPr>
            <p:ph type="subTitle" idx="1"/>
          </p:nvPr>
        </p:nvSpPr>
        <p:spPr>
          <a:xfrm>
            <a:off x="228600" y="1302104"/>
            <a:ext cx="4448100" cy="10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Do you have any questions?</a:t>
            </a:r>
            <a:endParaRPr dirty="0"/>
          </a:p>
          <a:p>
            <a:pPr marL="0" lvl="0" indent="0">
              <a:spcBef>
                <a:spcPts val="1000"/>
              </a:spcBef>
            </a:pPr>
            <a:r>
              <a:rPr lang="en-US" sz="1600" dirty="0"/>
              <a:t>Ingrid.teich@unibe.ch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27BF39-9A9B-47A8-BC43-BD361221B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238" y="1302104"/>
            <a:ext cx="3541014" cy="2936198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D3BFDB-423F-42E6-96BC-883E7580B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03" y="4154229"/>
            <a:ext cx="1913874" cy="492702"/>
          </a:xfrm>
          <a:prstGeom prst="rect">
            <a:avLst/>
          </a:prstGeom>
        </p:spPr>
      </p:pic>
      <p:pic>
        <p:nvPicPr>
          <p:cNvPr id="10" name="Picture 4" descr="UNDP vector logo - UNDP logo vector free download">
            <a:extLst>
              <a:ext uri="{FF2B5EF4-FFF2-40B4-BE49-F238E27FC236}">
                <a16:creationId xmlns:a16="http://schemas.microsoft.com/office/drawing/2014/main" id="{9CD333AF-EE19-46F6-9E91-D36AD2027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1" t="3862" r="24261" b="4000"/>
          <a:stretch/>
        </p:blipFill>
        <p:spPr bwMode="auto">
          <a:xfrm>
            <a:off x="2466315" y="4179781"/>
            <a:ext cx="273137" cy="50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A87D44-52CB-4063-BC56-7884C8FAEE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837" t="5459" r="16156" b="37086"/>
          <a:stretch/>
        </p:blipFill>
        <p:spPr>
          <a:xfrm>
            <a:off x="228599" y="2236229"/>
            <a:ext cx="895437" cy="7677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12FA72-676B-4A75-BD16-273126D1B4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837" t="62943" r="16156" b="11196"/>
          <a:stretch/>
        </p:blipFill>
        <p:spPr>
          <a:xfrm>
            <a:off x="1124471" y="2441204"/>
            <a:ext cx="1275830" cy="4924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ternational Organizations by Slidesgo">
  <a:themeElements>
    <a:clrScheme name="Simple Light">
      <a:dk1>
        <a:srgbClr val="000000"/>
      </a:dk1>
      <a:lt1>
        <a:srgbClr val="FFFFFF"/>
      </a:lt1>
      <a:dk2>
        <a:srgbClr val="003366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3330</TotalTime>
  <Words>703</Words>
  <Application>Microsoft Office PowerPoint</Application>
  <PresentationFormat>On-screen Show (16:9)</PresentationFormat>
  <Paragraphs>106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Nunito</vt:lpstr>
      <vt:lpstr>Darker Grotesque SemiBold</vt:lpstr>
      <vt:lpstr>Roboto</vt:lpstr>
      <vt:lpstr>Nunito Light</vt:lpstr>
      <vt:lpstr>Golos Text</vt:lpstr>
      <vt:lpstr>Manrope</vt:lpstr>
      <vt:lpstr>Arial</vt:lpstr>
      <vt:lpstr>Epilogue Medium</vt:lpstr>
      <vt:lpstr>Avenir Next LT Pro Demi</vt:lpstr>
      <vt:lpstr>Avenir Next LT Pro</vt:lpstr>
      <vt:lpstr>Questrial</vt:lpstr>
      <vt:lpstr>International Organizations by Slidesgo</vt:lpstr>
      <vt:lpstr>SO1-1 Trends in Land Cover  </vt:lpstr>
      <vt:lpstr>METHODOLOGY</vt:lpstr>
      <vt:lpstr>PowerPoint Presentation</vt:lpstr>
      <vt:lpstr>STEP 1:  Identification of the best available land cover dataset </vt:lpstr>
      <vt:lpstr>STEP 1:  Identification of the best available land cover dataset </vt:lpstr>
      <vt:lpstr>PowerPoint Presentation</vt:lpstr>
      <vt:lpstr>STEP 1: DATA SOURCE</vt:lpstr>
      <vt:lpstr>PowerPoint Presentation</vt:lpstr>
      <vt:lpstr>PowerPoint Presentation</vt:lpstr>
      <vt:lpstr>National data recategorization</vt:lpstr>
      <vt:lpstr>STEP 2: CATEGORIZATION</vt:lpstr>
      <vt:lpstr>STEP 3:  Defining the land cover transition matrix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3: TRANSITION MATRIX</vt:lpstr>
      <vt:lpstr>How can countries make these decisions?</vt:lpstr>
      <vt:lpstr>Liberia Land Cover Comparison App</vt:lpstr>
      <vt:lpstr>My decisions….</vt:lpstr>
      <vt:lpstr>MY DECISIONS…</vt:lpstr>
      <vt:lpstr>Land Cover changes in the baseline (2000-2015)</vt:lpstr>
      <vt:lpstr>PowerPoint Presentation</vt:lpstr>
      <vt:lpstr>Land Cover changes in the baseline (2000-2015)</vt:lpstr>
      <vt:lpstr>Degradation due to land cover change 2000-2015</vt:lpstr>
      <vt:lpstr>Degradation due to land cover change 2015-2018</vt:lpstr>
      <vt:lpstr>Let’s explore the app…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of Trainers on UNCCD Reporting</dc:title>
  <dc:creator>Ingrid</dc:creator>
  <cp:lastModifiedBy>Teich, Ingrid (CDE)</cp:lastModifiedBy>
  <cp:revision>84</cp:revision>
  <dcterms:modified xsi:type="dcterms:W3CDTF">2026-06-23T12:04:41Z</dcterms:modified>
</cp:coreProperties>
</file>