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1"/>
    <p:sldMasterId id="2147483937" r:id="rId2"/>
    <p:sldMasterId id="2147484061" r:id="rId3"/>
  </p:sldMasterIdLst>
  <p:notesMasterIdLst>
    <p:notesMasterId r:id="rId69"/>
  </p:notesMasterIdLst>
  <p:handoutMasterIdLst>
    <p:handoutMasterId r:id="rId70"/>
  </p:handoutMasterIdLst>
  <p:sldIdLst>
    <p:sldId id="467" r:id="rId4"/>
    <p:sldId id="595" r:id="rId5"/>
    <p:sldId id="513" r:id="rId6"/>
    <p:sldId id="593" r:id="rId7"/>
    <p:sldId id="362" r:id="rId8"/>
    <p:sldId id="623" r:id="rId9"/>
    <p:sldId id="363" r:id="rId10"/>
    <p:sldId id="624" r:id="rId11"/>
    <p:sldId id="372" r:id="rId12"/>
    <p:sldId id="577" r:id="rId13"/>
    <p:sldId id="584" r:id="rId14"/>
    <p:sldId id="373" r:id="rId15"/>
    <p:sldId id="454" r:id="rId16"/>
    <p:sldId id="374" r:id="rId17"/>
    <p:sldId id="375" r:id="rId18"/>
    <p:sldId id="591" r:id="rId19"/>
    <p:sldId id="556" r:id="rId20"/>
    <p:sldId id="597" r:id="rId21"/>
    <p:sldId id="445" r:id="rId22"/>
    <p:sldId id="515" r:id="rId23"/>
    <p:sldId id="599" r:id="rId24"/>
    <p:sldId id="600" r:id="rId25"/>
    <p:sldId id="455" r:id="rId26"/>
    <p:sldId id="596" r:id="rId27"/>
    <p:sldId id="598" r:id="rId28"/>
    <p:sldId id="383" r:id="rId29"/>
    <p:sldId id="626" r:id="rId30"/>
    <p:sldId id="627" r:id="rId31"/>
    <p:sldId id="628" r:id="rId32"/>
    <p:sldId id="629" r:id="rId33"/>
    <p:sldId id="625" r:id="rId34"/>
    <p:sldId id="572" r:id="rId35"/>
    <p:sldId id="607" r:id="rId36"/>
    <p:sldId id="630" r:id="rId37"/>
    <p:sldId id="631" r:id="rId38"/>
    <p:sldId id="632" r:id="rId39"/>
    <p:sldId id="608" r:id="rId40"/>
    <p:sldId id="578" r:id="rId41"/>
    <p:sldId id="609" r:id="rId42"/>
    <p:sldId id="573" r:id="rId43"/>
    <p:sldId id="574" r:id="rId44"/>
    <p:sldId id="575" r:id="rId45"/>
    <p:sldId id="610" r:id="rId46"/>
    <p:sldId id="611" r:id="rId47"/>
    <p:sldId id="633" r:id="rId48"/>
    <p:sldId id="587" r:id="rId49"/>
    <p:sldId id="589" r:id="rId50"/>
    <p:sldId id="588" r:id="rId51"/>
    <p:sldId id="612" r:id="rId52"/>
    <p:sldId id="613" r:id="rId53"/>
    <p:sldId id="547" r:id="rId54"/>
    <p:sldId id="604" r:id="rId55"/>
    <p:sldId id="605" r:id="rId56"/>
    <p:sldId id="606" r:id="rId57"/>
    <p:sldId id="614" r:id="rId58"/>
    <p:sldId id="548" r:id="rId59"/>
    <p:sldId id="615" r:id="rId60"/>
    <p:sldId id="517" r:id="rId61"/>
    <p:sldId id="616" r:id="rId62"/>
    <p:sldId id="618" r:id="rId63"/>
    <p:sldId id="619" r:id="rId64"/>
    <p:sldId id="620" r:id="rId65"/>
    <p:sldId id="621" r:id="rId66"/>
    <p:sldId id="622" r:id="rId67"/>
    <p:sldId id="590" r:id="rId68"/>
  </p:sldIdLst>
  <p:sldSz cx="9144000" cy="6858000" type="screen4x3"/>
  <p:notesSz cx="6669088"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7FBEDF-37CC-4286-9108-B39E724AA8A6}">
          <p14:sldIdLst>
            <p14:sldId id="467"/>
            <p14:sldId id="595"/>
            <p14:sldId id="513"/>
            <p14:sldId id="593"/>
            <p14:sldId id="362"/>
            <p14:sldId id="623"/>
            <p14:sldId id="363"/>
            <p14:sldId id="624"/>
            <p14:sldId id="372"/>
            <p14:sldId id="577"/>
            <p14:sldId id="584"/>
            <p14:sldId id="373"/>
            <p14:sldId id="454"/>
            <p14:sldId id="374"/>
            <p14:sldId id="375"/>
            <p14:sldId id="591"/>
            <p14:sldId id="556"/>
            <p14:sldId id="597"/>
            <p14:sldId id="445"/>
            <p14:sldId id="515"/>
            <p14:sldId id="599"/>
            <p14:sldId id="600"/>
            <p14:sldId id="455"/>
            <p14:sldId id="596"/>
            <p14:sldId id="598"/>
            <p14:sldId id="383"/>
            <p14:sldId id="626"/>
            <p14:sldId id="627"/>
            <p14:sldId id="628"/>
            <p14:sldId id="629"/>
            <p14:sldId id="625"/>
            <p14:sldId id="572"/>
            <p14:sldId id="607"/>
            <p14:sldId id="630"/>
            <p14:sldId id="631"/>
            <p14:sldId id="632"/>
            <p14:sldId id="608"/>
            <p14:sldId id="578"/>
            <p14:sldId id="609"/>
            <p14:sldId id="573"/>
            <p14:sldId id="574"/>
            <p14:sldId id="575"/>
            <p14:sldId id="610"/>
            <p14:sldId id="611"/>
            <p14:sldId id="633"/>
            <p14:sldId id="587"/>
            <p14:sldId id="589"/>
            <p14:sldId id="588"/>
            <p14:sldId id="612"/>
            <p14:sldId id="613"/>
            <p14:sldId id="547"/>
            <p14:sldId id="604"/>
            <p14:sldId id="605"/>
            <p14:sldId id="606"/>
            <p14:sldId id="614"/>
            <p14:sldId id="548"/>
            <p14:sldId id="615"/>
            <p14:sldId id="517"/>
            <p14:sldId id="616"/>
            <p14:sldId id="618"/>
            <p14:sldId id="619"/>
            <p14:sldId id="620"/>
            <p14:sldId id="621"/>
            <p14:sldId id="622"/>
            <p14:sldId id="5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ma Mekdaschi" initials="RM" lastIdx="11" clrIdx="0"/>
  <p:cmAuthor id="1" name="Rima Mekdaschi Studer" initials="RMS" lastIdx="3" clrIdx="1"/>
  <p:cmAuthor id="2" name="Nicole Harari" initials="NH"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5A10"/>
    <a:srgbClr val="D97327"/>
    <a:srgbClr val="C84C1A"/>
    <a:srgbClr val="66BA74"/>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0" autoAdjust="0"/>
    <p:restoredTop sz="90955" autoAdjust="0"/>
  </p:normalViewPr>
  <p:slideViewPr>
    <p:cSldViewPr>
      <p:cViewPr varScale="1">
        <p:scale>
          <a:sx n="85" d="100"/>
          <a:sy n="85" d="100"/>
        </p:scale>
        <p:origin x="294" y="114"/>
      </p:cViewPr>
      <p:guideLst>
        <p:guide orient="horz" pos="2160"/>
        <p:guide pos="2880"/>
      </p:guideLst>
    </p:cSldViewPr>
  </p:slideViewPr>
  <p:notesTextViewPr>
    <p:cViewPr>
      <p:scale>
        <a:sx n="1" d="1"/>
        <a:sy n="1" d="1"/>
      </p:scale>
      <p:origin x="0" y="0"/>
    </p:cViewPr>
  </p:notesTextViewPr>
  <p:sorterViewPr>
    <p:cViewPr>
      <p:scale>
        <a:sx n="100" d="100"/>
        <a:sy n="100" d="100"/>
      </p:scale>
      <p:origin x="0" y="18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0489"/>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sz="quarter" idx="1"/>
          </p:nvPr>
        </p:nvSpPr>
        <p:spPr>
          <a:xfrm>
            <a:off x="3777607" y="0"/>
            <a:ext cx="2889938" cy="490489"/>
          </a:xfrm>
          <a:prstGeom prst="rect">
            <a:avLst/>
          </a:prstGeom>
        </p:spPr>
        <p:txBody>
          <a:bodyPr vert="horz" lIns="91440" tIns="45720" rIns="91440" bIns="45720" rtlCol="0"/>
          <a:lstStyle>
            <a:lvl1pPr algn="r">
              <a:defRPr sz="1200"/>
            </a:lvl1pPr>
          </a:lstStyle>
          <a:p>
            <a:fld id="{5D2D8210-0562-4676-AE1B-03EE3C1F958E}" type="datetimeFigureOut">
              <a:rPr lang="de-CH" smtClean="0"/>
              <a:t>14.03.2022</a:t>
            </a:fld>
            <a:endParaRPr lang="de-CH"/>
          </a:p>
        </p:txBody>
      </p:sp>
      <p:sp>
        <p:nvSpPr>
          <p:cNvPr id="4" name="Footer Placeholder 3"/>
          <p:cNvSpPr>
            <a:spLocks noGrp="1"/>
          </p:cNvSpPr>
          <p:nvPr>
            <p:ph type="ftr" sz="quarter" idx="2"/>
          </p:nvPr>
        </p:nvSpPr>
        <p:spPr>
          <a:xfrm>
            <a:off x="0" y="9285338"/>
            <a:ext cx="2889938" cy="490488"/>
          </a:xfrm>
          <a:prstGeom prst="rect">
            <a:avLst/>
          </a:prstGeom>
        </p:spPr>
        <p:txBody>
          <a:bodyPr vert="horz" lIns="91440" tIns="45720" rIns="91440" bIns="45720" rtlCol="0" anchor="b"/>
          <a:lstStyle>
            <a:lvl1pPr algn="l">
              <a:defRPr sz="1200"/>
            </a:lvl1pPr>
          </a:lstStyle>
          <a:p>
            <a:endParaRPr lang="de-CH"/>
          </a:p>
        </p:txBody>
      </p:sp>
      <p:sp>
        <p:nvSpPr>
          <p:cNvPr id="5" name="Slide Number Placeholder 4"/>
          <p:cNvSpPr>
            <a:spLocks noGrp="1"/>
          </p:cNvSpPr>
          <p:nvPr>
            <p:ph type="sldNum" sz="quarter" idx="3"/>
          </p:nvPr>
        </p:nvSpPr>
        <p:spPr>
          <a:xfrm>
            <a:off x="3777607" y="9285338"/>
            <a:ext cx="2889938" cy="490488"/>
          </a:xfrm>
          <a:prstGeom prst="rect">
            <a:avLst/>
          </a:prstGeom>
        </p:spPr>
        <p:txBody>
          <a:bodyPr vert="horz" lIns="91440" tIns="45720" rIns="91440" bIns="45720" rtlCol="0" anchor="b"/>
          <a:lstStyle>
            <a:lvl1pPr algn="r">
              <a:defRPr sz="1200"/>
            </a:lvl1pPr>
          </a:lstStyle>
          <a:p>
            <a:fld id="{DCA44D77-D9D6-484E-A0DA-248AB8C43F19}" type="slidenum">
              <a:rPr lang="de-CH" smtClean="0"/>
              <a:t>‹#›</a:t>
            </a:fld>
            <a:endParaRPr lang="de-CH"/>
          </a:p>
        </p:txBody>
      </p:sp>
    </p:spTree>
    <p:extLst>
      <p:ext uri="{BB962C8B-B14F-4D97-AF65-F5344CB8AC3E}">
        <p14:creationId xmlns:p14="http://schemas.microsoft.com/office/powerpoint/2010/main" val="1481304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8791"/>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777607" y="0"/>
            <a:ext cx="2889938" cy="488791"/>
          </a:xfrm>
          <a:prstGeom prst="rect">
            <a:avLst/>
          </a:prstGeom>
        </p:spPr>
        <p:txBody>
          <a:bodyPr vert="horz" lIns="91440" tIns="45720" rIns="91440" bIns="45720" rtlCol="0"/>
          <a:lstStyle>
            <a:lvl1pPr algn="r">
              <a:defRPr sz="1200"/>
            </a:lvl1pPr>
          </a:lstStyle>
          <a:p>
            <a:fld id="{A168A2F8-3316-4C7B-ACFC-37F4158853FA}" type="datetimeFigureOut">
              <a:rPr lang="de-CH" smtClean="0"/>
              <a:t>14.03.2022</a:t>
            </a:fld>
            <a:endParaRPr lang="de-CH"/>
          </a:p>
        </p:txBody>
      </p:sp>
      <p:sp>
        <p:nvSpPr>
          <p:cNvPr id="4" name="Slide Image Placeholder 3"/>
          <p:cNvSpPr>
            <a:spLocks noGrp="1" noRot="1" noChangeAspect="1"/>
          </p:cNvSpPr>
          <p:nvPr>
            <p:ph type="sldImg" idx="2"/>
          </p:nvPr>
        </p:nvSpPr>
        <p:spPr>
          <a:xfrm>
            <a:off x="892175" y="733425"/>
            <a:ext cx="4884738" cy="3665538"/>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66909" y="4643517"/>
            <a:ext cx="5335270" cy="439912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4"/>
          </p:nvPr>
        </p:nvSpPr>
        <p:spPr>
          <a:xfrm>
            <a:off x="0" y="9285337"/>
            <a:ext cx="2889938" cy="488791"/>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777607" y="9285337"/>
            <a:ext cx="2889938" cy="488791"/>
          </a:xfrm>
          <a:prstGeom prst="rect">
            <a:avLst/>
          </a:prstGeom>
        </p:spPr>
        <p:txBody>
          <a:bodyPr vert="horz" lIns="91440" tIns="45720" rIns="91440" bIns="45720" rtlCol="0" anchor="b"/>
          <a:lstStyle>
            <a:lvl1pPr algn="r">
              <a:defRPr sz="1200"/>
            </a:lvl1pPr>
          </a:lstStyle>
          <a:p>
            <a:fld id="{0B6526E0-64FE-4E11-A216-7DC3AF8C51FE}" type="slidenum">
              <a:rPr lang="de-CH" smtClean="0"/>
              <a:t>‹#›</a:t>
            </a:fld>
            <a:endParaRPr lang="de-CH"/>
          </a:p>
        </p:txBody>
      </p:sp>
    </p:spTree>
    <p:extLst>
      <p:ext uri="{BB962C8B-B14F-4D97-AF65-F5344CB8AC3E}">
        <p14:creationId xmlns:p14="http://schemas.microsoft.com/office/powerpoint/2010/main" val="39827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779047" y="9286330"/>
            <a:ext cx="2890041" cy="48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pPr algn="r">
              <a:spcBef>
                <a:spcPct val="0"/>
              </a:spcBef>
            </a:pPr>
            <a:fld id="{511A0889-15F5-41D5-8BFE-49B486D55CB6}" type="slidenum">
              <a:rPr lang="en-GB" altLang="de-DE" sz="1200">
                <a:solidFill>
                  <a:schemeClr val="tx1"/>
                </a:solidFill>
                <a:latin typeface="Times New Roman" pitchFamily="18" charset="0"/>
              </a:rPr>
              <a:pPr algn="r">
                <a:spcBef>
                  <a:spcPct val="0"/>
                </a:spcBef>
              </a:pPr>
              <a:t>1</a:t>
            </a:fld>
            <a:endParaRPr lang="en-GB" altLang="de-DE" sz="1200">
              <a:solidFill>
                <a:schemeClr val="tx1"/>
              </a:solidFill>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r>
              <a:rPr lang="en-US" sz="1200" b="0" i="0" u="none" strike="noStrike" kern="1200" baseline="0" dirty="0" smtClean="0">
                <a:solidFill>
                  <a:schemeClr val="tx1"/>
                </a:solidFill>
                <a:latin typeface="+mn-lt"/>
                <a:ea typeface="+mn-ea"/>
                <a:cs typeface="+mn-cs"/>
              </a:rPr>
              <a:t>Training and Guidelines for </a:t>
            </a:r>
            <a:r>
              <a:rPr lang="de-CH" sz="1200" b="0" i="0" u="none" strike="noStrike" kern="1200" baseline="0" dirty="0" err="1" smtClean="0">
                <a:solidFill>
                  <a:schemeClr val="tx1"/>
                </a:solidFill>
                <a:latin typeface="+mn-lt"/>
                <a:ea typeface="+mn-ea"/>
                <a:cs typeface="+mn-cs"/>
              </a:rPr>
              <a:t>assessment</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and</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documentation</a:t>
            </a:r>
            <a:r>
              <a:rPr lang="de-CH" sz="1200" b="0" i="0" u="none" strike="noStrike" kern="1200" baseline="0" dirty="0" smtClean="0">
                <a:solidFill>
                  <a:schemeClr val="tx1"/>
                </a:solidFill>
                <a:latin typeface="+mn-lt"/>
                <a:ea typeface="+mn-ea"/>
                <a:cs typeface="+mn-cs"/>
              </a:rPr>
              <a:t> of </a:t>
            </a:r>
            <a:r>
              <a:rPr lang="en-US" sz="1200" b="0" i="0" u="none" strike="noStrike" kern="1200" baseline="0" dirty="0" smtClean="0">
                <a:solidFill>
                  <a:schemeClr val="tx1"/>
                </a:solidFill>
                <a:latin typeface="+mn-lt"/>
                <a:ea typeface="+mn-ea"/>
                <a:cs typeface="+mn-cs"/>
              </a:rPr>
              <a:t>existing and potential </a:t>
            </a:r>
            <a:r>
              <a:rPr lang="de-CH" sz="1200" b="0" i="0" u="none" strike="noStrike" kern="1200" baseline="0" dirty="0" err="1" smtClean="0">
                <a:solidFill>
                  <a:schemeClr val="tx1"/>
                </a:solidFill>
                <a:latin typeface="+mn-lt"/>
                <a:ea typeface="+mn-ea"/>
                <a:cs typeface="+mn-cs"/>
              </a:rPr>
              <a:t>technologies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and</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approaches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using</a:t>
            </a:r>
            <a:r>
              <a:rPr lang="de-CH" sz="1200" b="0" i="0" u="none" strike="noStrike" kern="1200" baseline="0" dirty="0" smtClean="0">
                <a:solidFill>
                  <a:schemeClr val="tx1"/>
                </a:solidFill>
                <a:latin typeface="+mn-lt"/>
                <a:ea typeface="+mn-ea"/>
                <a:cs typeface="+mn-cs"/>
              </a:rPr>
              <a:t> WOCAT </a:t>
            </a:r>
            <a:r>
              <a:rPr lang="de-CH" sz="1200" b="0" i="0" u="none" strike="noStrike" kern="1200" baseline="0" dirty="0" err="1" smtClean="0">
                <a:solidFill>
                  <a:schemeClr val="tx1"/>
                </a:solidFill>
                <a:latin typeface="+mn-lt"/>
                <a:ea typeface="+mn-ea"/>
                <a:cs typeface="+mn-cs"/>
              </a:rPr>
              <a:t>methods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and</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tools</a:t>
            </a:r>
            <a:endParaRPr lang="en-US" altLang="de-DE" dirty="0" smtClean="0"/>
          </a:p>
        </p:txBody>
      </p:sp>
    </p:spTree>
    <p:extLst>
      <p:ext uri="{BB962C8B-B14F-4D97-AF65-F5344CB8AC3E}">
        <p14:creationId xmlns:p14="http://schemas.microsoft.com/office/powerpoint/2010/main" val="3836824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fld id="{AAD60DAB-71C3-4C10-9BD7-AB3F17635420}" type="slidenum">
              <a:rPr lang="en-GB" altLang="de-DE" sz="1200" smtClean="0">
                <a:solidFill>
                  <a:schemeClr val="tx1"/>
                </a:solidFill>
                <a:latin typeface="Times New Roman" pitchFamily="18" charset="0"/>
              </a:rPr>
              <a:pPr/>
              <a:t>15</a:t>
            </a:fld>
            <a:endParaRPr lang="en-GB" altLang="de-DE" sz="1200" smtClean="0">
              <a:solidFill>
                <a:schemeClr val="tx1"/>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US" altLang="de-DE" dirty="0" smtClean="0"/>
              <a:t>If information is not available or if certain questions are not applicable always indicate “n/a”.</a:t>
            </a:r>
          </a:p>
          <a:p>
            <a:r>
              <a:rPr lang="en-US" sz="1200" b="0" i="0" u="none" strike="noStrike" kern="1200" baseline="0" dirty="0" smtClean="0">
                <a:solidFill>
                  <a:schemeClr val="tx1"/>
                </a:solidFill>
                <a:latin typeface="+mn-lt"/>
                <a:ea typeface="+mn-ea"/>
                <a:cs typeface="+mn-cs"/>
              </a:rPr>
              <a:t>Make use of the specify/remark/comments column or line as much as possible!</a:t>
            </a:r>
          </a:p>
          <a:p>
            <a:r>
              <a:rPr lang="en-US" sz="1200" b="0" i="0" u="none" strike="noStrike" kern="1200" baseline="0" dirty="0" smtClean="0">
                <a:solidFill>
                  <a:schemeClr val="tx1"/>
                </a:solidFill>
                <a:latin typeface="+mn-lt"/>
                <a:ea typeface="+mn-ea"/>
                <a:cs typeface="+mn-cs"/>
              </a:rPr>
              <a:t>If you do not have enough space for answers, use the empty pages at the end of the</a:t>
            </a:r>
          </a:p>
          <a:p>
            <a:r>
              <a:rPr lang="en-US" sz="1200" b="0" i="0" u="none" strike="noStrike" kern="1200" baseline="0" dirty="0" smtClean="0">
                <a:solidFill>
                  <a:schemeClr val="tx1"/>
                </a:solidFill>
                <a:latin typeface="+mn-lt"/>
                <a:ea typeface="+mn-ea"/>
                <a:cs typeface="+mn-cs"/>
              </a:rPr>
              <a:t>questionnaire. Please make a footnote in the questionnaire to indicate the exact</a:t>
            </a:r>
          </a:p>
          <a:p>
            <a:r>
              <a:rPr lang="en-US" sz="1200" b="0" i="0" u="none" strike="noStrike" kern="1200" baseline="0" dirty="0" smtClean="0">
                <a:solidFill>
                  <a:schemeClr val="tx1"/>
                </a:solidFill>
                <a:latin typeface="+mn-lt"/>
                <a:ea typeface="+mn-ea"/>
                <a:cs typeface="+mn-cs"/>
              </a:rPr>
              <a:t>question number. Please also attach good technical drawings, photographs,</a:t>
            </a:r>
          </a:p>
          <a:p>
            <a:r>
              <a:rPr lang="de-CH" sz="1200" b="0" i="0" u="none" strike="noStrike" kern="1200" baseline="0" dirty="0" err="1" smtClean="0">
                <a:solidFill>
                  <a:schemeClr val="tx1"/>
                </a:solidFill>
                <a:latin typeface="+mn-lt"/>
                <a:ea typeface="+mn-ea"/>
                <a:cs typeface="+mn-cs"/>
              </a:rPr>
              <a:t>descriptions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references</a:t>
            </a:r>
            <a:r>
              <a:rPr lang="de-CH" sz="1200" b="0" i="0" u="none" strike="noStrike" kern="1200" baseline="0" dirty="0" smtClean="0">
                <a:solidFill>
                  <a:schemeClr val="tx1"/>
                </a:solidFill>
                <a:latin typeface="+mn-lt"/>
                <a:ea typeface="+mn-ea"/>
                <a:cs typeface="+mn-cs"/>
              </a:rPr>
              <a:t>, etc.</a:t>
            </a:r>
            <a:endParaRPr lang="en-US" altLang="de-DE" dirty="0" smtClean="0"/>
          </a:p>
        </p:txBody>
      </p:sp>
    </p:spTree>
    <p:extLst>
      <p:ext uri="{BB962C8B-B14F-4D97-AF65-F5344CB8AC3E}">
        <p14:creationId xmlns:p14="http://schemas.microsoft.com/office/powerpoint/2010/main" val="1222528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fld id="{AAD60DAB-71C3-4C10-9BD7-AB3F17635420}" type="slidenum">
              <a:rPr lang="en-GB" altLang="de-DE" sz="1200" smtClean="0">
                <a:solidFill>
                  <a:schemeClr val="tx1"/>
                </a:solidFill>
                <a:latin typeface="Times New Roman" pitchFamily="18" charset="0"/>
              </a:rPr>
              <a:pPr/>
              <a:t>16</a:t>
            </a:fld>
            <a:endParaRPr lang="en-GB" altLang="de-DE" sz="1200" smtClean="0">
              <a:solidFill>
                <a:schemeClr val="tx1"/>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US" altLang="de-DE" dirty="0" smtClean="0"/>
              <a:t>If information is not available or if certain questions are not applicable always indicate “n/a”.</a:t>
            </a:r>
          </a:p>
          <a:p>
            <a:r>
              <a:rPr lang="en-US" sz="1200" b="0" i="0" u="none" strike="noStrike" kern="1200" baseline="0" dirty="0" smtClean="0">
                <a:solidFill>
                  <a:schemeClr val="tx1"/>
                </a:solidFill>
                <a:latin typeface="+mn-lt"/>
                <a:ea typeface="+mn-ea"/>
                <a:cs typeface="+mn-cs"/>
              </a:rPr>
              <a:t>Make use of the specify/remark/comments column or line as much as possible!</a:t>
            </a:r>
          </a:p>
          <a:p>
            <a:r>
              <a:rPr lang="en-US" sz="1200" b="0" i="0" u="none" strike="noStrike" kern="1200" baseline="0" dirty="0" smtClean="0">
                <a:solidFill>
                  <a:schemeClr val="tx1"/>
                </a:solidFill>
                <a:latin typeface="+mn-lt"/>
                <a:ea typeface="+mn-ea"/>
                <a:cs typeface="+mn-cs"/>
              </a:rPr>
              <a:t>If you do not have enough space for answers, use the empty pages at the end of the</a:t>
            </a:r>
          </a:p>
          <a:p>
            <a:r>
              <a:rPr lang="en-US" sz="1200" b="0" i="0" u="none" strike="noStrike" kern="1200" baseline="0" dirty="0" smtClean="0">
                <a:solidFill>
                  <a:schemeClr val="tx1"/>
                </a:solidFill>
                <a:latin typeface="+mn-lt"/>
                <a:ea typeface="+mn-ea"/>
                <a:cs typeface="+mn-cs"/>
              </a:rPr>
              <a:t>questionnaire. Please make a footnote in the questionnaire to indicate the exact</a:t>
            </a:r>
          </a:p>
          <a:p>
            <a:r>
              <a:rPr lang="en-US" sz="1200" b="0" i="0" u="none" strike="noStrike" kern="1200" baseline="0" dirty="0" smtClean="0">
                <a:solidFill>
                  <a:schemeClr val="tx1"/>
                </a:solidFill>
                <a:latin typeface="+mn-lt"/>
                <a:ea typeface="+mn-ea"/>
                <a:cs typeface="+mn-cs"/>
              </a:rPr>
              <a:t>question number. Please also attach good technical drawings, photographs,</a:t>
            </a:r>
          </a:p>
          <a:p>
            <a:r>
              <a:rPr lang="de-CH" sz="1200" b="0" i="0" u="none" strike="noStrike" kern="1200" baseline="0" dirty="0" err="1" smtClean="0">
                <a:solidFill>
                  <a:schemeClr val="tx1"/>
                </a:solidFill>
                <a:latin typeface="+mn-lt"/>
                <a:ea typeface="+mn-ea"/>
                <a:cs typeface="+mn-cs"/>
              </a:rPr>
              <a:t>descriptions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references</a:t>
            </a:r>
            <a:r>
              <a:rPr lang="de-CH" sz="1200" b="0" i="0" u="none" strike="noStrike" kern="1200" baseline="0" dirty="0" smtClean="0">
                <a:solidFill>
                  <a:schemeClr val="tx1"/>
                </a:solidFill>
                <a:latin typeface="+mn-lt"/>
                <a:ea typeface="+mn-ea"/>
                <a:cs typeface="+mn-cs"/>
              </a:rPr>
              <a:t>, etc.</a:t>
            </a:r>
            <a:endParaRPr lang="en-US" altLang="de-DE" dirty="0" smtClean="0"/>
          </a:p>
        </p:txBody>
      </p:sp>
    </p:spTree>
    <p:extLst>
      <p:ext uri="{BB962C8B-B14F-4D97-AF65-F5344CB8AC3E}">
        <p14:creationId xmlns:p14="http://schemas.microsoft.com/office/powerpoint/2010/main" val="2243514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defRPr sz="1400">
                <a:solidFill>
                  <a:srgbClr val="FF3300"/>
                </a:solidFill>
                <a:latin typeface="Arial" pitchFamily="34" charset="0"/>
              </a:defRPr>
            </a:lvl1pPr>
            <a:lvl2pPr marL="742950" indent="-285750" eaLnBrk="0" hangingPunct="0">
              <a:spcBef>
                <a:spcPct val="50000"/>
              </a:spcBef>
              <a:defRPr sz="1400">
                <a:solidFill>
                  <a:srgbClr val="FF3300"/>
                </a:solidFill>
                <a:latin typeface="Arial" pitchFamily="34" charset="0"/>
              </a:defRPr>
            </a:lvl2pPr>
            <a:lvl3pPr marL="1143000" indent="-228600" eaLnBrk="0" hangingPunct="0">
              <a:spcBef>
                <a:spcPct val="50000"/>
              </a:spcBef>
              <a:defRPr sz="1400">
                <a:solidFill>
                  <a:srgbClr val="FF3300"/>
                </a:solidFill>
                <a:latin typeface="Arial" pitchFamily="34" charset="0"/>
              </a:defRPr>
            </a:lvl3pPr>
            <a:lvl4pPr marL="1600200" indent="-228600" eaLnBrk="0" hangingPunct="0">
              <a:spcBef>
                <a:spcPct val="50000"/>
              </a:spcBef>
              <a:defRPr sz="1400">
                <a:solidFill>
                  <a:srgbClr val="FF3300"/>
                </a:solidFill>
                <a:latin typeface="Arial" pitchFamily="34" charset="0"/>
              </a:defRPr>
            </a:lvl4pPr>
            <a:lvl5pPr marL="2057400" indent="-228600" eaLnBrk="0" hangingPunct="0">
              <a:spcBef>
                <a:spcPct val="50000"/>
              </a:spcBef>
              <a:defRPr sz="1400">
                <a:solidFill>
                  <a:srgbClr val="FF3300"/>
                </a:solidFill>
                <a:latin typeface="Arial" pitchFamily="34" charset="0"/>
              </a:defRPr>
            </a:lvl5pPr>
            <a:lvl6pPr marL="2514600" indent="-228600" eaLnBrk="0" fontAlgn="base" hangingPunct="0">
              <a:spcBef>
                <a:spcPct val="50000"/>
              </a:spcBef>
              <a:spcAft>
                <a:spcPct val="0"/>
              </a:spcAft>
              <a:defRPr sz="1400">
                <a:solidFill>
                  <a:srgbClr val="FF3300"/>
                </a:solidFill>
                <a:latin typeface="Arial" pitchFamily="34" charset="0"/>
              </a:defRPr>
            </a:lvl6pPr>
            <a:lvl7pPr marL="2971800" indent="-228600" eaLnBrk="0" fontAlgn="base" hangingPunct="0">
              <a:spcBef>
                <a:spcPct val="50000"/>
              </a:spcBef>
              <a:spcAft>
                <a:spcPct val="0"/>
              </a:spcAft>
              <a:defRPr sz="1400">
                <a:solidFill>
                  <a:srgbClr val="FF3300"/>
                </a:solidFill>
                <a:latin typeface="Arial" pitchFamily="34" charset="0"/>
              </a:defRPr>
            </a:lvl7pPr>
            <a:lvl8pPr marL="3429000" indent="-228600" eaLnBrk="0" fontAlgn="base" hangingPunct="0">
              <a:spcBef>
                <a:spcPct val="50000"/>
              </a:spcBef>
              <a:spcAft>
                <a:spcPct val="0"/>
              </a:spcAft>
              <a:defRPr sz="1400">
                <a:solidFill>
                  <a:srgbClr val="FF3300"/>
                </a:solidFill>
                <a:latin typeface="Arial" pitchFamily="34" charset="0"/>
              </a:defRPr>
            </a:lvl8pPr>
            <a:lvl9pPr marL="3886200" indent="-228600" eaLnBrk="0" fontAlgn="base" hangingPunct="0">
              <a:spcBef>
                <a:spcPct val="50000"/>
              </a:spcBef>
              <a:spcAft>
                <a:spcPct val="0"/>
              </a:spcAft>
              <a:defRPr sz="1400">
                <a:solidFill>
                  <a:srgbClr val="FF3300"/>
                </a:solidFill>
                <a:latin typeface="Arial" pitchFamily="34" charset="0"/>
              </a:defRPr>
            </a:lvl9pPr>
          </a:lstStyle>
          <a:p>
            <a:pPr>
              <a:spcBef>
                <a:spcPct val="0"/>
              </a:spcBef>
              <a:defRPr/>
            </a:pPr>
            <a:fld id="{35D408AB-AFC9-4541-9074-E0A9ED3E83B8}" type="slidenum">
              <a:rPr lang="en-GB" altLang="de-DE" sz="1200" smtClean="0">
                <a:solidFill>
                  <a:schemeClr val="tx1"/>
                </a:solidFill>
                <a:latin typeface="Times New Roman" pitchFamily="18" charset="0"/>
              </a:rPr>
              <a:pPr>
                <a:spcBef>
                  <a:spcPct val="0"/>
                </a:spcBef>
                <a:defRPr/>
              </a:pPr>
              <a:t>19</a:t>
            </a:fld>
            <a:endParaRPr lang="en-GB" altLang="de-DE" sz="1200" smtClean="0">
              <a:solidFill>
                <a:schemeClr val="tx1"/>
              </a:solidFill>
              <a:latin typeface="Times New Roman"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Good photos and drawings are essential</a:t>
            </a:r>
          </a:p>
          <a:p>
            <a:r>
              <a:rPr lang="en-US" sz="1200" b="0" i="0" u="none" strike="noStrike" kern="1200" baseline="0" dirty="0" smtClean="0">
                <a:solidFill>
                  <a:schemeClr val="tx1"/>
                </a:solidFill>
                <a:latin typeface="+mn-lt"/>
                <a:ea typeface="+mn-ea"/>
                <a:cs typeface="+mn-cs"/>
              </a:rPr>
              <a:t>Good photos are crucial for understanding and illustrating the main feature</a:t>
            </a:r>
          </a:p>
          <a:p>
            <a:r>
              <a:rPr lang="en-US" sz="1200" b="0" i="0" u="none" strike="noStrike" kern="1200" baseline="0" dirty="0" smtClean="0">
                <a:solidFill>
                  <a:schemeClr val="tx1"/>
                </a:solidFill>
                <a:latin typeface="+mn-lt"/>
                <a:ea typeface="+mn-ea"/>
                <a:cs typeface="+mn-cs"/>
              </a:rPr>
              <a:t>of the technology / approach.</a:t>
            </a:r>
          </a:p>
          <a:p>
            <a:r>
              <a:rPr lang="en-US" sz="1200" b="0" i="0" u="none" strike="noStrike" kern="1200" baseline="0" dirty="0" smtClean="0">
                <a:solidFill>
                  <a:schemeClr val="tx1"/>
                </a:solidFill>
                <a:latin typeface="+mn-lt"/>
                <a:ea typeface="+mn-ea"/>
                <a:cs typeface="+mn-cs"/>
              </a:rPr>
              <a:t>Photos should be of high quality. Highest possible resolution is required for digital</a:t>
            </a:r>
          </a:p>
          <a:p>
            <a:r>
              <a:rPr lang="de-CH" sz="1200" b="0" i="0" u="none" strike="noStrike" kern="1200" baseline="0" dirty="0" err="1" smtClean="0">
                <a:solidFill>
                  <a:schemeClr val="tx1"/>
                </a:solidFill>
                <a:latin typeface="+mn-lt"/>
                <a:ea typeface="+mn-ea"/>
                <a:cs typeface="+mn-cs"/>
              </a:rPr>
              <a:t>photos</a:t>
            </a:r>
            <a:r>
              <a:rPr lang="de-CH" sz="1200" b="0" i="0" u="none" strike="noStrike" kern="1200" baseline="0" dirty="0" smtClean="0">
                <a:solidFill>
                  <a:schemeClr val="tx1"/>
                </a:solidFill>
                <a:latin typeface="+mn-lt"/>
                <a:ea typeface="+mn-ea"/>
                <a:cs typeface="+mn-cs"/>
              </a:rPr>
              <a:t> (300 dpi)</a:t>
            </a:r>
          </a:p>
          <a:p>
            <a:r>
              <a:rPr lang="de-CH" altLang="de-DE" sz="1200" b="0" i="0" u="none" strike="noStrike" kern="1200" baseline="0" dirty="0" err="1" smtClean="0">
                <a:solidFill>
                  <a:schemeClr val="tx1"/>
                </a:solidFill>
                <a:latin typeface="+mn-lt"/>
                <a:ea typeface="+mn-ea"/>
                <a:cs typeface="+mn-cs"/>
              </a:rPr>
              <a:t>Good</a:t>
            </a:r>
            <a:r>
              <a:rPr lang="de-CH" altLang="de-DE" sz="1200" b="0" i="0" u="none" strike="noStrike" kern="1200" baseline="0" dirty="0" smtClean="0">
                <a:solidFill>
                  <a:schemeClr val="tx1"/>
                </a:solidFill>
                <a:latin typeface="+mn-lt"/>
                <a:ea typeface="+mn-ea"/>
                <a:cs typeface="+mn-cs"/>
              </a:rPr>
              <a:t> </a:t>
            </a:r>
            <a:r>
              <a:rPr lang="de-CH" altLang="de-DE" sz="1200" b="0" i="0" u="none" strike="noStrike" kern="1200" baseline="0" dirty="0" err="1" smtClean="0">
                <a:solidFill>
                  <a:schemeClr val="tx1"/>
                </a:solidFill>
                <a:latin typeface="+mn-lt"/>
                <a:ea typeface="+mn-ea"/>
                <a:cs typeface="+mn-cs"/>
              </a:rPr>
              <a:t>drawings</a:t>
            </a:r>
            <a:r>
              <a:rPr lang="de-CH" altLang="de-DE" sz="1200" b="0" i="0" u="none" strike="noStrike" kern="1200" baseline="0" dirty="0" smtClean="0">
                <a:solidFill>
                  <a:schemeClr val="tx1"/>
                </a:solidFill>
                <a:latin typeface="+mn-lt"/>
                <a:ea typeface="+mn-ea"/>
                <a:cs typeface="+mn-cs"/>
              </a:rPr>
              <a:t> will </a:t>
            </a:r>
            <a:endParaRPr lang="de-DE" altLang="de-DE" dirty="0" smtClean="0"/>
          </a:p>
        </p:txBody>
      </p:sp>
    </p:spTree>
    <p:extLst>
      <p:ext uri="{BB962C8B-B14F-4D97-AF65-F5344CB8AC3E}">
        <p14:creationId xmlns:p14="http://schemas.microsoft.com/office/powerpoint/2010/main" val="244287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defRPr sz="1400">
                <a:solidFill>
                  <a:srgbClr val="FF3300"/>
                </a:solidFill>
                <a:latin typeface="Arial" pitchFamily="34" charset="0"/>
              </a:defRPr>
            </a:lvl1pPr>
            <a:lvl2pPr marL="742950" indent="-285750" eaLnBrk="0" hangingPunct="0">
              <a:spcBef>
                <a:spcPct val="50000"/>
              </a:spcBef>
              <a:defRPr sz="1400">
                <a:solidFill>
                  <a:srgbClr val="FF3300"/>
                </a:solidFill>
                <a:latin typeface="Arial" pitchFamily="34" charset="0"/>
              </a:defRPr>
            </a:lvl2pPr>
            <a:lvl3pPr marL="1143000" indent="-228600" eaLnBrk="0" hangingPunct="0">
              <a:spcBef>
                <a:spcPct val="50000"/>
              </a:spcBef>
              <a:defRPr sz="1400">
                <a:solidFill>
                  <a:srgbClr val="FF3300"/>
                </a:solidFill>
                <a:latin typeface="Arial" pitchFamily="34" charset="0"/>
              </a:defRPr>
            </a:lvl3pPr>
            <a:lvl4pPr marL="1600200" indent="-228600" eaLnBrk="0" hangingPunct="0">
              <a:spcBef>
                <a:spcPct val="50000"/>
              </a:spcBef>
              <a:defRPr sz="1400">
                <a:solidFill>
                  <a:srgbClr val="FF3300"/>
                </a:solidFill>
                <a:latin typeface="Arial" pitchFamily="34" charset="0"/>
              </a:defRPr>
            </a:lvl4pPr>
            <a:lvl5pPr marL="2057400" indent="-228600" eaLnBrk="0" hangingPunct="0">
              <a:spcBef>
                <a:spcPct val="50000"/>
              </a:spcBef>
              <a:defRPr sz="1400">
                <a:solidFill>
                  <a:srgbClr val="FF3300"/>
                </a:solidFill>
                <a:latin typeface="Arial" pitchFamily="34" charset="0"/>
              </a:defRPr>
            </a:lvl5pPr>
            <a:lvl6pPr marL="2514600" indent="-228600" eaLnBrk="0" fontAlgn="base" hangingPunct="0">
              <a:spcBef>
                <a:spcPct val="50000"/>
              </a:spcBef>
              <a:spcAft>
                <a:spcPct val="0"/>
              </a:spcAft>
              <a:defRPr sz="1400">
                <a:solidFill>
                  <a:srgbClr val="FF3300"/>
                </a:solidFill>
                <a:latin typeface="Arial" pitchFamily="34" charset="0"/>
              </a:defRPr>
            </a:lvl6pPr>
            <a:lvl7pPr marL="2971800" indent="-228600" eaLnBrk="0" fontAlgn="base" hangingPunct="0">
              <a:spcBef>
                <a:spcPct val="50000"/>
              </a:spcBef>
              <a:spcAft>
                <a:spcPct val="0"/>
              </a:spcAft>
              <a:defRPr sz="1400">
                <a:solidFill>
                  <a:srgbClr val="FF3300"/>
                </a:solidFill>
                <a:latin typeface="Arial" pitchFamily="34" charset="0"/>
              </a:defRPr>
            </a:lvl7pPr>
            <a:lvl8pPr marL="3429000" indent="-228600" eaLnBrk="0" fontAlgn="base" hangingPunct="0">
              <a:spcBef>
                <a:spcPct val="50000"/>
              </a:spcBef>
              <a:spcAft>
                <a:spcPct val="0"/>
              </a:spcAft>
              <a:defRPr sz="1400">
                <a:solidFill>
                  <a:srgbClr val="FF3300"/>
                </a:solidFill>
                <a:latin typeface="Arial" pitchFamily="34" charset="0"/>
              </a:defRPr>
            </a:lvl8pPr>
            <a:lvl9pPr marL="3886200" indent="-228600" eaLnBrk="0" fontAlgn="base" hangingPunct="0">
              <a:spcBef>
                <a:spcPct val="50000"/>
              </a:spcBef>
              <a:spcAft>
                <a:spcPct val="0"/>
              </a:spcAft>
              <a:defRPr sz="1400">
                <a:solidFill>
                  <a:srgbClr val="FF3300"/>
                </a:solidFill>
                <a:latin typeface="Arial" pitchFamily="34" charset="0"/>
              </a:defRPr>
            </a:lvl9pPr>
          </a:lstStyle>
          <a:p>
            <a:pPr>
              <a:spcBef>
                <a:spcPct val="0"/>
              </a:spcBef>
              <a:defRPr/>
            </a:pPr>
            <a:fld id="{35D408AB-AFC9-4541-9074-E0A9ED3E83B8}" type="slidenum">
              <a:rPr lang="en-GB" altLang="de-DE" sz="1200" smtClean="0">
                <a:solidFill>
                  <a:schemeClr val="tx1"/>
                </a:solidFill>
                <a:latin typeface="Times New Roman" pitchFamily="18" charset="0"/>
              </a:rPr>
              <a:pPr>
                <a:spcBef>
                  <a:spcPct val="0"/>
                </a:spcBef>
                <a:defRPr/>
              </a:pPr>
              <a:t>20</a:t>
            </a:fld>
            <a:endParaRPr lang="en-GB" altLang="de-DE" sz="1200" smtClean="0">
              <a:solidFill>
                <a:schemeClr val="tx1"/>
              </a:solidFill>
              <a:latin typeface="Times New Roman"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Good photos and drawings are essential</a:t>
            </a:r>
          </a:p>
          <a:p>
            <a:r>
              <a:rPr lang="en-US" sz="1200" b="0" i="0" u="none" strike="noStrike" kern="1200" baseline="0" dirty="0" smtClean="0">
                <a:solidFill>
                  <a:schemeClr val="tx1"/>
                </a:solidFill>
                <a:latin typeface="+mn-lt"/>
                <a:ea typeface="+mn-ea"/>
                <a:cs typeface="+mn-cs"/>
              </a:rPr>
              <a:t>Good photos are crucial for understanding and illustrating the main feature</a:t>
            </a:r>
          </a:p>
          <a:p>
            <a:r>
              <a:rPr lang="en-US" sz="1200" b="0" i="0" u="none" strike="noStrike" kern="1200" baseline="0" dirty="0" smtClean="0">
                <a:solidFill>
                  <a:schemeClr val="tx1"/>
                </a:solidFill>
                <a:latin typeface="+mn-lt"/>
                <a:ea typeface="+mn-ea"/>
                <a:cs typeface="+mn-cs"/>
              </a:rPr>
              <a:t>of the technology / approach.</a:t>
            </a:r>
          </a:p>
          <a:p>
            <a:r>
              <a:rPr lang="en-US" sz="1200" b="0" i="0" u="none" strike="noStrike" kern="1200" baseline="0" dirty="0" smtClean="0">
                <a:solidFill>
                  <a:schemeClr val="tx1"/>
                </a:solidFill>
                <a:latin typeface="+mn-lt"/>
                <a:ea typeface="+mn-ea"/>
                <a:cs typeface="+mn-cs"/>
              </a:rPr>
              <a:t>Photos should be of high quality. Highest possible resolution is required for digital</a:t>
            </a:r>
          </a:p>
          <a:p>
            <a:r>
              <a:rPr lang="de-CH" sz="1200" b="0" i="0" u="none" strike="noStrike" kern="1200" baseline="0" dirty="0" err="1" smtClean="0">
                <a:solidFill>
                  <a:schemeClr val="tx1"/>
                </a:solidFill>
                <a:latin typeface="+mn-lt"/>
                <a:ea typeface="+mn-ea"/>
                <a:cs typeface="+mn-cs"/>
              </a:rPr>
              <a:t>photos</a:t>
            </a:r>
            <a:r>
              <a:rPr lang="de-CH" sz="1200" b="0" i="0" u="none" strike="noStrike" kern="1200" baseline="0" dirty="0" smtClean="0">
                <a:solidFill>
                  <a:schemeClr val="tx1"/>
                </a:solidFill>
                <a:latin typeface="+mn-lt"/>
                <a:ea typeface="+mn-ea"/>
                <a:cs typeface="+mn-cs"/>
              </a:rPr>
              <a:t> (300 dpi)</a:t>
            </a:r>
          </a:p>
          <a:p>
            <a:r>
              <a:rPr lang="de-CH" altLang="de-DE" sz="1200" b="0" i="0" u="none" strike="noStrike" kern="1200" baseline="0" dirty="0" err="1" smtClean="0">
                <a:solidFill>
                  <a:schemeClr val="tx1"/>
                </a:solidFill>
                <a:latin typeface="+mn-lt"/>
                <a:ea typeface="+mn-ea"/>
                <a:cs typeface="+mn-cs"/>
              </a:rPr>
              <a:t>Good</a:t>
            </a:r>
            <a:r>
              <a:rPr lang="de-CH" altLang="de-DE" sz="1200" b="0" i="0" u="none" strike="noStrike" kern="1200" baseline="0" dirty="0" smtClean="0">
                <a:solidFill>
                  <a:schemeClr val="tx1"/>
                </a:solidFill>
                <a:latin typeface="+mn-lt"/>
                <a:ea typeface="+mn-ea"/>
                <a:cs typeface="+mn-cs"/>
              </a:rPr>
              <a:t> </a:t>
            </a:r>
            <a:r>
              <a:rPr lang="de-CH" altLang="de-DE" sz="1200" b="0" i="0" u="none" strike="noStrike" kern="1200" baseline="0" dirty="0" err="1" smtClean="0">
                <a:solidFill>
                  <a:schemeClr val="tx1"/>
                </a:solidFill>
                <a:latin typeface="+mn-lt"/>
                <a:ea typeface="+mn-ea"/>
                <a:cs typeface="+mn-cs"/>
              </a:rPr>
              <a:t>drawings</a:t>
            </a:r>
            <a:r>
              <a:rPr lang="de-CH" altLang="de-DE" sz="1200" b="0" i="0" u="none" strike="noStrike" kern="1200" baseline="0" dirty="0" smtClean="0">
                <a:solidFill>
                  <a:schemeClr val="tx1"/>
                </a:solidFill>
                <a:latin typeface="+mn-lt"/>
                <a:ea typeface="+mn-ea"/>
                <a:cs typeface="+mn-cs"/>
              </a:rPr>
              <a:t> will </a:t>
            </a:r>
            <a:endParaRPr lang="de-DE" altLang="de-DE" dirty="0" smtClean="0"/>
          </a:p>
        </p:txBody>
      </p:sp>
    </p:spTree>
    <p:extLst>
      <p:ext uri="{BB962C8B-B14F-4D97-AF65-F5344CB8AC3E}">
        <p14:creationId xmlns:p14="http://schemas.microsoft.com/office/powerpoint/2010/main" val="512277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21</a:t>
            </a:fld>
            <a:endParaRPr lang="de-CH"/>
          </a:p>
        </p:txBody>
      </p:sp>
    </p:spTree>
    <p:extLst>
      <p:ext uri="{BB962C8B-B14F-4D97-AF65-F5344CB8AC3E}">
        <p14:creationId xmlns:p14="http://schemas.microsoft.com/office/powerpoint/2010/main" val="3751221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22</a:t>
            </a:fld>
            <a:endParaRPr lang="de-CH"/>
          </a:p>
        </p:txBody>
      </p:sp>
    </p:spTree>
    <p:extLst>
      <p:ext uri="{BB962C8B-B14F-4D97-AF65-F5344CB8AC3E}">
        <p14:creationId xmlns:p14="http://schemas.microsoft.com/office/powerpoint/2010/main" val="529604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26</a:t>
            </a:fld>
            <a:endParaRPr lang="de-CH"/>
          </a:p>
        </p:txBody>
      </p:sp>
    </p:spTree>
    <p:extLst>
      <p:ext uri="{BB962C8B-B14F-4D97-AF65-F5344CB8AC3E}">
        <p14:creationId xmlns:p14="http://schemas.microsoft.com/office/powerpoint/2010/main" val="3751221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27</a:t>
            </a:fld>
            <a:endParaRPr lang="de-CH"/>
          </a:p>
        </p:txBody>
      </p:sp>
    </p:spTree>
    <p:extLst>
      <p:ext uri="{BB962C8B-B14F-4D97-AF65-F5344CB8AC3E}">
        <p14:creationId xmlns:p14="http://schemas.microsoft.com/office/powerpoint/2010/main" val="3932698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1" u="none" strike="noStrike" kern="1200" baseline="0" dirty="0" smtClean="0">
                <a:solidFill>
                  <a:schemeClr val="tx1"/>
                </a:solidFill>
                <a:latin typeface="+mn-lt"/>
                <a:ea typeface="+mn-ea"/>
                <a:cs typeface="+mn-cs"/>
              </a:rPr>
              <a:t>Medidas MST – los componentes de una Tecnología </a:t>
            </a:r>
            <a:endParaRPr lang="es-ES" sz="1200" b="0" i="0" u="none" strike="noStrike" kern="1200" baseline="0" dirty="0" smtClean="0">
              <a:solidFill>
                <a:schemeClr val="tx1"/>
              </a:solidFill>
              <a:latin typeface="+mn-lt"/>
              <a:ea typeface="+mn-ea"/>
              <a:cs typeface="+mn-cs"/>
            </a:endParaRPr>
          </a:p>
          <a:p>
            <a:r>
              <a:rPr lang="es-ES" sz="1200" b="0" i="1" u="none" strike="noStrike" kern="1200" baseline="0" dirty="0" smtClean="0">
                <a:solidFill>
                  <a:schemeClr val="tx1"/>
                </a:solidFill>
                <a:latin typeface="+mn-lt"/>
                <a:ea typeface="+mn-ea"/>
                <a:cs typeface="+mn-cs"/>
              </a:rPr>
              <a:t>Las medidas MST se agrupan en cinco categorías: agronómica, vegetativa, estructural, de manejo y otras: las medidas son componentes de tecnologías. Cada Tecnología se compone de una, o frecuentemente es, una combinación de medidas: por ejemplo, las terrazas – una medida estructural típica – frecuentemente se combinan con otras medidas, tales como pasto en las elevaciones para estabilizar y forraje (medida vegetativa) o labranza de contornos (medida agronómica). </a:t>
            </a:r>
            <a:endParaRPr lang="es-BO" dirty="0"/>
          </a:p>
        </p:txBody>
      </p:sp>
      <p:sp>
        <p:nvSpPr>
          <p:cNvPr id="4" name="Marcador de número de diapositiva 3"/>
          <p:cNvSpPr>
            <a:spLocks noGrp="1"/>
          </p:cNvSpPr>
          <p:nvPr>
            <p:ph type="sldNum" sz="quarter" idx="10"/>
          </p:nvPr>
        </p:nvSpPr>
        <p:spPr/>
        <p:txBody>
          <a:bodyPr/>
          <a:lstStyle/>
          <a:p>
            <a:fld id="{0B6526E0-64FE-4E11-A216-7DC3AF8C51FE}" type="slidenum">
              <a:rPr lang="de-CH" smtClean="0"/>
              <a:t>28</a:t>
            </a:fld>
            <a:endParaRPr lang="de-CH"/>
          </a:p>
        </p:txBody>
      </p:sp>
    </p:spTree>
    <p:extLst>
      <p:ext uri="{BB962C8B-B14F-4D97-AF65-F5344CB8AC3E}">
        <p14:creationId xmlns:p14="http://schemas.microsoft.com/office/powerpoint/2010/main" val="2688360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0B6526E0-64FE-4E11-A216-7DC3AF8C51FE}" type="slidenum">
              <a:rPr lang="de-CH" smtClean="0"/>
              <a:t>31</a:t>
            </a:fld>
            <a:endParaRPr lang="de-CH"/>
          </a:p>
        </p:txBody>
      </p:sp>
    </p:spTree>
    <p:extLst>
      <p:ext uri="{BB962C8B-B14F-4D97-AF65-F5344CB8AC3E}">
        <p14:creationId xmlns:p14="http://schemas.microsoft.com/office/powerpoint/2010/main" val="31926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893763" y="733425"/>
            <a:ext cx="4884737" cy="3663950"/>
          </a:xfrm>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WOCAT provides a proven methodology and a tool to document and evaluate what</a:t>
            </a:r>
          </a:p>
          <a:p>
            <a:r>
              <a:rPr lang="en-US" sz="1200" b="0" i="0" u="none" strike="noStrike" kern="1200" baseline="0" dirty="0" smtClean="0">
                <a:solidFill>
                  <a:schemeClr val="tx1"/>
                </a:solidFill>
                <a:latin typeface="+mn-lt"/>
                <a:ea typeface="+mn-ea"/>
                <a:cs typeface="+mn-cs"/>
              </a:rPr>
              <a:t>one is doing in terms of SLM (technologies and approaches) as</a:t>
            </a:r>
          </a:p>
          <a:p>
            <a:r>
              <a:rPr lang="en-US" sz="1200" b="0" i="0" u="none" strike="noStrike" kern="1200" baseline="0" dirty="0" smtClean="0">
                <a:solidFill>
                  <a:schemeClr val="tx1"/>
                </a:solidFill>
                <a:latin typeface="+mn-lt"/>
                <a:ea typeface="+mn-ea"/>
                <a:cs typeface="+mn-cs"/>
              </a:rPr>
              <a:t>well as a means to compare one’s own experience with that of others. </a:t>
            </a:r>
            <a:r>
              <a:rPr lang="en-US" dirty="0" smtClean="0"/>
              <a:t>The questionnaires provide a framework for documentation and evaluation and guide</a:t>
            </a:r>
          </a:p>
          <a:p>
            <a:r>
              <a:rPr lang="en-US" dirty="0" smtClean="0"/>
              <a:t>the SLM specialist through all relevant aspects of SLM. By filling in the</a:t>
            </a:r>
          </a:p>
          <a:p>
            <a:r>
              <a:rPr lang="en-US" dirty="0" smtClean="0"/>
              <a:t>questionnaires they not only document knowledge and establish a database, but also</a:t>
            </a:r>
          </a:p>
          <a:p>
            <a:r>
              <a:rPr lang="en-US" dirty="0" smtClean="0"/>
              <a:t>review and evaluate the SLM practice. They tap the know-how from several</a:t>
            </a:r>
          </a:p>
          <a:p>
            <a:r>
              <a:rPr lang="en-US" dirty="0" smtClean="0"/>
              <a:t>sources and stimulate interaction during the documentation and evaluation process.</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Get familiar with the questionnaires </a:t>
            </a:r>
            <a:r>
              <a:rPr lang="en-US" sz="1200" b="0" i="0" u="none" strike="noStrike" kern="1200" baseline="0" dirty="0" smtClean="0">
                <a:solidFill>
                  <a:schemeClr val="tx1"/>
                </a:solidFill>
                <a:latin typeface="+mn-lt"/>
                <a:ea typeface="+mn-ea"/>
                <a:cs typeface="+mn-cs"/>
              </a:rPr>
              <a:t>on technologies and approaches, and</a:t>
            </a:r>
          </a:p>
          <a:p>
            <a:r>
              <a:rPr lang="de-CH" sz="1200" b="0" i="0" u="none" strike="noStrike" kern="1200" baseline="0" dirty="0" smtClean="0">
                <a:solidFill>
                  <a:schemeClr val="tx1"/>
                </a:solidFill>
                <a:latin typeface="+mn-lt"/>
                <a:ea typeface="+mn-ea"/>
                <a:cs typeface="+mn-cs"/>
              </a:rPr>
              <a:t>plan </a:t>
            </a:r>
            <a:r>
              <a:rPr lang="de-CH" sz="1200" b="0" i="0" u="none" strike="noStrike" kern="1200" baseline="0" dirty="0" err="1" smtClean="0">
                <a:solidFill>
                  <a:schemeClr val="tx1"/>
                </a:solidFill>
                <a:latin typeface="+mn-lt"/>
                <a:ea typeface="+mn-ea"/>
                <a:cs typeface="+mn-cs"/>
              </a:rPr>
              <a:t>the</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documentation</a:t>
            </a:r>
            <a:r>
              <a:rPr lang="de-CH" sz="1200" b="0" i="0" u="none" strike="noStrike" kern="1200" baseline="0" dirty="0" smtClean="0">
                <a:solidFill>
                  <a:schemeClr val="tx1"/>
                </a:solidFill>
                <a:latin typeface="+mn-lt"/>
                <a:ea typeface="+mn-ea"/>
                <a:cs typeface="+mn-cs"/>
              </a:rPr>
              <a:t>. </a:t>
            </a:r>
          </a:p>
          <a:p>
            <a:r>
              <a:rPr lang="en-US" sz="1200" b="1" i="0" u="none" strike="noStrike" kern="1200" baseline="0" dirty="0" smtClean="0">
                <a:solidFill>
                  <a:schemeClr val="tx1"/>
                </a:solidFill>
                <a:latin typeface="+mn-lt"/>
                <a:ea typeface="+mn-ea"/>
                <a:cs typeface="+mn-cs"/>
              </a:rPr>
              <a:t>Define the technologies and approaches </a:t>
            </a:r>
            <a:r>
              <a:rPr lang="en-US" sz="1200" b="0" i="0" u="none" strike="noStrike" kern="1200" baseline="0" dirty="0" smtClean="0">
                <a:solidFill>
                  <a:schemeClr val="tx1"/>
                </a:solidFill>
                <a:latin typeface="+mn-lt"/>
                <a:ea typeface="+mn-ea"/>
                <a:cs typeface="+mn-cs"/>
              </a:rPr>
              <a:t>to be assessed and the resource persons to be consulted. </a:t>
            </a:r>
          </a:p>
          <a:p>
            <a:r>
              <a:rPr lang="de-CH" sz="1200" b="1" i="0" u="none" strike="noStrike" kern="1200" baseline="0" dirty="0" err="1" smtClean="0">
                <a:solidFill>
                  <a:schemeClr val="tx1"/>
                </a:solidFill>
                <a:latin typeface="+mn-lt"/>
                <a:ea typeface="+mn-ea"/>
                <a:cs typeface="+mn-cs"/>
              </a:rPr>
              <a:t>Fill</a:t>
            </a:r>
            <a:r>
              <a:rPr lang="de-CH" sz="1200" b="1" i="0" u="none" strike="noStrike" kern="1200" baseline="0" dirty="0" smtClean="0">
                <a:solidFill>
                  <a:schemeClr val="tx1"/>
                </a:solidFill>
                <a:latin typeface="+mn-lt"/>
                <a:ea typeface="+mn-ea"/>
                <a:cs typeface="+mn-cs"/>
              </a:rPr>
              <a:t> in </a:t>
            </a:r>
            <a:r>
              <a:rPr lang="de-CH" sz="1200" b="1" i="0" u="none" strike="noStrike" kern="1200" baseline="0" dirty="0" err="1" smtClean="0">
                <a:solidFill>
                  <a:schemeClr val="tx1"/>
                </a:solidFill>
                <a:latin typeface="+mn-lt"/>
                <a:ea typeface="+mn-ea"/>
                <a:cs typeface="+mn-cs"/>
              </a:rPr>
              <a:t>the</a:t>
            </a:r>
            <a:r>
              <a:rPr lang="de-CH" sz="1200" b="1" i="0" u="none" strike="noStrike" kern="1200" baseline="0" dirty="0" smtClean="0">
                <a:solidFill>
                  <a:schemeClr val="tx1"/>
                </a:solidFill>
                <a:latin typeface="+mn-lt"/>
                <a:ea typeface="+mn-ea"/>
                <a:cs typeface="+mn-cs"/>
              </a:rPr>
              <a:t> </a:t>
            </a:r>
            <a:r>
              <a:rPr lang="de-CH" sz="1200" b="1" i="0" u="none" strike="noStrike" kern="1200" baseline="0" dirty="0" err="1" smtClean="0">
                <a:solidFill>
                  <a:schemeClr val="tx1"/>
                </a:solidFill>
                <a:latin typeface="+mn-lt"/>
                <a:ea typeface="+mn-ea"/>
                <a:cs typeface="+mn-cs"/>
              </a:rPr>
              <a:t>questionnaires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consult</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documents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and</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resource</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persons</a:t>
            </a:r>
            <a:r>
              <a:rPr lang="de-CH" sz="1200" b="0" i="0" u="none" strike="noStrike" kern="1200" baseline="0" dirty="0" smtClean="0">
                <a:solidFill>
                  <a:schemeClr val="tx1"/>
                </a:solidFill>
                <a:latin typeface="+mn-lt"/>
                <a:ea typeface="+mn-ea"/>
                <a:cs typeface="+mn-cs"/>
              </a:rPr>
              <a:t>. </a:t>
            </a:r>
          </a:p>
          <a:p>
            <a:r>
              <a:rPr lang="en-US" sz="1200" b="1" i="0" u="none" strike="noStrike" kern="1200" baseline="0" dirty="0" smtClean="0">
                <a:solidFill>
                  <a:schemeClr val="tx1"/>
                </a:solidFill>
                <a:latin typeface="+mn-lt"/>
                <a:ea typeface="+mn-ea"/>
                <a:cs typeface="+mn-cs"/>
              </a:rPr>
              <a:t>Enter the data into the database and do </a:t>
            </a:r>
            <a:r>
              <a:rPr lang="en-US" sz="1200" b="1" i="0" u="none" strike="noStrike" kern="1200" baseline="0" dirty="0" smtClean="0">
                <a:solidFill>
                  <a:srgbClr val="FF0000"/>
                </a:solidFill>
                <a:latin typeface="+mn-lt"/>
                <a:ea typeface="+mn-ea"/>
                <a:cs typeface="+mn-cs"/>
              </a:rPr>
              <a:t>self-evaluation: </a:t>
            </a:r>
            <a:r>
              <a:rPr lang="en-US" sz="1200" b="0" i="0" u="none" strike="noStrike" kern="1200" baseline="0" dirty="0" smtClean="0">
                <a:solidFill>
                  <a:srgbClr val="FF0000"/>
                </a:solidFill>
                <a:latin typeface="+mn-lt"/>
                <a:ea typeface="+mn-ea"/>
                <a:cs typeface="+mn-cs"/>
              </a:rPr>
              <a:t>Properly reflected own experiences already show where there are potentials for improvement or for up-scaling. They are also intended to critically review ones often fragmented knowledge, to identify gaps and contradictions in what is already know, to question and evaluate current perceptions and field experiences</a:t>
            </a:r>
          </a:p>
          <a:p>
            <a:r>
              <a:rPr lang="de-CH" altLang="de-DE" dirty="0" smtClean="0"/>
              <a:t>4 </a:t>
            </a:r>
            <a:r>
              <a:rPr lang="de-CH" altLang="de-DE" dirty="0" err="1" smtClean="0"/>
              <a:t>standardized</a:t>
            </a:r>
            <a:r>
              <a:rPr lang="de-CH" altLang="de-DE" dirty="0" smtClean="0"/>
              <a:t> </a:t>
            </a:r>
            <a:r>
              <a:rPr lang="de-CH" altLang="de-DE" dirty="0" err="1" smtClean="0"/>
              <a:t>output</a:t>
            </a:r>
            <a:r>
              <a:rPr lang="de-CH" altLang="de-DE" dirty="0" smtClean="0"/>
              <a:t> </a:t>
            </a:r>
            <a:r>
              <a:rPr lang="de-CH" altLang="de-DE" dirty="0" err="1" smtClean="0"/>
              <a:t>pages</a:t>
            </a:r>
            <a:r>
              <a:rPr lang="de-CH" altLang="de-DE" dirty="0" smtClean="0"/>
              <a:t> </a:t>
            </a:r>
            <a:r>
              <a:rPr lang="de-CH" altLang="de-DE" dirty="0" err="1" smtClean="0"/>
              <a:t>to</a:t>
            </a:r>
            <a:r>
              <a:rPr lang="de-CH" altLang="de-DE" dirty="0" smtClean="0"/>
              <a:t> </a:t>
            </a:r>
            <a:r>
              <a:rPr lang="de-CH" altLang="de-DE" dirty="0" err="1" smtClean="0"/>
              <a:t>summarize</a:t>
            </a:r>
            <a:r>
              <a:rPr lang="de-CH" altLang="de-DE" dirty="0" smtClean="0"/>
              <a:t> </a:t>
            </a:r>
            <a:r>
              <a:rPr lang="de-CH" altLang="de-DE" dirty="0" err="1" smtClean="0"/>
              <a:t>technologies</a:t>
            </a:r>
            <a:r>
              <a:rPr lang="de-CH" altLang="de-DE" dirty="0" smtClean="0"/>
              <a:t> </a:t>
            </a:r>
            <a:r>
              <a:rPr lang="de-CH" altLang="de-DE" dirty="0" err="1" smtClean="0"/>
              <a:t>and</a:t>
            </a:r>
            <a:r>
              <a:rPr lang="de-CH" altLang="de-DE" dirty="0" smtClean="0"/>
              <a:t> </a:t>
            </a:r>
            <a:r>
              <a:rPr lang="de-CH" altLang="de-DE" dirty="0" err="1" smtClean="0"/>
              <a:t>approaches</a:t>
            </a:r>
            <a:r>
              <a:rPr lang="de-CH" altLang="de-DE" dirty="0" smtClean="0"/>
              <a:t> (</a:t>
            </a:r>
            <a:r>
              <a:rPr lang="de-CH" altLang="de-DE" dirty="0" err="1" smtClean="0"/>
              <a:t>together</a:t>
            </a:r>
            <a:r>
              <a:rPr lang="de-CH" altLang="de-DE" dirty="0" smtClean="0"/>
              <a:t> </a:t>
            </a:r>
            <a:r>
              <a:rPr lang="de-CH" altLang="de-DE" dirty="0" err="1" smtClean="0"/>
              <a:t>comprise</a:t>
            </a:r>
            <a:r>
              <a:rPr lang="de-CH" altLang="de-DE" dirty="0" smtClean="0"/>
              <a:t> a </a:t>
            </a:r>
            <a:r>
              <a:rPr lang="de-CH" altLang="de-DE" dirty="0" err="1" smtClean="0"/>
              <a:t>case</a:t>
            </a:r>
            <a:r>
              <a:rPr lang="de-CH" altLang="de-DE" dirty="0" smtClean="0"/>
              <a:t> </a:t>
            </a:r>
            <a:r>
              <a:rPr lang="de-CH" altLang="de-DE" dirty="0" err="1" smtClean="0"/>
              <a:t>study</a:t>
            </a:r>
            <a:r>
              <a:rPr lang="de-CH" altLang="de-DE" dirty="0" smtClean="0"/>
              <a:t>) </a:t>
            </a:r>
          </a:p>
          <a:p>
            <a:r>
              <a:rPr lang="de-CH" altLang="de-DE" dirty="0" smtClean="0"/>
              <a:t>-&gt; easy </a:t>
            </a:r>
            <a:r>
              <a:rPr lang="de-CH" altLang="de-DE" dirty="0" err="1" smtClean="0"/>
              <a:t>and</a:t>
            </a:r>
            <a:r>
              <a:rPr lang="de-CH" altLang="de-DE" dirty="0" smtClean="0"/>
              <a:t> quick </a:t>
            </a:r>
            <a:r>
              <a:rPr lang="de-CH" altLang="de-DE" dirty="0" err="1" smtClean="0"/>
              <a:t>to</a:t>
            </a:r>
            <a:r>
              <a:rPr lang="de-CH" altLang="de-DE" dirty="0" smtClean="0"/>
              <a:t> </a:t>
            </a:r>
            <a:r>
              <a:rPr lang="de-CH" altLang="de-DE" dirty="0" err="1" smtClean="0"/>
              <a:t>understand</a:t>
            </a:r>
            <a:r>
              <a:rPr lang="de-CH" altLang="de-DE" dirty="0" smtClean="0"/>
              <a:t> </a:t>
            </a:r>
            <a:r>
              <a:rPr lang="de-CH" altLang="de-DE" dirty="0" err="1" smtClean="0"/>
              <a:t>and</a:t>
            </a:r>
            <a:r>
              <a:rPr lang="de-CH" altLang="de-DE" dirty="0" smtClean="0"/>
              <a:t> </a:t>
            </a:r>
            <a:r>
              <a:rPr lang="de-CH" altLang="de-DE" dirty="0" err="1" smtClean="0"/>
              <a:t>compare</a:t>
            </a:r>
            <a:r>
              <a:rPr lang="de-CH" altLang="de-DE" dirty="0" smtClean="0"/>
              <a:t>!</a:t>
            </a:r>
          </a:p>
          <a:p>
            <a:endParaRPr lang="en-US" altLang="en-US" b="0" dirty="0" smtClean="0">
              <a:solidFill>
                <a:srgbClr val="FF0000"/>
              </a:solidFill>
            </a:endParaRPr>
          </a:p>
        </p:txBody>
      </p:sp>
    </p:spTree>
    <p:extLst>
      <p:ext uri="{BB962C8B-B14F-4D97-AF65-F5344CB8AC3E}">
        <p14:creationId xmlns:p14="http://schemas.microsoft.com/office/powerpoint/2010/main" val="385425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0B6526E0-64FE-4E11-A216-7DC3AF8C51FE}" type="slidenum">
              <a:rPr lang="de-CH" smtClean="0"/>
              <a:t>32</a:t>
            </a:fld>
            <a:endParaRPr lang="de-CH"/>
          </a:p>
        </p:txBody>
      </p:sp>
    </p:spTree>
    <p:extLst>
      <p:ext uri="{BB962C8B-B14F-4D97-AF65-F5344CB8AC3E}">
        <p14:creationId xmlns:p14="http://schemas.microsoft.com/office/powerpoint/2010/main" val="274572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0B6526E0-64FE-4E11-A216-7DC3AF8C51FE}" type="slidenum">
              <a:rPr lang="de-CH" smtClean="0"/>
              <a:t>35</a:t>
            </a:fld>
            <a:endParaRPr lang="de-CH"/>
          </a:p>
        </p:txBody>
      </p:sp>
    </p:spTree>
    <p:extLst>
      <p:ext uri="{BB962C8B-B14F-4D97-AF65-F5344CB8AC3E}">
        <p14:creationId xmlns:p14="http://schemas.microsoft.com/office/powerpoint/2010/main" val="2656022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0B6526E0-64FE-4E11-A216-7DC3AF8C51FE}" type="slidenum">
              <a:rPr lang="de-CH" smtClean="0"/>
              <a:t>36</a:t>
            </a:fld>
            <a:endParaRPr lang="de-CH"/>
          </a:p>
        </p:txBody>
      </p:sp>
    </p:spTree>
    <p:extLst>
      <p:ext uri="{BB962C8B-B14F-4D97-AF65-F5344CB8AC3E}">
        <p14:creationId xmlns:p14="http://schemas.microsoft.com/office/powerpoint/2010/main" val="211779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0B6526E0-64FE-4E11-A216-7DC3AF8C51FE}" type="slidenum">
              <a:rPr lang="de-CH" smtClean="0"/>
              <a:t>37</a:t>
            </a:fld>
            <a:endParaRPr lang="de-CH"/>
          </a:p>
        </p:txBody>
      </p:sp>
    </p:spTree>
    <p:extLst>
      <p:ext uri="{BB962C8B-B14F-4D97-AF65-F5344CB8AC3E}">
        <p14:creationId xmlns:p14="http://schemas.microsoft.com/office/powerpoint/2010/main" val="1406608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6526E0-64FE-4E11-A216-7DC3AF8C51FE}" type="slidenum">
              <a:rPr lang="de-CH" smtClean="0"/>
              <a:t>49</a:t>
            </a:fld>
            <a:endParaRPr lang="de-CH"/>
          </a:p>
        </p:txBody>
      </p:sp>
    </p:spTree>
    <p:extLst>
      <p:ext uri="{BB962C8B-B14F-4D97-AF65-F5344CB8AC3E}">
        <p14:creationId xmlns:p14="http://schemas.microsoft.com/office/powerpoint/2010/main" val="3811005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WOCAT experience…</a:t>
            </a:r>
            <a:endParaRPr lang="en-US" dirty="0"/>
          </a:p>
        </p:txBody>
      </p:sp>
      <p:sp>
        <p:nvSpPr>
          <p:cNvPr id="4" name="Slide Number Placeholder 3"/>
          <p:cNvSpPr>
            <a:spLocks noGrp="1"/>
          </p:cNvSpPr>
          <p:nvPr>
            <p:ph type="sldNum" sz="quarter" idx="10"/>
          </p:nvPr>
        </p:nvSpPr>
        <p:spPr/>
        <p:txBody>
          <a:bodyPr/>
          <a:lstStyle/>
          <a:p>
            <a:pPr>
              <a:defRPr/>
            </a:pPr>
            <a:fld id="{38DFBB7F-84A4-448B-9115-0918188674A9}" type="slidenum">
              <a:rPr lang="en-GB" smtClean="0"/>
              <a:pPr>
                <a:defRPr/>
              </a:pPr>
              <a:t>51</a:t>
            </a:fld>
            <a:endParaRPr lang="en-GB"/>
          </a:p>
        </p:txBody>
      </p:sp>
    </p:spTree>
    <p:extLst>
      <p:ext uri="{BB962C8B-B14F-4D97-AF65-F5344CB8AC3E}">
        <p14:creationId xmlns:p14="http://schemas.microsoft.com/office/powerpoint/2010/main" val="1514181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strike="sngStrike" kern="1200" dirty="0" smtClean="0">
              <a:solidFill>
                <a:schemeClr val="tx1"/>
              </a:solidFill>
              <a:effectLst/>
              <a:latin typeface="Times New Roman" pitchFamily="18" charset="0"/>
              <a:ea typeface="+mn-ea"/>
              <a:cs typeface="+mn-cs"/>
            </a:endParaRPr>
          </a:p>
          <a:p>
            <a:endParaRPr lang="de-CH" dirty="0"/>
          </a:p>
        </p:txBody>
      </p:sp>
      <p:sp>
        <p:nvSpPr>
          <p:cNvPr id="4" name="Slide Number Placeholder 3"/>
          <p:cNvSpPr>
            <a:spLocks noGrp="1"/>
          </p:cNvSpPr>
          <p:nvPr>
            <p:ph type="sldNum" sz="quarter" idx="10"/>
          </p:nvPr>
        </p:nvSpPr>
        <p:spPr/>
        <p:txBody>
          <a:bodyPr/>
          <a:lstStyle/>
          <a:p>
            <a:pPr>
              <a:defRPr/>
            </a:pPr>
            <a:fld id="{38DFBB7F-84A4-448B-9115-0918188674A9}" type="slidenum">
              <a:rPr lang="en-GB" smtClean="0"/>
              <a:pPr>
                <a:defRPr/>
              </a:pPr>
              <a:t>53</a:t>
            </a:fld>
            <a:endParaRPr lang="en-GB"/>
          </a:p>
        </p:txBody>
      </p:sp>
    </p:spTree>
    <p:extLst>
      <p:ext uri="{BB962C8B-B14F-4D97-AF65-F5344CB8AC3E}">
        <p14:creationId xmlns:p14="http://schemas.microsoft.com/office/powerpoint/2010/main" val="3235074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55</a:t>
            </a:fld>
            <a:endParaRPr lang="de-CH"/>
          </a:p>
        </p:txBody>
      </p:sp>
    </p:spTree>
    <p:extLst>
      <p:ext uri="{BB962C8B-B14F-4D97-AF65-F5344CB8AC3E}">
        <p14:creationId xmlns:p14="http://schemas.microsoft.com/office/powerpoint/2010/main" val="85150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65</a:t>
            </a:fld>
            <a:endParaRPr lang="de-CH"/>
          </a:p>
        </p:txBody>
      </p:sp>
    </p:spTree>
    <p:extLst>
      <p:ext uri="{BB962C8B-B14F-4D97-AF65-F5344CB8AC3E}">
        <p14:creationId xmlns:p14="http://schemas.microsoft.com/office/powerpoint/2010/main" val="315875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ln/>
        </p:spPr>
      </p:sp>
      <p:sp>
        <p:nvSpPr>
          <p:cNvPr id="419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63600"/>
            <a:endParaRPr lang="en-US" altLang="en-US" smtClean="0"/>
          </a:p>
        </p:txBody>
      </p:sp>
      <p:sp>
        <p:nvSpPr>
          <p:cNvPr id="4198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417372D-84E5-45F4-BD62-9CD0F8DF4F9F}" type="slidenum">
              <a:rPr lang="en-GB" altLang="en-US">
                <a:solidFill>
                  <a:prstClr val="black"/>
                </a:solidFill>
              </a:rPr>
              <a:pPr>
                <a:spcBef>
                  <a:spcPct val="0"/>
                </a:spcBef>
              </a:pPr>
              <a:t>6</a:t>
            </a:fld>
            <a:endParaRPr lang="en-GB"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defRPr sz="1400">
                <a:solidFill>
                  <a:srgbClr val="FF3300"/>
                </a:solidFill>
                <a:latin typeface="Arial" pitchFamily="34" charset="0"/>
              </a:defRPr>
            </a:lvl1pPr>
            <a:lvl2pPr marL="742950" indent="-285750" eaLnBrk="0" hangingPunct="0">
              <a:spcBef>
                <a:spcPct val="50000"/>
              </a:spcBef>
              <a:defRPr sz="1400">
                <a:solidFill>
                  <a:srgbClr val="FF3300"/>
                </a:solidFill>
                <a:latin typeface="Arial" pitchFamily="34" charset="0"/>
              </a:defRPr>
            </a:lvl2pPr>
            <a:lvl3pPr marL="1143000" indent="-228600" eaLnBrk="0" hangingPunct="0">
              <a:spcBef>
                <a:spcPct val="50000"/>
              </a:spcBef>
              <a:defRPr sz="1400">
                <a:solidFill>
                  <a:srgbClr val="FF3300"/>
                </a:solidFill>
                <a:latin typeface="Arial" pitchFamily="34" charset="0"/>
              </a:defRPr>
            </a:lvl3pPr>
            <a:lvl4pPr marL="1600200" indent="-228600" eaLnBrk="0" hangingPunct="0">
              <a:spcBef>
                <a:spcPct val="50000"/>
              </a:spcBef>
              <a:defRPr sz="1400">
                <a:solidFill>
                  <a:srgbClr val="FF3300"/>
                </a:solidFill>
                <a:latin typeface="Arial" pitchFamily="34" charset="0"/>
              </a:defRPr>
            </a:lvl4pPr>
            <a:lvl5pPr marL="2057400" indent="-228600" eaLnBrk="0" hangingPunct="0">
              <a:spcBef>
                <a:spcPct val="50000"/>
              </a:spcBef>
              <a:defRPr sz="1400">
                <a:solidFill>
                  <a:srgbClr val="FF3300"/>
                </a:solidFill>
                <a:latin typeface="Arial" pitchFamily="34" charset="0"/>
              </a:defRPr>
            </a:lvl5pPr>
            <a:lvl6pPr marL="2514600" indent="-228600" eaLnBrk="0" fontAlgn="base" hangingPunct="0">
              <a:spcBef>
                <a:spcPct val="50000"/>
              </a:spcBef>
              <a:spcAft>
                <a:spcPct val="0"/>
              </a:spcAft>
              <a:defRPr sz="1400">
                <a:solidFill>
                  <a:srgbClr val="FF3300"/>
                </a:solidFill>
                <a:latin typeface="Arial" pitchFamily="34" charset="0"/>
              </a:defRPr>
            </a:lvl6pPr>
            <a:lvl7pPr marL="2971800" indent="-228600" eaLnBrk="0" fontAlgn="base" hangingPunct="0">
              <a:spcBef>
                <a:spcPct val="50000"/>
              </a:spcBef>
              <a:spcAft>
                <a:spcPct val="0"/>
              </a:spcAft>
              <a:defRPr sz="1400">
                <a:solidFill>
                  <a:srgbClr val="FF3300"/>
                </a:solidFill>
                <a:latin typeface="Arial" pitchFamily="34" charset="0"/>
              </a:defRPr>
            </a:lvl7pPr>
            <a:lvl8pPr marL="3429000" indent="-228600" eaLnBrk="0" fontAlgn="base" hangingPunct="0">
              <a:spcBef>
                <a:spcPct val="50000"/>
              </a:spcBef>
              <a:spcAft>
                <a:spcPct val="0"/>
              </a:spcAft>
              <a:defRPr sz="1400">
                <a:solidFill>
                  <a:srgbClr val="FF3300"/>
                </a:solidFill>
                <a:latin typeface="Arial" pitchFamily="34" charset="0"/>
              </a:defRPr>
            </a:lvl8pPr>
            <a:lvl9pPr marL="3886200" indent="-228600" eaLnBrk="0" fontAlgn="base" hangingPunct="0">
              <a:spcBef>
                <a:spcPct val="50000"/>
              </a:spcBef>
              <a:spcAft>
                <a:spcPct val="0"/>
              </a:spcAft>
              <a:defRPr sz="1400">
                <a:solidFill>
                  <a:srgbClr val="FF3300"/>
                </a:solidFill>
                <a:latin typeface="Arial" pitchFamily="34" charset="0"/>
              </a:defRPr>
            </a:lvl9pPr>
          </a:lstStyle>
          <a:p>
            <a:pPr>
              <a:spcBef>
                <a:spcPct val="0"/>
              </a:spcBef>
              <a:defRPr/>
            </a:pPr>
            <a:fld id="{C281D400-A1AA-4EA6-B286-679F9FA710FE}" type="slidenum">
              <a:rPr lang="en-GB" altLang="de-DE" sz="1200" smtClean="0">
                <a:solidFill>
                  <a:schemeClr val="tx1"/>
                </a:solidFill>
                <a:latin typeface="Times New Roman" pitchFamily="18" charset="0"/>
              </a:rPr>
              <a:pPr>
                <a:spcBef>
                  <a:spcPct val="0"/>
                </a:spcBef>
                <a:defRPr/>
              </a:pPr>
              <a:t>7</a:t>
            </a:fld>
            <a:endParaRPr lang="en-GB" altLang="de-DE" sz="1200" smtClean="0">
              <a:solidFill>
                <a:schemeClr val="tx1"/>
              </a:solidFill>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668156" y="4642501"/>
            <a:ext cx="5332778" cy="44002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06761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5DDD31B-81C2-4E8F-9692-BDF7F65E95FB}" type="slidenum">
              <a:rPr lang="de-CH" altLang="en-US">
                <a:solidFill>
                  <a:prstClr val="black"/>
                </a:solidFill>
              </a:rPr>
              <a:pPr>
                <a:spcBef>
                  <a:spcPct val="0"/>
                </a:spcBef>
              </a:pPr>
              <a:t>8</a:t>
            </a:fld>
            <a:endParaRPr lang="de-CH"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questionnaires are used to document experiences and examples (case studies) of successful and partly successful SLM as well as failures.</a:t>
            </a:r>
          </a:p>
          <a:p>
            <a:r>
              <a:rPr lang="en-US" sz="1200" b="0" i="0" u="none" strike="noStrike" kern="1200" baseline="0" dirty="0" smtClean="0">
                <a:solidFill>
                  <a:schemeClr val="tx1"/>
                </a:solidFill>
                <a:latin typeface="+mn-lt"/>
                <a:ea typeface="+mn-ea"/>
                <a:cs typeface="+mn-cs"/>
              </a:rPr>
              <a:t>WOCAT questionnaires on technologies and approaches help to describe and </a:t>
            </a:r>
            <a:r>
              <a:rPr lang="en-US" sz="1200" b="0" i="0" u="none" strike="noStrike" kern="1200" baseline="0" dirty="0" err="1" smtClean="0">
                <a:solidFill>
                  <a:schemeClr val="tx1"/>
                </a:solidFill>
                <a:latin typeface="+mn-lt"/>
                <a:ea typeface="+mn-ea"/>
                <a:cs typeface="+mn-cs"/>
              </a:rPr>
              <a:t>analyse</a:t>
            </a:r>
            <a:r>
              <a:rPr lang="en-US" sz="1200" b="0" i="0" u="none" strike="noStrike" kern="1200" baseline="0" dirty="0" smtClean="0">
                <a:solidFill>
                  <a:schemeClr val="tx1"/>
                </a:solidFill>
                <a:latin typeface="+mn-lt"/>
                <a:ea typeface="+mn-ea"/>
                <a:cs typeface="+mn-cs"/>
              </a:rPr>
              <a:t> the technologies and approaches in a structured and standardized way. The two questionnaires are complementary, asking details about a SWC technology and its implementation in QT and about the broader enabling environment in QA. They cover both the natural and human environment of SLM</a:t>
            </a:r>
          </a:p>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9</a:t>
            </a:fld>
            <a:endParaRPr lang="de-CH"/>
          </a:p>
        </p:txBody>
      </p:sp>
    </p:spTree>
    <p:extLst>
      <p:ext uri="{BB962C8B-B14F-4D97-AF65-F5344CB8AC3E}">
        <p14:creationId xmlns:p14="http://schemas.microsoft.com/office/powerpoint/2010/main" val="6882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Ideally a team of SLM specialists fills in the questionnaires on technologies and approaches. It is recommended that the SLM specialists have different backgrounds and experiences who are familiar with the details of the technology and the approach (technical, financial, socio-economic).</a:t>
            </a:r>
          </a:p>
          <a:p>
            <a:r>
              <a:rPr lang="en-US" dirty="0" smtClean="0"/>
              <a:t>Specialists consult land users and other resource persons, and document as much as possible and needed. </a:t>
            </a:r>
          </a:p>
          <a:p>
            <a:r>
              <a:rPr lang="en-US" sz="1200" b="0" i="0" u="none" strike="noStrike" kern="1200" baseline="0" dirty="0" smtClean="0">
                <a:solidFill>
                  <a:schemeClr val="tx1"/>
                </a:solidFill>
                <a:latin typeface="+mn-lt"/>
                <a:ea typeface="+mn-ea"/>
                <a:cs typeface="+mn-cs"/>
              </a:rPr>
              <a:t>In order to consolidate your information you should try to identify as many resource persons as</a:t>
            </a:r>
          </a:p>
          <a:p>
            <a:r>
              <a:rPr lang="en-US" sz="1200" b="0" i="0" u="none" strike="noStrike" kern="1200" baseline="0" dirty="0" smtClean="0">
                <a:solidFill>
                  <a:schemeClr val="tx1"/>
                </a:solidFill>
                <a:latin typeface="+mn-lt"/>
                <a:ea typeface="+mn-ea"/>
                <a:cs typeface="+mn-cs"/>
              </a:rPr>
              <a:t>needed (project personnel, agricultural advisors, researchers, etc.. It is important to combine project / ministry / advisory people with researchers / scientists, as this is crucial especially for the impact assessment. Experiences show that a good collaboration will also pay back in future. </a:t>
            </a:r>
          </a:p>
          <a:p>
            <a:r>
              <a:rPr lang="en-US" sz="1200" b="0" i="0" u="none" strike="noStrike" kern="1200" baseline="0" dirty="0" smtClean="0">
                <a:solidFill>
                  <a:schemeClr val="tx1"/>
                </a:solidFill>
                <a:latin typeface="+mn-lt"/>
                <a:ea typeface="+mn-ea"/>
                <a:cs typeface="+mn-cs"/>
              </a:rPr>
              <a:t>Identify documents which help you answering the questionnaires. </a:t>
            </a:r>
            <a:r>
              <a:rPr lang="en-US" sz="1200" b="0" i="0" u="none" strike="noStrike" kern="1200" baseline="0" dirty="0" err="1" smtClean="0">
                <a:solidFill>
                  <a:schemeClr val="tx1"/>
                </a:solidFill>
                <a:latin typeface="+mn-lt"/>
                <a:ea typeface="+mn-ea"/>
                <a:cs typeface="+mn-cs"/>
              </a:rPr>
              <a:t>Organise</a:t>
            </a:r>
            <a:r>
              <a:rPr lang="en-US" sz="1200" b="0" i="0" u="none" strike="noStrike" kern="1200" baseline="0" dirty="0" smtClean="0">
                <a:solidFill>
                  <a:schemeClr val="tx1"/>
                </a:solidFill>
                <a:latin typeface="+mn-lt"/>
                <a:ea typeface="+mn-ea"/>
                <a:cs typeface="+mn-cs"/>
              </a:rPr>
              <a:t> and prepare the</a:t>
            </a:r>
          </a:p>
          <a:p>
            <a:r>
              <a:rPr lang="en-US" sz="1200" b="0" i="0" u="none" strike="noStrike" kern="1200" baseline="0" dirty="0" smtClean="0">
                <a:solidFill>
                  <a:schemeClr val="tx1"/>
                </a:solidFill>
                <a:latin typeface="+mn-lt"/>
                <a:ea typeface="+mn-ea"/>
                <a:cs typeface="+mn-cs"/>
              </a:rPr>
              <a:t>most relevant documents and baseline materials, such as project reports, case studies, photos and maps. </a:t>
            </a:r>
          </a:p>
          <a:p>
            <a:r>
              <a:rPr lang="en-US" sz="1200" b="0" i="0" u="none" strike="noStrike" kern="1200" baseline="0" dirty="0" smtClean="0">
                <a:solidFill>
                  <a:schemeClr val="tx1"/>
                </a:solidFill>
                <a:latin typeface="+mn-lt"/>
                <a:ea typeface="+mn-ea"/>
                <a:cs typeface="+mn-cs"/>
              </a:rPr>
              <a:t>If your team knows the technology and approach very well, you are probably able to fill in a number of questions on your own. But if you undertake it as a purely desk-top exercise, the tendency is to tick the boxes that match your preconceptions, which may or may not be </a:t>
            </a:r>
            <a:r>
              <a:rPr lang="de-CH" sz="1200" b="0" i="0" u="none" strike="noStrike" kern="1200" baseline="0" dirty="0" err="1" smtClean="0">
                <a:solidFill>
                  <a:schemeClr val="tx1"/>
                </a:solidFill>
                <a:latin typeface="+mn-lt"/>
                <a:ea typeface="+mn-ea"/>
                <a:cs typeface="+mn-cs"/>
              </a:rPr>
              <a:t>correct</a:t>
            </a:r>
            <a:r>
              <a:rPr lang="de-CH" sz="1200" b="0" i="0" u="none" strike="noStrike" kern="1200" baseline="0" dirty="0" smtClean="0">
                <a:solidFill>
                  <a:schemeClr val="tx1"/>
                </a:solidFill>
                <a:latin typeface="+mn-lt"/>
                <a:ea typeface="+mn-ea"/>
                <a:cs typeface="+mn-cs"/>
              </a:rPr>
              <a:t>.</a:t>
            </a:r>
          </a:p>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12</a:t>
            </a:fld>
            <a:endParaRPr lang="de-CH"/>
          </a:p>
        </p:txBody>
      </p:sp>
    </p:spTree>
    <p:extLst>
      <p:ext uri="{BB962C8B-B14F-4D97-AF65-F5344CB8AC3E}">
        <p14:creationId xmlns:p14="http://schemas.microsoft.com/office/powerpoint/2010/main" val="1317644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 general principle  first get familiar with the questionnaires on technologies and approaches, and plan the documentation of the selected technologies and approaches. Hence,  for optimal preparation read through the questionnaires before you use them the first time. </a:t>
            </a:r>
          </a:p>
          <a:p>
            <a:r>
              <a:rPr lang="en-US" sz="1200" b="1" i="0" u="none" strike="noStrike" kern="1200" baseline="0" dirty="0" smtClean="0">
                <a:solidFill>
                  <a:schemeClr val="tx1"/>
                </a:solidFill>
                <a:latin typeface="+mn-lt"/>
                <a:ea typeface="+mn-ea"/>
                <a:cs typeface="+mn-cs"/>
              </a:rPr>
              <a:t>Don't let the number of pages in the questionnaires discourage you! </a:t>
            </a:r>
            <a:r>
              <a:rPr lang="en-US" sz="1200" b="0" i="0" u="none" strike="noStrike" kern="1200" baseline="0" dirty="0" smtClean="0">
                <a:solidFill>
                  <a:schemeClr val="tx1"/>
                </a:solidFill>
                <a:latin typeface="+mn-lt"/>
                <a:ea typeface="+mn-ea"/>
                <a:cs typeface="+mn-cs"/>
              </a:rPr>
              <a:t>Certain sections</a:t>
            </a:r>
          </a:p>
          <a:p>
            <a:r>
              <a:rPr lang="en-US" sz="1200" b="0" i="0" u="none" strike="noStrike" kern="1200" baseline="0" dirty="0" smtClean="0">
                <a:solidFill>
                  <a:schemeClr val="tx1"/>
                </a:solidFill>
                <a:latin typeface="+mn-lt"/>
                <a:ea typeface="+mn-ea"/>
                <a:cs typeface="+mn-cs"/>
              </a:rPr>
              <a:t>are redundant for you, i.e. if your technology is applied on cropland only, you don’t need to fill</a:t>
            </a:r>
          </a:p>
          <a:p>
            <a:r>
              <a:rPr lang="en-US" sz="1200" b="0" i="0" u="none" strike="noStrike" kern="1200" baseline="0" dirty="0" smtClean="0">
                <a:solidFill>
                  <a:schemeClr val="tx1"/>
                </a:solidFill>
                <a:latin typeface="+mn-lt"/>
                <a:ea typeface="+mn-ea"/>
                <a:cs typeface="+mn-cs"/>
              </a:rPr>
              <a:t>in the sections on grazing, forest and other land. Or, if your measure is a vegetative one only,</a:t>
            </a:r>
          </a:p>
          <a:p>
            <a:r>
              <a:rPr lang="en-US" sz="1200" b="0" i="0" u="none" strike="noStrike" kern="1200" baseline="0" dirty="0" smtClean="0">
                <a:solidFill>
                  <a:schemeClr val="tx1"/>
                </a:solidFill>
                <a:latin typeface="+mn-lt"/>
                <a:ea typeface="+mn-ea"/>
                <a:cs typeface="+mn-cs"/>
              </a:rPr>
              <a:t>you can skip the questions related to agronomic, structural or management measures.</a:t>
            </a:r>
          </a:p>
          <a:p>
            <a:r>
              <a:rPr lang="en-US" sz="1200" b="0" i="0" u="none" strike="noStrike" kern="1200" baseline="0" dirty="0" smtClean="0">
                <a:solidFill>
                  <a:schemeClr val="tx1"/>
                </a:solidFill>
                <a:latin typeface="+mn-lt"/>
                <a:ea typeface="+mn-ea"/>
                <a:cs typeface="+mn-cs"/>
              </a:rPr>
              <a:t>In some places the information will be simple to obtain which allows you to advance quickly.</a:t>
            </a:r>
          </a:p>
          <a:p>
            <a:r>
              <a:rPr lang="en-US" sz="1200" b="0" i="0" u="none" strike="noStrike" kern="1200" baseline="0" dirty="0" smtClean="0">
                <a:solidFill>
                  <a:schemeClr val="tx1"/>
                </a:solidFill>
                <a:latin typeface="+mn-lt"/>
                <a:ea typeface="+mn-ea"/>
                <a:cs typeface="+mn-cs"/>
              </a:rPr>
              <a:t>In other sections there may be no hard data available and you are asked to provide a best</a:t>
            </a:r>
          </a:p>
          <a:p>
            <a:r>
              <a:rPr lang="en-US" sz="1200" b="0" i="0" u="none" strike="noStrike" kern="1200" baseline="0" dirty="0" smtClean="0">
                <a:solidFill>
                  <a:schemeClr val="tx1"/>
                </a:solidFill>
                <a:latin typeface="+mn-lt"/>
                <a:ea typeface="+mn-ea"/>
                <a:cs typeface="+mn-cs"/>
              </a:rPr>
              <a:t>estimate, based on your professional judgment.</a:t>
            </a:r>
          </a:p>
          <a:p>
            <a:r>
              <a:rPr lang="en-US" dirty="0" smtClean="0"/>
              <a:t>Use the definitions given in this document, even when they deviate from your own/national definitions </a:t>
            </a:r>
          </a:p>
          <a:p>
            <a:r>
              <a:rPr lang="en-US" dirty="0" smtClean="0"/>
              <a:t>Before going to the field the</a:t>
            </a:r>
            <a:r>
              <a:rPr lang="en-US" baseline="0" dirty="0" smtClean="0"/>
              <a:t> questions that need to be asked to the land users are identified and marked. There are questions in the questionnaires for which we specifically differentiate between your opinion (the expert opinion) and the land users’ view.</a:t>
            </a:r>
          </a:p>
          <a:p>
            <a:endParaRPr lang="de-CH" dirty="0"/>
          </a:p>
        </p:txBody>
      </p:sp>
      <p:sp>
        <p:nvSpPr>
          <p:cNvPr id="4" name="Slide Number Placeholder 3"/>
          <p:cNvSpPr>
            <a:spLocks noGrp="1"/>
          </p:cNvSpPr>
          <p:nvPr>
            <p:ph type="sldNum" sz="quarter" idx="10"/>
          </p:nvPr>
        </p:nvSpPr>
        <p:spPr/>
        <p:txBody>
          <a:bodyPr/>
          <a:lstStyle/>
          <a:p>
            <a:fld id="{0B6526E0-64FE-4E11-A216-7DC3AF8C51FE}" type="slidenum">
              <a:rPr lang="de-CH" smtClean="0"/>
              <a:t>13</a:t>
            </a:fld>
            <a:endParaRPr lang="de-CH"/>
          </a:p>
        </p:txBody>
      </p:sp>
    </p:spTree>
    <p:extLst>
      <p:ext uri="{BB962C8B-B14F-4D97-AF65-F5344CB8AC3E}">
        <p14:creationId xmlns:p14="http://schemas.microsoft.com/office/powerpoint/2010/main" val="208047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Shaded parts in the questionnaires are questions to be filled in; not shaded parts are</a:t>
            </a:r>
          </a:p>
          <a:p>
            <a:r>
              <a:rPr lang="de-CH" sz="1200" b="0" i="0" u="none" strike="noStrike" kern="1200" baseline="0" dirty="0" err="1" smtClean="0">
                <a:solidFill>
                  <a:schemeClr val="tx1"/>
                </a:solidFill>
                <a:latin typeface="+mn-lt"/>
                <a:ea typeface="+mn-ea"/>
                <a:cs typeface="+mn-cs"/>
              </a:rPr>
              <a:t>explanations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or</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examples</a:t>
            </a:r>
            <a:r>
              <a:rPr lang="de-CH" sz="1200" b="0" i="0" u="none" strike="noStrike" kern="1200" baseline="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0B6526E0-64FE-4E11-A216-7DC3AF8C51FE}" type="slidenum">
              <a:rPr lang="de-CH" smtClean="0"/>
              <a:t>14</a:t>
            </a:fld>
            <a:endParaRPr lang="de-CH"/>
          </a:p>
        </p:txBody>
      </p:sp>
    </p:spTree>
    <p:extLst>
      <p:ext uri="{BB962C8B-B14F-4D97-AF65-F5344CB8AC3E}">
        <p14:creationId xmlns:p14="http://schemas.microsoft.com/office/powerpoint/2010/main" val="2793590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0A46398-0017-4261-9DF9-39129D5E5ABE}" type="datetime1">
              <a:rPr lang="en-US" smtClean="0"/>
              <a:t>3/14/2022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2712071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CA021B-08B5-4AE0-AA00-1421B9337174}" type="datetime1">
              <a:rPr lang="en-US" smtClean="0"/>
              <a:t>3/14/2022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383668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B9915AD-CD3F-4A1C-8753-9305FE7A93B3}" type="datetime1">
              <a:rPr lang="en-US" smtClean="0"/>
              <a:t>3/14/2022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7400450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5610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590800"/>
            <a:ext cx="3810000" cy="3505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90800"/>
            <a:ext cx="3810000" cy="3505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sldNum" sz="quarter" idx="10"/>
          </p:nvPr>
        </p:nvSpPr>
        <p:spPr>
          <a:xfrm>
            <a:off x="7696200" y="6553200"/>
            <a:ext cx="1447800" cy="304800"/>
          </a:xfrm>
          <a:prstGeom prst="rect">
            <a:avLst/>
          </a:prstGeom>
        </p:spPr>
        <p:txBody>
          <a:bodyPr/>
          <a:lstStyle>
            <a:lvl1pPr>
              <a:defRPr>
                <a:solidFill>
                  <a:schemeClr val="tx1"/>
                </a:solidFill>
              </a:defRPr>
            </a:lvl1pPr>
          </a:lstStyle>
          <a:p>
            <a:pPr>
              <a:defRPr/>
            </a:pPr>
            <a:fld id="{5874631B-18F7-42C2-A882-63E7B4F98DB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26461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B2E970-C1D4-4A16-A218-1B24AEC05479}" type="datetime1">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1008351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78701-7291-45D6-A0E5-CD57CCCF7619}" type="datetime1">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198237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82BFCD-26D3-4772-9062-3C9A004D3911}" type="datetime1">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25762748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39F787-E1FE-4143-93FB-B9D33FB70A3C}" type="datetime1">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2107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1C7690-3D6D-46AA-8D53-D2E793E8296B}" type="datetime1">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23134399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6E3E3-B2A6-4C73-9523-EF991CB4431A}" type="datetime1">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400064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51355A1-D455-4A9C-91E7-D85FCACD14F5}" type="datetime1">
              <a:rPr lang="en-US" smtClean="0"/>
              <a:t>3/14/2022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32576381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28322-D8AD-4629-B793-02C297EC4AE1}" type="datetime1">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12211439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340D82-D49F-406E-B6FB-396B12FEC1A9}" type="datetime1">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120840717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521335-C5E8-403D-9DB3-11C57DDA9B60}" type="datetime1">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288886101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CE6B4B-26BD-4E5F-BE8A-9B04CB2AA795}" type="datetime1">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250555301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511723-D3BA-4868-9536-076D2099B813}" type="datetime1">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33164428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92D793-D3BA-4497-AFEF-602D2406A060}" type="datetime1">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1CE704-97CE-4087-8882-79493298972D}" type="slidenum">
              <a:rPr lang="en-US" smtClean="0"/>
              <a:t>‹#›</a:t>
            </a:fld>
            <a:endParaRPr lang="en-US"/>
          </a:p>
        </p:txBody>
      </p:sp>
    </p:spTree>
    <p:extLst>
      <p:ext uri="{BB962C8B-B14F-4D97-AF65-F5344CB8AC3E}">
        <p14:creationId xmlns:p14="http://schemas.microsoft.com/office/powerpoint/2010/main" val="178506871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2C92AE5-9204-427E-9A59-A2D49A102CE0}" type="datetime1">
              <a:rPr lang="en-US" altLang="de-DE" smtClean="0"/>
              <a:t>3/14/2022</a:t>
            </a:fld>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356C925F-19A5-48CD-8B5D-26A1A445D784}" type="slidenum">
              <a:rPr lang="en-US" altLang="de-DE"/>
              <a:pPr>
                <a:defRPr/>
              </a:pPr>
              <a:t>‹#›</a:t>
            </a:fld>
            <a:endParaRPr lang="en-US" altLang="de-DE"/>
          </a:p>
        </p:txBody>
      </p:sp>
    </p:spTree>
    <p:extLst>
      <p:ext uri="{BB962C8B-B14F-4D97-AF65-F5344CB8AC3E}">
        <p14:creationId xmlns:p14="http://schemas.microsoft.com/office/powerpoint/2010/main" val="3547116371"/>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D1A1D49-71B1-4CD6-8F12-1D63642ECCB0}" type="datetime1">
              <a:rPr lang="en-US" altLang="de-DE" smtClean="0"/>
              <a:t>3/14/2022</a:t>
            </a:fld>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E1AE30FE-D75B-4B12-AB98-024F7373A016}" type="slidenum">
              <a:rPr lang="en-US" altLang="de-DE"/>
              <a:pPr>
                <a:defRPr/>
              </a:pPr>
              <a:t>‹#›</a:t>
            </a:fld>
            <a:endParaRPr lang="en-US" altLang="de-DE"/>
          </a:p>
        </p:txBody>
      </p:sp>
    </p:spTree>
    <p:extLst>
      <p:ext uri="{BB962C8B-B14F-4D97-AF65-F5344CB8AC3E}">
        <p14:creationId xmlns:p14="http://schemas.microsoft.com/office/powerpoint/2010/main" val="1253322020"/>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5" y="981075"/>
            <a:ext cx="4244975"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81075"/>
            <a:ext cx="4244975"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626CA7B-968B-40CF-9C20-2733B33BDAF5}" type="datetime1">
              <a:rPr lang="en-US" altLang="de-DE" smtClean="0"/>
              <a:t>3/14/2022</a:t>
            </a:fld>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C3443306-CC08-42C8-8669-ECCB5A489478}" type="slidenum">
              <a:rPr lang="en-US" altLang="de-DE"/>
              <a:pPr>
                <a:defRPr/>
              </a:pPr>
              <a:t>‹#›</a:t>
            </a:fld>
            <a:endParaRPr lang="en-US" altLang="de-DE"/>
          </a:p>
        </p:txBody>
      </p:sp>
    </p:spTree>
    <p:extLst>
      <p:ext uri="{BB962C8B-B14F-4D97-AF65-F5344CB8AC3E}">
        <p14:creationId xmlns:p14="http://schemas.microsoft.com/office/powerpoint/2010/main" val="611898874"/>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41EAA82-A3C0-48D6-B529-4F9B8584FAF3}" type="datetime1">
              <a:rPr lang="en-US" altLang="de-DE" smtClean="0"/>
              <a:t>3/14/2022</a:t>
            </a:fld>
            <a:endParaRPr lang="en-US"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9" name="Rectangle 6"/>
          <p:cNvSpPr>
            <a:spLocks noGrp="1" noChangeArrowheads="1"/>
          </p:cNvSpPr>
          <p:nvPr>
            <p:ph type="sldNum" sz="quarter" idx="12"/>
          </p:nvPr>
        </p:nvSpPr>
        <p:spPr>
          <a:ln/>
        </p:spPr>
        <p:txBody>
          <a:bodyPr/>
          <a:lstStyle>
            <a:lvl1pPr>
              <a:defRPr/>
            </a:lvl1pPr>
          </a:lstStyle>
          <a:p>
            <a:pPr>
              <a:defRPr/>
            </a:pPr>
            <a:fld id="{2ECF1F14-CEC7-4A0F-9EFE-96D1069C465B}" type="slidenum">
              <a:rPr lang="en-US" altLang="de-DE"/>
              <a:pPr>
                <a:defRPr/>
              </a:pPr>
              <a:t>‹#›</a:t>
            </a:fld>
            <a:endParaRPr lang="en-US" altLang="de-DE"/>
          </a:p>
        </p:txBody>
      </p:sp>
    </p:spTree>
    <p:extLst>
      <p:ext uri="{BB962C8B-B14F-4D97-AF65-F5344CB8AC3E}">
        <p14:creationId xmlns:p14="http://schemas.microsoft.com/office/powerpoint/2010/main" val="117642338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C57F3FC-C4F6-4AD8-B671-24A572CFD7E2}" type="datetime1">
              <a:rPr lang="en-US" smtClean="0"/>
              <a:t>3/14/2022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1493128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4FE1509-9DB8-4513-BC16-8DFEDD2E8BFE}" type="datetime1">
              <a:rPr lang="en-US" altLang="de-DE" smtClean="0"/>
              <a:t>3/14/2022</a:t>
            </a:fld>
            <a:endParaRPr lang="en-US"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5" name="Rectangle 6"/>
          <p:cNvSpPr>
            <a:spLocks noGrp="1" noChangeArrowheads="1"/>
          </p:cNvSpPr>
          <p:nvPr>
            <p:ph type="sldNum" sz="quarter" idx="12"/>
          </p:nvPr>
        </p:nvSpPr>
        <p:spPr>
          <a:ln/>
        </p:spPr>
        <p:txBody>
          <a:bodyPr/>
          <a:lstStyle>
            <a:lvl1pPr>
              <a:defRPr/>
            </a:lvl1pPr>
          </a:lstStyle>
          <a:p>
            <a:pPr>
              <a:defRPr/>
            </a:pPr>
            <a:fld id="{06F1B631-7C80-4149-AAC8-EB1D497E637F}" type="slidenum">
              <a:rPr lang="en-US" altLang="de-DE"/>
              <a:pPr>
                <a:defRPr/>
              </a:pPr>
              <a:t>‹#›</a:t>
            </a:fld>
            <a:endParaRPr lang="en-US" altLang="de-DE"/>
          </a:p>
        </p:txBody>
      </p:sp>
    </p:spTree>
    <p:extLst>
      <p:ext uri="{BB962C8B-B14F-4D97-AF65-F5344CB8AC3E}">
        <p14:creationId xmlns:p14="http://schemas.microsoft.com/office/powerpoint/2010/main" val="1336188711"/>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ChangeArrowheads="1"/>
          </p:cNvSpPr>
          <p:nvPr userDrawn="1"/>
        </p:nvSpPr>
        <p:spPr bwMode="auto">
          <a:xfrm>
            <a:off x="7820025" y="695325"/>
            <a:ext cx="1184275" cy="284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1400">
                <a:solidFill>
                  <a:srgbClr val="FF3300"/>
                </a:solidFill>
                <a:latin typeface="Arial" pitchFamily="34" charset="0"/>
                <a:cs typeface="Arial" pitchFamily="34" charset="0"/>
              </a:defRPr>
            </a:lvl1pPr>
            <a:lvl2pPr marL="742950" indent="-285750" eaLnBrk="0" hangingPunct="0">
              <a:defRPr sz="1400">
                <a:solidFill>
                  <a:srgbClr val="FF3300"/>
                </a:solidFill>
                <a:latin typeface="Arial" pitchFamily="34" charset="0"/>
                <a:cs typeface="Arial" pitchFamily="34" charset="0"/>
              </a:defRPr>
            </a:lvl2pPr>
            <a:lvl3pPr marL="1143000" indent="-228600" eaLnBrk="0" hangingPunct="0">
              <a:defRPr sz="1400">
                <a:solidFill>
                  <a:srgbClr val="FF3300"/>
                </a:solidFill>
                <a:latin typeface="Arial" pitchFamily="34" charset="0"/>
                <a:cs typeface="Arial" pitchFamily="34" charset="0"/>
              </a:defRPr>
            </a:lvl3pPr>
            <a:lvl4pPr marL="1600200" indent="-228600" eaLnBrk="0" hangingPunct="0">
              <a:defRPr sz="1400">
                <a:solidFill>
                  <a:srgbClr val="FF3300"/>
                </a:solidFill>
                <a:latin typeface="Arial" pitchFamily="34" charset="0"/>
                <a:cs typeface="Arial" pitchFamily="34" charset="0"/>
              </a:defRPr>
            </a:lvl4pPr>
            <a:lvl5pPr marL="2057400" indent="-228600" eaLnBrk="0" hangingPunct="0">
              <a:defRPr sz="1400">
                <a:solidFill>
                  <a:srgbClr val="FF3300"/>
                </a:solidFill>
                <a:latin typeface="Arial" pitchFamily="34" charset="0"/>
                <a:cs typeface="Arial" pitchFamily="34" charset="0"/>
              </a:defRPr>
            </a:lvl5pPr>
            <a:lvl6pPr marL="2514600" indent="-228600" eaLnBrk="0" fontAlgn="base" hangingPunct="0">
              <a:spcBef>
                <a:spcPct val="0"/>
              </a:spcBef>
              <a:spcAft>
                <a:spcPct val="0"/>
              </a:spcAft>
              <a:defRPr sz="1400">
                <a:solidFill>
                  <a:srgbClr val="FF3300"/>
                </a:solidFill>
                <a:latin typeface="Arial" pitchFamily="34" charset="0"/>
                <a:cs typeface="Arial" pitchFamily="34" charset="0"/>
              </a:defRPr>
            </a:lvl6pPr>
            <a:lvl7pPr marL="2971800" indent="-228600" eaLnBrk="0" fontAlgn="base" hangingPunct="0">
              <a:spcBef>
                <a:spcPct val="0"/>
              </a:spcBef>
              <a:spcAft>
                <a:spcPct val="0"/>
              </a:spcAft>
              <a:defRPr sz="1400">
                <a:solidFill>
                  <a:srgbClr val="FF3300"/>
                </a:solidFill>
                <a:latin typeface="Arial" pitchFamily="34" charset="0"/>
                <a:cs typeface="Arial" pitchFamily="34" charset="0"/>
              </a:defRPr>
            </a:lvl7pPr>
            <a:lvl8pPr marL="3429000" indent="-228600" eaLnBrk="0" fontAlgn="base" hangingPunct="0">
              <a:spcBef>
                <a:spcPct val="0"/>
              </a:spcBef>
              <a:spcAft>
                <a:spcPct val="0"/>
              </a:spcAft>
              <a:defRPr sz="1400">
                <a:solidFill>
                  <a:srgbClr val="FF3300"/>
                </a:solidFill>
                <a:latin typeface="Arial" pitchFamily="34" charset="0"/>
                <a:cs typeface="Arial" pitchFamily="34" charset="0"/>
              </a:defRPr>
            </a:lvl8pPr>
            <a:lvl9pPr marL="3886200" indent="-228600" eaLnBrk="0" fontAlgn="base" hangingPunct="0">
              <a:spcBef>
                <a:spcPct val="0"/>
              </a:spcBef>
              <a:spcAft>
                <a:spcPct val="0"/>
              </a:spcAft>
              <a:defRPr sz="1400">
                <a:solidFill>
                  <a:srgbClr val="FF3300"/>
                </a:solidFill>
                <a:latin typeface="Arial" pitchFamily="34" charset="0"/>
                <a:cs typeface="Arial" pitchFamily="34" charset="0"/>
              </a:defRPr>
            </a:lvl9pPr>
          </a:lstStyle>
          <a:p>
            <a:pPr fontAlgn="base">
              <a:spcBef>
                <a:spcPct val="50000"/>
              </a:spcBef>
              <a:spcAft>
                <a:spcPct val="0"/>
              </a:spcAft>
              <a:defRPr/>
            </a:pPr>
            <a:endParaRPr lang="de-CH" altLang="de-DE" smtClean="0"/>
          </a:p>
        </p:txBody>
      </p:sp>
      <p:sp>
        <p:nvSpPr>
          <p:cNvPr id="3" name="Rectangle 4"/>
          <p:cNvSpPr>
            <a:spLocks noGrp="1" noChangeArrowheads="1"/>
          </p:cNvSpPr>
          <p:nvPr>
            <p:ph type="dt" sz="half" idx="10"/>
          </p:nvPr>
        </p:nvSpPr>
        <p:spPr/>
        <p:txBody>
          <a:bodyPr/>
          <a:lstStyle>
            <a:lvl1pPr>
              <a:defRPr/>
            </a:lvl1pPr>
          </a:lstStyle>
          <a:p>
            <a:pPr>
              <a:defRPr/>
            </a:pPr>
            <a:fld id="{C82140A8-1781-42A3-8A6A-B74AB397DA5D}" type="datetime1">
              <a:rPr lang="en-US" altLang="de-DE" smtClean="0"/>
              <a:t>3/14/2022</a:t>
            </a:fld>
            <a:endParaRPr lang="en-US" altLang="de-DE"/>
          </a:p>
        </p:txBody>
      </p:sp>
      <p:sp>
        <p:nvSpPr>
          <p:cNvPr id="4" name="Rectangle 5"/>
          <p:cNvSpPr>
            <a:spLocks noGrp="1" noChangeArrowheads="1"/>
          </p:cNvSpPr>
          <p:nvPr>
            <p:ph type="ftr" sz="quarter" idx="11"/>
          </p:nvPr>
        </p:nvSpPr>
        <p:spPr/>
        <p:txBody>
          <a:bodyPr/>
          <a:lstStyle>
            <a:lvl1pPr>
              <a:defRPr/>
            </a:lvl1pPr>
          </a:lstStyle>
          <a:p>
            <a:pPr>
              <a:defRPr/>
            </a:pPr>
            <a:endParaRPr lang="en-US" altLang="de-DE"/>
          </a:p>
        </p:txBody>
      </p:sp>
      <p:sp>
        <p:nvSpPr>
          <p:cNvPr id="5" name="Rectangle 6"/>
          <p:cNvSpPr>
            <a:spLocks noGrp="1" noChangeArrowheads="1"/>
          </p:cNvSpPr>
          <p:nvPr>
            <p:ph type="sldNum" sz="quarter" idx="12"/>
          </p:nvPr>
        </p:nvSpPr>
        <p:spPr/>
        <p:txBody>
          <a:bodyPr/>
          <a:lstStyle>
            <a:lvl1pPr>
              <a:defRPr/>
            </a:lvl1pPr>
          </a:lstStyle>
          <a:p>
            <a:pPr>
              <a:defRPr/>
            </a:pPr>
            <a:fld id="{1C2778E3-BB72-413F-8D44-487C12877DB3}" type="slidenum">
              <a:rPr lang="en-US" altLang="de-DE"/>
              <a:pPr>
                <a:defRPr/>
              </a:pPr>
              <a:t>‹#›</a:t>
            </a:fld>
            <a:endParaRPr lang="en-US" altLang="de-DE"/>
          </a:p>
        </p:txBody>
      </p:sp>
    </p:spTree>
    <p:extLst>
      <p:ext uri="{BB962C8B-B14F-4D97-AF65-F5344CB8AC3E}">
        <p14:creationId xmlns:p14="http://schemas.microsoft.com/office/powerpoint/2010/main" val="27104254"/>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ED20DF-380B-4A66-9B86-7F0CC16EE58A}" type="datetime1">
              <a:rPr lang="en-US" altLang="de-DE" smtClean="0"/>
              <a:t>3/14/2022</a:t>
            </a:fld>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6BB10AF1-C01C-4D7E-97B5-F62BFFE70D63}" type="slidenum">
              <a:rPr lang="en-US" altLang="de-DE"/>
              <a:pPr>
                <a:defRPr/>
              </a:pPr>
              <a:t>‹#›</a:t>
            </a:fld>
            <a:endParaRPr lang="en-US" altLang="de-DE"/>
          </a:p>
        </p:txBody>
      </p:sp>
    </p:spTree>
    <p:extLst>
      <p:ext uri="{BB962C8B-B14F-4D97-AF65-F5344CB8AC3E}">
        <p14:creationId xmlns:p14="http://schemas.microsoft.com/office/powerpoint/2010/main" val="94288465"/>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D6C28B0-951E-4268-9D6D-C03E0832A196}" type="datetime1">
              <a:rPr lang="en-US" altLang="de-DE" smtClean="0"/>
              <a:t>3/14/2022</a:t>
            </a:fld>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CE0251E8-DCF6-4EE0-AA62-51DE45CE220A}" type="slidenum">
              <a:rPr lang="en-US" altLang="de-DE"/>
              <a:pPr>
                <a:defRPr/>
              </a:pPr>
              <a:t>‹#›</a:t>
            </a:fld>
            <a:endParaRPr lang="en-US" altLang="de-DE"/>
          </a:p>
        </p:txBody>
      </p:sp>
    </p:spTree>
    <p:extLst>
      <p:ext uri="{BB962C8B-B14F-4D97-AF65-F5344CB8AC3E}">
        <p14:creationId xmlns:p14="http://schemas.microsoft.com/office/powerpoint/2010/main" val="2110608223"/>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A880917-3F2E-4EFB-A603-84105174ABC8}" type="datetime1">
              <a:rPr lang="en-US" altLang="de-DE" smtClean="0"/>
              <a:t>3/14/2022</a:t>
            </a:fld>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44BEA7EB-6366-4692-B2F2-1AFC28DD55AB}" type="slidenum">
              <a:rPr lang="en-US" altLang="de-DE"/>
              <a:pPr>
                <a:defRPr/>
              </a:pPr>
              <a:t>‹#›</a:t>
            </a:fld>
            <a:endParaRPr lang="en-US" altLang="de-DE"/>
          </a:p>
        </p:txBody>
      </p:sp>
    </p:spTree>
    <p:extLst>
      <p:ext uri="{BB962C8B-B14F-4D97-AF65-F5344CB8AC3E}">
        <p14:creationId xmlns:p14="http://schemas.microsoft.com/office/powerpoint/2010/main" val="1212700609"/>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25" y="0"/>
            <a:ext cx="2178050" cy="623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9388" y="0"/>
            <a:ext cx="6383337" cy="623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E0D97F-8638-47B1-B029-808B366CC101}" type="datetime1">
              <a:rPr lang="en-US" altLang="de-DE" smtClean="0"/>
              <a:t>3/14/2022</a:t>
            </a:fld>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35856764-A6AE-4A50-BB57-BE72159B3856}" type="slidenum">
              <a:rPr lang="en-US" altLang="de-DE"/>
              <a:pPr>
                <a:defRPr/>
              </a:pPr>
              <a:t>‹#›</a:t>
            </a:fld>
            <a:endParaRPr lang="en-US" altLang="de-DE"/>
          </a:p>
        </p:txBody>
      </p:sp>
    </p:spTree>
    <p:extLst>
      <p:ext uri="{BB962C8B-B14F-4D97-AF65-F5344CB8AC3E}">
        <p14:creationId xmlns:p14="http://schemas.microsoft.com/office/powerpoint/2010/main" val="2227912879"/>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9388" y="0"/>
            <a:ext cx="8713787" cy="623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BE003F1-324C-414A-8124-FE91DF7B4194}" type="datetime1">
              <a:rPr lang="en-US" altLang="de-DE" smtClean="0"/>
              <a:t>3/14/2022</a:t>
            </a:fld>
            <a:endParaRPr lang="en-US"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5" name="Rectangle 6"/>
          <p:cNvSpPr>
            <a:spLocks noGrp="1" noChangeArrowheads="1"/>
          </p:cNvSpPr>
          <p:nvPr>
            <p:ph type="sldNum" sz="quarter" idx="12"/>
          </p:nvPr>
        </p:nvSpPr>
        <p:spPr>
          <a:ln/>
        </p:spPr>
        <p:txBody>
          <a:bodyPr/>
          <a:lstStyle>
            <a:lvl1pPr>
              <a:defRPr/>
            </a:lvl1pPr>
          </a:lstStyle>
          <a:p>
            <a:pPr>
              <a:defRPr/>
            </a:pPr>
            <a:fld id="{E146388A-D377-4FC5-ABC2-54B3751BECFE}" type="slidenum">
              <a:rPr lang="en-US" altLang="de-DE"/>
              <a:pPr>
                <a:defRPr/>
              </a:pPr>
              <a:t>‹#›</a:t>
            </a:fld>
            <a:endParaRPr lang="en-US" altLang="de-DE"/>
          </a:p>
        </p:txBody>
      </p:sp>
    </p:spTree>
    <p:extLst>
      <p:ext uri="{BB962C8B-B14F-4D97-AF65-F5344CB8AC3E}">
        <p14:creationId xmlns:p14="http://schemas.microsoft.com/office/powerpoint/2010/main" val="92715999"/>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AE67CF3-5D82-48F2-8C87-DA971C097946}" type="datetime1">
              <a:rPr lang="en-US" altLang="de-DE" smtClean="0"/>
              <a:t>3/14/2022</a:t>
            </a:fld>
            <a:endParaRPr lang="de-CH" altLang="de-DE"/>
          </a:p>
        </p:txBody>
      </p:sp>
      <p:sp>
        <p:nvSpPr>
          <p:cNvPr id="5" name="Footer Placeholder 4"/>
          <p:cNvSpPr>
            <a:spLocks noGrp="1"/>
          </p:cNvSpPr>
          <p:nvPr>
            <p:ph type="ftr" sz="quarter" idx="11"/>
          </p:nvPr>
        </p:nvSpPr>
        <p:spPr/>
        <p:txBody>
          <a:bodyPr/>
          <a:lstStyle>
            <a:lvl1pPr>
              <a:defRPr/>
            </a:lvl1pPr>
          </a:lstStyle>
          <a:p>
            <a:pPr>
              <a:defRPr/>
            </a:pPr>
            <a:endParaRPr lang="de-CH" altLang="de-DE"/>
          </a:p>
        </p:txBody>
      </p:sp>
      <p:sp>
        <p:nvSpPr>
          <p:cNvPr id="6" name="Slide Number Placeholder 5"/>
          <p:cNvSpPr>
            <a:spLocks noGrp="1"/>
          </p:cNvSpPr>
          <p:nvPr>
            <p:ph type="sldNum" sz="quarter" idx="12"/>
          </p:nvPr>
        </p:nvSpPr>
        <p:spPr/>
        <p:txBody>
          <a:bodyPr/>
          <a:lstStyle>
            <a:lvl1pPr>
              <a:defRPr/>
            </a:lvl1pPr>
          </a:lstStyle>
          <a:p>
            <a:pPr>
              <a:defRPr/>
            </a:pPr>
            <a:fld id="{B6A7683B-0837-49B5-BFFB-7B258437EB2F}" type="slidenum">
              <a:rPr lang="de-CH" altLang="de-DE"/>
              <a:pPr>
                <a:defRPr/>
              </a:pPr>
              <a:t>‹#›</a:t>
            </a:fld>
            <a:endParaRPr lang="de-CH" altLang="de-DE"/>
          </a:p>
        </p:txBody>
      </p:sp>
    </p:spTree>
    <p:extLst>
      <p:ext uri="{BB962C8B-B14F-4D97-AF65-F5344CB8AC3E}">
        <p14:creationId xmlns:p14="http://schemas.microsoft.com/office/powerpoint/2010/main" val="252682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FA25028-509D-49A9-B36A-8D3961065605}" type="datetime1">
              <a:rPr lang="en-US" smtClean="0"/>
              <a:t>3/14/2022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341061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5EF0AF8-9531-4BD5-B8D0-2420B7A5ECF6}" type="datetime1">
              <a:rPr lang="en-US" smtClean="0"/>
              <a:t>3/14/2022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315631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7781AEB-7E8E-478F-9388-53833DA7BBFD}" type="datetime1">
              <a:rPr lang="en-US" smtClean="0"/>
              <a:t>3/14/2022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12084328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E3BA2B1-2FF1-4BF4-AC3D-9D08CECFE062}" type="datetime1">
              <a:rPr lang="en-US" smtClean="0"/>
              <a:t>3/14/2022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25512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4F63FAE-95F9-4936-B9DA-E77E3FC0E629}" type="datetime1">
              <a:rPr lang="en-US" smtClean="0"/>
              <a:t>3/14/2022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18948262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712535-1F94-47A0-8B49-9185276CB9A3}" type="datetime1">
              <a:rPr lang="en-US" smtClean="0"/>
              <a:t>3/14/2022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54A6C5D-B9C1-4906-B0B9-FD26F1339D6F}" type="slidenum">
              <a:rPr lang="en-US" smtClean="0"/>
              <a:t>‹#›</a:t>
            </a:fld>
            <a:endParaRPr lang="en-US"/>
          </a:p>
        </p:txBody>
      </p:sp>
    </p:spTree>
    <p:extLst>
      <p:ext uri="{BB962C8B-B14F-4D97-AF65-F5344CB8AC3E}">
        <p14:creationId xmlns:p14="http://schemas.microsoft.com/office/powerpoint/2010/main" val="52959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99392"/>
            <a:ext cx="7956376" cy="6957392"/>
          </a:xfrm>
          <a:prstGeom prst="rect">
            <a:avLst/>
          </a:prstGeom>
          <a:solidFill>
            <a:schemeClr val="accent6">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28383" y="274014"/>
            <a:ext cx="1013867" cy="223352"/>
          </a:xfrm>
          <a:prstGeom prst="rect">
            <a:avLst/>
          </a:prstGeom>
        </p:spPr>
      </p:pic>
      <p:sp>
        <p:nvSpPr>
          <p:cNvPr id="10" name="Rectangle 9"/>
          <p:cNvSpPr/>
          <p:nvPr userDrawn="1"/>
        </p:nvSpPr>
        <p:spPr>
          <a:xfrm>
            <a:off x="-1" y="764703"/>
            <a:ext cx="9252521" cy="5760641"/>
          </a:xfrm>
          <a:prstGeom prst="rect">
            <a:avLst/>
          </a:prstGeom>
          <a:solidFill>
            <a:schemeClr val="accent6">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80538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4060"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EB8ED-C527-4E21-8A79-32CAD8BEDB18}" type="datetime1">
              <a:rPr lang="en-US" smtClean="0"/>
              <a:t>3/14/2022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CE704-97CE-4087-8882-79493298972D}" type="slidenum">
              <a:rPr lang="en-US" smtClean="0"/>
              <a:t>‹#›</a:t>
            </a:fld>
            <a:endParaRPr lang="en-US"/>
          </a:p>
        </p:txBody>
      </p:sp>
    </p:spTree>
    <p:extLst>
      <p:ext uri="{BB962C8B-B14F-4D97-AF65-F5344CB8AC3E}">
        <p14:creationId xmlns:p14="http://schemas.microsoft.com/office/powerpoint/2010/main" val="68491976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250825" y="981075"/>
            <a:ext cx="86423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a:solidFill>
                  <a:srgbClr val="000000"/>
                </a:solidFill>
                <a:latin typeface="Times New Roman" pitchFamily="18" charset="0"/>
              </a:defRPr>
            </a:lvl1pPr>
          </a:lstStyle>
          <a:p>
            <a:pPr fontAlgn="base">
              <a:spcBef>
                <a:spcPct val="0"/>
              </a:spcBef>
              <a:spcAft>
                <a:spcPct val="0"/>
              </a:spcAft>
              <a:defRPr/>
            </a:pPr>
            <a:fld id="{8E7E3BA8-BF06-4BA7-937F-82F4BEED2565}" type="datetime1">
              <a:rPr lang="en-US" altLang="de-DE" sz="1400" smtClean="0">
                <a:cs typeface="Arial" pitchFamily="34" charset="0"/>
              </a:rPr>
              <a:t>3/14/2022</a:t>
            </a:fld>
            <a:endParaRPr lang="en-US" altLang="de-DE" sz="1400">
              <a:cs typeface="Arial" pitchFamily="34" charset="0"/>
            </a:endParaRPr>
          </a:p>
        </p:txBody>
      </p:sp>
      <p:sp>
        <p:nvSpPr>
          <p:cNvPr id="1029" name="Rectangle 5"/>
          <p:cNvSpPr>
            <a:spLocks noGrp="1" noChangeArrowheads="1"/>
          </p:cNvSpPr>
          <p:nvPr>
            <p:ph type="ftr" sz="quarter" idx="3"/>
          </p:nvPr>
        </p:nvSpPr>
        <p:spPr bwMode="auto">
          <a:xfrm>
            <a:off x="2627313"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a:solidFill>
                  <a:srgbClr val="000000"/>
                </a:solidFill>
                <a:latin typeface="Times New Roman" pitchFamily="18" charset="0"/>
              </a:defRPr>
            </a:lvl1pPr>
          </a:lstStyle>
          <a:p>
            <a:pPr fontAlgn="base">
              <a:spcBef>
                <a:spcPct val="0"/>
              </a:spcBef>
              <a:spcAft>
                <a:spcPct val="0"/>
              </a:spcAft>
              <a:defRPr/>
            </a:pPr>
            <a:endParaRPr lang="en-US" altLang="de-DE" sz="1400">
              <a:cs typeface="Arial" pitchFamily="34" charset="0"/>
            </a:endParaRPr>
          </a:p>
        </p:txBody>
      </p:sp>
      <p:sp>
        <p:nvSpPr>
          <p:cNvPr id="1030" name="Rectangle 6"/>
          <p:cNvSpPr>
            <a:spLocks noGrp="1" noChangeArrowheads="1"/>
          </p:cNvSpPr>
          <p:nvPr>
            <p:ph type="sldNum" sz="quarter" idx="4"/>
          </p:nvPr>
        </p:nvSpPr>
        <p:spPr bwMode="auto">
          <a:xfrm>
            <a:off x="7696200" y="6553200"/>
            <a:ext cx="1447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i="1">
                <a:solidFill>
                  <a:srgbClr val="000000"/>
                </a:solidFill>
                <a:latin typeface="Times New Roman" pitchFamily="18" charset="0"/>
              </a:defRPr>
            </a:lvl1pPr>
          </a:lstStyle>
          <a:p>
            <a:pPr fontAlgn="base">
              <a:spcBef>
                <a:spcPct val="0"/>
              </a:spcBef>
              <a:spcAft>
                <a:spcPct val="0"/>
              </a:spcAft>
              <a:defRPr/>
            </a:pPr>
            <a:fld id="{EB4A67C8-35A8-4877-BEE5-1906D9A15CC9}" type="slidenum">
              <a:rPr lang="en-US" altLang="de-DE">
                <a:cs typeface="Arial" pitchFamily="34" charset="0"/>
              </a:rPr>
              <a:pPr fontAlgn="base">
                <a:spcBef>
                  <a:spcPct val="0"/>
                </a:spcBef>
                <a:spcAft>
                  <a:spcPct val="0"/>
                </a:spcAft>
                <a:defRPr/>
              </a:pPr>
              <a:t>‹#›</a:t>
            </a:fld>
            <a:endParaRPr lang="en-US" altLang="de-DE">
              <a:cs typeface="Arial" pitchFamily="34" charset="0"/>
            </a:endParaRPr>
          </a:p>
        </p:txBody>
      </p:sp>
      <p:sp>
        <p:nvSpPr>
          <p:cNvPr id="2054" name="Rectangle 2"/>
          <p:cNvSpPr>
            <a:spLocks noGrp="1" noChangeArrowheads="1"/>
          </p:cNvSpPr>
          <p:nvPr>
            <p:ph type="title"/>
          </p:nvPr>
        </p:nvSpPr>
        <p:spPr bwMode="auto">
          <a:xfrm>
            <a:off x="179388" y="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5" name="Rectangle 9"/>
          <p:cNvSpPr>
            <a:spLocks noChangeArrowheads="1"/>
          </p:cNvSpPr>
          <p:nvPr userDrawn="1"/>
        </p:nvSpPr>
        <p:spPr bwMode="auto">
          <a:xfrm>
            <a:off x="-914400" y="1243013"/>
            <a:ext cx="10191750" cy="5386387"/>
          </a:xfrm>
          <a:prstGeom prst="rect">
            <a:avLst/>
          </a:prstGeom>
          <a:solidFill>
            <a:srgbClr val="ECC38C">
              <a:alpha val="2313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1400">
                <a:solidFill>
                  <a:srgbClr val="FF3300"/>
                </a:solidFill>
                <a:latin typeface="Arial" pitchFamily="34" charset="0"/>
                <a:cs typeface="Arial" pitchFamily="34" charset="0"/>
              </a:defRPr>
            </a:lvl1pPr>
            <a:lvl2pPr marL="742950" indent="-285750" eaLnBrk="0" hangingPunct="0">
              <a:defRPr sz="1400">
                <a:solidFill>
                  <a:srgbClr val="FF3300"/>
                </a:solidFill>
                <a:latin typeface="Arial" pitchFamily="34" charset="0"/>
                <a:cs typeface="Arial" pitchFamily="34" charset="0"/>
              </a:defRPr>
            </a:lvl2pPr>
            <a:lvl3pPr marL="1143000" indent="-228600" eaLnBrk="0" hangingPunct="0">
              <a:defRPr sz="1400">
                <a:solidFill>
                  <a:srgbClr val="FF3300"/>
                </a:solidFill>
                <a:latin typeface="Arial" pitchFamily="34" charset="0"/>
                <a:cs typeface="Arial" pitchFamily="34" charset="0"/>
              </a:defRPr>
            </a:lvl3pPr>
            <a:lvl4pPr marL="1600200" indent="-228600" eaLnBrk="0" hangingPunct="0">
              <a:defRPr sz="1400">
                <a:solidFill>
                  <a:srgbClr val="FF3300"/>
                </a:solidFill>
                <a:latin typeface="Arial" pitchFamily="34" charset="0"/>
                <a:cs typeface="Arial" pitchFamily="34" charset="0"/>
              </a:defRPr>
            </a:lvl4pPr>
            <a:lvl5pPr marL="2057400" indent="-228600" eaLnBrk="0" hangingPunct="0">
              <a:defRPr sz="1400">
                <a:solidFill>
                  <a:srgbClr val="FF3300"/>
                </a:solidFill>
                <a:latin typeface="Arial" pitchFamily="34" charset="0"/>
                <a:cs typeface="Arial" pitchFamily="34" charset="0"/>
              </a:defRPr>
            </a:lvl5pPr>
            <a:lvl6pPr marL="2514600" indent="-228600" eaLnBrk="0" fontAlgn="base" hangingPunct="0">
              <a:spcBef>
                <a:spcPct val="0"/>
              </a:spcBef>
              <a:spcAft>
                <a:spcPct val="0"/>
              </a:spcAft>
              <a:defRPr sz="1400">
                <a:solidFill>
                  <a:srgbClr val="FF3300"/>
                </a:solidFill>
                <a:latin typeface="Arial" pitchFamily="34" charset="0"/>
                <a:cs typeface="Arial" pitchFamily="34" charset="0"/>
              </a:defRPr>
            </a:lvl6pPr>
            <a:lvl7pPr marL="2971800" indent="-228600" eaLnBrk="0" fontAlgn="base" hangingPunct="0">
              <a:spcBef>
                <a:spcPct val="0"/>
              </a:spcBef>
              <a:spcAft>
                <a:spcPct val="0"/>
              </a:spcAft>
              <a:defRPr sz="1400">
                <a:solidFill>
                  <a:srgbClr val="FF3300"/>
                </a:solidFill>
                <a:latin typeface="Arial" pitchFamily="34" charset="0"/>
                <a:cs typeface="Arial" pitchFamily="34" charset="0"/>
              </a:defRPr>
            </a:lvl7pPr>
            <a:lvl8pPr marL="3429000" indent="-228600" eaLnBrk="0" fontAlgn="base" hangingPunct="0">
              <a:spcBef>
                <a:spcPct val="0"/>
              </a:spcBef>
              <a:spcAft>
                <a:spcPct val="0"/>
              </a:spcAft>
              <a:defRPr sz="1400">
                <a:solidFill>
                  <a:srgbClr val="FF3300"/>
                </a:solidFill>
                <a:latin typeface="Arial" pitchFamily="34" charset="0"/>
                <a:cs typeface="Arial" pitchFamily="34" charset="0"/>
              </a:defRPr>
            </a:lvl8pPr>
            <a:lvl9pPr marL="3886200" indent="-228600" eaLnBrk="0" fontAlgn="base" hangingPunct="0">
              <a:spcBef>
                <a:spcPct val="0"/>
              </a:spcBef>
              <a:spcAft>
                <a:spcPct val="0"/>
              </a:spcAft>
              <a:defRPr sz="1400">
                <a:solidFill>
                  <a:srgbClr val="FF3300"/>
                </a:solidFill>
                <a:latin typeface="Arial" pitchFamily="34" charset="0"/>
                <a:cs typeface="Arial" pitchFamily="34" charset="0"/>
              </a:defRPr>
            </a:lvl9pPr>
          </a:lstStyle>
          <a:p>
            <a:pPr fontAlgn="base">
              <a:spcBef>
                <a:spcPct val="50000"/>
              </a:spcBef>
              <a:spcAft>
                <a:spcPct val="0"/>
              </a:spcAft>
              <a:defRPr/>
            </a:pPr>
            <a:endParaRPr lang="en-US" altLang="de-DE" smtClean="0"/>
          </a:p>
        </p:txBody>
      </p:sp>
      <p:pic>
        <p:nvPicPr>
          <p:cNvPr id="2056" name="Picture 10"/>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31088" y="396875"/>
            <a:ext cx="15509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11"/>
          <p:cNvSpPr>
            <a:spLocks noChangeArrowheads="1"/>
          </p:cNvSpPr>
          <p:nvPr userDrawn="1"/>
        </p:nvSpPr>
        <p:spPr bwMode="auto">
          <a:xfrm>
            <a:off x="0" y="0"/>
            <a:ext cx="7277100" cy="7086600"/>
          </a:xfrm>
          <a:prstGeom prst="rect">
            <a:avLst/>
          </a:prstGeom>
          <a:solidFill>
            <a:srgbClr val="ECC38C">
              <a:alpha val="2313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1400">
                <a:solidFill>
                  <a:srgbClr val="FF3300"/>
                </a:solidFill>
                <a:latin typeface="Arial" pitchFamily="34" charset="0"/>
                <a:cs typeface="Arial" pitchFamily="34" charset="0"/>
              </a:defRPr>
            </a:lvl1pPr>
            <a:lvl2pPr marL="742950" indent="-285750" eaLnBrk="0" hangingPunct="0">
              <a:defRPr sz="1400">
                <a:solidFill>
                  <a:srgbClr val="FF3300"/>
                </a:solidFill>
                <a:latin typeface="Arial" pitchFamily="34" charset="0"/>
                <a:cs typeface="Arial" pitchFamily="34" charset="0"/>
              </a:defRPr>
            </a:lvl2pPr>
            <a:lvl3pPr marL="1143000" indent="-228600" eaLnBrk="0" hangingPunct="0">
              <a:defRPr sz="1400">
                <a:solidFill>
                  <a:srgbClr val="FF3300"/>
                </a:solidFill>
                <a:latin typeface="Arial" pitchFamily="34" charset="0"/>
                <a:cs typeface="Arial" pitchFamily="34" charset="0"/>
              </a:defRPr>
            </a:lvl3pPr>
            <a:lvl4pPr marL="1600200" indent="-228600" eaLnBrk="0" hangingPunct="0">
              <a:defRPr sz="1400">
                <a:solidFill>
                  <a:srgbClr val="FF3300"/>
                </a:solidFill>
                <a:latin typeface="Arial" pitchFamily="34" charset="0"/>
                <a:cs typeface="Arial" pitchFamily="34" charset="0"/>
              </a:defRPr>
            </a:lvl4pPr>
            <a:lvl5pPr marL="2057400" indent="-228600" eaLnBrk="0" hangingPunct="0">
              <a:defRPr sz="1400">
                <a:solidFill>
                  <a:srgbClr val="FF3300"/>
                </a:solidFill>
                <a:latin typeface="Arial" pitchFamily="34" charset="0"/>
                <a:cs typeface="Arial" pitchFamily="34" charset="0"/>
              </a:defRPr>
            </a:lvl5pPr>
            <a:lvl6pPr marL="2514600" indent="-228600" eaLnBrk="0" fontAlgn="base" hangingPunct="0">
              <a:spcBef>
                <a:spcPct val="0"/>
              </a:spcBef>
              <a:spcAft>
                <a:spcPct val="0"/>
              </a:spcAft>
              <a:defRPr sz="1400">
                <a:solidFill>
                  <a:srgbClr val="FF3300"/>
                </a:solidFill>
                <a:latin typeface="Arial" pitchFamily="34" charset="0"/>
                <a:cs typeface="Arial" pitchFamily="34" charset="0"/>
              </a:defRPr>
            </a:lvl6pPr>
            <a:lvl7pPr marL="2971800" indent="-228600" eaLnBrk="0" fontAlgn="base" hangingPunct="0">
              <a:spcBef>
                <a:spcPct val="0"/>
              </a:spcBef>
              <a:spcAft>
                <a:spcPct val="0"/>
              </a:spcAft>
              <a:defRPr sz="1400">
                <a:solidFill>
                  <a:srgbClr val="FF3300"/>
                </a:solidFill>
                <a:latin typeface="Arial" pitchFamily="34" charset="0"/>
                <a:cs typeface="Arial" pitchFamily="34" charset="0"/>
              </a:defRPr>
            </a:lvl7pPr>
            <a:lvl8pPr marL="3429000" indent="-228600" eaLnBrk="0" fontAlgn="base" hangingPunct="0">
              <a:spcBef>
                <a:spcPct val="0"/>
              </a:spcBef>
              <a:spcAft>
                <a:spcPct val="0"/>
              </a:spcAft>
              <a:defRPr sz="1400">
                <a:solidFill>
                  <a:srgbClr val="FF3300"/>
                </a:solidFill>
                <a:latin typeface="Arial" pitchFamily="34" charset="0"/>
                <a:cs typeface="Arial" pitchFamily="34" charset="0"/>
              </a:defRPr>
            </a:lvl8pPr>
            <a:lvl9pPr marL="3886200" indent="-228600" eaLnBrk="0" fontAlgn="base" hangingPunct="0">
              <a:spcBef>
                <a:spcPct val="0"/>
              </a:spcBef>
              <a:spcAft>
                <a:spcPct val="0"/>
              </a:spcAft>
              <a:defRPr sz="1400">
                <a:solidFill>
                  <a:srgbClr val="FF3300"/>
                </a:solidFill>
                <a:latin typeface="Arial" pitchFamily="34" charset="0"/>
                <a:cs typeface="Arial" pitchFamily="34" charset="0"/>
              </a:defRPr>
            </a:lvl9pPr>
          </a:lstStyle>
          <a:p>
            <a:pPr fontAlgn="base">
              <a:spcBef>
                <a:spcPct val="50000"/>
              </a:spcBef>
              <a:spcAft>
                <a:spcPct val="0"/>
              </a:spcAft>
              <a:defRPr/>
            </a:pPr>
            <a:endParaRPr lang="en-US" altLang="de-DE" smtClean="0"/>
          </a:p>
        </p:txBody>
      </p:sp>
    </p:spTree>
    <p:extLst>
      <p:ext uri="{BB962C8B-B14F-4D97-AF65-F5344CB8AC3E}">
        <p14:creationId xmlns:p14="http://schemas.microsoft.com/office/powerpoint/2010/main" val="213195765"/>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transition spd="slow"/>
  <p:timing>
    <p:tnLst>
      <p:par>
        <p:cTn id="1" dur="indefinite" restart="never" nodeType="tmRoot"/>
      </p:par>
    </p:tnLst>
  </p:timing>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Unicode MS" pitchFamily="34" charset="-128"/>
        </a:defRPr>
      </a:lvl2pPr>
      <a:lvl3pPr algn="l" rtl="0" eaLnBrk="0" fontAlgn="base" hangingPunct="0">
        <a:spcBef>
          <a:spcPct val="0"/>
        </a:spcBef>
        <a:spcAft>
          <a:spcPct val="0"/>
        </a:spcAft>
        <a:defRPr sz="3200">
          <a:solidFill>
            <a:schemeClr val="tx2"/>
          </a:solidFill>
          <a:latin typeface="Arial Unicode MS" pitchFamily="34" charset="-128"/>
        </a:defRPr>
      </a:lvl3pPr>
      <a:lvl4pPr algn="l" rtl="0" eaLnBrk="0" fontAlgn="base" hangingPunct="0">
        <a:spcBef>
          <a:spcPct val="0"/>
        </a:spcBef>
        <a:spcAft>
          <a:spcPct val="0"/>
        </a:spcAft>
        <a:defRPr sz="3200">
          <a:solidFill>
            <a:schemeClr val="tx2"/>
          </a:solidFill>
          <a:latin typeface="Arial Unicode MS" pitchFamily="34" charset="-128"/>
        </a:defRPr>
      </a:lvl4pPr>
      <a:lvl5pPr algn="l" rtl="0" eaLnBrk="0" fontAlgn="base" hangingPunct="0">
        <a:spcBef>
          <a:spcPct val="0"/>
        </a:spcBef>
        <a:spcAft>
          <a:spcPct val="0"/>
        </a:spcAft>
        <a:defRPr sz="3200">
          <a:solidFill>
            <a:schemeClr val="tx2"/>
          </a:solidFill>
          <a:latin typeface="Arial Unicode MS" pitchFamily="34" charset="-128"/>
        </a:defRPr>
      </a:lvl5pPr>
      <a:lvl6pPr marL="457200" algn="l" rtl="0" eaLnBrk="0" fontAlgn="base" hangingPunct="0">
        <a:spcBef>
          <a:spcPct val="0"/>
        </a:spcBef>
        <a:spcAft>
          <a:spcPct val="0"/>
        </a:spcAft>
        <a:defRPr sz="3200">
          <a:solidFill>
            <a:schemeClr val="tx2"/>
          </a:solidFill>
          <a:latin typeface="Arial Unicode MS" pitchFamily="34" charset="-128"/>
        </a:defRPr>
      </a:lvl6pPr>
      <a:lvl7pPr marL="914400" algn="l" rtl="0" eaLnBrk="0" fontAlgn="base" hangingPunct="0">
        <a:spcBef>
          <a:spcPct val="0"/>
        </a:spcBef>
        <a:spcAft>
          <a:spcPct val="0"/>
        </a:spcAft>
        <a:defRPr sz="3200">
          <a:solidFill>
            <a:schemeClr val="tx2"/>
          </a:solidFill>
          <a:latin typeface="Arial Unicode MS" pitchFamily="34" charset="-128"/>
        </a:defRPr>
      </a:lvl7pPr>
      <a:lvl8pPr marL="1371600" algn="l" rtl="0" eaLnBrk="0" fontAlgn="base" hangingPunct="0">
        <a:spcBef>
          <a:spcPct val="0"/>
        </a:spcBef>
        <a:spcAft>
          <a:spcPct val="0"/>
        </a:spcAft>
        <a:defRPr sz="3200">
          <a:solidFill>
            <a:schemeClr val="tx2"/>
          </a:solidFill>
          <a:latin typeface="Arial Unicode MS" pitchFamily="34" charset="-128"/>
        </a:defRPr>
      </a:lvl8pPr>
      <a:lvl9pPr marL="1828800" algn="l" rtl="0" eaLnBrk="0" fontAlgn="base" hangingPunct="0">
        <a:spcBef>
          <a:spcPct val="0"/>
        </a:spcBef>
        <a:spcAft>
          <a:spcPct val="0"/>
        </a:spcAft>
        <a:defRPr sz="32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qcat.wocat.net/en/wocat/" TargetMode="Externa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tiff"/></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notesSlide" Target="../notesSlides/notesSlide3.xml"/><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6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7.xml"/><Relationship Id="rId5" Type="http://schemas.openxmlformats.org/officeDocument/2006/relationships/hyperlink" Target="https://qcat.wocat.net/en/wocat/" TargetMode="External"/><Relationship Id="rId4" Type="http://schemas.openxmlformats.org/officeDocument/2006/relationships/image" Target="../media/image123.JPG"/></Relationships>
</file>

<file path=ppt/slides/_rels/slide6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2.jpe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3" Type="http://schemas.openxmlformats.org/officeDocument/2006/relationships/notesSlide" Target="../notesSlides/notesSlide5.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07504" y="836712"/>
            <a:ext cx="7920880" cy="2304256"/>
          </a:xfrm>
        </p:spPr>
        <p:txBody>
          <a:bodyPr anchor="t"/>
          <a:lstStyle/>
          <a:p>
            <a:r>
              <a:rPr lang="en-US" altLang="de-DE" sz="3600" dirty="0" smtClean="0">
                <a:latin typeface="Arial" panose="020B0604020202020204" pitchFamily="34" charset="0"/>
                <a:cs typeface="Arial" panose="020B0604020202020204" pitchFamily="34" charset="0"/>
              </a:rPr>
              <a:t>Documenting best practices in SLM with</a:t>
            </a:r>
            <a:r>
              <a:rPr lang="en-GB" altLang="de-DE" sz="4000" dirty="0" smtClean="0">
                <a:latin typeface="Arial" panose="020B0604020202020204" pitchFamily="34" charset="0"/>
                <a:cs typeface="Arial" panose="020B0604020202020204" pitchFamily="34" charset="0"/>
              </a:rPr>
              <a:t/>
            </a:r>
            <a:br>
              <a:rPr lang="en-GB" altLang="de-DE" sz="4000" dirty="0" smtClean="0">
                <a:latin typeface="Arial" panose="020B0604020202020204" pitchFamily="34" charset="0"/>
                <a:cs typeface="Arial" panose="020B0604020202020204" pitchFamily="34" charset="0"/>
              </a:rPr>
            </a:br>
            <a:r>
              <a:rPr lang="en-US" altLang="de-DE" sz="3600" b="1" dirty="0" smtClean="0">
                <a:latin typeface="Arial" panose="020B0604020202020204" pitchFamily="34" charset="0"/>
                <a:cs typeface="Arial" panose="020B0604020202020204" pitchFamily="34" charset="0"/>
              </a:rPr>
              <a:t>Questionnaires on Technologies</a:t>
            </a:r>
            <a:br>
              <a:rPr lang="en-US" altLang="de-DE" sz="3600" b="1" dirty="0" smtClean="0">
                <a:latin typeface="Arial" panose="020B0604020202020204" pitchFamily="34" charset="0"/>
                <a:cs typeface="Arial" panose="020B0604020202020204" pitchFamily="34" charset="0"/>
              </a:rPr>
            </a:br>
            <a:r>
              <a:rPr lang="en-US" altLang="de-DE" sz="3600" b="1" dirty="0" smtClean="0">
                <a:latin typeface="Arial" panose="020B0604020202020204" pitchFamily="34" charset="0"/>
                <a:cs typeface="Arial" panose="020B0604020202020204" pitchFamily="34" charset="0"/>
              </a:rPr>
              <a:t> (QT) &amp;</a:t>
            </a:r>
            <a:r>
              <a:rPr lang="en-US" altLang="de-DE" sz="3600" dirty="0" smtClean="0">
                <a:latin typeface="Arial" panose="020B0604020202020204" pitchFamily="34" charset="0"/>
                <a:cs typeface="Arial" panose="020B0604020202020204" pitchFamily="34" charset="0"/>
              </a:rPr>
              <a:t> </a:t>
            </a:r>
            <a:r>
              <a:rPr lang="en-US" altLang="de-DE" sz="3600" b="1" dirty="0" smtClean="0">
                <a:latin typeface="Arial" panose="020B0604020202020204" pitchFamily="34" charset="0"/>
                <a:cs typeface="Arial" panose="020B0604020202020204" pitchFamily="34" charset="0"/>
              </a:rPr>
              <a:t>Approaches(QA)</a:t>
            </a:r>
            <a:endParaRPr lang="en-US" altLang="de-DE" sz="4800" b="1" dirty="0" smtClean="0">
              <a:solidFill>
                <a:srgbClr val="FF0000"/>
              </a:solidFill>
              <a:latin typeface="Arial" panose="020B0604020202020204" pitchFamily="34" charset="0"/>
              <a:cs typeface="Arial" panose="020B0604020202020204" pitchFamily="34" charset="0"/>
            </a:endParaRPr>
          </a:p>
        </p:txBody>
      </p:sp>
      <p:sp>
        <p:nvSpPr>
          <p:cNvPr id="16388" name="Rectangle 3"/>
          <p:cNvSpPr>
            <a:spLocks noGrp="1" noChangeArrowheads="1"/>
          </p:cNvSpPr>
          <p:nvPr>
            <p:ph idx="1"/>
          </p:nvPr>
        </p:nvSpPr>
        <p:spPr>
          <a:xfrm>
            <a:off x="35496" y="5876134"/>
            <a:ext cx="4572000" cy="646331"/>
          </a:xfrm>
        </p:spPr>
        <p:txBody>
          <a:bodyPr wrap="square">
            <a:spAutoFit/>
          </a:bodyPr>
          <a:lstStyle/>
          <a:p>
            <a:pPr marL="0" indent="0">
              <a:spcBef>
                <a:spcPts val="0"/>
              </a:spcBef>
              <a:buFontTx/>
              <a:buNone/>
            </a:pPr>
            <a:r>
              <a:rPr lang="en-US" altLang="de-DE" sz="1200" dirty="0" smtClean="0">
                <a:latin typeface="Futura Bk BT" panose="020B0502020204020303" pitchFamily="34" charset="0"/>
              </a:rPr>
              <a:t>WOCAT Secretariat</a:t>
            </a:r>
          </a:p>
          <a:p>
            <a:pPr marL="0" indent="0">
              <a:spcBef>
                <a:spcPts val="0"/>
              </a:spcBef>
              <a:buFontTx/>
              <a:buNone/>
            </a:pPr>
            <a:r>
              <a:rPr lang="en-US" altLang="de-DE" sz="1200" dirty="0" smtClean="0">
                <a:latin typeface="Futura Bk BT" panose="020B0502020204020303" pitchFamily="34" charset="0"/>
              </a:rPr>
              <a:t>Center for Development and Environment (CDE)</a:t>
            </a:r>
          </a:p>
          <a:p>
            <a:pPr marL="0" indent="0">
              <a:spcBef>
                <a:spcPts val="0"/>
              </a:spcBef>
              <a:buFontTx/>
              <a:buNone/>
            </a:pPr>
            <a:r>
              <a:rPr lang="en-US" altLang="de-DE" sz="1200" dirty="0" smtClean="0">
                <a:latin typeface="Futura Bk BT" panose="020B0502020204020303" pitchFamily="34" charset="0"/>
              </a:rPr>
              <a:t>University of Bern</a:t>
            </a:r>
          </a:p>
        </p:txBody>
      </p:sp>
      <p:cxnSp>
        <p:nvCxnSpPr>
          <p:cNvPr id="23" name="Straight Connector 22"/>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16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68158" y="3245488"/>
            <a:ext cx="4088218" cy="256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3" name="Picture 3" descr="P:\ecosystems\02_projects\WOCAT\10 Photos &amp; Figures\Photos\6 WOCAT Tools &amp; Methods\DS and mapping\IMG_418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104" b="5104"/>
          <a:stretch/>
        </p:blipFill>
        <p:spPr bwMode="auto">
          <a:xfrm>
            <a:off x="71544" y="3245488"/>
            <a:ext cx="3796614" cy="25569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52027" y="6133946"/>
            <a:ext cx="3528392" cy="369332"/>
          </a:xfrm>
          <a:prstGeom prst="rect">
            <a:avLst/>
          </a:prstGeom>
          <a:noFill/>
        </p:spPr>
        <p:txBody>
          <a:bodyPr wrap="square" rtlCol="0">
            <a:spAutoFit/>
          </a:bodyPr>
          <a:lstStyle/>
          <a:p>
            <a:r>
              <a:rPr lang="en-US" dirty="0">
                <a:hlinkClick r:id="rId5"/>
              </a:rPr>
              <a:t>https://qcat.wocat.net/en/wocat</a:t>
            </a:r>
            <a:r>
              <a:rPr lang="en-US" dirty="0" smtClean="0">
                <a:hlinkClick r:id="rId5"/>
              </a:rPr>
              <a:t>/</a:t>
            </a:r>
            <a:r>
              <a:rPr lang="en-US" dirty="0" smtClean="0"/>
              <a:t> </a:t>
            </a:r>
            <a:endParaRPr lang="en-US" dirty="0"/>
          </a:p>
        </p:txBody>
      </p:sp>
      <p:sp>
        <p:nvSpPr>
          <p:cNvPr id="3" name="Slide Number Placeholder 2"/>
          <p:cNvSpPr>
            <a:spLocks noGrp="1"/>
          </p:cNvSpPr>
          <p:nvPr>
            <p:ph type="sldNum" sz="quarter" idx="12"/>
          </p:nvPr>
        </p:nvSpPr>
        <p:spPr/>
        <p:txBody>
          <a:bodyPr/>
          <a:lstStyle/>
          <a:p>
            <a:fld id="{954A6C5D-B9C1-4906-B0B9-FD26F1339D6F}" type="slidenum">
              <a:rPr lang="en-US" smtClean="0"/>
              <a:t>1</a:t>
            </a:fld>
            <a:endParaRPr lang="en-US"/>
          </a:p>
        </p:txBody>
      </p:sp>
    </p:spTree>
    <p:extLst>
      <p:ext uri="{BB962C8B-B14F-4D97-AF65-F5344CB8AC3E}">
        <p14:creationId xmlns:p14="http://schemas.microsoft.com/office/powerpoint/2010/main" val="418370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75876"/>
            <a:ext cx="8229600" cy="576064"/>
          </a:xfrm>
        </p:spPr>
        <p:txBody>
          <a:bodyPr/>
          <a:lstStyle/>
          <a:p>
            <a:pPr algn="l"/>
            <a:r>
              <a:rPr lang="en-US" sz="2800" dirty="0" smtClean="0">
                <a:solidFill>
                  <a:srgbClr val="00B050"/>
                </a:solidFill>
                <a:latin typeface="Arial" panose="020B0604020202020204" pitchFamily="34" charset="0"/>
                <a:cs typeface="Arial" panose="020B0604020202020204" pitchFamily="34" charset="0"/>
              </a:rPr>
              <a:t>QT structure &amp; content</a:t>
            </a:r>
            <a:endParaRPr lang="en-US" sz="2800" dirty="0">
              <a:solidFill>
                <a:srgbClr val="00B05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23528" y="1052736"/>
            <a:ext cx="7056784" cy="3096344"/>
          </a:xfrm>
        </p:spPr>
        <p:txBody>
          <a:bodyPr/>
          <a:lstStyle/>
          <a:p>
            <a:pPr marL="0" indent="0">
              <a:buNone/>
            </a:pPr>
            <a:r>
              <a:rPr lang="en-US" sz="1800" dirty="0" smtClean="0">
                <a:latin typeface="Arial" panose="020B0604020202020204" pitchFamily="34" charset="0"/>
                <a:cs typeface="Arial" panose="020B0604020202020204" pitchFamily="34" charset="0"/>
              </a:rPr>
              <a:t>Introduction to the questionnaire		</a:t>
            </a:r>
          </a:p>
          <a:p>
            <a:pPr marL="0" indent="0">
              <a:buNone/>
            </a:pPr>
            <a:r>
              <a:rPr lang="en-US" sz="1800" dirty="0" smtClean="0">
                <a:latin typeface="Arial" panose="020B0604020202020204" pitchFamily="34" charset="0"/>
                <a:cs typeface="Arial" panose="020B0604020202020204" pitchFamily="34" charset="0"/>
              </a:rPr>
              <a:t>1. General information			</a:t>
            </a:r>
          </a:p>
          <a:p>
            <a:pPr marL="0" indent="0">
              <a:buNone/>
            </a:pPr>
            <a:r>
              <a:rPr lang="en-US" sz="1800" dirty="0" smtClean="0">
                <a:latin typeface="Arial" panose="020B0604020202020204" pitchFamily="34" charset="0"/>
                <a:cs typeface="Arial" panose="020B0604020202020204" pitchFamily="34" charset="0"/>
              </a:rPr>
              <a:t>2. Description of the SLM Technology		</a:t>
            </a:r>
          </a:p>
          <a:p>
            <a:pPr marL="0" indent="0">
              <a:buNone/>
            </a:pPr>
            <a:r>
              <a:rPr lang="en-US" sz="1800" dirty="0" smtClean="0">
                <a:latin typeface="Arial" panose="020B0604020202020204" pitchFamily="34" charset="0"/>
                <a:cs typeface="Arial" panose="020B0604020202020204" pitchFamily="34" charset="0"/>
              </a:rPr>
              <a:t>3. Classification of the SLM Technology</a:t>
            </a:r>
          </a:p>
          <a:p>
            <a:pPr marL="266700" indent="-266700">
              <a:buNone/>
            </a:pPr>
            <a:r>
              <a:rPr lang="en-US" sz="1800" dirty="0" smtClean="0">
                <a:latin typeface="Arial" panose="020B0604020202020204" pitchFamily="34" charset="0"/>
                <a:cs typeface="Arial" panose="020B0604020202020204" pitchFamily="34" charset="0"/>
              </a:rPr>
              <a:t>4. Technical specifications, implementation activities, inputs, and costs</a:t>
            </a:r>
          </a:p>
          <a:p>
            <a:pPr marL="0" indent="0">
              <a:buNone/>
            </a:pPr>
            <a:r>
              <a:rPr lang="en-US" sz="1800" dirty="0" smtClean="0">
                <a:latin typeface="Arial" panose="020B0604020202020204" pitchFamily="34" charset="0"/>
                <a:cs typeface="Arial" panose="020B0604020202020204" pitchFamily="34" charset="0"/>
              </a:rPr>
              <a:t>5. Natural and human environment</a:t>
            </a:r>
          </a:p>
          <a:p>
            <a:pPr marL="0" indent="0">
              <a:buNone/>
            </a:pPr>
            <a:r>
              <a:rPr lang="en-US" sz="1800" dirty="0" smtClean="0">
                <a:latin typeface="Arial" panose="020B0604020202020204" pitchFamily="34" charset="0"/>
                <a:cs typeface="Arial" panose="020B0604020202020204" pitchFamily="34" charset="0"/>
              </a:rPr>
              <a:t>6. Impacts and concluding statements</a:t>
            </a:r>
          </a:p>
          <a:p>
            <a:pPr marL="0" indent="0">
              <a:buNone/>
            </a:pPr>
            <a:r>
              <a:rPr lang="en-US" sz="1800" dirty="0" smtClean="0">
                <a:latin typeface="Arial" panose="020B0604020202020204" pitchFamily="34" charset="0"/>
                <a:cs typeface="Arial" panose="020B0604020202020204" pitchFamily="34" charset="0"/>
              </a:rPr>
              <a:t>7. References and links			</a:t>
            </a:r>
          </a:p>
          <a:p>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954A6C5D-B9C1-4906-B0B9-FD26F1339D6F}" type="slidenum">
              <a:rPr lang="en-US" smtClean="0"/>
              <a:t>10</a:t>
            </a:fld>
            <a:endParaRPr lang="en-US"/>
          </a:p>
        </p:txBody>
      </p:sp>
    </p:spTree>
    <p:extLst>
      <p:ext uri="{BB962C8B-B14F-4D97-AF65-F5344CB8AC3E}">
        <p14:creationId xmlns:p14="http://schemas.microsoft.com/office/powerpoint/2010/main" val="2390689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528" y="188640"/>
            <a:ext cx="8229600" cy="576064"/>
          </a:xfrm>
        </p:spPr>
        <p:txBody>
          <a:bodyPr/>
          <a:lstStyle/>
          <a:p>
            <a:pPr algn="l"/>
            <a:r>
              <a:rPr lang="en-US" sz="2800" dirty="0" smtClean="0">
                <a:solidFill>
                  <a:srgbClr val="B45A10"/>
                </a:solidFill>
                <a:latin typeface="Arial" panose="020B0604020202020204" pitchFamily="34" charset="0"/>
                <a:cs typeface="Arial" panose="020B0604020202020204" pitchFamily="34" charset="0"/>
              </a:rPr>
              <a:t>QA structure &amp; content</a:t>
            </a:r>
            <a:endParaRPr lang="en-US" sz="2800" dirty="0">
              <a:solidFill>
                <a:srgbClr val="B45A10"/>
              </a:solidFill>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323528" y="980728"/>
            <a:ext cx="7416824" cy="4853136"/>
          </a:xfrm>
        </p:spPr>
        <p:txBody>
          <a:bodyPr/>
          <a:lstStyle/>
          <a:p>
            <a:pPr marL="0" indent="0">
              <a:buNone/>
            </a:pPr>
            <a:r>
              <a:rPr lang="en-US" sz="2000" dirty="0" smtClean="0">
                <a:latin typeface="Arial" panose="020B0604020202020204" pitchFamily="34" charset="0"/>
                <a:cs typeface="Arial" panose="020B0604020202020204" pitchFamily="34" charset="0"/>
              </a:rPr>
              <a:t>Introduction to the questionnaire</a:t>
            </a:r>
          </a:p>
          <a:p>
            <a:pPr marL="0" indent="0">
              <a:buNone/>
            </a:pPr>
            <a:r>
              <a:rPr lang="en-US" sz="2000" dirty="0" smtClean="0">
                <a:latin typeface="Arial" panose="020B0604020202020204" pitchFamily="34" charset="0"/>
                <a:cs typeface="Arial" panose="020B0604020202020204" pitchFamily="34" charset="0"/>
              </a:rPr>
              <a:t>1. General information</a:t>
            </a:r>
          </a:p>
          <a:p>
            <a:pPr marL="0" indent="0">
              <a:buNone/>
            </a:pPr>
            <a:r>
              <a:rPr lang="en-US" sz="2000" dirty="0" smtClean="0">
                <a:latin typeface="Arial" panose="020B0604020202020204" pitchFamily="34" charset="0"/>
                <a:cs typeface="Arial" panose="020B0604020202020204" pitchFamily="34" charset="0"/>
              </a:rPr>
              <a:t>2. Description of the SLM Approach</a:t>
            </a:r>
          </a:p>
          <a:p>
            <a:pPr marL="0" indent="0">
              <a:buNone/>
            </a:pPr>
            <a:r>
              <a:rPr lang="en-US" sz="2000" dirty="0" smtClean="0">
                <a:latin typeface="Arial" panose="020B0604020202020204" pitchFamily="34" charset="0"/>
                <a:cs typeface="Arial" panose="020B0604020202020204" pitchFamily="34" charset="0"/>
              </a:rPr>
              <a:t>3. Participation and roles of stakeholders involved</a:t>
            </a:r>
          </a:p>
          <a:p>
            <a:pPr marL="266700" indent="-266700">
              <a:buNone/>
            </a:pPr>
            <a:r>
              <a:rPr lang="en-US" sz="2000" dirty="0" smtClean="0">
                <a:latin typeface="Arial" panose="020B0604020202020204" pitchFamily="34" charset="0"/>
                <a:cs typeface="Arial" panose="020B0604020202020204" pitchFamily="34" charset="0"/>
              </a:rPr>
              <a:t>4. Technical support, capacity building and knowledge management</a:t>
            </a:r>
          </a:p>
          <a:p>
            <a:pPr marL="0" lvl="1" indent="0">
              <a:buNone/>
            </a:pPr>
            <a:r>
              <a:rPr lang="en-US" sz="2000" dirty="0" smtClean="0">
                <a:latin typeface="Arial" panose="020B0604020202020204" pitchFamily="34" charset="0"/>
                <a:cs typeface="Arial" panose="020B0604020202020204" pitchFamily="34" charset="0"/>
              </a:rPr>
              <a:t>5. Financing and external material support</a:t>
            </a:r>
          </a:p>
          <a:p>
            <a:pPr marL="0" lvl="1" indent="0">
              <a:buNone/>
            </a:pPr>
            <a:r>
              <a:rPr lang="en-US" sz="2000" dirty="0" smtClean="0">
                <a:latin typeface="Arial" panose="020B0604020202020204" pitchFamily="34" charset="0"/>
                <a:cs typeface="Arial" panose="020B0604020202020204" pitchFamily="34" charset="0"/>
              </a:rPr>
              <a:t>6. Impact analysis and concluding statements</a:t>
            </a:r>
          </a:p>
          <a:p>
            <a:pPr marL="0" lvl="1" indent="0">
              <a:buNone/>
            </a:pPr>
            <a:r>
              <a:rPr lang="en-US" sz="2000" dirty="0" smtClean="0">
                <a:latin typeface="Arial" panose="020B0604020202020204" pitchFamily="34" charset="0"/>
                <a:cs typeface="Arial" panose="020B0604020202020204" pitchFamily="34" charset="0"/>
              </a:rPr>
              <a:t>7. References and links			</a:t>
            </a:r>
          </a:p>
          <a:p>
            <a:pPr marL="0" indent="0">
              <a:buNone/>
            </a:pPr>
            <a:endParaRPr lang="en-US" sz="2000" dirty="0">
              <a:latin typeface="Arial" panose="020B0604020202020204" pitchFamily="34" charset="0"/>
              <a:cs typeface="Arial" panose="020B0604020202020204" pitchFamily="34" charset="0"/>
            </a:endParaRPr>
          </a:p>
        </p:txBody>
      </p:sp>
      <p:cxnSp>
        <p:nvCxnSpPr>
          <p:cNvPr id="6" name="Straight Connector 5"/>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54A6C5D-B9C1-4906-B0B9-FD26F1339D6F}" type="slidenum">
              <a:rPr lang="en-US" smtClean="0"/>
              <a:t>11</a:t>
            </a:fld>
            <a:endParaRPr lang="en-US"/>
          </a:p>
        </p:txBody>
      </p:sp>
    </p:spTree>
    <p:extLst>
      <p:ext uri="{BB962C8B-B14F-4D97-AF65-F5344CB8AC3E}">
        <p14:creationId xmlns:p14="http://schemas.microsoft.com/office/powerpoint/2010/main" val="1093052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4" y="4646102"/>
            <a:ext cx="2898865" cy="2248046"/>
          </a:xfrm>
          <a:prstGeom prst="rect">
            <a:avLst/>
          </a:prstGeom>
        </p:spPr>
      </p:pic>
      <p:sp>
        <p:nvSpPr>
          <p:cNvPr id="5" name="TextBox 4"/>
          <p:cNvSpPr txBox="1"/>
          <p:nvPr/>
        </p:nvSpPr>
        <p:spPr>
          <a:xfrm>
            <a:off x="175874" y="260648"/>
            <a:ext cx="6598306" cy="461665"/>
          </a:xfrm>
          <a:prstGeom prst="rect">
            <a:avLst/>
          </a:prstGeom>
          <a:noFill/>
        </p:spPr>
        <p:txBody>
          <a:bodyPr wrap="square" rtlCol="0">
            <a:spAutoFit/>
          </a:bodyPr>
          <a:lstStyle/>
          <a:p>
            <a:r>
              <a:rPr lang="en-US" sz="2400" b="1" dirty="0" smtClean="0">
                <a:latin typeface="Arial" pitchFamily="34" charset="0"/>
              </a:rPr>
              <a:t>Who should fill the questionnaires?</a:t>
            </a:r>
            <a:endParaRPr lang="en-US" sz="2400" b="1" dirty="0">
              <a:latin typeface="Arial" pitchFamily="34" charset="0"/>
            </a:endParaRPr>
          </a:p>
        </p:txBody>
      </p:sp>
      <p:sp>
        <p:nvSpPr>
          <p:cNvPr id="6" name="TextBox 5"/>
          <p:cNvSpPr txBox="1"/>
          <p:nvPr/>
        </p:nvSpPr>
        <p:spPr>
          <a:xfrm>
            <a:off x="190945" y="908720"/>
            <a:ext cx="7708494" cy="2862322"/>
          </a:xfrm>
          <a:prstGeom prst="rect">
            <a:avLst/>
          </a:prstGeom>
          <a:noFill/>
        </p:spPr>
        <p:txBody>
          <a:bodyPr wrap="square" rtlCol="0">
            <a:spAutoFit/>
          </a:bodyPr>
          <a:lstStyle/>
          <a:p>
            <a:r>
              <a:rPr lang="en-US" dirty="0" smtClean="0">
                <a:latin typeface="Arial "/>
              </a:rPr>
              <a:t>A team of </a:t>
            </a:r>
            <a:r>
              <a:rPr lang="en-US" b="1" dirty="0" smtClean="0">
                <a:latin typeface="Arial "/>
              </a:rPr>
              <a:t>SLM specialists</a:t>
            </a:r>
            <a:r>
              <a:rPr lang="en-US" dirty="0" smtClean="0">
                <a:latin typeface="Arial "/>
              </a:rPr>
              <a:t> – including land users – with different backgrounds and experience, who are familiar with the details of the technology/ approach (technical, financial, socio-economic)</a:t>
            </a:r>
          </a:p>
          <a:p>
            <a:endParaRPr lang="en-US" dirty="0" smtClean="0">
              <a:latin typeface="Arial "/>
            </a:endParaRPr>
          </a:p>
          <a:p>
            <a:r>
              <a:rPr lang="en-US" dirty="0" smtClean="0">
                <a:latin typeface="Arial "/>
              </a:rPr>
              <a:t>… making use of existing documents and seek advice from other SLM specialists and land users as much as possible.</a:t>
            </a:r>
          </a:p>
          <a:p>
            <a:endParaRPr lang="en-US" dirty="0" smtClean="0">
              <a:latin typeface="Arial "/>
            </a:endParaRPr>
          </a:p>
          <a:p>
            <a:r>
              <a:rPr lang="en-US" dirty="0" smtClean="0">
                <a:latin typeface="Arial "/>
                <a:sym typeface="Wingdings" panose="05000000000000000000" pitchFamily="2" charset="2"/>
              </a:rPr>
              <a:t> If you intend to fill the questionnaire from the desk, there is a tendency to fill the questionnaire according to our preconceptions which are not always correct.</a:t>
            </a:r>
            <a:endParaRPr lang="en-US" dirty="0" smtClean="0">
              <a:latin typeface="Arial "/>
            </a:endParaRPr>
          </a:p>
        </p:txBody>
      </p:sp>
      <p:pic>
        <p:nvPicPr>
          <p:cNvPr id="20483" name="Picture 3" descr="P:\ecosystems\02_projects\WOCAT\10 Photos &amp; Figures\Photos\6 WOCAT Tools &amp; Methods\Documentation and evaluation\I10_documentation agroforestry system KYR.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9" t="13510" r="-1599"/>
          <a:stretch/>
        </p:blipFill>
        <p:spPr bwMode="auto">
          <a:xfrm>
            <a:off x="5796136" y="4646102"/>
            <a:ext cx="3437317" cy="22305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655"/>
          <a:stretch/>
        </p:blipFill>
        <p:spPr>
          <a:xfrm>
            <a:off x="2798741" y="4646101"/>
            <a:ext cx="3069403" cy="2263951"/>
          </a:xfrm>
          <a:prstGeom prst="rect">
            <a:avLst/>
          </a:prstGeom>
        </p:spPr>
      </p:pic>
      <p:cxnSp>
        <p:nvCxnSpPr>
          <p:cNvPr id="16" name="Straight Connector 15"/>
          <p:cNvCxnSpPr/>
          <p:nvPr/>
        </p:nvCxnSpPr>
        <p:spPr>
          <a:xfrm>
            <a:off x="-80288" y="4646102"/>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067" y="756510"/>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54A6C5D-B9C1-4906-B0B9-FD26F1339D6F}" type="slidenum">
              <a:rPr lang="en-US" smtClean="0"/>
              <a:t>12</a:t>
            </a:fld>
            <a:endParaRPr lang="en-US"/>
          </a:p>
        </p:txBody>
      </p:sp>
    </p:spTree>
    <p:extLst>
      <p:ext uri="{BB962C8B-B14F-4D97-AF65-F5344CB8AC3E}">
        <p14:creationId xmlns:p14="http://schemas.microsoft.com/office/powerpoint/2010/main" val="4225187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8726" y="1052736"/>
            <a:ext cx="5055361" cy="4824536"/>
          </a:xfrm>
        </p:spPr>
        <p:txBody>
          <a:bodyPr/>
          <a:lstStyle/>
          <a:p>
            <a:pPr marL="161925" indent="-161925">
              <a:spcBef>
                <a:spcPts val="0"/>
              </a:spcBef>
              <a:spcAft>
                <a:spcPts val="1200"/>
              </a:spcAft>
              <a:buSzPct val="90000"/>
              <a:buFont typeface="Wingdings" panose="05000000000000000000" pitchFamily="2" charset="2"/>
              <a:buChar char="§"/>
            </a:pPr>
            <a:r>
              <a:rPr lang="en-GB" sz="2000" b="1" dirty="0">
                <a:latin typeface="Arial "/>
              </a:rPr>
              <a:t>Get familiar </a:t>
            </a:r>
            <a:r>
              <a:rPr lang="en-GB" sz="2000" dirty="0">
                <a:latin typeface="Arial "/>
              </a:rPr>
              <a:t>with the </a:t>
            </a:r>
            <a:r>
              <a:rPr lang="en-GB" sz="2000" dirty="0" smtClean="0">
                <a:latin typeface="Arial "/>
              </a:rPr>
              <a:t>questionnaires; read </a:t>
            </a:r>
            <a:r>
              <a:rPr lang="en-GB" sz="2000" dirty="0">
                <a:latin typeface="Arial "/>
              </a:rPr>
              <a:t>introduction and notes on </a:t>
            </a:r>
            <a:r>
              <a:rPr lang="en-GB" sz="2000" i="1" dirty="0">
                <a:latin typeface="Arial "/>
              </a:rPr>
              <a:t>pages 3-4</a:t>
            </a:r>
          </a:p>
          <a:p>
            <a:pPr marL="161925" indent="-161925">
              <a:spcBef>
                <a:spcPts val="0"/>
              </a:spcBef>
              <a:spcAft>
                <a:spcPts val="1200"/>
              </a:spcAft>
              <a:buSzPct val="90000"/>
              <a:buFont typeface="Wingdings" panose="05000000000000000000" pitchFamily="2" charset="2"/>
              <a:buChar char="§"/>
            </a:pPr>
            <a:r>
              <a:rPr lang="en-GB" sz="2000" dirty="0">
                <a:latin typeface="Arial "/>
              </a:rPr>
              <a:t>Use the </a:t>
            </a:r>
            <a:r>
              <a:rPr lang="en-GB" sz="2000" b="1" dirty="0">
                <a:latin typeface="Arial "/>
              </a:rPr>
              <a:t>definitions given in Qs </a:t>
            </a:r>
            <a:r>
              <a:rPr lang="en-GB" sz="2000" dirty="0">
                <a:latin typeface="Arial "/>
              </a:rPr>
              <a:t>even when they deviate from your own / national definitions </a:t>
            </a:r>
          </a:p>
          <a:p>
            <a:pPr marL="161925" indent="-161925">
              <a:spcBef>
                <a:spcPts val="0"/>
              </a:spcBef>
              <a:spcAft>
                <a:spcPts val="1200"/>
              </a:spcAft>
              <a:buSzPct val="90000"/>
              <a:buFont typeface="Wingdings" panose="05000000000000000000" pitchFamily="2" charset="2"/>
              <a:buChar char="§"/>
            </a:pPr>
            <a:r>
              <a:rPr lang="en-GB" sz="2000" dirty="0">
                <a:latin typeface="Arial "/>
              </a:rPr>
              <a:t>Answer all questions. If certain questions are </a:t>
            </a:r>
            <a:r>
              <a:rPr lang="en-GB" sz="2000" b="1" dirty="0">
                <a:latin typeface="Arial "/>
              </a:rPr>
              <a:t>not applicable </a:t>
            </a:r>
            <a:r>
              <a:rPr lang="en-GB" sz="2000" dirty="0">
                <a:latin typeface="Arial "/>
              </a:rPr>
              <a:t>or </a:t>
            </a:r>
            <a:r>
              <a:rPr lang="en-GB" sz="2000" b="1" dirty="0">
                <a:latin typeface="Arial "/>
              </a:rPr>
              <a:t>not relevant </a:t>
            </a:r>
            <a:r>
              <a:rPr lang="en-GB" sz="2000" dirty="0">
                <a:latin typeface="Arial "/>
              </a:rPr>
              <a:t>indicate </a:t>
            </a:r>
            <a:r>
              <a:rPr lang="en-GB" sz="2000" b="1" dirty="0">
                <a:latin typeface="Arial "/>
              </a:rPr>
              <a:t>n/a</a:t>
            </a:r>
          </a:p>
          <a:p>
            <a:pPr marL="161925" indent="-161925">
              <a:spcBef>
                <a:spcPts val="0"/>
              </a:spcBef>
              <a:spcAft>
                <a:spcPts val="1200"/>
              </a:spcAft>
              <a:buSzPct val="90000"/>
              <a:buFont typeface="Wingdings" panose="05000000000000000000" pitchFamily="2" charset="2"/>
              <a:buChar char="§"/>
            </a:pPr>
            <a:r>
              <a:rPr lang="en-GB" sz="2000" dirty="0">
                <a:latin typeface="Arial "/>
              </a:rPr>
              <a:t>If hard or precise data is not available, provide a </a:t>
            </a:r>
            <a:r>
              <a:rPr lang="en-GB" sz="2000" b="1" dirty="0">
                <a:latin typeface="Arial "/>
              </a:rPr>
              <a:t>best estimate</a:t>
            </a:r>
          </a:p>
        </p:txBody>
      </p:sp>
      <p:sp>
        <p:nvSpPr>
          <p:cNvPr id="20485" name="Text Box 5"/>
          <p:cNvSpPr txBox="1">
            <a:spLocks noChangeArrowheads="1"/>
          </p:cNvSpPr>
          <p:nvPr/>
        </p:nvSpPr>
        <p:spPr bwMode="auto">
          <a:xfrm>
            <a:off x="257325" y="271183"/>
            <a:ext cx="28680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smtClean="0">
                <a:solidFill>
                  <a:schemeClr val="tx1"/>
                </a:solidFill>
                <a:latin typeface="Arial" pitchFamily="34" charset="0"/>
              </a:rPr>
              <a:t>General principles</a:t>
            </a:r>
            <a:endParaRPr lang="en-US" altLang="de-DE" sz="2400" b="1" dirty="0">
              <a:solidFill>
                <a:schemeClr val="tx1"/>
              </a:solidFill>
              <a:latin typeface="Arial" pitchFamily="34" charset="0"/>
            </a:endParaRPr>
          </a:p>
        </p:txBody>
      </p:sp>
      <p:cxnSp>
        <p:nvCxnSpPr>
          <p:cNvPr id="11" name="Straight Connector 10"/>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5778" name="Picture 2" descr="P:\ecosystems\02_projects\WOCAT\7 Partners Mandates &amp; Related Projects\DRR NGO Platform\4_Trainings\Training Bolivia\IMG_46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6581" y="1052736"/>
            <a:ext cx="3397419" cy="2548064"/>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descr="P:\ecosystems\02_projects\WOCAT\7 Partners Mandates &amp; Related Projects\DRR NGO Platform\4_Trainings\Training Niger\20160921_1108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50"/>
          <a:stretch/>
        </p:blipFill>
        <p:spPr bwMode="auto">
          <a:xfrm>
            <a:off x="5746582" y="3861048"/>
            <a:ext cx="3397418" cy="231223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54A6C5D-B9C1-4906-B0B9-FD26F1339D6F}" type="slidenum">
              <a:rPr lang="en-US" smtClean="0"/>
              <a:t>13</a:t>
            </a:fld>
            <a:endParaRPr lang="en-US"/>
          </a:p>
        </p:txBody>
      </p:sp>
    </p:spTree>
    <p:extLst>
      <p:ext uri="{BB962C8B-B14F-4D97-AF65-F5344CB8AC3E}">
        <p14:creationId xmlns:p14="http://schemas.microsoft.com/office/powerpoint/2010/main" val="2869428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7" y="6165339"/>
            <a:ext cx="360601" cy="301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483" name="Rectangle 3"/>
          <p:cNvSpPr>
            <a:spLocks noGrp="1" noChangeArrowheads="1"/>
          </p:cNvSpPr>
          <p:nvPr>
            <p:ph idx="1"/>
          </p:nvPr>
        </p:nvSpPr>
        <p:spPr>
          <a:xfrm>
            <a:off x="96143" y="988892"/>
            <a:ext cx="1807041" cy="4154027"/>
          </a:xfrm>
        </p:spPr>
        <p:txBody>
          <a:bodyPr/>
          <a:lstStyle/>
          <a:p>
            <a:pPr marL="1588" indent="12700">
              <a:spcBef>
                <a:spcPts val="0"/>
              </a:spcBef>
              <a:buFontTx/>
              <a:buNone/>
            </a:pPr>
            <a:r>
              <a:rPr lang="es-BO" altLang="de-DE" sz="1600" b="1" i="1" kern="1200" dirty="0" smtClean="0">
                <a:latin typeface="Arial" charset="0"/>
              </a:rPr>
              <a:t>Black </a:t>
            </a:r>
            <a:r>
              <a:rPr lang="es-BO" altLang="de-DE" sz="1600" b="1" i="1" kern="1200" dirty="0" err="1" smtClean="0">
                <a:latin typeface="Arial" charset="0"/>
              </a:rPr>
              <a:t>font</a:t>
            </a:r>
            <a:r>
              <a:rPr lang="es-BO" altLang="de-DE" sz="1600" b="1" i="1" kern="1200" dirty="0" smtClean="0">
                <a:latin typeface="Arial" charset="0"/>
              </a:rPr>
              <a:t>:</a:t>
            </a:r>
          </a:p>
          <a:p>
            <a:pPr marL="1588" indent="12700">
              <a:spcBef>
                <a:spcPts val="0"/>
              </a:spcBef>
              <a:buFontTx/>
              <a:buNone/>
            </a:pPr>
            <a:endParaRPr lang="es-BO" altLang="de-DE" sz="1600" b="1" i="1" kern="1200" dirty="0" smtClean="0">
              <a:latin typeface="Arial" charset="0"/>
            </a:endParaRPr>
          </a:p>
          <a:p>
            <a:pPr marL="1588" indent="12700">
              <a:spcBef>
                <a:spcPts val="0"/>
              </a:spcBef>
              <a:buFontTx/>
              <a:buNone/>
            </a:pPr>
            <a:r>
              <a:rPr lang="es-BO" altLang="de-DE" sz="1600" b="1" i="1" dirty="0" smtClean="0">
                <a:latin typeface="Arial" charset="0"/>
                <a:sym typeface="Wingdings" panose="05000000000000000000" pitchFamily="2" charset="2"/>
              </a:rPr>
              <a:t></a:t>
            </a:r>
            <a:r>
              <a:rPr lang="es-BO" altLang="de-DE" sz="1600" b="1" i="1" kern="1200" dirty="0" smtClean="0">
                <a:latin typeface="Arial" charset="0"/>
              </a:rPr>
              <a:t> </a:t>
            </a:r>
            <a:r>
              <a:rPr lang="es-BO" altLang="de-DE" sz="1600" b="1" i="1" kern="1200" dirty="0" err="1" smtClean="0">
                <a:latin typeface="Arial" charset="0"/>
              </a:rPr>
              <a:t>questions</a:t>
            </a:r>
            <a:endParaRPr lang="es-BO" altLang="de-DE" sz="1600" b="1" kern="1200" dirty="0" smtClean="0">
              <a:solidFill>
                <a:schemeClr val="accent2"/>
              </a:solidFill>
              <a:latin typeface="Arial" charset="0"/>
            </a:endParaRPr>
          </a:p>
          <a:p>
            <a:pPr marL="1588" indent="12700">
              <a:spcBef>
                <a:spcPts val="0"/>
              </a:spcBef>
              <a:buFontTx/>
              <a:buNone/>
            </a:pPr>
            <a:endParaRPr lang="es-BO" altLang="de-DE" sz="2000" b="1" kern="1200" dirty="0" smtClean="0">
              <a:solidFill>
                <a:schemeClr val="accent2"/>
              </a:solidFill>
              <a:latin typeface="Arial" charset="0"/>
            </a:endParaRPr>
          </a:p>
          <a:p>
            <a:pPr marL="1588" indent="12700">
              <a:spcBef>
                <a:spcPts val="0"/>
              </a:spcBef>
              <a:buFontTx/>
              <a:buNone/>
            </a:pPr>
            <a:endParaRPr lang="es-BO" altLang="de-DE" sz="2000" b="1" kern="1200" dirty="0" smtClean="0">
              <a:solidFill>
                <a:schemeClr val="accent2"/>
              </a:solidFill>
              <a:latin typeface="Arial" charset="0"/>
            </a:endParaRPr>
          </a:p>
          <a:p>
            <a:pPr marL="1588" indent="12700">
              <a:spcBef>
                <a:spcPts val="0"/>
              </a:spcBef>
              <a:buFontTx/>
              <a:buNone/>
            </a:pPr>
            <a:endParaRPr lang="es-BO" altLang="de-DE" sz="2000" b="1" kern="1200" dirty="0" smtClean="0">
              <a:solidFill>
                <a:schemeClr val="accent2"/>
              </a:solidFill>
              <a:latin typeface="Arial" charset="0"/>
            </a:endParaRPr>
          </a:p>
          <a:p>
            <a:pPr marL="1588" indent="12700">
              <a:spcBef>
                <a:spcPts val="0"/>
              </a:spcBef>
              <a:buNone/>
            </a:pPr>
            <a:endParaRPr lang="es-BO" altLang="de-DE" sz="1600" b="1" i="1" dirty="0" smtClean="0">
              <a:latin typeface="Arial" charset="0"/>
            </a:endParaRPr>
          </a:p>
          <a:p>
            <a:pPr marL="1588" indent="12700">
              <a:spcBef>
                <a:spcPts val="0"/>
              </a:spcBef>
              <a:buNone/>
            </a:pPr>
            <a:endParaRPr lang="es-BO" altLang="de-DE" sz="1600" b="1" i="1" dirty="0" smtClean="0">
              <a:solidFill>
                <a:schemeClr val="tx2"/>
              </a:solidFill>
              <a:latin typeface="Arial" charset="0"/>
            </a:endParaRPr>
          </a:p>
          <a:p>
            <a:pPr marL="1588" indent="12700">
              <a:spcBef>
                <a:spcPts val="0"/>
              </a:spcBef>
              <a:buNone/>
            </a:pPr>
            <a:r>
              <a:rPr lang="es-BO" altLang="de-DE" sz="1600" b="1" i="1" dirty="0" smtClean="0">
                <a:solidFill>
                  <a:schemeClr val="tx2"/>
                </a:solidFill>
                <a:latin typeface="Arial" charset="0"/>
              </a:rPr>
              <a:t>Blue </a:t>
            </a:r>
            <a:r>
              <a:rPr lang="es-BO" altLang="de-DE" sz="1600" b="1" i="1" dirty="0" err="1" smtClean="0">
                <a:solidFill>
                  <a:schemeClr val="tx2"/>
                </a:solidFill>
                <a:latin typeface="Arial" charset="0"/>
              </a:rPr>
              <a:t>font</a:t>
            </a:r>
            <a:r>
              <a:rPr lang="es-BO" altLang="de-DE" sz="1600" b="1" i="1" dirty="0" smtClean="0">
                <a:solidFill>
                  <a:schemeClr val="tx2"/>
                </a:solidFill>
                <a:latin typeface="Arial" charset="0"/>
              </a:rPr>
              <a:t> and in </a:t>
            </a:r>
            <a:r>
              <a:rPr lang="es-BO" altLang="de-DE" sz="1600" b="1" i="1" dirty="0" err="1" smtClean="0">
                <a:solidFill>
                  <a:schemeClr val="tx2"/>
                </a:solidFill>
                <a:latin typeface="Arial" charset="0"/>
              </a:rPr>
              <a:t>italics</a:t>
            </a:r>
            <a:r>
              <a:rPr lang="es-BO" altLang="de-DE" sz="1600" b="1" i="1" dirty="0" smtClean="0">
                <a:solidFill>
                  <a:schemeClr val="tx2"/>
                </a:solidFill>
                <a:latin typeface="Arial" charset="0"/>
                <a:sym typeface="Wingdings" panose="05000000000000000000" pitchFamily="2" charset="2"/>
              </a:rPr>
              <a:t>: </a:t>
            </a:r>
          </a:p>
          <a:p>
            <a:pPr marL="1588" indent="12700">
              <a:spcBef>
                <a:spcPts val="0"/>
              </a:spcBef>
              <a:buNone/>
            </a:pPr>
            <a:endParaRPr lang="es-BO" altLang="de-DE" sz="1600" b="1" i="1" dirty="0" smtClean="0">
              <a:solidFill>
                <a:schemeClr val="tx2"/>
              </a:solidFill>
              <a:latin typeface="Arial" charset="0"/>
              <a:sym typeface="Wingdings" panose="05000000000000000000" pitchFamily="2" charset="2"/>
            </a:endParaRPr>
          </a:p>
          <a:p>
            <a:pPr marL="1588" indent="12700">
              <a:spcBef>
                <a:spcPts val="0"/>
              </a:spcBef>
              <a:buNone/>
            </a:pPr>
            <a:r>
              <a:rPr lang="es-BO" altLang="de-DE" sz="1600" b="1" i="1" dirty="0" smtClean="0">
                <a:solidFill>
                  <a:schemeClr val="tx2"/>
                </a:solidFill>
                <a:latin typeface="Arial" charset="0"/>
                <a:sym typeface="Wingdings" panose="05000000000000000000" pitchFamily="2" charset="2"/>
              </a:rPr>
              <a:t></a:t>
            </a:r>
            <a:r>
              <a:rPr lang="es-BO" altLang="de-DE" sz="1600" b="1" i="1" dirty="0" smtClean="0">
                <a:solidFill>
                  <a:schemeClr val="tx2"/>
                </a:solidFill>
                <a:latin typeface="Arial" charset="0"/>
              </a:rPr>
              <a:t>  </a:t>
            </a:r>
            <a:r>
              <a:rPr lang="es-BO" altLang="de-DE" sz="1600" b="1" i="1" dirty="0" err="1" smtClean="0">
                <a:solidFill>
                  <a:schemeClr val="tx2"/>
                </a:solidFill>
                <a:latin typeface="Arial" charset="0"/>
              </a:rPr>
              <a:t>definitions</a:t>
            </a:r>
            <a:r>
              <a:rPr lang="es-BO" altLang="de-DE" sz="1600" b="1" i="1" dirty="0" smtClean="0">
                <a:solidFill>
                  <a:schemeClr val="tx2"/>
                </a:solidFill>
                <a:latin typeface="Arial" charset="0"/>
              </a:rPr>
              <a:t>, </a:t>
            </a:r>
            <a:r>
              <a:rPr lang="es-BO" altLang="de-DE" sz="1600" b="1" i="1" dirty="0" err="1" smtClean="0">
                <a:solidFill>
                  <a:schemeClr val="tx2"/>
                </a:solidFill>
                <a:latin typeface="Arial" charset="0"/>
              </a:rPr>
              <a:t>explanations</a:t>
            </a:r>
            <a:r>
              <a:rPr lang="es-BO" altLang="de-DE" sz="1600" b="1" i="1" dirty="0">
                <a:solidFill>
                  <a:schemeClr val="tx2"/>
                </a:solidFill>
                <a:latin typeface="Arial" charset="0"/>
              </a:rPr>
              <a:t> </a:t>
            </a:r>
            <a:r>
              <a:rPr lang="es-BO" altLang="de-DE" sz="1600" b="1" i="1" dirty="0" err="1" smtClean="0">
                <a:solidFill>
                  <a:schemeClr val="tx2"/>
                </a:solidFill>
                <a:latin typeface="Arial" charset="0"/>
              </a:rPr>
              <a:t>or</a:t>
            </a:r>
            <a:r>
              <a:rPr lang="es-BO" altLang="de-DE" sz="1600" b="1" i="1" dirty="0" smtClean="0">
                <a:solidFill>
                  <a:schemeClr val="tx2"/>
                </a:solidFill>
                <a:latin typeface="Arial" charset="0"/>
              </a:rPr>
              <a:t> </a:t>
            </a:r>
            <a:r>
              <a:rPr lang="es-BO" altLang="de-DE" sz="1600" b="1" i="1" dirty="0" err="1" smtClean="0">
                <a:solidFill>
                  <a:schemeClr val="tx2"/>
                </a:solidFill>
                <a:latin typeface="Arial" charset="0"/>
              </a:rPr>
              <a:t>examples</a:t>
            </a:r>
            <a:endParaRPr lang="es-BO" altLang="de-DE" sz="1600" b="1" i="1" dirty="0" smtClean="0">
              <a:solidFill>
                <a:schemeClr val="tx2"/>
              </a:solidFill>
              <a:latin typeface="Arial" charset="0"/>
            </a:endParaRPr>
          </a:p>
          <a:p>
            <a:pPr marL="1588" indent="12700">
              <a:lnSpc>
                <a:spcPct val="80000"/>
              </a:lnSpc>
              <a:buNone/>
            </a:pPr>
            <a:endParaRPr lang="es-BO" altLang="de-DE" sz="2400" i="1" dirty="0">
              <a:solidFill>
                <a:schemeClr val="bg1">
                  <a:lumMod val="50000"/>
                </a:schemeClr>
              </a:solidFill>
              <a:latin typeface="Arial" charset="0"/>
            </a:endParaRPr>
          </a:p>
        </p:txBody>
      </p:sp>
      <p:sp>
        <p:nvSpPr>
          <p:cNvPr id="6" name="Text Box 5"/>
          <p:cNvSpPr txBox="1">
            <a:spLocks noChangeArrowheads="1"/>
          </p:cNvSpPr>
          <p:nvPr/>
        </p:nvSpPr>
        <p:spPr bwMode="auto">
          <a:xfrm>
            <a:off x="179512" y="188640"/>
            <a:ext cx="28680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smtClean="0">
                <a:solidFill>
                  <a:schemeClr val="tx1"/>
                </a:solidFill>
                <a:latin typeface="Arial" pitchFamily="34" charset="0"/>
              </a:rPr>
              <a:t>General principles</a:t>
            </a:r>
            <a:endParaRPr lang="en-US" altLang="de-DE" sz="2400" b="1" dirty="0">
              <a:solidFill>
                <a:schemeClr val="tx1"/>
              </a:solidFill>
              <a:latin typeface="Arial" pitchFamily="34" charset="0"/>
            </a:endParaRPr>
          </a:p>
        </p:txBody>
      </p:sp>
      <p:cxnSp>
        <p:nvCxnSpPr>
          <p:cNvPr id="8" name="Straight Connector 7"/>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4129" y="5806799"/>
            <a:ext cx="5142755" cy="661720"/>
          </a:xfrm>
          <a:prstGeom prst="rect">
            <a:avLst/>
          </a:prstGeom>
          <a:noFill/>
        </p:spPr>
        <p:txBody>
          <a:bodyPr wrap="none" rtlCol="0">
            <a:spAutoFit/>
          </a:bodyPr>
          <a:lstStyle/>
          <a:p>
            <a:pPr marL="285750" lvl="0" indent="-285750">
              <a:spcAft>
                <a:spcPts val="600"/>
              </a:spcAft>
              <a:buFont typeface="Wingdings" panose="05000000000000000000" pitchFamily="2" charset="2"/>
              <a:buChar char="à"/>
            </a:pPr>
            <a:r>
              <a:rPr lang="en-US" sz="1600" i="1" dirty="0" smtClean="0">
                <a:latin typeface="Arial" panose="020B0604020202020204" pitchFamily="34" charset="0"/>
                <a:cs typeface="Arial" panose="020B0604020202020204" pitchFamily="34" charset="0"/>
              </a:rPr>
              <a:t>must </a:t>
            </a:r>
            <a:r>
              <a:rPr lang="en-US" sz="1600" i="1" dirty="0">
                <a:latin typeface="Arial" panose="020B0604020202020204" pitchFamily="34" charset="0"/>
                <a:cs typeface="Arial" panose="020B0604020202020204" pitchFamily="34" charset="0"/>
              </a:rPr>
              <a:t>be answered in consultation with land users. </a:t>
            </a:r>
            <a:endParaRPr lang="en-US" sz="1600" i="1" dirty="0" smtClean="0">
              <a:latin typeface="Arial" panose="020B0604020202020204" pitchFamily="34" charset="0"/>
              <a:cs typeface="Arial" panose="020B0604020202020204" pitchFamily="34" charset="0"/>
            </a:endParaRPr>
          </a:p>
          <a:p>
            <a:pPr marL="285750" lvl="0" indent="-285750">
              <a:spcAft>
                <a:spcPts val="600"/>
              </a:spcAft>
              <a:buFont typeface="Wingdings" panose="05000000000000000000" pitchFamily="2" charset="2"/>
              <a:buChar char="à"/>
            </a:pPr>
            <a:r>
              <a:rPr lang="en-US" sz="1600" i="1" dirty="0">
                <a:latin typeface="Arial" panose="020B0604020202020204" pitchFamily="34" charset="0"/>
                <a:cs typeface="Arial" panose="020B0604020202020204" pitchFamily="34" charset="0"/>
                <a:sym typeface="Wingdings" panose="05000000000000000000" pitchFamily="2" charset="2"/>
              </a:rPr>
              <a:t>require measurements or observations in the </a:t>
            </a:r>
            <a:r>
              <a:rPr lang="en-US" sz="1600" i="1" dirty="0" smtClean="0">
                <a:latin typeface="Arial" panose="020B0604020202020204" pitchFamily="34" charset="0"/>
                <a:cs typeface="Arial" panose="020B0604020202020204" pitchFamily="34" charset="0"/>
                <a:sym typeface="Wingdings" panose="05000000000000000000" pitchFamily="2" charset="2"/>
              </a:rPr>
              <a:t>field.</a:t>
            </a:r>
            <a:endParaRPr lang="de-CH" sz="1600" dirty="0">
              <a:latin typeface="Arial" panose="020B0604020202020204" pitchFamily="34" charset="0"/>
              <a:cs typeface="Arial" panose="020B0604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323528" y="5733256"/>
            <a:ext cx="360601" cy="399922"/>
          </a:xfrm>
          <a:prstGeom prst="rect">
            <a:avLst/>
          </a:prstGeom>
        </p:spPr>
      </p:pic>
      <p:pic>
        <p:nvPicPr>
          <p:cNvPr id="10" name="Picture 9" descr="C:\Users\mathias.gurtner\AppData\Local\Microsoft\Windows\Temporary Internet Files\Content.IE5\YSAPZNFO\Eye-Black[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6237312"/>
            <a:ext cx="320799" cy="157910"/>
          </a:xfrm>
          <a:prstGeom prst="rect">
            <a:avLst/>
          </a:prstGeom>
          <a:noFill/>
          <a:ln>
            <a:noFill/>
          </a:ln>
        </p:spPr>
      </p:pic>
      <p:pic>
        <p:nvPicPr>
          <p:cNvPr id="11" name="Imagen 10"/>
          <p:cNvPicPr/>
          <p:nvPr/>
        </p:nvPicPr>
        <p:blipFill>
          <a:blip r:embed="rId5">
            <a:extLst>
              <a:ext uri="{28A0092B-C50C-407E-A947-70E740481C1C}">
                <a14:useLocalDpi xmlns:a14="http://schemas.microsoft.com/office/drawing/2010/main" val="0"/>
              </a:ext>
            </a:extLst>
          </a:blip>
          <a:stretch>
            <a:fillRect/>
          </a:stretch>
        </p:blipFill>
        <p:spPr bwMode="auto">
          <a:xfrm>
            <a:off x="2529291" y="901497"/>
            <a:ext cx="5895254" cy="4813256"/>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954A6C5D-B9C1-4906-B0B9-FD26F1339D6F}" type="slidenum">
              <a:rPr lang="en-US" smtClean="0"/>
              <a:t>14</a:t>
            </a:fld>
            <a:endParaRPr lang="en-US"/>
          </a:p>
        </p:txBody>
      </p:sp>
    </p:spTree>
    <p:extLst>
      <p:ext uri="{BB962C8B-B14F-4D97-AF65-F5344CB8AC3E}">
        <p14:creationId xmlns:p14="http://schemas.microsoft.com/office/powerpoint/2010/main" val="190675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13"/>
          <p:cNvSpPr txBox="1">
            <a:spLocks noChangeArrowheads="1"/>
          </p:cNvSpPr>
          <p:nvPr/>
        </p:nvSpPr>
        <p:spPr bwMode="auto">
          <a:xfrm>
            <a:off x="251520" y="878804"/>
            <a:ext cx="4191000" cy="400110"/>
          </a:xfrm>
          <a:prstGeom prst="rect">
            <a:avLst/>
          </a:prstGeom>
          <a:noFill/>
          <a:ln>
            <a:noFill/>
          </a:ln>
          <a:effectLst/>
          <a:extLst>
            <a:ext uri="{909E8E84-426E-40DD-AFC4-6F175D3DCCD1}">
              <a14:hiddenFill xmlns:a14="http://schemas.microsoft.com/office/drawing/2010/main">
                <a:solidFill>
                  <a:schemeClr val="hlink">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000" b="1" i="1" dirty="0" smtClean="0">
                <a:solidFill>
                  <a:schemeClr val="tx1"/>
                </a:solidFill>
              </a:rPr>
              <a:t>Open questions</a:t>
            </a:r>
            <a:endParaRPr lang="en-US" altLang="de-DE" sz="2000" b="1" i="1" dirty="0">
              <a:solidFill>
                <a:schemeClr val="tx1"/>
              </a:solidFill>
            </a:endParaRPr>
          </a:p>
        </p:txBody>
      </p:sp>
      <p:sp>
        <p:nvSpPr>
          <p:cNvPr id="7" name="Text Box 5"/>
          <p:cNvSpPr txBox="1">
            <a:spLocks noChangeArrowheads="1"/>
          </p:cNvSpPr>
          <p:nvPr/>
        </p:nvSpPr>
        <p:spPr bwMode="auto">
          <a:xfrm>
            <a:off x="251520" y="158520"/>
            <a:ext cx="57727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smtClean="0">
                <a:solidFill>
                  <a:schemeClr val="tx1"/>
                </a:solidFill>
                <a:latin typeface="Arial" pitchFamily="34" charset="0"/>
              </a:rPr>
              <a:t>General principles: types of questions</a:t>
            </a:r>
            <a:endParaRPr lang="en-US" altLang="de-DE" sz="2400" b="1" dirty="0">
              <a:solidFill>
                <a:schemeClr val="tx1"/>
              </a:solidFill>
              <a:latin typeface="Arial" pitchFamily="34" charset="0"/>
            </a:endParaRPr>
          </a:p>
        </p:txBody>
      </p:sp>
      <p:cxnSp>
        <p:nvCxnSpPr>
          <p:cNvPr id="9" name="Straight Connector 8"/>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11"/>
          <p:cNvSpPr txBox="1">
            <a:spLocks noChangeArrowheads="1"/>
          </p:cNvSpPr>
          <p:nvPr/>
        </p:nvSpPr>
        <p:spPr bwMode="auto">
          <a:xfrm>
            <a:off x="191943" y="3647354"/>
            <a:ext cx="7667219" cy="369332"/>
          </a:xfrm>
          <a:prstGeom prst="rect">
            <a:avLst/>
          </a:prstGeom>
          <a:noFill/>
          <a:ln>
            <a:noFill/>
          </a:ln>
          <a:effectLst/>
          <a:extLst>
            <a:ext uri="{909E8E84-426E-40DD-AFC4-6F175D3DCCD1}">
              <a14:hiddenFill xmlns:a14="http://schemas.microsoft.com/office/drawing/2010/main">
                <a:solidFill>
                  <a:schemeClr val="hlink">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GB" altLang="de-DE" sz="1800" b="1" i="1" dirty="0">
                <a:solidFill>
                  <a:schemeClr val="tx1"/>
                </a:solidFill>
              </a:rPr>
              <a:t>Square </a:t>
            </a:r>
            <a:r>
              <a:rPr lang="en-GB" altLang="de-DE" sz="1800" b="1" i="1" dirty="0" smtClean="0">
                <a:solidFill>
                  <a:schemeClr val="tx1"/>
                </a:solidFill>
              </a:rPr>
              <a:t>boxes: </a:t>
            </a:r>
            <a:r>
              <a:rPr lang="en-GB" altLang="de-DE" sz="1800" b="1" i="1" dirty="0">
                <a:solidFill>
                  <a:schemeClr val="tx1"/>
                </a:solidFill>
              </a:rPr>
              <a:t>must be ticked </a:t>
            </a:r>
          </a:p>
        </p:txBody>
      </p:sp>
      <p:sp>
        <p:nvSpPr>
          <p:cNvPr id="12" name="Text Box 11"/>
          <p:cNvSpPr txBox="1">
            <a:spLocks noChangeArrowheads="1"/>
          </p:cNvSpPr>
          <p:nvPr/>
        </p:nvSpPr>
        <p:spPr bwMode="auto">
          <a:xfrm>
            <a:off x="255736" y="6021288"/>
            <a:ext cx="7939699" cy="338554"/>
          </a:xfrm>
          <a:prstGeom prst="rect">
            <a:avLst/>
          </a:prstGeom>
          <a:noFill/>
          <a:ln>
            <a:noFill/>
          </a:ln>
          <a:effectLst/>
          <a:extLst>
            <a:ext uri="{909E8E84-426E-40DD-AFC4-6F175D3DCCD1}">
              <a14:hiddenFill xmlns:a14="http://schemas.microsoft.com/office/drawing/2010/main">
                <a:solidFill>
                  <a:schemeClr val="hlink">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GB" altLang="de-DE" sz="1600" i="1" dirty="0" smtClean="0">
                <a:solidFill>
                  <a:schemeClr val="tx1"/>
                </a:solidFill>
                <a:sym typeface="Wingdings" panose="05000000000000000000" pitchFamily="2" charset="2"/>
              </a:rPr>
              <a:t> </a:t>
            </a:r>
            <a:r>
              <a:rPr lang="en-GB" altLang="de-DE" sz="1600" i="1" dirty="0" smtClean="0">
                <a:solidFill>
                  <a:schemeClr val="tx1"/>
                </a:solidFill>
              </a:rPr>
              <a:t>If </a:t>
            </a:r>
            <a:r>
              <a:rPr lang="en-GB" altLang="de-DE" sz="1600" i="1" dirty="0">
                <a:solidFill>
                  <a:schemeClr val="tx1"/>
                </a:solidFill>
              </a:rPr>
              <a:t>‘several answers possible’ is not indicated, tick only one box</a:t>
            </a:r>
          </a:p>
        </p:txBody>
      </p:sp>
      <p:pic>
        <p:nvPicPr>
          <p:cNvPr id="10" name="Imagen 9"/>
          <p:cNvPicPr/>
          <p:nvPr/>
        </p:nvPicPr>
        <p:blipFill>
          <a:blip r:embed="rId3">
            <a:extLst>
              <a:ext uri="{28A0092B-C50C-407E-A947-70E740481C1C}">
                <a14:useLocalDpi xmlns:a14="http://schemas.microsoft.com/office/drawing/2010/main" val="0"/>
              </a:ext>
            </a:extLst>
          </a:blip>
          <a:stretch>
            <a:fillRect/>
          </a:stretch>
        </p:blipFill>
        <p:spPr bwMode="auto">
          <a:xfrm>
            <a:off x="255736" y="1311760"/>
            <a:ext cx="7548067" cy="2062359"/>
          </a:xfrm>
          <a:prstGeom prst="rect">
            <a:avLst/>
          </a:prstGeom>
          <a:ln>
            <a:noFill/>
          </a:ln>
          <a:extLst>
            <a:ext uri="{53640926-AAD7-44D8-BBD7-CCE9431645EC}">
              <a14:shadowObscured xmlns:a14="http://schemas.microsoft.com/office/drawing/2010/main"/>
            </a:ext>
          </a:extLst>
        </p:spPr>
      </p:pic>
      <p:pic>
        <p:nvPicPr>
          <p:cNvPr id="13" name="Imagen 12"/>
          <p:cNvPicPr/>
          <p:nvPr/>
        </p:nvPicPr>
        <p:blipFill>
          <a:blip r:embed="rId4">
            <a:extLst>
              <a:ext uri="{28A0092B-C50C-407E-A947-70E740481C1C}">
                <a14:useLocalDpi xmlns:a14="http://schemas.microsoft.com/office/drawing/2010/main" val="0"/>
              </a:ext>
            </a:extLst>
          </a:blip>
          <a:stretch>
            <a:fillRect/>
          </a:stretch>
        </p:blipFill>
        <p:spPr bwMode="auto">
          <a:xfrm>
            <a:off x="251520" y="4016686"/>
            <a:ext cx="5648949" cy="1864790"/>
          </a:xfrm>
          <a:prstGeom prst="rect">
            <a:avLst/>
          </a:prstGeom>
          <a:ln>
            <a:noFill/>
          </a:ln>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954A6C5D-B9C1-4906-B0B9-FD26F1339D6F}" type="slidenum">
              <a:rPr lang="en-US" smtClean="0"/>
              <a:t>15</a:t>
            </a:fld>
            <a:endParaRPr lang="en-US"/>
          </a:p>
        </p:txBody>
      </p:sp>
    </p:spTree>
    <p:extLst>
      <p:ext uri="{BB962C8B-B14F-4D97-AF65-F5344CB8AC3E}">
        <p14:creationId xmlns:p14="http://schemas.microsoft.com/office/powerpoint/2010/main" val="70697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207841" y="159023"/>
            <a:ext cx="66944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smtClean="0">
                <a:solidFill>
                  <a:schemeClr val="tx1"/>
                </a:solidFill>
                <a:latin typeface="Arial" pitchFamily="34" charset="0"/>
              </a:rPr>
              <a:t>General principles: information not captured</a:t>
            </a:r>
            <a:endParaRPr lang="en-US" altLang="de-DE" sz="2400" b="1" dirty="0">
              <a:solidFill>
                <a:schemeClr val="tx1"/>
              </a:solidFill>
              <a:latin typeface="Arial" pitchFamily="34" charset="0"/>
            </a:endParaRPr>
          </a:p>
        </p:txBody>
      </p:sp>
      <p:cxnSp>
        <p:nvCxnSpPr>
          <p:cNvPr id="9" name="Straight Connector 8"/>
          <p:cNvCxnSpPr/>
          <p:nvPr/>
        </p:nvCxnSpPr>
        <p:spPr>
          <a:xfrm>
            <a:off x="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1"/>
          <p:cNvSpPr txBox="1">
            <a:spLocks/>
          </p:cNvSpPr>
          <p:nvPr/>
        </p:nvSpPr>
        <p:spPr>
          <a:xfrm>
            <a:off x="118146" y="980728"/>
            <a:ext cx="3301726" cy="273630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61925" indent="-161925">
              <a:spcBef>
                <a:spcPts val="0"/>
              </a:spcBef>
              <a:spcAft>
                <a:spcPts val="1200"/>
              </a:spcAft>
              <a:buSzPct val="90000"/>
              <a:buFont typeface="Wingdings" panose="05000000000000000000" pitchFamily="2" charset="2"/>
              <a:buChar char="§"/>
            </a:pPr>
            <a:r>
              <a:rPr lang="en-GB" sz="1800" b="1" dirty="0">
                <a:latin typeface="Arial" panose="020B0604020202020204" pitchFamily="34" charset="0"/>
                <a:cs typeface="Arial" panose="020B0604020202020204" pitchFamily="34" charset="0"/>
              </a:rPr>
              <a:t>Other (specify): </a:t>
            </a:r>
            <a:r>
              <a:rPr lang="en-GB" sz="1800" i="1" dirty="0">
                <a:latin typeface="Arial" panose="020B0604020202020204" pitchFamily="34" charset="0"/>
                <a:cs typeface="Arial" panose="020B0604020202020204" pitchFamily="34" charset="0"/>
              </a:rPr>
              <a:t>Use “other” when your answer does not fit any of the given categories and specify why</a:t>
            </a:r>
          </a:p>
          <a:p>
            <a:pPr marL="161925" indent="-161925">
              <a:spcBef>
                <a:spcPts val="0"/>
              </a:spcBef>
              <a:spcAft>
                <a:spcPts val="1200"/>
              </a:spcAft>
              <a:buSzPct val="90000"/>
              <a:buFont typeface="Wingdings" panose="05000000000000000000" pitchFamily="2" charset="2"/>
              <a:buChar char="§"/>
            </a:pPr>
            <a:endParaRPr lang="en-GB" sz="1800" i="1" dirty="0">
              <a:latin typeface="Arial "/>
            </a:endParaRPr>
          </a:p>
          <a:p>
            <a:pPr marL="161925" indent="-161925">
              <a:spcBef>
                <a:spcPts val="0"/>
              </a:spcBef>
              <a:spcAft>
                <a:spcPts val="1200"/>
              </a:spcAft>
              <a:buSzPct val="90000"/>
              <a:buFont typeface="Wingdings" panose="05000000000000000000" pitchFamily="2" charset="2"/>
              <a:buChar char="§"/>
            </a:pPr>
            <a:r>
              <a:rPr lang="en-GB" sz="1800" b="1" dirty="0">
                <a:latin typeface="Arial "/>
              </a:rPr>
              <a:t>Remarks/ comments</a:t>
            </a:r>
            <a:r>
              <a:rPr lang="en-GB" sz="1800" dirty="0">
                <a:latin typeface="Arial "/>
              </a:rPr>
              <a:t>: </a:t>
            </a:r>
            <a:r>
              <a:rPr lang="en-GB" sz="1800" i="1" dirty="0">
                <a:latin typeface="Arial "/>
              </a:rPr>
              <a:t>you can add extra information/ explanations under remarks  </a:t>
            </a:r>
          </a:p>
        </p:txBody>
      </p:sp>
      <p:sp>
        <p:nvSpPr>
          <p:cNvPr id="13" name="Content Placeholder 1"/>
          <p:cNvSpPr txBox="1">
            <a:spLocks/>
          </p:cNvSpPr>
          <p:nvPr/>
        </p:nvSpPr>
        <p:spPr>
          <a:xfrm>
            <a:off x="207841" y="5013176"/>
            <a:ext cx="7632848" cy="93610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61925" lvl="0" indent="-161925">
              <a:spcBef>
                <a:spcPts val="0"/>
              </a:spcBef>
              <a:spcAft>
                <a:spcPts val="1200"/>
              </a:spcAft>
              <a:buSzPct val="90000"/>
              <a:buFont typeface="Wingdings" panose="05000000000000000000" pitchFamily="2" charset="2"/>
              <a:buChar char="§"/>
            </a:pPr>
            <a:r>
              <a:rPr lang="en-US" sz="1800" i="1" dirty="0">
                <a:latin typeface="Arial" panose="020B0604020202020204" pitchFamily="34" charset="0"/>
                <a:cs typeface="Arial" panose="020B0604020202020204" pitchFamily="34" charset="0"/>
              </a:rPr>
              <a:t>If you do not have enough space for answers, use the </a:t>
            </a:r>
            <a:r>
              <a:rPr lang="en-US" sz="1800" b="1" i="1" dirty="0">
                <a:latin typeface="Arial" panose="020B0604020202020204" pitchFamily="34" charset="0"/>
                <a:cs typeface="Arial" panose="020B0604020202020204" pitchFamily="34" charset="0"/>
              </a:rPr>
              <a:t>empty pages at the end </a:t>
            </a:r>
            <a:r>
              <a:rPr lang="en-US" sz="1800" i="1" dirty="0">
                <a:latin typeface="Arial" panose="020B0604020202020204" pitchFamily="34" charset="0"/>
                <a:cs typeface="Arial" panose="020B0604020202020204" pitchFamily="34" charset="0"/>
              </a:rPr>
              <a:t>of the questionnaire for additional information. Please always make proper reference to particular questions and page numbers!</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2996" y="1052736"/>
            <a:ext cx="5544023" cy="271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16</a:t>
            </a:fld>
            <a:endParaRPr lang="en-US"/>
          </a:p>
        </p:txBody>
      </p:sp>
    </p:spTree>
    <p:extLst>
      <p:ext uri="{BB962C8B-B14F-4D97-AF65-F5344CB8AC3E}">
        <p14:creationId xmlns:p14="http://schemas.microsoft.com/office/powerpoint/2010/main" val="115404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51520" y="260648"/>
            <a:ext cx="41152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smtClean="0">
                <a:solidFill>
                  <a:schemeClr val="tx1"/>
                </a:solidFill>
                <a:latin typeface="Arial" pitchFamily="34" charset="0"/>
              </a:rPr>
              <a:t>General principles: … Help</a:t>
            </a:r>
            <a:endParaRPr lang="en-US" altLang="de-DE" sz="2400" b="1" dirty="0">
              <a:solidFill>
                <a:schemeClr val="tx1"/>
              </a:solidFill>
              <a:latin typeface="Arial" pitchFamily="34" charset="0"/>
            </a:endParaRPr>
          </a:p>
        </p:txBody>
      </p:sp>
      <p:cxnSp>
        <p:nvCxnSpPr>
          <p:cNvPr id="4" name="Straight Connector 3"/>
          <p:cNvCxnSpPr/>
          <p:nvPr/>
        </p:nvCxnSpPr>
        <p:spPr>
          <a:xfrm>
            <a:off x="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78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8006" y="908720"/>
            <a:ext cx="8057486"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43608" y="1124744"/>
            <a:ext cx="1368152"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Slide Number Placeholder 1"/>
          <p:cNvSpPr>
            <a:spLocks noGrp="1"/>
          </p:cNvSpPr>
          <p:nvPr>
            <p:ph type="sldNum" sz="quarter" idx="12"/>
          </p:nvPr>
        </p:nvSpPr>
        <p:spPr/>
        <p:txBody>
          <a:bodyPr/>
          <a:lstStyle/>
          <a:p>
            <a:fld id="{954A6C5D-B9C1-4906-B0B9-FD26F1339D6F}" type="slidenum">
              <a:rPr lang="en-US" smtClean="0"/>
              <a:t>17</a:t>
            </a:fld>
            <a:endParaRPr lang="en-US"/>
          </a:p>
        </p:txBody>
      </p:sp>
    </p:spTree>
    <p:extLst>
      <p:ext uri="{BB962C8B-B14F-4D97-AF65-F5344CB8AC3E}">
        <p14:creationId xmlns:p14="http://schemas.microsoft.com/office/powerpoint/2010/main" val="3820300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0" y="1628800"/>
            <a:ext cx="9045256" cy="377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80860" y="3284984"/>
            <a:ext cx="1296144"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Oval 4"/>
          <p:cNvSpPr/>
          <p:nvPr/>
        </p:nvSpPr>
        <p:spPr>
          <a:xfrm>
            <a:off x="269072" y="3838686"/>
            <a:ext cx="2483518" cy="1851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 Box 5"/>
          <p:cNvSpPr txBox="1">
            <a:spLocks noChangeArrowheads="1"/>
          </p:cNvSpPr>
          <p:nvPr/>
        </p:nvSpPr>
        <p:spPr bwMode="auto">
          <a:xfrm>
            <a:off x="251520" y="260648"/>
            <a:ext cx="41152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smtClean="0">
                <a:solidFill>
                  <a:schemeClr val="tx1"/>
                </a:solidFill>
                <a:latin typeface="Arial" pitchFamily="34" charset="0"/>
              </a:rPr>
              <a:t>General principles: … Help</a:t>
            </a:r>
            <a:endParaRPr lang="en-US" altLang="de-DE" sz="2400" b="1" dirty="0">
              <a:solidFill>
                <a:schemeClr val="tx1"/>
              </a:solidFill>
              <a:latin typeface="Arial" pitchFamily="34" charset="0"/>
            </a:endParaRPr>
          </a:p>
        </p:txBody>
      </p:sp>
      <p:cxnSp>
        <p:nvCxnSpPr>
          <p:cNvPr id="7" name="Straight Connector 6"/>
          <p:cNvCxnSpPr/>
          <p:nvPr/>
        </p:nvCxnSpPr>
        <p:spPr>
          <a:xfrm>
            <a:off x="0" y="760772"/>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54A6C5D-B9C1-4906-B0B9-FD26F1339D6F}" type="slidenum">
              <a:rPr lang="en-US" smtClean="0"/>
              <a:t>18</a:t>
            </a:fld>
            <a:endParaRPr lang="en-US"/>
          </a:p>
        </p:txBody>
      </p:sp>
    </p:spTree>
    <p:extLst>
      <p:ext uri="{BB962C8B-B14F-4D97-AF65-F5344CB8AC3E}">
        <p14:creationId xmlns:p14="http://schemas.microsoft.com/office/powerpoint/2010/main" val="376629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3928" y="1520914"/>
            <a:ext cx="3960439" cy="4001095"/>
          </a:xfrm>
          <a:prstGeom prst="rect">
            <a:avLst/>
          </a:prstGeom>
          <a:noFill/>
        </p:spPr>
        <p:txBody>
          <a:bodyPr wrap="square" rtlCol="0">
            <a:spAutoFit/>
          </a:bodyPr>
          <a:lstStyle/>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photos showing overview/ details/ action of the Technology/ Approach</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at least two digital files (JPG, PNG, GIF)</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maximum file size: 3 MB</a:t>
            </a:r>
            <a:r>
              <a:rPr lang="es-BO" dirty="0" smtClean="0">
                <a:latin typeface="Arial" panose="020B0604020202020204" pitchFamily="34" charset="0"/>
                <a:cs typeface="Arial" panose="020B0604020202020204" pitchFamily="34" charset="0"/>
              </a:rPr>
              <a:t>.</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high quality/ high resolution and not manipulated or distorted.</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explanation (description) required for each photo </a:t>
            </a:r>
            <a:r>
              <a:rPr lang="en-US" dirty="0" smtClean="0">
                <a:latin typeface="Arial" panose="020B0604020202020204" pitchFamily="34" charset="0"/>
                <a:cs typeface="Arial" panose="020B0604020202020204" pitchFamily="34" charset="0"/>
              </a:rPr>
              <a:t>submitted</a:t>
            </a:r>
            <a:endParaRPr lang="en-US" dirty="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should match the description given in </a:t>
            </a:r>
            <a:r>
              <a:rPr lang="en-US" dirty="0" smtClean="0">
                <a:latin typeface="Arial" panose="020B0604020202020204" pitchFamily="34" charset="0"/>
                <a:cs typeface="Arial" panose="020B0604020202020204" pitchFamily="34" charset="0"/>
              </a:rPr>
              <a:t>2.2</a:t>
            </a:r>
            <a:r>
              <a:rPr lang="es-BO" dirty="0" smtClean="0">
                <a:latin typeface="Arial" panose="020B0604020202020204" pitchFamily="34" charset="0"/>
                <a:cs typeface="Arial" panose="020B0604020202020204" pitchFamily="34" charset="0"/>
              </a:rPr>
              <a:t>, p. 8 of </a:t>
            </a:r>
            <a:r>
              <a:rPr lang="es-BO" dirty="0" err="1" smtClean="0">
                <a:latin typeface="Arial" panose="020B0604020202020204" pitchFamily="34" charset="0"/>
                <a:cs typeface="Arial" panose="020B0604020202020204" pitchFamily="34" charset="0"/>
              </a:rPr>
              <a:t>the</a:t>
            </a:r>
            <a:r>
              <a:rPr lang="es-BO" dirty="0" smtClean="0">
                <a:latin typeface="Arial" panose="020B0604020202020204" pitchFamily="34" charset="0"/>
                <a:cs typeface="Arial" panose="020B0604020202020204" pitchFamily="34" charset="0"/>
              </a:rPr>
              <a:t> </a:t>
            </a:r>
            <a:r>
              <a:rPr lang="es-BO" dirty="0" err="1" smtClean="0">
                <a:latin typeface="Arial" panose="020B0604020202020204" pitchFamily="34" charset="0"/>
                <a:cs typeface="Arial" panose="020B0604020202020204" pitchFamily="34" charset="0"/>
              </a:rPr>
              <a:t>Technology</a:t>
            </a:r>
            <a:r>
              <a:rPr lang="es-BO" dirty="0" smtClean="0">
                <a:latin typeface="Arial" panose="020B0604020202020204" pitchFamily="34" charset="0"/>
                <a:cs typeface="Arial" panose="020B0604020202020204" pitchFamily="34" charset="0"/>
              </a:rPr>
              <a:t> </a:t>
            </a:r>
            <a:r>
              <a:rPr lang="es-BO" dirty="0" err="1" smtClean="0">
                <a:latin typeface="Arial" panose="020B0604020202020204" pitchFamily="34" charset="0"/>
                <a:cs typeface="Arial" panose="020B0604020202020204" pitchFamily="34" charset="0"/>
              </a:rPr>
              <a:t>or</a:t>
            </a:r>
            <a:r>
              <a:rPr lang="es-BO" dirty="0" smtClean="0">
                <a:latin typeface="Arial" panose="020B0604020202020204" pitchFamily="34" charset="0"/>
                <a:cs typeface="Arial" panose="020B0604020202020204" pitchFamily="34" charset="0"/>
              </a:rPr>
              <a:t> </a:t>
            </a:r>
            <a:r>
              <a:rPr lang="es-BO" dirty="0" err="1" smtClean="0">
                <a:latin typeface="Arial" panose="020B0604020202020204" pitchFamily="34" charset="0"/>
                <a:cs typeface="Arial" panose="020B0604020202020204" pitchFamily="34" charset="0"/>
              </a:rPr>
              <a:t>the</a:t>
            </a:r>
            <a:r>
              <a:rPr lang="es-BO" dirty="0" smtClean="0">
                <a:latin typeface="Arial" panose="020B0604020202020204" pitchFamily="34" charset="0"/>
                <a:cs typeface="Arial" panose="020B0604020202020204" pitchFamily="34" charset="0"/>
              </a:rPr>
              <a:t> </a:t>
            </a:r>
            <a:r>
              <a:rPr lang="es-BO" dirty="0" err="1" smtClean="0">
                <a:latin typeface="Arial" panose="020B0604020202020204" pitchFamily="34" charset="0"/>
                <a:cs typeface="Arial" panose="020B0604020202020204" pitchFamily="34" charset="0"/>
              </a:rPr>
              <a:t>Approach</a:t>
            </a:r>
            <a:r>
              <a:rPr lang="es-BO" dirty="0" smtClean="0">
                <a:latin typeface="Arial" panose="020B0604020202020204" pitchFamily="34" charset="0"/>
                <a:cs typeface="Arial" panose="020B0604020202020204" pitchFamily="34" charset="0"/>
              </a:rPr>
              <a:t>.</a:t>
            </a:r>
            <a:endParaRPr lang="es-BO" dirty="0">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96113" y="990528"/>
            <a:ext cx="2746084" cy="400110"/>
          </a:xfrm>
          <a:prstGeom prst="rect">
            <a:avLst/>
          </a:prstGeom>
          <a:noFill/>
          <a:ln>
            <a:noFill/>
          </a:ln>
          <a:effectLst/>
          <a:extLst>
            <a:ext uri="{909E8E84-426E-40DD-AFC4-6F175D3DCCD1}">
              <a14:hiddenFill xmlns:a14="http://schemas.microsoft.com/office/drawing/2010/main">
                <a:solidFill>
                  <a:schemeClr val="hlink">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s-ES" altLang="de-DE" sz="2000" b="1" i="1" dirty="0" err="1" smtClean="0">
                <a:solidFill>
                  <a:schemeClr val="tx1"/>
                </a:solidFill>
              </a:rPr>
              <a:t>Good</a:t>
            </a:r>
            <a:r>
              <a:rPr lang="es-ES" altLang="de-DE" sz="2000" b="1" i="1" dirty="0" smtClean="0">
                <a:solidFill>
                  <a:schemeClr val="tx1"/>
                </a:solidFill>
              </a:rPr>
              <a:t> </a:t>
            </a:r>
            <a:r>
              <a:rPr lang="es-ES" altLang="de-DE" sz="2000" b="1" i="1" dirty="0" err="1" smtClean="0">
                <a:solidFill>
                  <a:schemeClr val="tx1"/>
                </a:solidFill>
              </a:rPr>
              <a:t>photos</a:t>
            </a:r>
            <a:endParaRPr lang="es-ES" altLang="de-DE" sz="2000" b="1" i="1" dirty="0">
              <a:solidFill>
                <a:schemeClr val="tx1"/>
              </a:solidFill>
            </a:endParaRPr>
          </a:p>
        </p:txBody>
      </p:sp>
      <p:sp>
        <p:nvSpPr>
          <p:cNvPr id="11" name="Text Box 5"/>
          <p:cNvSpPr txBox="1">
            <a:spLocks noChangeArrowheads="1"/>
          </p:cNvSpPr>
          <p:nvPr/>
        </p:nvSpPr>
        <p:spPr bwMode="auto">
          <a:xfrm>
            <a:off x="310373" y="288120"/>
            <a:ext cx="6556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a:solidFill>
                  <a:schemeClr val="tx1"/>
                </a:solidFill>
                <a:latin typeface="Arial" pitchFamily="34" charset="0"/>
              </a:rPr>
              <a:t>General </a:t>
            </a:r>
            <a:r>
              <a:rPr lang="en-US" altLang="de-DE" sz="2400" b="1" dirty="0" smtClean="0">
                <a:solidFill>
                  <a:schemeClr val="tx1"/>
                </a:solidFill>
                <a:latin typeface="Arial" pitchFamily="34" charset="0"/>
              </a:rPr>
              <a:t>principles</a:t>
            </a:r>
            <a:r>
              <a:rPr lang="en-US" altLang="de-DE" sz="2400" b="1" dirty="0">
                <a:solidFill>
                  <a:schemeClr val="tx1"/>
                </a:solidFill>
                <a:latin typeface="Arial" pitchFamily="34" charset="0"/>
              </a:rPr>
              <a:t>: photos and illustrations</a:t>
            </a:r>
          </a:p>
        </p:txBody>
      </p:sp>
      <p:cxnSp>
        <p:nvCxnSpPr>
          <p:cNvPr id="13" name="Straight Connector 12"/>
          <p:cNvCxnSpPr/>
          <p:nvPr/>
        </p:nvCxnSpPr>
        <p:spPr>
          <a:xfrm>
            <a:off x="0" y="754135"/>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373" y="1520914"/>
            <a:ext cx="3402189" cy="226812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524" y="4108957"/>
            <a:ext cx="3422687" cy="2273278"/>
          </a:xfrm>
          <a:prstGeom prst="rect">
            <a:avLst/>
          </a:prstGeom>
        </p:spPr>
      </p:pic>
      <p:sp>
        <p:nvSpPr>
          <p:cNvPr id="4" name="Slide Number Placeholder 3"/>
          <p:cNvSpPr>
            <a:spLocks noGrp="1"/>
          </p:cNvSpPr>
          <p:nvPr>
            <p:ph type="sldNum" sz="quarter" idx="12"/>
          </p:nvPr>
        </p:nvSpPr>
        <p:spPr/>
        <p:txBody>
          <a:bodyPr/>
          <a:lstStyle/>
          <a:p>
            <a:fld id="{954A6C5D-B9C1-4906-B0B9-FD26F1339D6F}" type="slidenum">
              <a:rPr lang="en-US" smtClean="0"/>
              <a:t>19</a:t>
            </a:fld>
            <a:endParaRPr lang="en-US"/>
          </a:p>
        </p:txBody>
      </p:sp>
    </p:spTree>
    <p:extLst>
      <p:ext uri="{BB962C8B-B14F-4D97-AF65-F5344CB8AC3E}">
        <p14:creationId xmlns:p14="http://schemas.microsoft.com/office/powerpoint/2010/main" val="32332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564905"/>
            <a:ext cx="7957123" cy="1944216"/>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63" y="4989061"/>
            <a:ext cx="19446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400" y="1007611"/>
            <a:ext cx="19431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5314" y="2568892"/>
            <a:ext cx="1998513" cy="198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WoBookMor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287" y="3797340"/>
            <a:ext cx="1520625" cy="10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ChangeArrowheads="1"/>
          </p:cNvSpPr>
          <p:nvPr/>
        </p:nvSpPr>
        <p:spPr bwMode="auto">
          <a:xfrm>
            <a:off x="2450673" y="980728"/>
            <a:ext cx="4956358" cy="5273675"/>
          </a:xfrm>
          <a:prstGeom prst="rect">
            <a:avLst/>
          </a:prstGeom>
          <a:noFill/>
          <a:ln>
            <a:noFill/>
          </a:ln>
          <a:extLst/>
        </p:spPr>
        <p:txBody>
          <a:bodyPr/>
          <a:lstStyle>
            <a:lvl1pPr eaLnBrk="0" hangingPunct="0">
              <a:spcBef>
                <a:spcPct val="20000"/>
              </a:spcBef>
              <a:buChar char="•"/>
              <a:defRPr sz="2800" b="1">
                <a:solidFill>
                  <a:srgbClr val="6B6BCF"/>
                </a:solidFill>
                <a:latin typeface="Arial" pitchFamily="34" charset="0"/>
              </a:defRPr>
            </a:lvl1pPr>
            <a:lvl2pPr marL="742950" indent="-285750" eaLnBrk="0" hangingPunct="0">
              <a:spcBef>
                <a:spcPct val="20000"/>
              </a:spcBef>
              <a:buChar char="•"/>
              <a:defRPr sz="2400">
                <a:solidFill>
                  <a:srgbClr val="D2AD46"/>
                </a:solidFill>
                <a:latin typeface="Arial" pitchFamily="34" charset="0"/>
              </a:defRPr>
            </a:lvl2pPr>
            <a:lvl3pPr marL="1143000" indent="-228600" eaLnBrk="0" hangingPunct="0">
              <a:spcBef>
                <a:spcPct val="20000"/>
              </a:spcBef>
              <a:buChar char="o"/>
              <a:defRPr sz="2000">
                <a:solidFill>
                  <a:schemeClr val="tx1"/>
                </a:solidFill>
                <a:latin typeface="Arial" pitchFamily="34" charset="0"/>
              </a:defRPr>
            </a:lvl3pPr>
            <a:lvl4pPr marL="1600200" indent="-228600" eaLnBrk="0" hangingPunct="0">
              <a:spcBef>
                <a:spcPct val="20000"/>
              </a:spcBef>
              <a:buChar char="•"/>
              <a:defRPr>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pPr>
            <a:r>
              <a:rPr lang="en-US" altLang="en-US" sz="1800" u="sng" dirty="0">
                <a:solidFill>
                  <a:schemeClr val="tx1"/>
                </a:solidFill>
                <a:cs typeface="Open Sans" pitchFamily="34" charset="0"/>
              </a:rPr>
              <a:t>Part I</a:t>
            </a:r>
            <a:r>
              <a:rPr lang="en-US" altLang="en-US" sz="1800" b="0" u="sng" dirty="0">
                <a:solidFill>
                  <a:schemeClr val="tx1"/>
                </a:solidFill>
                <a:cs typeface="Open Sans" pitchFamily="34" charset="0"/>
              </a:rPr>
              <a:t>:</a:t>
            </a:r>
            <a:r>
              <a:rPr lang="en-US" altLang="en-US" sz="1800" b="0" dirty="0">
                <a:solidFill>
                  <a:schemeClr val="tx1"/>
                </a:solidFill>
                <a:cs typeface="Open Sans" pitchFamily="34" charset="0"/>
              </a:rPr>
              <a:t> </a:t>
            </a:r>
            <a:r>
              <a:rPr lang="en-US" altLang="en-US" sz="1800" dirty="0">
                <a:solidFill>
                  <a:schemeClr val="tx1"/>
                </a:solidFill>
                <a:cs typeface="Open Sans" pitchFamily="34" charset="0"/>
              </a:rPr>
              <a:t>Identification</a:t>
            </a:r>
            <a:r>
              <a:rPr lang="en-US" altLang="en-US" sz="1800" b="0" dirty="0">
                <a:solidFill>
                  <a:srgbClr val="000000"/>
                </a:solidFill>
                <a:cs typeface="Open Sans" pitchFamily="34" charset="0"/>
              </a:rPr>
              <a:t> (</a:t>
            </a:r>
            <a:r>
              <a:rPr lang="en-US" altLang="en-US" sz="1800" b="0" i="1" dirty="0">
                <a:solidFill>
                  <a:srgbClr val="000000"/>
                </a:solidFill>
                <a:cs typeface="Open Sans" pitchFamily="34" charset="0"/>
              </a:rPr>
              <a:t>stakeholder workshop / participatory learning approach</a:t>
            </a:r>
            <a:r>
              <a:rPr lang="en-US" altLang="en-US" sz="1800" b="0" dirty="0">
                <a:solidFill>
                  <a:srgbClr val="000000"/>
                </a:solidFill>
                <a:cs typeface="Open Sans" pitchFamily="34" charset="0"/>
              </a:rPr>
              <a:t>)</a:t>
            </a:r>
            <a:r>
              <a:rPr lang="en-US" altLang="en-US" sz="2000" b="0" dirty="0">
                <a:solidFill>
                  <a:srgbClr val="000000"/>
                </a:solidFill>
                <a:cs typeface="Open Sans" pitchFamily="34" charset="0"/>
              </a:rPr>
              <a:t/>
            </a:r>
            <a:br>
              <a:rPr lang="en-US" altLang="en-US" sz="2000" b="0" dirty="0">
                <a:solidFill>
                  <a:srgbClr val="000000"/>
                </a:solidFill>
                <a:cs typeface="Open Sans" pitchFamily="34" charset="0"/>
              </a:rPr>
            </a:br>
            <a:r>
              <a:rPr lang="en-US" altLang="en-US" sz="1600" b="0" dirty="0">
                <a:solidFill>
                  <a:srgbClr val="000000"/>
                </a:solidFill>
                <a:cs typeface="Open Sans" pitchFamily="34" charset="0"/>
              </a:rPr>
              <a:t>Problems and possible solutions:</a:t>
            </a:r>
          </a:p>
          <a:p>
            <a:pPr marL="285750" indent="-285750" eaLnBrk="1" hangingPunct="1">
              <a:buFont typeface="Wingdings" panose="05000000000000000000" pitchFamily="2" charset="2"/>
              <a:buChar char="§"/>
            </a:pPr>
            <a:r>
              <a:rPr lang="en-US" altLang="en-US" sz="1600" b="0" dirty="0">
                <a:solidFill>
                  <a:srgbClr val="000000"/>
                </a:solidFill>
                <a:cs typeface="Open Sans" pitchFamily="34" charset="0"/>
              </a:rPr>
              <a:t>creation of LUS maps</a:t>
            </a:r>
          </a:p>
          <a:p>
            <a:pPr marL="285750" indent="-285750" eaLnBrk="1" hangingPunct="1">
              <a:buFont typeface="Wingdings" panose="05000000000000000000" pitchFamily="2" charset="2"/>
              <a:buChar char="§"/>
            </a:pPr>
            <a:r>
              <a:rPr lang="en-US" altLang="en-US" sz="1600" b="0" dirty="0">
                <a:solidFill>
                  <a:srgbClr val="000000"/>
                </a:solidFill>
                <a:cs typeface="Open Sans" pitchFamily="34" charset="0"/>
              </a:rPr>
              <a:t>first inventory of LD and SLM practices</a:t>
            </a:r>
          </a:p>
          <a:p>
            <a:pPr eaLnBrk="1" hangingPunct="1">
              <a:buFontTx/>
              <a:buNone/>
            </a:pPr>
            <a:r>
              <a:rPr lang="en-US" altLang="en-US" sz="2000" b="0" dirty="0">
                <a:solidFill>
                  <a:srgbClr val="000000"/>
                </a:solidFill>
                <a:cs typeface="Open Sans" pitchFamily="34" charset="0"/>
              </a:rPr>
              <a:t/>
            </a:r>
            <a:br>
              <a:rPr lang="en-US" altLang="en-US" sz="2000" b="0" dirty="0">
                <a:solidFill>
                  <a:srgbClr val="000000"/>
                </a:solidFill>
                <a:cs typeface="Open Sans" pitchFamily="34" charset="0"/>
              </a:rPr>
            </a:br>
            <a:r>
              <a:rPr lang="en-US" altLang="en-US" sz="1800" u="sng" dirty="0">
                <a:solidFill>
                  <a:schemeClr val="tx1"/>
                </a:solidFill>
                <a:cs typeface="Open Sans" pitchFamily="34" charset="0"/>
              </a:rPr>
              <a:t>Part II:</a:t>
            </a:r>
            <a:r>
              <a:rPr lang="en-US" altLang="en-US" sz="1800" dirty="0">
                <a:solidFill>
                  <a:schemeClr val="tx1"/>
                </a:solidFill>
                <a:cs typeface="Open Sans" pitchFamily="34" charset="0"/>
              </a:rPr>
              <a:t> Documentation &amp; Assessment </a:t>
            </a:r>
            <a:r>
              <a:rPr lang="en-US" altLang="en-US" sz="1800" b="0" i="1" dirty="0">
                <a:solidFill>
                  <a:schemeClr val="tx1"/>
                </a:solidFill>
                <a:cs typeface="Open Sans" pitchFamily="34" charset="0"/>
              </a:rPr>
              <a:t>(evidence base)</a:t>
            </a:r>
            <a:endParaRPr lang="en-US" altLang="en-US" sz="2000" b="0" i="1" dirty="0">
              <a:solidFill>
                <a:srgbClr val="000000"/>
              </a:solidFill>
              <a:cs typeface="Open Sans" pitchFamily="34" charset="0"/>
            </a:endParaRPr>
          </a:p>
          <a:p>
            <a:pPr marL="285750" indent="-285750" eaLnBrk="1" hangingPunct="1">
              <a:buFont typeface="Wingdings" panose="05000000000000000000" pitchFamily="2" charset="2"/>
              <a:buChar char="§"/>
            </a:pPr>
            <a:r>
              <a:rPr lang="en-US" altLang="en-US" sz="1600" b="0" dirty="0">
                <a:solidFill>
                  <a:srgbClr val="000000"/>
                </a:solidFill>
                <a:cs typeface="Open Sans" pitchFamily="34" charset="0"/>
                <a:sym typeface="Wingdings" pitchFamily="2" charset="2"/>
              </a:rPr>
              <a:t>mapping LD and SLM practices  (QM)</a:t>
            </a:r>
          </a:p>
          <a:p>
            <a:pPr marL="285750" indent="-285750" eaLnBrk="1" hangingPunct="1">
              <a:buFont typeface="Wingdings" panose="05000000000000000000" pitchFamily="2" charset="2"/>
              <a:buChar char="§"/>
            </a:pPr>
            <a:r>
              <a:rPr lang="en-US" altLang="en-US" sz="1600" b="0" dirty="0">
                <a:solidFill>
                  <a:srgbClr val="000000"/>
                </a:solidFill>
                <a:cs typeface="Open Sans" pitchFamily="34" charset="0"/>
              </a:rPr>
              <a:t>thorough inventory of LD and SLM practices (QT/QA)</a:t>
            </a:r>
          </a:p>
          <a:p>
            <a:pPr eaLnBrk="1" hangingPunct="1"/>
            <a:endParaRPr lang="en-US" altLang="en-US" sz="2000" i="1" dirty="0">
              <a:solidFill>
                <a:srgbClr val="000000"/>
              </a:solidFill>
              <a:cs typeface="Open Sans" pitchFamily="34" charset="0"/>
            </a:endParaRPr>
          </a:p>
          <a:p>
            <a:pPr eaLnBrk="1" hangingPunct="1">
              <a:buFontTx/>
              <a:buNone/>
            </a:pPr>
            <a:r>
              <a:rPr lang="en-US" altLang="en-US" sz="1800" u="sng" dirty="0">
                <a:solidFill>
                  <a:schemeClr val="tx1"/>
                </a:solidFill>
                <a:cs typeface="Open Sans" pitchFamily="34" charset="0"/>
              </a:rPr>
              <a:t>Part III:</a:t>
            </a:r>
            <a:r>
              <a:rPr lang="en-US" altLang="en-US" sz="1800" dirty="0">
                <a:solidFill>
                  <a:schemeClr val="tx1"/>
                </a:solidFill>
                <a:cs typeface="Open Sans" pitchFamily="34" charset="0"/>
              </a:rPr>
              <a:t> Evaluation &amp; Selection </a:t>
            </a:r>
            <a:r>
              <a:rPr lang="en-US" altLang="en-US" sz="1800" b="0" i="1" dirty="0">
                <a:solidFill>
                  <a:srgbClr val="000000"/>
                </a:solidFill>
                <a:cs typeface="Open Sans" pitchFamily="34" charset="0"/>
              </a:rPr>
              <a:t>(stakeholder </a:t>
            </a:r>
            <a:r>
              <a:rPr lang="en-US" altLang="en-US" sz="1800" b="0" i="1" dirty="0" smtClean="0">
                <a:solidFill>
                  <a:srgbClr val="000000"/>
                </a:solidFill>
                <a:cs typeface="Open Sans" pitchFamily="34" charset="0"/>
              </a:rPr>
              <a:t>workshop):</a:t>
            </a:r>
            <a:r>
              <a:rPr lang="en-US" altLang="en-US" sz="1800" b="0" i="1" dirty="0">
                <a:solidFill>
                  <a:srgbClr val="000000"/>
                </a:solidFill>
                <a:cs typeface="Open Sans" pitchFamily="34" charset="0"/>
              </a:rPr>
              <a:t/>
            </a:r>
            <a:br>
              <a:rPr lang="en-US" altLang="en-US" sz="1800" b="0" i="1" dirty="0">
                <a:solidFill>
                  <a:srgbClr val="000000"/>
                </a:solidFill>
                <a:cs typeface="Open Sans" pitchFamily="34" charset="0"/>
              </a:rPr>
            </a:br>
            <a:r>
              <a:rPr lang="en-US" altLang="en-US" sz="1800" b="0" i="1" dirty="0">
                <a:solidFill>
                  <a:srgbClr val="000000"/>
                </a:solidFill>
                <a:cs typeface="Open Sans" pitchFamily="34" charset="0"/>
              </a:rPr>
              <a:t>s</a:t>
            </a:r>
            <a:r>
              <a:rPr lang="en-US" altLang="en-US" sz="1800" b="0" i="1" dirty="0">
                <a:solidFill>
                  <a:schemeClr val="tx1"/>
                </a:solidFill>
                <a:cs typeface="Open Sans" pitchFamily="34" charset="0"/>
              </a:rPr>
              <a:t>etting criteria </a:t>
            </a:r>
            <a:r>
              <a:rPr lang="en-US" altLang="en-US" sz="1800" b="0" i="1" dirty="0">
                <a:solidFill>
                  <a:schemeClr val="tx1"/>
                </a:solidFill>
                <a:cs typeface="Open Sans" pitchFamily="34" charset="0"/>
                <a:sym typeface="Wingdings" pitchFamily="2" charset="2"/>
              </a:rPr>
              <a:t> scoring  </a:t>
            </a:r>
            <a:r>
              <a:rPr lang="en-US" altLang="en-US" sz="1800" b="0" i="1" dirty="0" smtClean="0">
                <a:solidFill>
                  <a:schemeClr val="tx1"/>
                </a:solidFill>
                <a:cs typeface="Open Sans" pitchFamily="34" charset="0"/>
                <a:sym typeface="Wingdings" pitchFamily="2" charset="2"/>
              </a:rPr>
              <a:t>ranking</a:t>
            </a:r>
            <a:endParaRPr lang="en-US" altLang="en-US" sz="1800" b="0" i="1" dirty="0">
              <a:solidFill>
                <a:schemeClr val="tx1"/>
              </a:solidFill>
              <a:cs typeface="Open Sans" pitchFamily="34" charset="0"/>
              <a:sym typeface="Wingdings" pitchFamily="2" charset="2"/>
            </a:endParaRPr>
          </a:p>
          <a:p>
            <a:pPr marL="285750" indent="-285750" eaLnBrk="1" hangingPunct="1">
              <a:buFont typeface="Wingdings" panose="05000000000000000000" pitchFamily="2" charset="2"/>
              <a:buChar char="§"/>
            </a:pPr>
            <a:r>
              <a:rPr lang="en-US" altLang="en-US" sz="1600" b="0" dirty="0">
                <a:solidFill>
                  <a:srgbClr val="000000"/>
                </a:solidFill>
                <a:cs typeface="Open Sans" pitchFamily="34" charset="0"/>
                <a:sym typeface="Wingdings" pitchFamily="2" charset="2"/>
              </a:rPr>
              <a:t>selection of </a:t>
            </a:r>
            <a:r>
              <a:rPr lang="en-US" altLang="en-US" sz="1600" b="0" dirty="0">
                <a:solidFill>
                  <a:srgbClr val="000000"/>
                </a:solidFill>
                <a:cs typeface="Open Sans" pitchFamily="34" charset="0"/>
              </a:rPr>
              <a:t>most promising SLM </a:t>
            </a:r>
            <a:r>
              <a:rPr lang="en-US" altLang="en-US" sz="1600" b="0" dirty="0" err="1">
                <a:solidFill>
                  <a:srgbClr val="000000"/>
                </a:solidFill>
                <a:cs typeface="Open Sans" pitchFamily="34" charset="0"/>
              </a:rPr>
              <a:t>Ts&amp;As</a:t>
            </a:r>
            <a:r>
              <a:rPr lang="en-US" altLang="en-US" sz="1600" b="0" dirty="0">
                <a:solidFill>
                  <a:srgbClr val="000000"/>
                </a:solidFill>
                <a:cs typeface="Open Sans" pitchFamily="34" charset="0"/>
              </a:rPr>
              <a:t> </a:t>
            </a:r>
            <a:r>
              <a:rPr lang="en-US" altLang="en-US" sz="1600" b="0" dirty="0">
                <a:solidFill>
                  <a:srgbClr val="000000"/>
                </a:solidFill>
                <a:cs typeface="Open Sans" pitchFamily="34" charset="0"/>
                <a:sym typeface="Wingdings" pitchFamily="2" charset="2"/>
              </a:rPr>
              <a:t> regional and local</a:t>
            </a:r>
          </a:p>
          <a:p>
            <a:pPr marL="285750" indent="-285750" eaLnBrk="1" hangingPunct="1">
              <a:buFont typeface="Wingdings" panose="05000000000000000000" pitchFamily="2" charset="2"/>
              <a:buChar char="§"/>
            </a:pPr>
            <a:r>
              <a:rPr lang="en-US" altLang="en-US" sz="1600" b="0" dirty="0">
                <a:solidFill>
                  <a:srgbClr val="000000"/>
                </a:solidFill>
                <a:cs typeface="Open Sans" pitchFamily="34" charset="0"/>
                <a:sym typeface="Wingdings" pitchFamily="2" charset="2"/>
              </a:rPr>
              <a:t>negotiation</a:t>
            </a:r>
            <a:endParaRPr lang="en-US" altLang="en-US" sz="2000" b="0" dirty="0">
              <a:solidFill>
                <a:srgbClr val="000000"/>
              </a:solidFill>
              <a:cs typeface="Open Sans" pitchFamily="34" charset="0"/>
            </a:endParaRPr>
          </a:p>
        </p:txBody>
      </p:sp>
      <p:sp>
        <p:nvSpPr>
          <p:cNvPr id="2" name="Slide Number Placeholder 1"/>
          <p:cNvSpPr>
            <a:spLocks noGrp="1"/>
          </p:cNvSpPr>
          <p:nvPr>
            <p:ph type="sldNum" sz="quarter" idx="12"/>
          </p:nvPr>
        </p:nvSpPr>
        <p:spPr/>
        <p:txBody>
          <a:bodyPr/>
          <a:lstStyle/>
          <a:p>
            <a:fld id="{954A6C5D-B9C1-4906-B0B9-FD26F1339D6F}" type="slidenum">
              <a:rPr lang="en-US" smtClean="0"/>
              <a:t>2</a:t>
            </a:fld>
            <a:endParaRPr lang="en-US"/>
          </a:p>
        </p:txBody>
      </p:sp>
    </p:spTree>
    <p:extLst>
      <p:ext uri="{BB962C8B-B14F-4D97-AF65-F5344CB8AC3E}">
        <p14:creationId xmlns:p14="http://schemas.microsoft.com/office/powerpoint/2010/main" val="41762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3"/>
          <p:cNvGraphicFramePr>
            <a:graphicFrameLocks noChangeAspect="1"/>
          </p:cNvGraphicFramePr>
          <p:nvPr>
            <p:extLst>
              <p:ext uri="{D42A27DB-BD31-4B8C-83A1-F6EECF244321}">
                <p14:modId xmlns:p14="http://schemas.microsoft.com/office/powerpoint/2010/main" val="4203243150"/>
              </p:ext>
            </p:extLst>
          </p:nvPr>
        </p:nvGraphicFramePr>
        <p:xfrm>
          <a:off x="410140" y="2060848"/>
          <a:ext cx="3672408" cy="3828516"/>
        </p:xfrm>
        <a:graphic>
          <a:graphicData uri="http://schemas.openxmlformats.org/presentationml/2006/ole">
            <mc:AlternateContent xmlns:mc="http://schemas.openxmlformats.org/markup-compatibility/2006">
              <mc:Choice xmlns:v="urn:schemas-microsoft-com:vml" Requires="v">
                <p:oleObj spid="_x0000_s70855" name="Corel PHOTO-PAINT 10.0 Image" r:id="rId4" imgW="7229258" imgH="7089062" progId="CorelPhotoPaint.Image.10">
                  <p:embed/>
                </p:oleObj>
              </mc:Choice>
              <mc:Fallback>
                <p:oleObj name="Corel PHOTO-PAINT 10.0 Image" r:id="rId4" imgW="7229258" imgH="7089062" progId="CorelPhotoPaint.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140" y="2060848"/>
                        <a:ext cx="3672408" cy="3828516"/>
                      </a:xfrm>
                      <a:prstGeom prst="rect">
                        <a:avLst/>
                      </a:prstGeom>
                      <a:noFill/>
                      <a:ln>
                        <a:noFill/>
                      </a:ln>
                      <a:effectLst/>
                      <a:extLst/>
                    </p:spPr>
                  </p:pic>
                </p:oleObj>
              </mc:Fallback>
            </mc:AlternateContent>
          </a:graphicData>
        </a:graphic>
      </p:graphicFrame>
      <p:sp>
        <p:nvSpPr>
          <p:cNvPr id="12" name="Text Box 5"/>
          <p:cNvSpPr txBox="1">
            <a:spLocks noChangeArrowheads="1"/>
          </p:cNvSpPr>
          <p:nvPr/>
        </p:nvSpPr>
        <p:spPr bwMode="auto">
          <a:xfrm>
            <a:off x="373223" y="901463"/>
            <a:ext cx="3402560" cy="707886"/>
          </a:xfrm>
          <a:prstGeom prst="rect">
            <a:avLst/>
          </a:prstGeom>
          <a:noFill/>
          <a:ln>
            <a:noFill/>
          </a:ln>
          <a:effectLst/>
          <a:extLst>
            <a:ext uri="{909E8E84-426E-40DD-AFC4-6F175D3DCCD1}">
              <a14:hiddenFill xmlns:a14="http://schemas.microsoft.com/office/drawing/2010/main">
                <a:solidFill>
                  <a:schemeClr val="hlink">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000" b="1" i="1" dirty="0">
                <a:solidFill>
                  <a:schemeClr val="tx1"/>
                </a:solidFill>
              </a:rPr>
              <a:t>Comprehensive &amp; detailed  drawings (technology) </a:t>
            </a:r>
          </a:p>
        </p:txBody>
      </p:sp>
      <p:cxnSp>
        <p:nvCxnSpPr>
          <p:cNvPr id="13" name="Straight Connector 12"/>
          <p:cNvCxnSpPr/>
          <p:nvPr/>
        </p:nvCxnSpPr>
        <p:spPr>
          <a:xfrm>
            <a:off x="0" y="749785"/>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221280" y="4868146"/>
            <a:ext cx="3735096" cy="1354217"/>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s-BO" dirty="0" err="1">
                <a:latin typeface="Arial" panose="020B0604020202020204" pitchFamily="34" charset="0"/>
                <a:cs typeface="Arial" panose="020B0604020202020204" pitchFamily="34" charset="0"/>
              </a:rPr>
              <a:t>Scan</a:t>
            </a:r>
            <a:r>
              <a:rPr lang="es-BO" dirty="0">
                <a:latin typeface="Arial" panose="020B0604020202020204" pitchFamily="34" charset="0"/>
                <a:cs typeface="Arial" panose="020B0604020202020204" pitchFamily="34" charset="0"/>
              </a:rPr>
              <a:t> </a:t>
            </a:r>
            <a:r>
              <a:rPr lang="es-BO" dirty="0" err="1">
                <a:latin typeface="Arial" panose="020B0604020202020204" pitchFamily="34" charset="0"/>
                <a:cs typeface="Arial" panose="020B0604020202020204" pitchFamily="34" charset="0"/>
              </a:rPr>
              <a:t>drawing</a:t>
            </a:r>
            <a:r>
              <a:rPr lang="es-BO" dirty="0">
                <a:latin typeface="Arial" panose="020B0604020202020204" pitchFamily="34" charset="0"/>
                <a:cs typeface="Arial" panose="020B0604020202020204" pitchFamily="34" charset="0"/>
              </a:rPr>
              <a:t> and </a:t>
            </a:r>
            <a:r>
              <a:rPr lang="es-BO" dirty="0" err="1" smtClean="0">
                <a:latin typeface="Arial" panose="020B0604020202020204" pitchFamily="34" charset="0"/>
                <a:cs typeface="Arial" panose="020B0604020202020204" pitchFamily="34" charset="0"/>
              </a:rPr>
              <a:t>upload</a:t>
            </a:r>
            <a:endParaRPr lang="es-BO" dirty="0" smtClean="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Supported file types: PDF, JPG, </a:t>
            </a:r>
            <a:r>
              <a:rPr lang="en-US" dirty="0" smtClean="0">
                <a:latin typeface="Arial" panose="020B0604020202020204" pitchFamily="34" charset="0"/>
                <a:cs typeface="Arial" panose="020B0604020202020204" pitchFamily="34" charset="0"/>
              </a:rPr>
              <a:t>PNG</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maximum file size: 3 MB</a:t>
            </a:r>
            <a:endParaRPr lang="es-BO" dirty="0">
              <a:latin typeface="Arial" panose="020B0604020202020204" pitchFamily="34" charset="0"/>
              <a:cs typeface="Arial" panose="020B0604020202020204" pitchFamily="34" charset="0"/>
            </a:endParaRPr>
          </a:p>
        </p:txBody>
      </p:sp>
      <p:pic>
        <p:nvPicPr>
          <p:cNvPr id="7065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302" t="27139" r="21016" b="6476"/>
          <a:stretch/>
        </p:blipFill>
        <p:spPr bwMode="auto">
          <a:xfrm>
            <a:off x="4228084" y="1556792"/>
            <a:ext cx="482705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5"/>
          <p:cNvSpPr txBox="1">
            <a:spLocks noChangeArrowheads="1"/>
          </p:cNvSpPr>
          <p:nvPr/>
        </p:nvSpPr>
        <p:spPr bwMode="auto">
          <a:xfrm>
            <a:off x="4221280" y="1009184"/>
            <a:ext cx="4483552" cy="400110"/>
          </a:xfrm>
          <a:prstGeom prst="rect">
            <a:avLst/>
          </a:prstGeom>
          <a:noFill/>
          <a:ln>
            <a:noFill/>
          </a:ln>
          <a:effectLst/>
          <a:extLst>
            <a:ext uri="{909E8E84-426E-40DD-AFC4-6F175D3DCCD1}">
              <a14:hiddenFill xmlns:a14="http://schemas.microsoft.com/office/drawing/2010/main">
                <a:solidFill>
                  <a:schemeClr val="hlink">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000" b="1" i="1" dirty="0">
                <a:solidFill>
                  <a:schemeClr val="tx1"/>
                </a:solidFill>
              </a:rPr>
              <a:t>Flow chart (approach) </a:t>
            </a:r>
          </a:p>
        </p:txBody>
      </p:sp>
      <p:sp>
        <p:nvSpPr>
          <p:cNvPr id="9" name="Text Box 5"/>
          <p:cNvSpPr txBox="1">
            <a:spLocks noChangeArrowheads="1"/>
          </p:cNvSpPr>
          <p:nvPr/>
        </p:nvSpPr>
        <p:spPr bwMode="auto">
          <a:xfrm>
            <a:off x="310373" y="288120"/>
            <a:ext cx="6556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a:solidFill>
                  <a:schemeClr val="tx1"/>
                </a:solidFill>
                <a:latin typeface="Arial" pitchFamily="34" charset="0"/>
              </a:rPr>
              <a:t>General Principles: photos and illustrations</a:t>
            </a:r>
          </a:p>
        </p:txBody>
      </p:sp>
      <p:sp>
        <p:nvSpPr>
          <p:cNvPr id="2" name="Slide Number Placeholder 1"/>
          <p:cNvSpPr>
            <a:spLocks noGrp="1"/>
          </p:cNvSpPr>
          <p:nvPr>
            <p:ph type="sldNum" sz="quarter" idx="12"/>
          </p:nvPr>
        </p:nvSpPr>
        <p:spPr/>
        <p:txBody>
          <a:bodyPr/>
          <a:lstStyle/>
          <a:p>
            <a:fld id="{954A6C5D-B9C1-4906-B0B9-FD26F1339D6F}" type="slidenum">
              <a:rPr lang="en-US" smtClean="0"/>
              <a:t>20</a:t>
            </a:fld>
            <a:endParaRPr lang="en-US"/>
          </a:p>
        </p:txBody>
      </p:sp>
    </p:spTree>
    <p:extLst>
      <p:ext uri="{BB962C8B-B14F-4D97-AF65-F5344CB8AC3E}">
        <p14:creationId xmlns:p14="http://schemas.microsoft.com/office/powerpoint/2010/main" val="252451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1933229" y="1078733"/>
            <a:ext cx="59130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692150" algn="l"/>
              </a:tabLst>
              <a:defRPr sz="1400">
                <a:solidFill>
                  <a:srgbClr val="FF3300"/>
                </a:solidFill>
                <a:latin typeface="Arial" charset="0"/>
              </a:defRPr>
            </a:lvl1pPr>
            <a:lvl2pPr marL="742950" indent="-285750">
              <a:tabLst>
                <a:tab pos="692150" algn="l"/>
              </a:tabLst>
              <a:defRPr sz="1400">
                <a:solidFill>
                  <a:srgbClr val="FF3300"/>
                </a:solidFill>
                <a:latin typeface="Arial" charset="0"/>
              </a:defRPr>
            </a:lvl2pPr>
            <a:lvl3pPr marL="1143000" indent="-228600">
              <a:tabLst>
                <a:tab pos="692150" algn="l"/>
              </a:tabLst>
              <a:defRPr sz="1400">
                <a:solidFill>
                  <a:srgbClr val="FF3300"/>
                </a:solidFill>
                <a:latin typeface="Arial" charset="0"/>
              </a:defRPr>
            </a:lvl3pPr>
            <a:lvl4pPr marL="1600200" indent="-228600">
              <a:tabLst>
                <a:tab pos="692150" algn="l"/>
              </a:tabLst>
              <a:defRPr sz="1400">
                <a:solidFill>
                  <a:srgbClr val="FF3300"/>
                </a:solidFill>
                <a:latin typeface="Arial" charset="0"/>
              </a:defRPr>
            </a:lvl4pPr>
            <a:lvl5pPr marL="2057400" indent="-228600">
              <a:tabLst>
                <a:tab pos="692150" algn="l"/>
              </a:tabLst>
              <a:defRPr sz="1400">
                <a:solidFill>
                  <a:srgbClr val="FF3300"/>
                </a:solidFill>
                <a:latin typeface="Arial" charset="0"/>
              </a:defRPr>
            </a:lvl5pPr>
            <a:lvl6pPr marL="2514600" indent="-228600" eaLnBrk="0" fontAlgn="base" hangingPunct="0">
              <a:spcBef>
                <a:spcPct val="50000"/>
              </a:spcBef>
              <a:spcAft>
                <a:spcPct val="0"/>
              </a:spcAft>
              <a:tabLst>
                <a:tab pos="692150" algn="l"/>
              </a:tabLst>
              <a:defRPr sz="1400">
                <a:solidFill>
                  <a:srgbClr val="FF3300"/>
                </a:solidFill>
                <a:latin typeface="Arial" charset="0"/>
              </a:defRPr>
            </a:lvl6pPr>
            <a:lvl7pPr marL="2971800" indent="-228600" eaLnBrk="0" fontAlgn="base" hangingPunct="0">
              <a:spcBef>
                <a:spcPct val="50000"/>
              </a:spcBef>
              <a:spcAft>
                <a:spcPct val="0"/>
              </a:spcAft>
              <a:tabLst>
                <a:tab pos="692150" algn="l"/>
              </a:tabLst>
              <a:defRPr sz="1400">
                <a:solidFill>
                  <a:srgbClr val="FF3300"/>
                </a:solidFill>
                <a:latin typeface="Arial" charset="0"/>
              </a:defRPr>
            </a:lvl7pPr>
            <a:lvl8pPr marL="3429000" indent="-228600" eaLnBrk="0" fontAlgn="base" hangingPunct="0">
              <a:spcBef>
                <a:spcPct val="50000"/>
              </a:spcBef>
              <a:spcAft>
                <a:spcPct val="0"/>
              </a:spcAft>
              <a:tabLst>
                <a:tab pos="692150" algn="l"/>
              </a:tabLst>
              <a:defRPr sz="1400">
                <a:solidFill>
                  <a:srgbClr val="FF3300"/>
                </a:solidFill>
                <a:latin typeface="Arial" charset="0"/>
              </a:defRPr>
            </a:lvl8pPr>
            <a:lvl9pPr marL="3886200" indent="-228600" eaLnBrk="0" fontAlgn="base" hangingPunct="0">
              <a:spcBef>
                <a:spcPct val="50000"/>
              </a:spcBef>
              <a:spcAft>
                <a:spcPct val="0"/>
              </a:spcAft>
              <a:tabLst>
                <a:tab pos="692150" algn="l"/>
              </a:tabLst>
              <a:defRPr sz="1400">
                <a:solidFill>
                  <a:srgbClr val="FF3300"/>
                </a:solidFill>
                <a:latin typeface="Arial" charset="0"/>
              </a:defRPr>
            </a:lvl9pPr>
          </a:lstStyle>
          <a:p>
            <a:pPr marL="0" lvl="1" indent="0">
              <a:spcBef>
                <a:spcPts val="600"/>
              </a:spcBef>
              <a:spcAft>
                <a:spcPts val="1200"/>
              </a:spcAft>
            </a:pPr>
            <a:r>
              <a:rPr lang="en-US" altLang="de-DE" sz="2000" b="1" dirty="0">
                <a:solidFill>
                  <a:schemeClr val="tx1"/>
                </a:solidFill>
                <a:latin typeface="Arial" pitchFamily="34" charset="0"/>
              </a:rPr>
              <a:t>Criteria for identification &amp; delineation of a Technology</a:t>
            </a:r>
          </a:p>
        </p:txBody>
      </p:sp>
      <p:sp>
        <p:nvSpPr>
          <p:cNvPr id="2" name="TextBox 1"/>
          <p:cNvSpPr txBox="1"/>
          <p:nvPr/>
        </p:nvSpPr>
        <p:spPr>
          <a:xfrm>
            <a:off x="1898126" y="160312"/>
            <a:ext cx="5948188"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Good to know</a:t>
            </a:r>
            <a:endParaRPr lang="en-US" sz="2800" b="1" dirty="0">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1958061" y="1988840"/>
            <a:ext cx="5638276"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692150" algn="l"/>
              </a:tabLst>
              <a:defRPr sz="1400">
                <a:solidFill>
                  <a:srgbClr val="FF3300"/>
                </a:solidFill>
                <a:latin typeface="Arial" charset="0"/>
              </a:defRPr>
            </a:lvl1pPr>
            <a:lvl2pPr marL="742950" indent="-285750">
              <a:tabLst>
                <a:tab pos="692150" algn="l"/>
              </a:tabLst>
              <a:defRPr sz="1400">
                <a:solidFill>
                  <a:srgbClr val="FF3300"/>
                </a:solidFill>
                <a:latin typeface="Arial" charset="0"/>
              </a:defRPr>
            </a:lvl2pPr>
            <a:lvl3pPr marL="1143000" indent="-228600">
              <a:tabLst>
                <a:tab pos="692150" algn="l"/>
              </a:tabLst>
              <a:defRPr sz="1400">
                <a:solidFill>
                  <a:srgbClr val="FF3300"/>
                </a:solidFill>
                <a:latin typeface="Arial" charset="0"/>
              </a:defRPr>
            </a:lvl3pPr>
            <a:lvl4pPr marL="1600200" indent="-228600">
              <a:tabLst>
                <a:tab pos="692150" algn="l"/>
              </a:tabLst>
              <a:defRPr sz="1400">
                <a:solidFill>
                  <a:srgbClr val="FF3300"/>
                </a:solidFill>
                <a:latin typeface="Arial" charset="0"/>
              </a:defRPr>
            </a:lvl4pPr>
            <a:lvl5pPr marL="2057400" indent="-228600">
              <a:tabLst>
                <a:tab pos="692150" algn="l"/>
              </a:tabLst>
              <a:defRPr sz="1400">
                <a:solidFill>
                  <a:srgbClr val="FF3300"/>
                </a:solidFill>
                <a:latin typeface="Arial" charset="0"/>
              </a:defRPr>
            </a:lvl5pPr>
            <a:lvl6pPr marL="2514600" indent="-228600" eaLnBrk="0" fontAlgn="base" hangingPunct="0">
              <a:spcBef>
                <a:spcPct val="50000"/>
              </a:spcBef>
              <a:spcAft>
                <a:spcPct val="0"/>
              </a:spcAft>
              <a:tabLst>
                <a:tab pos="692150" algn="l"/>
              </a:tabLst>
              <a:defRPr sz="1400">
                <a:solidFill>
                  <a:srgbClr val="FF3300"/>
                </a:solidFill>
                <a:latin typeface="Arial" charset="0"/>
              </a:defRPr>
            </a:lvl6pPr>
            <a:lvl7pPr marL="2971800" indent="-228600" eaLnBrk="0" fontAlgn="base" hangingPunct="0">
              <a:spcBef>
                <a:spcPct val="50000"/>
              </a:spcBef>
              <a:spcAft>
                <a:spcPct val="0"/>
              </a:spcAft>
              <a:tabLst>
                <a:tab pos="692150" algn="l"/>
              </a:tabLst>
              <a:defRPr sz="1400">
                <a:solidFill>
                  <a:srgbClr val="FF3300"/>
                </a:solidFill>
                <a:latin typeface="Arial" charset="0"/>
              </a:defRPr>
            </a:lvl7pPr>
            <a:lvl8pPr marL="3429000" indent="-228600" eaLnBrk="0" fontAlgn="base" hangingPunct="0">
              <a:spcBef>
                <a:spcPct val="50000"/>
              </a:spcBef>
              <a:spcAft>
                <a:spcPct val="0"/>
              </a:spcAft>
              <a:tabLst>
                <a:tab pos="692150" algn="l"/>
              </a:tabLst>
              <a:defRPr sz="1400">
                <a:solidFill>
                  <a:srgbClr val="FF3300"/>
                </a:solidFill>
                <a:latin typeface="Arial" charset="0"/>
              </a:defRPr>
            </a:lvl8pPr>
            <a:lvl9pPr marL="3886200" indent="-228600" eaLnBrk="0" fontAlgn="base" hangingPunct="0">
              <a:spcBef>
                <a:spcPct val="50000"/>
              </a:spcBef>
              <a:spcAft>
                <a:spcPct val="0"/>
              </a:spcAft>
              <a:tabLst>
                <a:tab pos="692150" algn="l"/>
              </a:tabLst>
              <a:defRPr sz="1400">
                <a:solidFill>
                  <a:srgbClr val="FF3300"/>
                </a:solidFill>
                <a:latin typeface="Arial" charset="0"/>
              </a:defRPr>
            </a:lvl9pPr>
          </a:lstStyle>
          <a:p>
            <a:pPr>
              <a:spcBef>
                <a:spcPts val="600"/>
              </a:spcBef>
              <a:spcAft>
                <a:spcPts val="600"/>
              </a:spcAft>
            </a:pPr>
            <a:r>
              <a:rPr lang="en-US" altLang="de-DE" sz="1800" dirty="0" smtClean="0">
                <a:solidFill>
                  <a:schemeClr val="tx1"/>
                </a:solidFill>
              </a:rPr>
              <a:t>An SLM Technology should cover a </a:t>
            </a:r>
            <a:r>
              <a:rPr lang="en-US" altLang="de-DE" sz="1800" b="1" dirty="0" smtClean="0">
                <a:solidFill>
                  <a:schemeClr val="tx1"/>
                </a:solidFill>
              </a:rPr>
              <a:t>homogeneous set </a:t>
            </a:r>
            <a:r>
              <a:rPr lang="en-US" altLang="de-DE" sz="1800" dirty="0" smtClean="0">
                <a:solidFill>
                  <a:schemeClr val="tx1"/>
                </a:solidFill>
              </a:rPr>
              <a:t>of </a:t>
            </a:r>
            <a:r>
              <a:rPr lang="en-US" altLang="de-DE" sz="1800" b="1" dirty="0" smtClean="0">
                <a:solidFill>
                  <a:schemeClr val="tx1"/>
                </a:solidFill>
              </a:rPr>
              <a:t>natural</a:t>
            </a:r>
            <a:r>
              <a:rPr lang="en-US" altLang="de-DE" sz="1800" dirty="0" smtClean="0">
                <a:solidFill>
                  <a:schemeClr val="tx1"/>
                </a:solidFill>
              </a:rPr>
              <a:t> (bio-physical) and </a:t>
            </a:r>
            <a:r>
              <a:rPr lang="en-US" altLang="de-DE" sz="1800" b="1" dirty="0" smtClean="0">
                <a:solidFill>
                  <a:schemeClr val="tx1"/>
                </a:solidFill>
              </a:rPr>
              <a:t>human</a:t>
            </a:r>
            <a:r>
              <a:rPr lang="en-US" altLang="de-DE" sz="1800" dirty="0" smtClean="0">
                <a:solidFill>
                  <a:schemeClr val="tx1"/>
                </a:solidFill>
              </a:rPr>
              <a:t> (socio-economic) </a:t>
            </a:r>
            <a:r>
              <a:rPr lang="en-US" altLang="de-DE" sz="1800" b="1" dirty="0" smtClean="0">
                <a:solidFill>
                  <a:schemeClr val="tx1"/>
                </a:solidFill>
              </a:rPr>
              <a:t>conditions</a:t>
            </a:r>
            <a:r>
              <a:rPr lang="en-US" altLang="de-DE" sz="1800" dirty="0" smtClean="0">
                <a:solidFill>
                  <a:schemeClr val="tx1"/>
                </a:solidFill>
              </a:rPr>
              <a:t>, hence should not be applied to dissimilar  e.g.:</a:t>
            </a:r>
          </a:p>
          <a:p>
            <a:pPr lvl="1" indent="-200025">
              <a:spcBef>
                <a:spcPts val="600"/>
              </a:spcBef>
              <a:buFont typeface="Wingdings" panose="05000000000000000000" pitchFamily="2" charset="2"/>
              <a:buChar char="§"/>
              <a:tabLst>
                <a:tab pos="627063" algn="l"/>
              </a:tabLst>
            </a:pPr>
            <a:r>
              <a:rPr lang="en-US" altLang="de-DE" sz="1800" dirty="0" smtClean="0">
                <a:solidFill>
                  <a:schemeClr val="tx1"/>
                </a:solidFill>
              </a:rPr>
              <a:t>climatic zones  (humid, </a:t>
            </a:r>
            <a:r>
              <a:rPr lang="en-US" altLang="de-DE" sz="1800" dirty="0" err="1" smtClean="0">
                <a:solidFill>
                  <a:schemeClr val="tx1"/>
                </a:solidFill>
              </a:rPr>
              <a:t>subhumid</a:t>
            </a:r>
            <a:r>
              <a:rPr lang="en-US" altLang="de-DE" sz="1800" dirty="0" smtClean="0">
                <a:solidFill>
                  <a:schemeClr val="tx1"/>
                </a:solidFill>
              </a:rPr>
              <a:t>, semi-arid, arid)</a:t>
            </a:r>
          </a:p>
          <a:p>
            <a:pPr lvl="1" indent="-200025">
              <a:spcBef>
                <a:spcPts val="600"/>
              </a:spcBef>
              <a:buFont typeface="Wingdings" panose="05000000000000000000" pitchFamily="2" charset="2"/>
              <a:buChar char="§"/>
              <a:tabLst>
                <a:tab pos="627063" algn="l"/>
              </a:tabLst>
            </a:pPr>
            <a:r>
              <a:rPr lang="en-US" altLang="de-DE" sz="1800" dirty="0" smtClean="0">
                <a:solidFill>
                  <a:schemeClr val="tx1"/>
                </a:solidFill>
              </a:rPr>
              <a:t>land use types (cropland, grazing land, forest, etc.)</a:t>
            </a:r>
          </a:p>
          <a:p>
            <a:pPr lvl="1" indent="-200025">
              <a:spcBef>
                <a:spcPts val="600"/>
              </a:spcBef>
              <a:buFont typeface="Wingdings" panose="05000000000000000000" pitchFamily="2" charset="2"/>
              <a:buChar char="§"/>
              <a:tabLst>
                <a:tab pos="627063" algn="l"/>
              </a:tabLst>
            </a:pPr>
            <a:r>
              <a:rPr lang="en-US" altLang="de-DE" sz="1800" dirty="0" smtClean="0">
                <a:solidFill>
                  <a:schemeClr val="tx1"/>
                </a:solidFill>
              </a:rPr>
              <a:t>slope categories </a:t>
            </a:r>
          </a:p>
          <a:p>
            <a:pPr lvl="1" indent="-200025">
              <a:spcBef>
                <a:spcPts val="600"/>
              </a:spcBef>
              <a:buFont typeface="Wingdings" panose="05000000000000000000" pitchFamily="2" charset="2"/>
              <a:buChar char="§"/>
              <a:tabLst>
                <a:tab pos="627063" algn="l"/>
              </a:tabLst>
            </a:pPr>
            <a:r>
              <a:rPr lang="en-US" altLang="de-DE" sz="1800" dirty="0" smtClean="0">
                <a:solidFill>
                  <a:schemeClr val="tx1"/>
                </a:solidFill>
              </a:rPr>
              <a:t>or conditions of land tenure</a:t>
            </a:r>
          </a:p>
          <a:p>
            <a:pPr lvl="1" indent="-200025">
              <a:spcBef>
                <a:spcPts val="600"/>
              </a:spcBef>
              <a:buFont typeface="Wingdings" panose="05000000000000000000" pitchFamily="2" charset="2"/>
              <a:buChar char="§"/>
              <a:tabLst>
                <a:tab pos="627063" algn="l"/>
              </a:tabLst>
            </a:pPr>
            <a:r>
              <a:rPr lang="en-US" altLang="de-DE" sz="1800" dirty="0" smtClean="0">
                <a:solidFill>
                  <a:schemeClr val="tx1"/>
                </a:solidFill>
              </a:rPr>
              <a:t>…</a:t>
            </a:r>
            <a:endParaRPr lang="en-US" altLang="de-DE" sz="1800" dirty="0">
              <a:solidFill>
                <a:schemeClr val="tx1"/>
              </a:solidFill>
            </a:endParaRPr>
          </a:p>
        </p:txBody>
      </p:sp>
      <p:cxnSp>
        <p:nvCxnSpPr>
          <p:cNvPr id="17" name="Straight Connector 16"/>
          <p:cNvCxnSpPr/>
          <p:nvPr/>
        </p:nvCxnSpPr>
        <p:spPr>
          <a:xfrm>
            <a:off x="-76026" y="763833"/>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12" y="160312"/>
            <a:ext cx="1617272" cy="201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54A6C5D-B9C1-4906-B0B9-FD26F1339D6F}" type="slidenum">
              <a:rPr lang="en-US" smtClean="0"/>
              <a:t>21</a:t>
            </a:fld>
            <a:endParaRPr lang="en-US"/>
          </a:p>
        </p:txBody>
      </p:sp>
    </p:spTree>
    <p:extLst>
      <p:ext uri="{BB962C8B-B14F-4D97-AF65-F5344CB8AC3E}">
        <p14:creationId xmlns:p14="http://schemas.microsoft.com/office/powerpoint/2010/main" val="34368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246717" y="2348880"/>
            <a:ext cx="7518213" cy="199232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spcBef>
                <a:spcPts val="1600"/>
              </a:spcBef>
              <a:buFontTx/>
              <a:buNone/>
              <a:defRPr/>
            </a:pPr>
            <a:r>
              <a:rPr lang="en-US" sz="1600" dirty="0" smtClean="0">
                <a:latin typeface="Arial" charset="0"/>
              </a:rPr>
              <a:t>An </a:t>
            </a:r>
            <a:r>
              <a:rPr lang="en-US" sz="1600" dirty="0">
                <a:latin typeface="Arial" charset="0"/>
              </a:rPr>
              <a:t>SLM Approach consists of the following </a:t>
            </a:r>
            <a:r>
              <a:rPr lang="en-US" sz="1600" b="1" dirty="0">
                <a:latin typeface="Arial" charset="0"/>
              </a:rPr>
              <a:t>elements: </a:t>
            </a:r>
          </a:p>
          <a:p>
            <a:pPr marL="180975" indent="-180975">
              <a:spcBef>
                <a:spcPts val="1600"/>
              </a:spcBef>
              <a:buFont typeface="Wingdings" panose="05000000000000000000" pitchFamily="2" charset="2"/>
              <a:buChar char="§"/>
              <a:defRPr/>
            </a:pPr>
            <a:r>
              <a:rPr lang="en-US" sz="1600" b="1" dirty="0">
                <a:latin typeface="Arial" pitchFamily="34" charset="0"/>
                <a:cs typeface="Arial" pitchFamily="34" charset="0"/>
              </a:rPr>
              <a:t>all participants </a:t>
            </a:r>
            <a:r>
              <a:rPr lang="en-US" sz="1600" dirty="0">
                <a:latin typeface="Arial" pitchFamily="34" charset="0"/>
                <a:cs typeface="Arial" pitchFamily="34" charset="0"/>
              </a:rPr>
              <a:t>(policy-makers, administrators, experts, technicians, land users, i.e. actors at all levels), </a:t>
            </a:r>
          </a:p>
          <a:p>
            <a:pPr marL="180975" indent="-180975">
              <a:spcBef>
                <a:spcPts val="1600"/>
              </a:spcBef>
              <a:buFont typeface="Wingdings" panose="05000000000000000000" pitchFamily="2" charset="2"/>
              <a:buChar char="§"/>
              <a:defRPr/>
            </a:pPr>
            <a:r>
              <a:rPr lang="en-US" sz="1600" b="1" dirty="0">
                <a:latin typeface="Arial" pitchFamily="34" charset="0"/>
                <a:cs typeface="Arial" pitchFamily="34" charset="0"/>
              </a:rPr>
              <a:t>inputs and means </a:t>
            </a:r>
            <a:r>
              <a:rPr lang="en-US" sz="1600" dirty="0">
                <a:latin typeface="Arial" pitchFamily="34" charset="0"/>
                <a:cs typeface="Arial" pitchFamily="34" charset="0"/>
              </a:rPr>
              <a:t>(financial, material, legislative, etc.),</a:t>
            </a:r>
          </a:p>
          <a:p>
            <a:pPr marL="180975" indent="-180975">
              <a:spcBef>
                <a:spcPts val="1600"/>
              </a:spcBef>
              <a:buFont typeface="Wingdings" panose="05000000000000000000" pitchFamily="2" charset="2"/>
              <a:buChar char="§"/>
              <a:defRPr/>
            </a:pPr>
            <a:r>
              <a:rPr lang="en-US" sz="1600" dirty="0">
                <a:latin typeface="Arial" pitchFamily="34" charset="0"/>
                <a:cs typeface="Arial" pitchFamily="34" charset="0"/>
              </a:rPr>
              <a:t>and </a:t>
            </a:r>
            <a:r>
              <a:rPr lang="en-US" sz="1600" b="1" dirty="0">
                <a:latin typeface="Arial" pitchFamily="34" charset="0"/>
                <a:cs typeface="Arial" pitchFamily="34" charset="0"/>
              </a:rPr>
              <a:t>know-how </a:t>
            </a:r>
            <a:r>
              <a:rPr lang="en-US" sz="1600" dirty="0">
                <a:latin typeface="Arial" pitchFamily="34" charset="0"/>
                <a:cs typeface="Arial" pitchFamily="34" charset="0"/>
              </a:rPr>
              <a:t>(technical, scientific, practical).</a:t>
            </a:r>
            <a:endParaRPr lang="en-US" sz="2800" dirty="0">
              <a:latin typeface="Arial" charset="0"/>
            </a:endParaRPr>
          </a:p>
        </p:txBody>
      </p:sp>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15" r="11126"/>
          <a:stretch/>
        </p:blipFill>
        <p:spPr bwMode="auto">
          <a:xfrm>
            <a:off x="9684568" y="2204864"/>
            <a:ext cx="2068145" cy="1449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8584" y="3883886"/>
            <a:ext cx="2009072" cy="168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5"/>
          <p:cNvSpPr txBox="1">
            <a:spLocks noChangeArrowheads="1"/>
          </p:cNvSpPr>
          <p:nvPr/>
        </p:nvSpPr>
        <p:spPr bwMode="auto">
          <a:xfrm>
            <a:off x="1922695" y="951279"/>
            <a:ext cx="37126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a:solidFill>
                  <a:schemeClr val="tx1"/>
                </a:solidFill>
                <a:latin typeface="Arial" pitchFamily="34" charset="0"/>
              </a:rPr>
              <a:t>Criteria for an Approach</a:t>
            </a:r>
          </a:p>
        </p:txBody>
      </p:sp>
      <p:cxnSp>
        <p:nvCxnSpPr>
          <p:cNvPr id="18" name="Straight Connector 17"/>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a:xfrm>
            <a:off x="246717" y="4379414"/>
            <a:ext cx="7709659" cy="21602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600"/>
              </a:spcBef>
              <a:buNone/>
            </a:pPr>
            <a:r>
              <a:rPr lang="en-US" altLang="de-DE" sz="1600" dirty="0" smtClean="0">
                <a:latin typeface="Arial" charset="0"/>
                <a:cs typeface="Arial" charset="0"/>
              </a:rPr>
              <a:t>An SLM Approach includes </a:t>
            </a:r>
            <a:r>
              <a:rPr lang="en-US" altLang="de-DE" sz="1600" b="1" dirty="0" smtClean="0">
                <a:latin typeface="Arial" charset="0"/>
                <a:cs typeface="Arial" charset="0"/>
              </a:rPr>
              <a:t>different levels of intervention </a:t>
            </a:r>
            <a:r>
              <a:rPr lang="en-US" altLang="de-DE" sz="1600" dirty="0" smtClean="0">
                <a:latin typeface="Arial" charset="0"/>
                <a:cs typeface="Arial" charset="0"/>
              </a:rPr>
              <a:t>:  </a:t>
            </a:r>
          </a:p>
          <a:p>
            <a:pPr marL="180975" indent="-180975">
              <a:spcBef>
                <a:spcPts val="1600"/>
              </a:spcBef>
              <a:buFont typeface="Wingdings" panose="05000000000000000000" pitchFamily="2" charset="2"/>
              <a:buChar char="§"/>
            </a:pPr>
            <a:r>
              <a:rPr lang="en-US" altLang="de-DE" sz="1600" dirty="0" smtClean="0">
                <a:latin typeface="Arial" charset="0"/>
                <a:cs typeface="Arial" charset="0"/>
              </a:rPr>
              <a:t>from the individual farm, through the community level, the extension / advisory system, the regional or national administration, or the policy level, to the international framework.</a:t>
            </a:r>
          </a:p>
          <a:p>
            <a:pPr marL="180975" indent="-180975">
              <a:spcBef>
                <a:spcPts val="1600"/>
              </a:spcBef>
              <a:buFont typeface="Wingdings" panose="05000000000000000000" pitchFamily="2" charset="2"/>
              <a:buChar char="§"/>
            </a:pPr>
            <a:r>
              <a:rPr lang="en-US" altLang="de-DE" sz="1600" dirty="0" smtClean="0">
                <a:latin typeface="Arial" charset="0"/>
                <a:cs typeface="Arial" charset="0"/>
              </a:rPr>
              <a:t>besides conservation activities introduced through </a:t>
            </a:r>
            <a:r>
              <a:rPr lang="en-US" altLang="de-DE" sz="1600" b="1" dirty="0" smtClean="0">
                <a:latin typeface="Arial" charset="0"/>
                <a:cs typeface="Arial" charset="0"/>
              </a:rPr>
              <a:t>projects and programs, indigenous conservation measures</a:t>
            </a:r>
            <a:r>
              <a:rPr lang="en-US" altLang="de-DE" sz="1600" dirty="0" smtClean="0">
                <a:latin typeface="Arial" charset="0"/>
                <a:cs typeface="Arial" charset="0"/>
              </a:rPr>
              <a:t> and </a:t>
            </a:r>
            <a:r>
              <a:rPr lang="en-US" altLang="de-DE" sz="1600" b="1" dirty="0" smtClean="0">
                <a:latin typeface="Arial" charset="0"/>
                <a:cs typeface="Arial" charset="0"/>
              </a:rPr>
              <a:t>spontaneous adoptions or adaptations</a:t>
            </a:r>
            <a:r>
              <a:rPr lang="en-US" altLang="de-DE" sz="1600" dirty="0" smtClean="0">
                <a:latin typeface="Arial" charset="0"/>
                <a:cs typeface="Arial" charset="0"/>
              </a:rPr>
              <a:t> of SLM Technologies are included.</a:t>
            </a:r>
            <a:endParaRPr lang="en-US" altLang="de-DE" sz="1600" dirty="0">
              <a:latin typeface="Arial" charset="0"/>
              <a:cs typeface="Arial" charset="0"/>
            </a:endParaRPr>
          </a:p>
        </p:txBody>
      </p:sp>
      <p:sp>
        <p:nvSpPr>
          <p:cNvPr id="2" name="Rectangle 1"/>
          <p:cNvSpPr/>
          <p:nvPr/>
        </p:nvSpPr>
        <p:spPr>
          <a:xfrm>
            <a:off x="1898126" y="1484782"/>
            <a:ext cx="5948188" cy="584775"/>
          </a:xfrm>
          <a:prstGeom prst="rect">
            <a:avLst/>
          </a:prstGeom>
        </p:spPr>
        <p:txBody>
          <a:bodyPr wrap="square">
            <a:spAutoFit/>
          </a:bodyPr>
          <a:lstStyle/>
          <a:p>
            <a:pPr lvl="0">
              <a:spcBef>
                <a:spcPts val="1600"/>
              </a:spcBef>
            </a:pPr>
            <a:r>
              <a:rPr lang="en-US" altLang="de-DE" sz="1600" dirty="0">
                <a:solidFill>
                  <a:prstClr val="black"/>
                </a:solidFill>
                <a:latin typeface="Arial" charset="0"/>
                <a:cs typeface="Arial" charset="0"/>
              </a:rPr>
              <a:t>QA addresses the questions of </a:t>
            </a:r>
            <a:r>
              <a:rPr lang="en-US" altLang="de-DE" sz="1600" b="1" dirty="0">
                <a:solidFill>
                  <a:prstClr val="black"/>
                </a:solidFill>
                <a:latin typeface="Arial" charset="0"/>
                <a:cs typeface="Arial" charset="0"/>
              </a:rPr>
              <a:t>how implementation was achieved and who </a:t>
            </a:r>
            <a:r>
              <a:rPr lang="en-US" altLang="de-DE" sz="1600" dirty="0">
                <a:solidFill>
                  <a:prstClr val="black"/>
                </a:solidFill>
                <a:latin typeface="Arial" charset="0"/>
                <a:cs typeface="Arial" charset="0"/>
              </a:rPr>
              <a:t>achieved it.</a:t>
            </a:r>
          </a:p>
        </p:txBody>
      </p:sp>
      <p:sp>
        <p:nvSpPr>
          <p:cNvPr id="13" name="TextBox 12"/>
          <p:cNvSpPr txBox="1"/>
          <p:nvPr/>
        </p:nvSpPr>
        <p:spPr>
          <a:xfrm>
            <a:off x="1898126" y="160312"/>
            <a:ext cx="5948188"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Good to know</a:t>
            </a:r>
            <a:endParaRPr lang="en-US" sz="2800" b="1" dirty="0">
              <a:latin typeface="Arial" panose="020B0604020202020204" pitchFamily="34" charset="0"/>
              <a:cs typeface="Arial" panose="020B0604020202020204" pitchFamily="34" charset="0"/>
            </a:endParaRPr>
          </a:p>
        </p:txBody>
      </p:sp>
      <p:pic>
        <p:nvPicPr>
          <p:cNvPr id="21"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49409" y="159612"/>
            <a:ext cx="1439580" cy="204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54A6C5D-B9C1-4906-B0B9-FD26F1339D6F}" type="slidenum">
              <a:rPr lang="en-US" smtClean="0"/>
              <a:t>22</a:t>
            </a:fld>
            <a:endParaRPr lang="en-US"/>
          </a:p>
        </p:txBody>
      </p:sp>
    </p:spTree>
    <p:custDataLst>
      <p:tags r:id="rId1"/>
    </p:custDataLst>
    <p:extLst>
      <p:ext uri="{BB962C8B-B14F-4D97-AF65-F5344CB8AC3E}">
        <p14:creationId xmlns:p14="http://schemas.microsoft.com/office/powerpoint/2010/main" val="3438886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
          <p:cNvSpPr txBox="1">
            <a:spLocks noChangeArrowheads="1"/>
          </p:cNvSpPr>
          <p:nvPr/>
        </p:nvSpPr>
        <p:spPr bwMode="auto">
          <a:xfrm>
            <a:off x="107219" y="188640"/>
            <a:ext cx="34483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r>
              <a:rPr lang="en-US" altLang="de-DE" sz="2400" b="1" dirty="0" smtClean="0">
                <a:solidFill>
                  <a:schemeClr val="tx1"/>
                </a:solidFill>
                <a:latin typeface="Arial" pitchFamily="34" charset="0"/>
              </a:rPr>
              <a:t>1. General information</a:t>
            </a:r>
            <a:endParaRPr lang="en-US" altLang="de-DE" sz="2400" b="1" dirty="0">
              <a:solidFill>
                <a:schemeClr val="tx1"/>
              </a:solidFill>
              <a:latin typeface="Arial" pitchFamily="34" charset="0"/>
            </a:endParaRPr>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2" y="827246"/>
            <a:ext cx="6810709" cy="598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23528" y="2780928"/>
            <a:ext cx="1300673"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Oval 20"/>
          <p:cNvSpPr/>
          <p:nvPr/>
        </p:nvSpPr>
        <p:spPr>
          <a:xfrm>
            <a:off x="179512" y="5301208"/>
            <a:ext cx="2654980" cy="389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62433" y="188640"/>
            <a:ext cx="3888431" cy="531246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54A6C5D-B9C1-4906-B0B9-FD26F1339D6F}" type="slidenum">
              <a:rPr lang="en-US" smtClean="0"/>
              <a:t>23</a:t>
            </a:fld>
            <a:endParaRPr lang="en-US"/>
          </a:p>
        </p:txBody>
      </p:sp>
    </p:spTree>
    <p:extLst>
      <p:ext uri="{BB962C8B-B14F-4D97-AF65-F5344CB8AC3E}">
        <p14:creationId xmlns:p14="http://schemas.microsoft.com/office/powerpoint/2010/main" val="1445714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496" y="185344"/>
            <a:ext cx="7848872" cy="96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096" y="1340768"/>
            <a:ext cx="6914553"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24</a:t>
            </a:fld>
            <a:endParaRPr lang="en-US"/>
          </a:p>
        </p:txBody>
      </p:sp>
    </p:spTree>
    <p:extLst>
      <p:ext uri="{BB962C8B-B14F-4D97-AF65-F5344CB8AC3E}">
        <p14:creationId xmlns:p14="http://schemas.microsoft.com/office/powerpoint/2010/main" val="2864545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9181" y="260648"/>
            <a:ext cx="7842781"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25</a:t>
            </a:fld>
            <a:endParaRPr lang="en-US"/>
          </a:p>
        </p:txBody>
      </p:sp>
    </p:spTree>
    <p:extLst>
      <p:ext uri="{BB962C8B-B14F-4D97-AF65-F5344CB8AC3E}">
        <p14:creationId xmlns:p14="http://schemas.microsoft.com/office/powerpoint/2010/main" val="412287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628" y="671161"/>
            <a:ext cx="7680796" cy="5027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03648" y="159900"/>
            <a:ext cx="5661743" cy="461665"/>
          </a:xfrm>
          <a:prstGeom prst="rect">
            <a:avLst/>
          </a:prstGeom>
        </p:spPr>
        <p:txBody>
          <a:bodyPr wrap="none">
            <a:spAutoFit/>
          </a:bodyPr>
          <a:lstStyle/>
          <a:p>
            <a:r>
              <a:rPr lang="es-ES" sz="2400" b="1" dirty="0">
                <a:latin typeface="Arial" pitchFamily="34" charset="0"/>
              </a:rPr>
              <a:t>2. </a:t>
            </a:r>
            <a:r>
              <a:rPr lang="es-ES" sz="2400" b="1" dirty="0" err="1" smtClean="0">
                <a:latin typeface="Arial" pitchFamily="34" charset="0"/>
              </a:rPr>
              <a:t>Description</a:t>
            </a:r>
            <a:r>
              <a:rPr lang="es-ES" sz="2400" b="1" dirty="0" smtClean="0">
                <a:latin typeface="Arial" pitchFamily="34" charset="0"/>
              </a:rPr>
              <a:t> of </a:t>
            </a:r>
            <a:r>
              <a:rPr lang="es-ES" sz="2400" b="1" dirty="0" err="1" smtClean="0">
                <a:latin typeface="Arial" pitchFamily="34" charset="0"/>
              </a:rPr>
              <a:t>the</a:t>
            </a:r>
            <a:r>
              <a:rPr lang="es-ES" sz="2400" b="1" dirty="0" smtClean="0">
                <a:latin typeface="Arial" pitchFamily="34" charset="0"/>
              </a:rPr>
              <a:t> SLM </a:t>
            </a:r>
            <a:r>
              <a:rPr lang="es-ES" sz="2400" b="1" dirty="0" err="1" smtClean="0">
                <a:latin typeface="Arial" pitchFamily="34" charset="0"/>
              </a:rPr>
              <a:t>Technology</a:t>
            </a:r>
            <a:endParaRPr lang="de-CH" sz="2400" b="1" dirty="0">
              <a:latin typeface="Arial" pitchFamily="34" charset="0"/>
            </a:endParaRPr>
          </a:p>
        </p:txBody>
      </p:sp>
      <p:pic>
        <p:nvPicPr>
          <p:cNvPr id="8294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584" y="5157192"/>
            <a:ext cx="7978460" cy="12544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6721" y="251584"/>
            <a:ext cx="1163519" cy="144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54A6C5D-B9C1-4906-B0B9-FD26F1339D6F}" type="slidenum">
              <a:rPr lang="en-US" smtClean="0"/>
              <a:t>26</a:t>
            </a:fld>
            <a:endParaRPr lang="en-US"/>
          </a:p>
        </p:txBody>
      </p:sp>
    </p:spTree>
    <p:extLst>
      <p:ext uri="{BB962C8B-B14F-4D97-AF65-F5344CB8AC3E}">
        <p14:creationId xmlns:p14="http://schemas.microsoft.com/office/powerpoint/2010/main" val="382194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12" y="13719"/>
            <a:ext cx="605648" cy="753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a:srcRect l="13492" t="24190" r="15576" b="23417"/>
          <a:stretch/>
        </p:blipFill>
        <p:spPr>
          <a:xfrm>
            <a:off x="178223" y="2852936"/>
            <a:ext cx="7746718" cy="4577606"/>
          </a:xfrm>
          <a:prstGeom prst="rect">
            <a:avLst/>
          </a:prstGeom>
        </p:spPr>
      </p:pic>
      <p:pic>
        <p:nvPicPr>
          <p:cNvPr id="6" name="Picture 5"/>
          <p:cNvPicPr>
            <a:picLocks noChangeAspect="1"/>
          </p:cNvPicPr>
          <p:nvPr/>
        </p:nvPicPr>
        <p:blipFill rotWithShape="1">
          <a:blip r:embed="rId5"/>
          <a:srcRect l="2612" t="31144" r="3145" b="30943"/>
          <a:stretch/>
        </p:blipFill>
        <p:spPr>
          <a:xfrm>
            <a:off x="179512" y="783107"/>
            <a:ext cx="7746264" cy="2493050"/>
          </a:xfrm>
          <a:prstGeom prst="rect">
            <a:avLst/>
          </a:prstGeom>
        </p:spPr>
      </p:pic>
    </p:spTree>
    <p:extLst>
      <p:ext uri="{BB962C8B-B14F-4D97-AF65-F5344CB8AC3E}">
        <p14:creationId xmlns:p14="http://schemas.microsoft.com/office/powerpoint/2010/main" val="2837695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9300"/>
            <a:ext cx="622432" cy="77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71600" y="103709"/>
            <a:ext cx="5969519" cy="461665"/>
          </a:xfrm>
          <a:prstGeom prst="rect">
            <a:avLst/>
          </a:prstGeom>
        </p:spPr>
        <p:txBody>
          <a:bodyPr wrap="none">
            <a:spAutoFit/>
          </a:bodyPr>
          <a:lstStyle/>
          <a:p>
            <a:r>
              <a:rPr lang="es-ES" sz="2400" b="1" dirty="0">
                <a:latin typeface="Arial" pitchFamily="34" charset="0"/>
              </a:rPr>
              <a:t>3. </a:t>
            </a:r>
            <a:r>
              <a:rPr lang="es-ES" sz="2400" b="1" dirty="0" err="1" smtClean="0">
                <a:latin typeface="Arial" pitchFamily="34" charset="0"/>
              </a:rPr>
              <a:t>Classification</a:t>
            </a:r>
            <a:r>
              <a:rPr lang="es-ES" sz="2400" b="1" dirty="0" smtClean="0">
                <a:latin typeface="Arial" pitchFamily="34" charset="0"/>
              </a:rPr>
              <a:t> of </a:t>
            </a:r>
            <a:r>
              <a:rPr lang="es-ES" sz="2400" b="1" dirty="0" err="1" smtClean="0">
                <a:latin typeface="Arial" pitchFamily="34" charset="0"/>
              </a:rPr>
              <a:t>the</a:t>
            </a:r>
            <a:r>
              <a:rPr lang="es-ES" sz="2400" b="1" dirty="0" smtClean="0">
                <a:latin typeface="Arial" pitchFamily="34" charset="0"/>
              </a:rPr>
              <a:t> SLM </a:t>
            </a:r>
            <a:r>
              <a:rPr lang="es-ES" sz="2400" b="1" dirty="0" err="1" smtClean="0">
                <a:latin typeface="Arial" pitchFamily="34" charset="0"/>
              </a:rPr>
              <a:t>Technology</a:t>
            </a:r>
            <a:endParaRPr lang="de-CH" sz="2400" b="1" dirty="0">
              <a:latin typeface="Arial" pitchFamily="34" charset="0"/>
            </a:endParaRPr>
          </a:p>
        </p:txBody>
      </p:sp>
      <p:sp>
        <p:nvSpPr>
          <p:cNvPr id="2" name="Slide Number Placeholder 1"/>
          <p:cNvSpPr>
            <a:spLocks noGrp="1"/>
          </p:cNvSpPr>
          <p:nvPr>
            <p:ph type="sldNum" sz="quarter" idx="12"/>
          </p:nvPr>
        </p:nvSpPr>
        <p:spPr/>
        <p:txBody>
          <a:bodyPr/>
          <a:lstStyle/>
          <a:p>
            <a:fld id="{954A6C5D-B9C1-4906-B0B9-FD26F1339D6F}" type="slidenum">
              <a:rPr lang="en-US" smtClean="0"/>
              <a:t>28</a:t>
            </a:fld>
            <a:endParaRPr lang="en-US"/>
          </a:p>
        </p:txBody>
      </p:sp>
      <p:pic>
        <p:nvPicPr>
          <p:cNvPr id="7" name="Picture 6"/>
          <p:cNvPicPr>
            <a:picLocks noChangeAspect="1"/>
          </p:cNvPicPr>
          <p:nvPr/>
        </p:nvPicPr>
        <p:blipFill>
          <a:blip r:embed="rId4"/>
          <a:stretch>
            <a:fillRect/>
          </a:stretch>
        </p:blipFill>
        <p:spPr>
          <a:xfrm>
            <a:off x="165409" y="916338"/>
            <a:ext cx="7814060" cy="4024830"/>
          </a:xfrm>
          <a:prstGeom prst="rect">
            <a:avLst/>
          </a:prstGeom>
        </p:spPr>
      </p:pic>
      <p:pic>
        <p:nvPicPr>
          <p:cNvPr id="8" name="Picture 7"/>
          <p:cNvPicPr>
            <a:picLocks noChangeAspect="1"/>
          </p:cNvPicPr>
          <p:nvPr/>
        </p:nvPicPr>
        <p:blipFill rotWithShape="1">
          <a:blip r:embed="rId5"/>
          <a:srcRect r="14610" b="17700"/>
          <a:stretch/>
        </p:blipFill>
        <p:spPr>
          <a:xfrm>
            <a:off x="172471" y="3941839"/>
            <a:ext cx="2887362" cy="2916161"/>
          </a:xfrm>
          <a:prstGeom prst="rect">
            <a:avLst/>
          </a:prstGeom>
        </p:spPr>
      </p:pic>
      <p:pic>
        <p:nvPicPr>
          <p:cNvPr id="9" name="Picture 8"/>
          <p:cNvPicPr>
            <a:picLocks noChangeAspect="1"/>
          </p:cNvPicPr>
          <p:nvPr/>
        </p:nvPicPr>
        <p:blipFill>
          <a:blip r:embed="rId6"/>
          <a:stretch>
            <a:fillRect/>
          </a:stretch>
        </p:blipFill>
        <p:spPr>
          <a:xfrm>
            <a:off x="3066895" y="4144369"/>
            <a:ext cx="3312368" cy="2713631"/>
          </a:xfrm>
          <a:prstGeom prst="rect">
            <a:avLst/>
          </a:prstGeom>
        </p:spPr>
      </p:pic>
    </p:spTree>
    <p:extLst>
      <p:ext uri="{BB962C8B-B14F-4D97-AF65-F5344CB8AC3E}">
        <p14:creationId xmlns:p14="http://schemas.microsoft.com/office/powerpoint/2010/main" val="360358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4A6C5D-B9C1-4906-B0B9-FD26F1339D6F}" type="slidenum">
              <a:rPr lang="en-US" smtClean="0"/>
              <a:t>29</a:t>
            </a:fld>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9300"/>
            <a:ext cx="622432" cy="77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71600" y="103709"/>
            <a:ext cx="5969519" cy="461665"/>
          </a:xfrm>
          <a:prstGeom prst="rect">
            <a:avLst/>
          </a:prstGeom>
        </p:spPr>
        <p:txBody>
          <a:bodyPr wrap="none">
            <a:spAutoFit/>
          </a:bodyPr>
          <a:lstStyle/>
          <a:p>
            <a:r>
              <a:rPr lang="es-ES" sz="2400" b="1" dirty="0">
                <a:latin typeface="Arial" pitchFamily="34" charset="0"/>
              </a:rPr>
              <a:t>3. </a:t>
            </a:r>
            <a:r>
              <a:rPr lang="es-ES" sz="2400" b="1" dirty="0" err="1" smtClean="0">
                <a:latin typeface="Arial" pitchFamily="34" charset="0"/>
              </a:rPr>
              <a:t>Classification</a:t>
            </a:r>
            <a:r>
              <a:rPr lang="es-ES" sz="2400" b="1" dirty="0" smtClean="0">
                <a:latin typeface="Arial" pitchFamily="34" charset="0"/>
              </a:rPr>
              <a:t> of </a:t>
            </a:r>
            <a:r>
              <a:rPr lang="es-ES" sz="2400" b="1" dirty="0" err="1" smtClean="0">
                <a:latin typeface="Arial" pitchFamily="34" charset="0"/>
              </a:rPr>
              <a:t>the</a:t>
            </a:r>
            <a:r>
              <a:rPr lang="es-ES" sz="2400" b="1" dirty="0" smtClean="0">
                <a:latin typeface="Arial" pitchFamily="34" charset="0"/>
              </a:rPr>
              <a:t> SLM </a:t>
            </a:r>
            <a:r>
              <a:rPr lang="es-ES" sz="2400" b="1" dirty="0" err="1" smtClean="0">
                <a:latin typeface="Arial" pitchFamily="34" charset="0"/>
              </a:rPr>
              <a:t>Technology</a:t>
            </a:r>
            <a:endParaRPr lang="de-CH" sz="2400" b="1" dirty="0">
              <a:latin typeface="Arial" pitchFamily="34" charset="0"/>
            </a:endParaRPr>
          </a:p>
        </p:txBody>
      </p:sp>
      <p:pic>
        <p:nvPicPr>
          <p:cNvPr id="7" name="Picture 6"/>
          <p:cNvPicPr>
            <a:picLocks noChangeAspect="1"/>
          </p:cNvPicPr>
          <p:nvPr/>
        </p:nvPicPr>
        <p:blipFill>
          <a:blip r:embed="rId3"/>
          <a:stretch>
            <a:fillRect/>
          </a:stretch>
        </p:blipFill>
        <p:spPr>
          <a:xfrm>
            <a:off x="0" y="764704"/>
            <a:ext cx="10086975" cy="6257925"/>
          </a:xfrm>
          <a:prstGeom prst="rect">
            <a:avLst/>
          </a:prstGeom>
        </p:spPr>
      </p:pic>
      <p:pic>
        <p:nvPicPr>
          <p:cNvPr id="8" name="Picture 7"/>
          <p:cNvPicPr>
            <a:picLocks noChangeAspect="1"/>
          </p:cNvPicPr>
          <p:nvPr/>
        </p:nvPicPr>
        <p:blipFill>
          <a:blip r:embed="rId4"/>
          <a:stretch>
            <a:fillRect/>
          </a:stretch>
        </p:blipFill>
        <p:spPr>
          <a:xfrm>
            <a:off x="654751" y="3791104"/>
            <a:ext cx="9283498" cy="3231525"/>
          </a:xfrm>
          <a:prstGeom prst="rect">
            <a:avLst/>
          </a:prstGeom>
        </p:spPr>
      </p:pic>
    </p:spTree>
    <p:extLst>
      <p:ext uri="{BB962C8B-B14F-4D97-AF65-F5344CB8AC3E}">
        <p14:creationId xmlns:p14="http://schemas.microsoft.com/office/powerpoint/2010/main" val="196615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a:xfrm>
            <a:off x="150000" y="116632"/>
            <a:ext cx="8199438" cy="461665"/>
          </a:xfrm>
        </p:spPr>
        <p:txBody>
          <a:bodyPr>
            <a:spAutoFit/>
          </a:bodyPr>
          <a:lstStyle/>
          <a:p>
            <a:pPr algn="l"/>
            <a:r>
              <a:rPr lang="de-CH" altLang="en-US" sz="2400" b="1" dirty="0" err="1" smtClean="0">
                <a:latin typeface="Arial" pitchFamily="34" charset="0"/>
              </a:rPr>
              <a:t>Documenting</a:t>
            </a:r>
            <a:r>
              <a:rPr lang="de-CH" altLang="en-US" sz="2400" b="1" dirty="0" smtClean="0">
                <a:latin typeface="Arial" pitchFamily="34" charset="0"/>
              </a:rPr>
              <a:t> SLM </a:t>
            </a:r>
            <a:r>
              <a:rPr lang="de-CH" altLang="en-US" sz="2400" b="1" dirty="0" err="1">
                <a:latin typeface="Arial" pitchFamily="34" charset="0"/>
              </a:rPr>
              <a:t>good</a:t>
            </a:r>
            <a:r>
              <a:rPr lang="de-CH" altLang="en-US" sz="2400" b="1" dirty="0">
                <a:latin typeface="Arial" pitchFamily="34" charset="0"/>
              </a:rPr>
              <a:t> </a:t>
            </a:r>
            <a:r>
              <a:rPr lang="de-CH" altLang="en-US" sz="2400" b="1" dirty="0" err="1">
                <a:latin typeface="Arial" pitchFamily="34" charset="0"/>
              </a:rPr>
              <a:t>practices</a:t>
            </a:r>
            <a:r>
              <a:rPr lang="de-CH" altLang="en-US" sz="2400" b="1" dirty="0">
                <a:latin typeface="Arial" pitchFamily="34" charset="0"/>
              </a:rPr>
              <a:t> </a:t>
            </a:r>
            <a:r>
              <a:rPr lang="de-CH" altLang="en-US" sz="2400" b="1" dirty="0" smtClean="0">
                <a:latin typeface="Arial" pitchFamily="34" charset="0"/>
              </a:rPr>
              <a:t>in </a:t>
            </a:r>
            <a:r>
              <a:rPr lang="de-CH" altLang="en-US" sz="2400" b="1" dirty="0" err="1" smtClean="0">
                <a:latin typeface="Arial" pitchFamily="34" charset="0"/>
              </a:rPr>
              <a:t>the</a:t>
            </a:r>
            <a:r>
              <a:rPr lang="de-CH" altLang="en-US" sz="2400" b="1" dirty="0" smtClean="0">
                <a:latin typeface="Arial" pitchFamily="34" charset="0"/>
              </a:rPr>
              <a:t> </a:t>
            </a:r>
            <a:r>
              <a:rPr lang="de-CH" altLang="en-US" sz="2400" b="1" dirty="0" err="1" smtClean="0">
                <a:latin typeface="Arial" pitchFamily="34" charset="0"/>
              </a:rPr>
              <a:t>field</a:t>
            </a:r>
            <a:r>
              <a:rPr lang="de-CH" altLang="en-US" sz="2400" b="1" dirty="0" smtClean="0">
                <a:latin typeface="Arial" pitchFamily="34" charset="0"/>
              </a:rPr>
              <a:t> </a:t>
            </a:r>
            <a:endParaRPr lang="en-GB" altLang="en-US" sz="2400" b="1" dirty="0">
              <a:latin typeface="Arial" panose="020B0604020202020204" pitchFamily="34" charset="0"/>
              <a:cs typeface="Arial" panose="020B0604020202020204" pitchFamily="34" charset="0"/>
            </a:endParaRPr>
          </a:p>
        </p:txBody>
      </p:sp>
      <p:sp>
        <p:nvSpPr>
          <p:cNvPr id="36" name="Rectangle 3"/>
          <p:cNvSpPr>
            <a:spLocks noChangeArrowheads="1"/>
          </p:cNvSpPr>
          <p:nvPr/>
        </p:nvSpPr>
        <p:spPr bwMode="auto">
          <a:xfrm>
            <a:off x="-12485" y="3476685"/>
            <a:ext cx="3615572" cy="65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hangingPunct="1">
              <a:spcBef>
                <a:spcPct val="0"/>
              </a:spcBef>
              <a:spcAft>
                <a:spcPts val="300"/>
              </a:spcAft>
              <a:buFontTx/>
              <a:buNone/>
            </a:pPr>
            <a:r>
              <a:rPr lang="fr-FR" altLang="en-US" sz="2000" dirty="0">
                <a:latin typeface="Arial" pitchFamily="34" charset="0"/>
              </a:rPr>
              <a:t>Questionnaires on SLM </a:t>
            </a:r>
            <a:r>
              <a:rPr lang="fr-FR" altLang="en-US" sz="2000" dirty="0" smtClean="0">
                <a:latin typeface="Arial" pitchFamily="34" charset="0"/>
              </a:rPr>
              <a:t>Technologies and </a:t>
            </a:r>
            <a:r>
              <a:rPr lang="fr-FR" altLang="en-US" sz="2000" dirty="0" err="1" smtClean="0">
                <a:latin typeface="Arial" pitchFamily="34" charset="0"/>
              </a:rPr>
              <a:t>Approaches</a:t>
            </a:r>
            <a:endParaRPr lang="en-GB" altLang="en-US" sz="2000" dirty="0">
              <a:latin typeface="Arial" pitchFamily="34" charset="0"/>
            </a:endParaRPr>
          </a:p>
        </p:txBody>
      </p:sp>
      <p:cxnSp>
        <p:nvCxnSpPr>
          <p:cNvPr id="18" name="Straight Connector 17"/>
          <p:cNvCxnSpPr/>
          <p:nvPr/>
        </p:nvCxnSpPr>
        <p:spPr>
          <a:xfrm>
            <a:off x="-46831" y="764705"/>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Imagen 18"/>
          <p:cNvPicPr/>
          <p:nvPr/>
        </p:nvPicPr>
        <p:blipFill>
          <a:blip r:embed="rId3" cstate="print">
            <a:extLst>
              <a:ext uri="{28A0092B-C50C-407E-A947-70E740481C1C}">
                <a14:useLocalDpi xmlns:a14="http://schemas.microsoft.com/office/drawing/2010/main" val="0"/>
              </a:ext>
            </a:extLst>
          </a:blip>
          <a:stretch>
            <a:fillRect/>
          </a:stretch>
        </p:blipFill>
        <p:spPr bwMode="auto">
          <a:xfrm>
            <a:off x="221776" y="870744"/>
            <a:ext cx="2060321" cy="2562041"/>
          </a:xfrm>
          <a:prstGeom prst="rect">
            <a:avLst/>
          </a:prstGeom>
          <a:ln>
            <a:noFill/>
          </a:ln>
          <a:extLst>
            <a:ext uri="{53640926-AAD7-44D8-BBD7-CCE9431645EC}">
              <a14:shadowObscured xmlns:a14="http://schemas.microsoft.com/office/drawing/2010/main"/>
            </a:ext>
          </a:extLst>
        </p:spPr>
      </p:pic>
      <p:pic>
        <p:nvPicPr>
          <p:cNvPr id="20" name="Imagen 19"/>
          <p:cNvPicPr/>
          <p:nvPr/>
        </p:nvPicPr>
        <p:blipFill>
          <a:blip r:embed="rId4" cstate="print">
            <a:extLst>
              <a:ext uri="{28A0092B-C50C-407E-A947-70E740481C1C}">
                <a14:useLocalDpi xmlns:a14="http://schemas.microsoft.com/office/drawing/2010/main" val="0"/>
              </a:ext>
            </a:extLst>
          </a:blip>
          <a:stretch>
            <a:fillRect/>
          </a:stretch>
        </p:blipFill>
        <p:spPr bwMode="auto">
          <a:xfrm>
            <a:off x="1188218" y="782433"/>
            <a:ext cx="1882271" cy="2676525"/>
          </a:xfrm>
          <a:prstGeom prst="rect">
            <a:avLst/>
          </a:prstGeom>
          <a:ln>
            <a:noFill/>
          </a:ln>
          <a:extLst>
            <a:ext uri="{53640926-AAD7-44D8-BBD7-CCE9431645EC}">
              <a14:shadowObscured xmlns:a14="http://schemas.microsoft.com/office/drawing/2010/main"/>
            </a:ext>
          </a:extLst>
        </p:spPr>
      </p:pic>
      <p:sp>
        <p:nvSpPr>
          <p:cNvPr id="24" name="Rectangle 12"/>
          <p:cNvSpPr>
            <a:spLocks noChangeArrowheads="1"/>
          </p:cNvSpPr>
          <p:nvPr/>
        </p:nvSpPr>
        <p:spPr bwMode="auto">
          <a:xfrm>
            <a:off x="4461383" y="6220705"/>
            <a:ext cx="4786794" cy="37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en-GB" altLang="en-US" sz="2000" dirty="0">
                <a:solidFill>
                  <a:srgbClr val="000000"/>
                </a:solidFill>
                <a:latin typeface="Arial" pitchFamily="34" charset="0"/>
              </a:rPr>
              <a:t>Online database</a:t>
            </a:r>
          </a:p>
        </p:txBody>
      </p:sp>
      <p:grpSp>
        <p:nvGrpSpPr>
          <p:cNvPr id="25" name="Group 6"/>
          <p:cNvGrpSpPr>
            <a:grpSpLocks/>
          </p:cNvGrpSpPr>
          <p:nvPr/>
        </p:nvGrpSpPr>
        <p:grpSpPr bwMode="auto">
          <a:xfrm>
            <a:off x="2236450" y="1851054"/>
            <a:ext cx="4314793" cy="3391079"/>
            <a:chOff x="1696992" y="1428303"/>
            <a:chExt cx="4314793" cy="3390412"/>
          </a:xfrm>
        </p:grpSpPr>
        <p:pic>
          <p:nvPicPr>
            <p:cNvPr id="26"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4043"/>
            <a:stretch/>
          </p:blipFill>
          <p:spPr bwMode="auto">
            <a:xfrm>
              <a:off x="1696992" y="1428303"/>
              <a:ext cx="4314793" cy="274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3"/>
            <p:cNvSpPr>
              <a:spLocks noChangeArrowheads="1"/>
            </p:cNvSpPr>
            <p:nvPr/>
          </p:nvSpPr>
          <p:spPr bwMode="auto">
            <a:xfrm>
              <a:off x="1696992" y="4162729"/>
              <a:ext cx="4314793" cy="65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lnSpc>
                  <a:spcPct val="85000"/>
                </a:lnSpc>
                <a:spcBef>
                  <a:spcPct val="0"/>
                </a:spcBef>
                <a:spcAft>
                  <a:spcPct val="0"/>
                </a:spcAft>
                <a:buFontTx/>
                <a:buNone/>
              </a:pPr>
              <a:r>
                <a:rPr lang="en-US" altLang="en-US" sz="2000" dirty="0">
                  <a:solidFill>
                    <a:srgbClr val="000000"/>
                  </a:solidFill>
                  <a:latin typeface="Arial" pitchFamily="34" charset="0"/>
                </a:rPr>
                <a:t>Documenting information from and with land users</a:t>
              </a:r>
            </a:p>
          </p:txBody>
        </p:sp>
      </p:grpSp>
      <p:grpSp>
        <p:nvGrpSpPr>
          <p:cNvPr id="28" name="Group 7"/>
          <p:cNvGrpSpPr>
            <a:grpSpLocks/>
          </p:cNvGrpSpPr>
          <p:nvPr/>
        </p:nvGrpSpPr>
        <p:grpSpPr bwMode="auto">
          <a:xfrm>
            <a:off x="3054806" y="2574054"/>
            <a:ext cx="4953000" cy="3312359"/>
            <a:chOff x="2590800" y="2133600"/>
            <a:chExt cx="4953000" cy="3312359"/>
          </a:xfrm>
        </p:grpSpPr>
        <p:sp>
          <p:nvSpPr>
            <p:cNvPr id="29" name="Rectangle 5"/>
            <p:cNvSpPr>
              <a:spLocks noChangeArrowheads="1"/>
            </p:cNvSpPr>
            <p:nvPr/>
          </p:nvSpPr>
          <p:spPr bwMode="auto">
            <a:xfrm>
              <a:off x="2590800" y="4997450"/>
              <a:ext cx="4953000" cy="44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2000" dirty="0" err="1" smtClean="0">
                  <a:solidFill>
                    <a:srgbClr val="000000"/>
                  </a:solidFill>
                  <a:latin typeface="Arial" pitchFamily="34" charset="0"/>
                </a:rPr>
                <a:t>Entering</a:t>
              </a:r>
              <a:r>
                <a:rPr lang="de-CH" altLang="en-US" sz="2000" dirty="0" smtClean="0">
                  <a:solidFill>
                    <a:srgbClr val="000000"/>
                  </a:solidFill>
                  <a:latin typeface="Arial" pitchFamily="34" charset="0"/>
                </a:rPr>
                <a:t> </a:t>
              </a:r>
              <a:r>
                <a:rPr lang="de-CH" altLang="en-US" sz="2000" dirty="0" err="1" smtClean="0">
                  <a:solidFill>
                    <a:srgbClr val="000000"/>
                  </a:solidFill>
                  <a:latin typeface="Arial" pitchFamily="34" charset="0"/>
                </a:rPr>
                <a:t>data</a:t>
              </a:r>
              <a:r>
                <a:rPr lang="de-CH" altLang="en-US" sz="2000" dirty="0" smtClean="0">
                  <a:solidFill>
                    <a:srgbClr val="000000"/>
                  </a:solidFill>
                  <a:latin typeface="Arial" pitchFamily="34" charset="0"/>
                </a:rPr>
                <a:t> in </a:t>
              </a:r>
              <a:r>
                <a:rPr lang="de-CH" altLang="en-US" sz="2000" dirty="0" err="1" smtClean="0">
                  <a:solidFill>
                    <a:srgbClr val="000000"/>
                  </a:solidFill>
                  <a:latin typeface="Arial" pitchFamily="34" charset="0"/>
                </a:rPr>
                <a:t>questionnaire</a:t>
              </a:r>
              <a:endParaRPr lang="en-GB" altLang="en-US" sz="2000" dirty="0">
                <a:solidFill>
                  <a:srgbClr val="000000"/>
                </a:solidFill>
                <a:latin typeface="Arial" pitchFamily="34" charset="0"/>
              </a:endParaRPr>
            </a:p>
          </p:txBody>
        </p:sp>
        <p:pic>
          <p:nvPicPr>
            <p:cNvPr id="30" name="Picture 9" descr="FillQue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2133600"/>
              <a:ext cx="44958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3"/>
          <p:cNvGrpSpPr>
            <a:grpSpLocks/>
          </p:cNvGrpSpPr>
          <p:nvPr/>
        </p:nvGrpSpPr>
        <p:grpSpPr bwMode="auto">
          <a:xfrm>
            <a:off x="3767781" y="2712712"/>
            <a:ext cx="4829172" cy="3553199"/>
            <a:chOff x="3505200" y="2289124"/>
            <a:chExt cx="4829021" cy="3552622"/>
          </a:xfrm>
        </p:grpSpPr>
        <p:sp>
          <p:nvSpPr>
            <p:cNvPr id="22" name="Rectangle 4"/>
            <p:cNvSpPr>
              <a:spLocks noChangeArrowheads="1"/>
            </p:cNvSpPr>
            <p:nvPr/>
          </p:nvSpPr>
          <p:spPr bwMode="auto">
            <a:xfrm>
              <a:off x="3514714" y="5384546"/>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en-GB" altLang="en-US" sz="2000" dirty="0">
                  <a:solidFill>
                    <a:srgbClr val="000000"/>
                  </a:solidFill>
                  <a:latin typeface="Arial" pitchFamily="34" charset="0"/>
                </a:rPr>
                <a:t>Entering data in database</a:t>
              </a:r>
            </a:p>
          </p:txBody>
        </p:sp>
        <p:pic>
          <p:nvPicPr>
            <p:cNvPr id="23"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b="3494"/>
            <a:stretch/>
          </p:blipFill>
          <p:spPr bwMode="auto">
            <a:xfrm>
              <a:off x="3505200" y="2289124"/>
              <a:ext cx="4829021" cy="309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27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9404" y="3356992"/>
            <a:ext cx="4402494" cy="286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3</a:t>
            </a:fld>
            <a:endParaRPr lang="en-US"/>
          </a:p>
        </p:txBody>
      </p:sp>
    </p:spTree>
    <p:extLst>
      <p:ext uri="{BB962C8B-B14F-4D97-AF65-F5344CB8AC3E}">
        <p14:creationId xmlns:p14="http://schemas.microsoft.com/office/powerpoint/2010/main" val="76116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7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r="5420"/>
          <a:stretch/>
        </p:blipFill>
        <p:spPr>
          <a:xfrm>
            <a:off x="24491" y="980728"/>
            <a:ext cx="8940177" cy="4464496"/>
          </a:xfrm>
          <a:prstGeom prst="rect">
            <a:avLst/>
          </a:prstGeom>
        </p:spPr>
      </p:pic>
      <p:sp>
        <p:nvSpPr>
          <p:cNvPr id="4" name="Slide Number Placeholder 3"/>
          <p:cNvSpPr>
            <a:spLocks noGrp="1"/>
          </p:cNvSpPr>
          <p:nvPr>
            <p:ph type="sldNum" sz="quarter" idx="12"/>
          </p:nvPr>
        </p:nvSpPr>
        <p:spPr/>
        <p:txBody>
          <a:bodyPr/>
          <a:lstStyle/>
          <a:p>
            <a:fld id="{954A6C5D-B9C1-4906-B0B9-FD26F1339D6F}" type="slidenum">
              <a:rPr lang="en-US" smtClean="0"/>
              <a:t>30</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9300"/>
            <a:ext cx="622432" cy="77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71600" y="103709"/>
            <a:ext cx="5969519" cy="461665"/>
          </a:xfrm>
          <a:prstGeom prst="rect">
            <a:avLst/>
          </a:prstGeom>
        </p:spPr>
        <p:txBody>
          <a:bodyPr wrap="none">
            <a:spAutoFit/>
          </a:bodyPr>
          <a:lstStyle/>
          <a:p>
            <a:r>
              <a:rPr lang="es-ES" sz="2400" b="1" dirty="0">
                <a:latin typeface="Arial" pitchFamily="34" charset="0"/>
              </a:rPr>
              <a:t>3. </a:t>
            </a:r>
            <a:r>
              <a:rPr lang="es-ES" sz="2400" b="1" dirty="0" err="1" smtClean="0">
                <a:latin typeface="Arial" pitchFamily="34" charset="0"/>
              </a:rPr>
              <a:t>Classification</a:t>
            </a:r>
            <a:r>
              <a:rPr lang="es-ES" sz="2400" b="1" dirty="0" smtClean="0">
                <a:latin typeface="Arial" pitchFamily="34" charset="0"/>
              </a:rPr>
              <a:t> of </a:t>
            </a:r>
            <a:r>
              <a:rPr lang="es-ES" sz="2400" b="1" dirty="0" err="1" smtClean="0">
                <a:latin typeface="Arial" pitchFamily="34" charset="0"/>
              </a:rPr>
              <a:t>the</a:t>
            </a:r>
            <a:r>
              <a:rPr lang="es-ES" sz="2400" b="1" dirty="0" smtClean="0">
                <a:latin typeface="Arial" pitchFamily="34" charset="0"/>
              </a:rPr>
              <a:t> SLM </a:t>
            </a:r>
            <a:r>
              <a:rPr lang="es-ES" sz="2400" b="1" dirty="0" err="1" smtClean="0">
                <a:latin typeface="Arial" pitchFamily="34" charset="0"/>
              </a:rPr>
              <a:t>Technology</a:t>
            </a:r>
            <a:endParaRPr lang="de-CH" sz="2400" b="1" dirty="0">
              <a:latin typeface="Arial" pitchFamily="34" charset="0"/>
            </a:endParaRPr>
          </a:p>
        </p:txBody>
      </p:sp>
      <p:sp>
        <p:nvSpPr>
          <p:cNvPr id="8" name="TextBox 7"/>
          <p:cNvSpPr txBox="1"/>
          <p:nvPr/>
        </p:nvSpPr>
        <p:spPr>
          <a:xfrm>
            <a:off x="179512" y="5788570"/>
            <a:ext cx="2462534" cy="461665"/>
          </a:xfrm>
          <a:prstGeom prst="rect">
            <a:avLst/>
          </a:prstGeom>
          <a:noFill/>
        </p:spPr>
        <p:txBody>
          <a:bodyPr wrap="none" rtlCol="0">
            <a:spAutoFit/>
          </a:bodyPr>
          <a:lstStyle/>
          <a:p>
            <a:r>
              <a:rPr lang="de-CH" sz="2400" dirty="0" smtClean="0"/>
              <a:t>All in all 27 </a:t>
            </a:r>
            <a:r>
              <a:rPr lang="de-CH" sz="2400" dirty="0" err="1" smtClean="0"/>
              <a:t>groups</a:t>
            </a:r>
            <a:endParaRPr lang="de-CH" sz="2400" dirty="0"/>
          </a:p>
        </p:txBody>
      </p:sp>
    </p:spTree>
    <p:extLst>
      <p:ext uri="{BB962C8B-B14F-4D97-AF65-F5344CB8AC3E}">
        <p14:creationId xmlns:p14="http://schemas.microsoft.com/office/powerpoint/2010/main" val="3341289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721" y="251584"/>
            <a:ext cx="1163519" cy="144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03648" y="159900"/>
            <a:ext cx="5969519" cy="461665"/>
          </a:xfrm>
          <a:prstGeom prst="rect">
            <a:avLst/>
          </a:prstGeom>
        </p:spPr>
        <p:txBody>
          <a:bodyPr wrap="none">
            <a:spAutoFit/>
          </a:bodyPr>
          <a:lstStyle/>
          <a:p>
            <a:r>
              <a:rPr lang="es-ES" sz="2400" b="1" dirty="0">
                <a:latin typeface="Arial" pitchFamily="34" charset="0"/>
              </a:rPr>
              <a:t>3. </a:t>
            </a:r>
            <a:r>
              <a:rPr lang="es-ES" sz="2400" b="1" dirty="0" err="1" smtClean="0">
                <a:latin typeface="Arial" pitchFamily="34" charset="0"/>
              </a:rPr>
              <a:t>Classification</a:t>
            </a:r>
            <a:r>
              <a:rPr lang="es-ES" sz="2400" b="1" dirty="0" smtClean="0">
                <a:latin typeface="Arial" pitchFamily="34" charset="0"/>
              </a:rPr>
              <a:t> of </a:t>
            </a:r>
            <a:r>
              <a:rPr lang="es-ES" sz="2400" b="1" dirty="0" err="1" smtClean="0">
                <a:latin typeface="Arial" pitchFamily="34" charset="0"/>
              </a:rPr>
              <a:t>the</a:t>
            </a:r>
            <a:r>
              <a:rPr lang="es-ES" sz="2400" b="1" dirty="0" smtClean="0">
                <a:latin typeface="Arial" pitchFamily="34" charset="0"/>
              </a:rPr>
              <a:t> SLM </a:t>
            </a:r>
            <a:r>
              <a:rPr lang="es-ES" sz="2400" b="1" dirty="0" err="1" smtClean="0">
                <a:latin typeface="Arial" pitchFamily="34" charset="0"/>
              </a:rPr>
              <a:t>Technology</a:t>
            </a:r>
            <a:endParaRPr lang="de-CH" sz="2400" b="1" dirty="0">
              <a:latin typeface="Arial" pitchFamily="34" charset="0"/>
            </a:endParaRPr>
          </a:p>
        </p:txBody>
      </p:sp>
      <p:pic>
        <p:nvPicPr>
          <p:cNvPr id="839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19672" y="764704"/>
            <a:ext cx="6633809"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9462" y="2294992"/>
            <a:ext cx="8039100" cy="294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8360" y="3645024"/>
            <a:ext cx="801608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31</a:t>
            </a:fld>
            <a:endParaRPr lang="en-US"/>
          </a:p>
        </p:txBody>
      </p:sp>
    </p:spTree>
    <p:extLst>
      <p:ext uri="{BB962C8B-B14F-4D97-AF65-F5344CB8AC3E}">
        <p14:creationId xmlns:p14="http://schemas.microsoft.com/office/powerpoint/2010/main" val="19653768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721" y="251584"/>
            <a:ext cx="1163519" cy="144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03648" y="159900"/>
            <a:ext cx="5969519" cy="461665"/>
          </a:xfrm>
          <a:prstGeom prst="rect">
            <a:avLst/>
          </a:prstGeom>
        </p:spPr>
        <p:txBody>
          <a:bodyPr wrap="none">
            <a:spAutoFit/>
          </a:bodyPr>
          <a:lstStyle/>
          <a:p>
            <a:r>
              <a:rPr lang="es-ES" sz="2400" b="1" dirty="0">
                <a:latin typeface="Arial" pitchFamily="34" charset="0"/>
              </a:rPr>
              <a:t>3. </a:t>
            </a:r>
            <a:r>
              <a:rPr lang="es-ES" sz="2400" b="1" dirty="0" err="1" smtClean="0">
                <a:latin typeface="Arial" pitchFamily="34" charset="0"/>
              </a:rPr>
              <a:t>Classification</a:t>
            </a:r>
            <a:r>
              <a:rPr lang="es-ES" sz="2400" b="1" dirty="0" smtClean="0">
                <a:latin typeface="Arial" pitchFamily="34" charset="0"/>
              </a:rPr>
              <a:t> of </a:t>
            </a:r>
            <a:r>
              <a:rPr lang="es-ES" sz="2400" b="1" dirty="0" err="1" smtClean="0">
                <a:latin typeface="Arial" pitchFamily="34" charset="0"/>
              </a:rPr>
              <a:t>the</a:t>
            </a:r>
            <a:r>
              <a:rPr lang="es-ES" sz="2400" b="1" dirty="0" smtClean="0">
                <a:latin typeface="Arial" pitchFamily="34" charset="0"/>
              </a:rPr>
              <a:t> SLM </a:t>
            </a:r>
            <a:r>
              <a:rPr lang="es-ES" sz="2400" b="1" dirty="0" err="1" smtClean="0">
                <a:latin typeface="Arial" pitchFamily="34" charset="0"/>
              </a:rPr>
              <a:t>Technology</a:t>
            </a:r>
            <a:endParaRPr lang="de-CH" sz="2400" b="1" dirty="0">
              <a:latin typeface="Arial" pitchFamily="34" charset="0"/>
            </a:endParaRPr>
          </a:p>
        </p:txBody>
      </p:sp>
      <p:pic>
        <p:nvPicPr>
          <p:cNvPr id="839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19672" y="764704"/>
            <a:ext cx="6633809"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9462" y="2294992"/>
            <a:ext cx="8039100" cy="294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8360" y="3645024"/>
            <a:ext cx="801608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32</a:t>
            </a:fld>
            <a:endParaRPr lang="en-US"/>
          </a:p>
        </p:txBody>
      </p:sp>
    </p:spTree>
    <p:extLst>
      <p:ext uri="{BB962C8B-B14F-4D97-AF65-F5344CB8AC3E}">
        <p14:creationId xmlns:p14="http://schemas.microsoft.com/office/powerpoint/2010/main" val="207711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4" y="470960"/>
            <a:ext cx="8010525" cy="360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80121" y="2182299"/>
            <a:ext cx="6264087" cy="4363757"/>
            <a:chOff x="180121" y="2182299"/>
            <a:chExt cx="6264087" cy="4363757"/>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121" y="2182299"/>
              <a:ext cx="6264087" cy="1684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121" y="3866578"/>
              <a:ext cx="6264087" cy="267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Slide Number Placeholder 1"/>
          <p:cNvSpPr>
            <a:spLocks noGrp="1"/>
          </p:cNvSpPr>
          <p:nvPr>
            <p:ph type="sldNum" sz="quarter" idx="12"/>
          </p:nvPr>
        </p:nvSpPr>
        <p:spPr/>
        <p:txBody>
          <a:bodyPr/>
          <a:lstStyle/>
          <a:p>
            <a:fld id="{954A6C5D-B9C1-4906-B0B9-FD26F1339D6F}" type="slidenum">
              <a:rPr lang="en-US" smtClean="0"/>
              <a:t>33</a:t>
            </a:fld>
            <a:endParaRPr lang="en-US"/>
          </a:p>
        </p:txBody>
      </p:sp>
    </p:spTree>
    <p:extLst>
      <p:ext uri="{BB962C8B-B14F-4D97-AF65-F5344CB8AC3E}">
        <p14:creationId xmlns:p14="http://schemas.microsoft.com/office/powerpoint/2010/main" val="114218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4A6C5D-B9C1-4906-B0B9-FD26F1339D6F}" type="slidenum">
              <a:rPr lang="en-US" smtClean="0"/>
              <a:t>34</a:t>
            </a:fld>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611560" cy="76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71600" y="70097"/>
            <a:ext cx="5969519" cy="461665"/>
          </a:xfrm>
          <a:prstGeom prst="rect">
            <a:avLst/>
          </a:prstGeom>
        </p:spPr>
        <p:txBody>
          <a:bodyPr wrap="none">
            <a:spAutoFit/>
          </a:bodyPr>
          <a:lstStyle/>
          <a:p>
            <a:r>
              <a:rPr lang="es-ES" sz="2400" b="1" dirty="0">
                <a:latin typeface="Arial" pitchFamily="34" charset="0"/>
              </a:rPr>
              <a:t>3. </a:t>
            </a:r>
            <a:r>
              <a:rPr lang="es-ES" sz="2400" b="1" dirty="0" err="1" smtClean="0">
                <a:latin typeface="Arial" pitchFamily="34" charset="0"/>
              </a:rPr>
              <a:t>Classification</a:t>
            </a:r>
            <a:r>
              <a:rPr lang="es-ES" sz="2400" b="1" dirty="0" smtClean="0">
                <a:latin typeface="Arial" pitchFamily="34" charset="0"/>
              </a:rPr>
              <a:t> of </a:t>
            </a:r>
            <a:r>
              <a:rPr lang="es-ES" sz="2400" b="1" dirty="0" err="1" smtClean="0">
                <a:latin typeface="Arial" pitchFamily="34" charset="0"/>
              </a:rPr>
              <a:t>the</a:t>
            </a:r>
            <a:r>
              <a:rPr lang="es-ES" sz="2400" b="1" dirty="0" smtClean="0">
                <a:latin typeface="Arial" pitchFamily="34" charset="0"/>
              </a:rPr>
              <a:t> SLM </a:t>
            </a:r>
            <a:r>
              <a:rPr lang="es-ES" sz="2400" b="1" dirty="0" err="1" smtClean="0">
                <a:latin typeface="Arial" pitchFamily="34" charset="0"/>
              </a:rPr>
              <a:t>Technology</a:t>
            </a:r>
            <a:endParaRPr lang="de-CH" sz="2400" b="1" dirty="0">
              <a:latin typeface="Arial" pitchFamily="34" charset="0"/>
            </a:endParaRPr>
          </a:p>
        </p:txBody>
      </p:sp>
      <p:pic>
        <p:nvPicPr>
          <p:cNvPr id="7" name="Picture 6"/>
          <p:cNvPicPr>
            <a:picLocks noChangeAspect="1"/>
          </p:cNvPicPr>
          <p:nvPr/>
        </p:nvPicPr>
        <p:blipFill>
          <a:blip r:embed="rId3"/>
          <a:stretch>
            <a:fillRect/>
          </a:stretch>
        </p:blipFill>
        <p:spPr>
          <a:xfrm>
            <a:off x="-22366" y="908720"/>
            <a:ext cx="9039897" cy="3960440"/>
          </a:xfrm>
          <a:prstGeom prst="rect">
            <a:avLst/>
          </a:prstGeom>
        </p:spPr>
      </p:pic>
      <p:pic>
        <p:nvPicPr>
          <p:cNvPr id="8" name="Picture 7"/>
          <p:cNvPicPr>
            <a:picLocks noChangeAspect="1"/>
          </p:cNvPicPr>
          <p:nvPr/>
        </p:nvPicPr>
        <p:blipFill rotWithShape="1">
          <a:blip r:embed="rId4"/>
          <a:srcRect r="2574"/>
          <a:stretch/>
        </p:blipFill>
        <p:spPr>
          <a:xfrm>
            <a:off x="611560" y="4581128"/>
            <a:ext cx="8496944" cy="2986939"/>
          </a:xfrm>
          <a:prstGeom prst="rect">
            <a:avLst/>
          </a:prstGeom>
        </p:spPr>
      </p:pic>
    </p:spTree>
    <p:extLst>
      <p:ext uri="{BB962C8B-B14F-4D97-AF65-F5344CB8AC3E}">
        <p14:creationId xmlns:p14="http://schemas.microsoft.com/office/powerpoint/2010/main" val="1688528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4081" y="-36100"/>
            <a:ext cx="6841124" cy="859532"/>
          </a:xfrm>
        </p:spPr>
        <p:txBody>
          <a:bodyPr>
            <a:normAutofit/>
          </a:bodyPr>
          <a:lstStyle/>
          <a:p>
            <a:pPr algn="l"/>
            <a:r>
              <a:rPr lang="es-ES" sz="2400" b="1" dirty="0">
                <a:latin typeface="Arial" pitchFamily="34" charset="0"/>
                <a:ea typeface="+mn-ea"/>
                <a:cs typeface="+mn-cs"/>
              </a:rPr>
              <a:t>4. </a:t>
            </a:r>
            <a:r>
              <a:rPr lang="es-ES" sz="2400" b="1" dirty="0" err="1" smtClean="0">
                <a:latin typeface="Arial" pitchFamily="34" charset="0"/>
                <a:ea typeface="+mn-ea"/>
                <a:cs typeface="+mn-cs"/>
              </a:rPr>
              <a:t>Technical</a:t>
            </a:r>
            <a:r>
              <a:rPr lang="es-ES" sz="2400" b="1" dirty="0" smtClean="0">
                <a:latin typeface="Arial" pitchFamily="34" charset="0"/>
                <a:ea typeface="+mn-ea"/>
                <a:cs typeface="+mn-cs"/>
              </a:rPr>
              <a:t> </a:t>
            </a:r>
            <a:r>
              <a:rPr lang="es-ES" sz="2400" b="1" dirty="0" err="1" smtClean="0">
                <a:latin typeface="Arial" pitchFamily="34" charset="0"/>
                <a:ea typeface="+mn-ea"/>
                <a:cs typeface="+mn-cs"/>
              </a:rPr>
              <a:t>specifications</a:t>
            </a:r>
            <a:r>
              <a:rPr lang="es-ES" sz="2400" b="1" dirty="0" smtClean="0">
                <a:latin typeface="Arial" pitchFamily="34" charset="0"/>
                <a:ea typeface="+mn-ea"/>
                <a:cs typeface="+mn-cs"/>
              </a:rPr>
              <a:t>, </a:t>
            </a:r>
            <a:r>
              <a:rPr lang="es-ES" sz="2400" b="1" dirty="0" err="1" smtClean="0">
                <a:latin typeface="Arial" pitchFamily="34" charset="0"/>
                <a:ea typeface="+mn-ea"/>
                <a:cs typeface="+mn-cs"/>
              </a:rPr>
              <a:t>implementation</a:t>
            </a:r>
            <a:r>
              <a:rPr lang="es-ES" sz="2400" b="1" dirty="0" smtClean="0">
                <a:latin typeface="Arial" pitchFamily="34" charset="0"/>
                <a:ea typeface="+mn-ea"/>
                <a:cs typeface="+mn-cs"/>
              </a:rPr>
              <a:t> </a:t>
            </a:r>
            <a:r>
              <a:rPr lang="es-ES" sz="2400" b="1" dirty="0" err="1" smtClean="0">
                <a:latin typeface="Arial" pitchFamily="34" charset="0"/>
                <a:ea typeface="+mn-ea"/>
                <a:cs typeface="+mn-cs"/>
              </a:rPr>
              <a:t>activities</a:t>
            </a:r>
            <a:r>
              <a:rPr lang="es-ES" sz="2400" b="1" dirty="0" smtClean="0">
                <a:latin typeface="Arial" pitchFamily="34" charset="0"/>
                <a:ea typeface="+mn-ea"/>
                <a:cs typeface="+mn-cs"/>
              </a:rPr>
              <a:t>, inputs and </a:t>
            </a:r>
            <a:r>
              <a:rPr lang="es-ES" sz="2400" b="1" dirty="0" err="1" smtClean="0">
                <a:latin typeface="Arial" pitchFamily="34" charset="0"/>
                <a:ea typeface="+mn-ea"/>
                <a:cs typeface="+mn-cs"/>
              </a:rPr>
              <a:t>costs</a:t>
            </a:r>
            <a:endParaRPr lang="es-BO" sz="2400" b="1" dirty="0">
              <a:latin typeface="Arial" pitchFamily="34" charset="0"/>
              <a:ea typeface="+mn-ea"/>
              <a:cs typeface="+mn-cs"/>
            </a:endParaRPr>
          </a:p>
        </p:txBody>
      </p:sp>
      <p:cxnSp>
        <p:nvCxnSpPr>
          <p:cNvPr id="8" name="Straight Connector 7"/>
          <p:cNvCxnSpPr/>
          <p:nvPr/>
        </p:nvCxnSpPr>
        <p:spPr>
          <a:xfrm>
            <a:off x="-108520" y="774496"/>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 y="0"/>
            <a:ext cx="611560" cy="76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54A6C5D-B9C1-4906-B0B9-FD26F1339D6F}" type="slidenum">
              <a:rPr lang="en-US" smtClean="0"/>
              <a:t>35</a:t>
            </a:fld>
            <a:endParaRPr lang="en-US"/>
          </a:p>
        </p:txBody>
      </p:sp>
      <p:pic>
        <p:nvPicPr>
          <p:cNvPr id="5" name="Picture 4"/>
          <p:cNvPicPr>
            <a:picLocks noChangeAspect="1"/>
          </p:cNvPicPr>
          <p:nvPr/>
        </p:nvPicPr>
        <p:blipFill>
          <a:blip r:embed="rId4"/>
          <a:stretch>
            <a:fillRect/>
          </a:stretch>
        </p:blipFill>
        <p:spPr>
          <a:xfrm>
            <a:off x="619449" y="823413"/>
            <a:ext cx="6206338" cy="511250"/>
          </a:xfrm>
          <a:prstGeom prst="rect">
            <a:avLst/>
          </a:prstGeom>
        </p:spPr>
      </p:pic>
      <p:pic>
        <p:nvPicPr>
          <p:cNvPr id="6" name="Picture 5"/>
          <p:cNvPicPr>
            <a:picLocks noChangeAspect="1"/>
          </p:cNvPicPr>
          <p:nvPr/>
        </p:nvPicPr>
        <p:blipFill>
          <a:blip r:embed="rId5"/>
          <a:stretch>
            <a:fillRect/>
          </a:stretch>
        </p:blipFill>
        <p:spPr>
          <a:xfrm>
            <a:off x="503893" y="1313378"/>
            <a:ext cx="8182080" cy="2481089"/>
          </a:xfrm>
          <a:prstGeom prst="rect">
            <a:avLst/>
          </a:prstGeom>
        </p:spPr>
      </p:pic>
      <p:pic>
        <p:nvPicPr>
          <p:cNvPr id="7" name="Picture 6"/>
          <p:cNvPicPr>
            <a:picLocks noChangeAspect="1"/>
          </p:cNvPicPr>
          <p:nvPr/>
        </p:nvPicPr>
        <p:blipFill>
          <a:blip r:embed="rId6"/>
          <a:stretch>
            <a:fillRect/>
          </a:stretch>
        </p:blipFill>
        <p:spPr>
          <a:xfrm>
            <a:off x="1" y="3896546"/>
            <a:ext cx="9171720" cy="2445792"/>
          </a:xfrm>
          <a:prstGeom prst="rect">
            <a:avLst/>
          </a:prstGeom>
        </p:spPr>
      </p:pic>
    </p:spTree>
    <p:extLst>
      <p:ext uri="{BB962C8B-B14F-4D97-AF65-F5344CB8AC3E}">
        <p14:creationId xmlns:p14="http://schemas.microsoft.com/office/powerpoint/2010/main" val="318356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4081" y="-36100"/>
            <a:ext cx="6841124" cy="859532"/>
          </a:xfrm>
        </p:spPr>
        <p:txBody>
          <a:bodyPr>
            <a:normAutofit/>
          </a:bodyPr>
          <a:lstStyle/>
          <a:p>
            <a:pPr algn="l"/>
            <a:r>
              <a:rPr lang="es-ES" sz="2400" b="1" dirty="0">
                <a:latin typeface="Arial" pitchFamily="34" charset="0"/>
                <a:ea typeface="+mn-ea"/>
                <a:cs typeface="+mn-cs"/>
              </a:rPr>
              <a:t>4. </a:t>
            </a:r>
            <a:r>
              <a:rPr lang="es-ES" sz="2400" b="1" dirty="0" err="1" smtClean="0">
                <a:latin typeface="Arial" pitchFamily="34" charset="0"/>
                <a:ea typeface="+mn-ea"/>
                <a:cs typeface="+mn-cs"/>
              </a:rPr>
              <a:t>Technical</a:t>
            </a:r>
            <a:r>
              <a:rPr lang="es-ES" sz="2400" b="1" dirty="0" smtClean="0">
                <a:latin typeface="Arial" pitchFamily="34" charset="0"/>
                <a:ea typeface="+mn-ea"/>
                <a:cs typeface="+mn-cs"/>
              </a:rPr>
              <a:t> </a:t>
            </a:r>
            <a:r>
              <a:rPr lang="es-ES" sz="2400" b="1" dirty="0" err="1" smtClean="0">
                <a:latin typeface="Arial" pitchFamily="34" charset="0"/>
                <a:ea typeface="+mn-ea"/>
                <a:cs typeface="+mn-cs"/>
              </a:rPr>
              <a:t>specifications</a:t>
            </a:r>
            <a:r>
              <a:rPr lang="es-ES" sz="2400" b="1" dirty="0" smtClean="0">
                <a:latin typeface="Arial" pitchFamily="34" charset="0"/>
                <a:ea typeface="+mn-ea"/>
                <a:cs typeface="+mn-cs"/>
              </a:rPr>
              <a:t>, </a:t>
            </a:r>
            <a:r>
              <a:rPr lang="es-ES" sz="2400" b="1" dirty="0" err="1" smtClean="0">
                <a:latin typeface="Arial" pitchFamily="34" charset="0"/>
                <a:ea typeface="+mn-ea"/>
                <a:cs typeface="+mn-cs"/>
              </a:rPr>
              <a:t>implementation</a:t>
            </a:r>
            <a:r>
              <a:rPr lang="es-ES" sz="2400" b="1" dirty="0" smtClean="0">
                <a:latin typeface="Arial" pitchFamily="34" charset="0"/>
                <a:ea typeface="+mn-ea"/>
                <a:cs typeface="+mn-cs"/>
              </a:rPr>
              <a:t> </a:t>
            </a:r>
            <a:r>
              <a:rPr lang="es-ES" sz="2400" b="1" dirty="0" err="1" smtClean="0">
                <a:latin typeface="Arial" pitchFamily="34" charset="0"/>
                <a:ea typeface="+mn-ea"/>
                <a:cs typeface="+mn-cs"/>
              </a:rPr>
              <a:t>activities</a:t>
            </a:r>
            <a:r>
              <a:rPr lang="es-ES" sz="2400" b="1" dirty="0" smtClean="0">
                <a:latin typeface="Arial" pitchFamily="34" charset="0"/>
                <a:ea typeface="+mn-ea"/>
                <a:cs typeface="+mn-cs"/>
              </a:rPr>
              <a:t>, inputs and </a:t>
            </a:r>
            <a:r>
              <a:rPr lang="es-ES" sz="2400" b="1" dirty="0" err="1" smtClean="0">
                <a:latin typeface="Arial" pitchFamily="34" charset="0"/>
                <a:ea typeface="+mn-ea"/>
                <a:cs typeface="+mn-cs"/>
              </a:rPr>
              <a:t>costs</a:t>
            </a:r>
            <a:endParaRPr lang="es-BO" sz="2400" b="1" dirty="0">
              <a:latin typeface="Arial" pitchFamily="34" charset="0"/>
              <a:ea typeface="+mn-ea"/>
              <a:cs typeface="+mn-cs"/>
            </a:endParaRPr>
          </a:p>
        </p:txBody>
      </p:sp>
      <p:cxnSp>
        <p:nvCxnSpPr>
          <p:cNvPr id="8" name="Straight Connector 7"/>
          <p:cNvCxnSpPr/>
          <p:nvPr/>
        </p:nvCxnSpPr>
        <p:spPr>
          <a:xfrm>
            <a:off x="-108520" y="774496"/>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 y="0"/>
            <a:ext cx="611560" cy="76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54A6C5D-B9C1-4906-B0B9-FD26F1339D6F}" type="slidenum">
              <a:rPr lang="en-US" smtClean="0"/>
              <a:t>36</a:t>
            </a:fld>
            <a:endParaRPr lang="en-US"/>
          </a:p>
        </p:txBody>
      </p:sp>
      <p:pic>
        <p:nvPicPr>
          <p:cNvPr id="4" name="Picture 3"/>
          <p:cNvPicPr>
            <a:picLocks noChangeAspect="1"/>
          </p:cNvPicPr>
          <p:nvPr/>
        </p:nvPicPr>
        <p:blipFill>
          <a:blip r:embed="rId4"/>
          <a:stretch>
            <a:fillRect/>
          </a:stretch>
        </p:blipFill>
        <p:spPr>
          <a:xfrm>
            <a:off x="21673" y="774496"/>
            <a:ext cx="7753350" cy="6067425"/>
          </a:xfrm>
          <a:prstGeom prst="rect">
            <a:avLst/>
          </a:prstGeom>
        </p:spPr>
      </p:pic>
      <p:pic>
        <p:nvPicPr>
          <p:cNvPr id="8601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47664" y="3284984"/>
            <a:ext cx="5931232"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87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648" y="21677"/>
            <a:ext cx="6552728" cy="859532"/>
          </a:xfrm>
        </p:spPr>
        <p:txBody>
          <a:bodyPr>
            <a:normAutofit/>
          </a:bodyPr>
          <a:lstStyle/>
          <a:p>
            <a:pPr algn="l"/>
            <a:r>
              <a:rPr lang="es-ES" sz="2400" b="1" dirty="0">
                <a:latin typeface="Arial" pitchFamily="34" charset="0"/>
                <a:ea typeface="+mn-ea"/>
                <a:cs typeface="+mn-cs"/>
              </a:rPr>
              <a:t>4. </a:t>
            </a:r>
            <a:r>
              <a:rPr lang="es-ES" sz="2400" b="1" dirty="0" err="1" smtClean="0">
                <a:latin typeface="Arial" pitchFamily="34" charset="0"/>
                <a:ea typeface="+mn-ea"/>
                <a:cs typeface="+mn-cs"/>
              </a:rPr>
              <a:t>Technical</a:t>
            </a:r>
            <a:r>
              <a:rPr lang="es-ES" sz="2400" b="1" dirty="0" smtClean="0">
                <a:latin typeface="Arial" pitchFamily="34" charset="0"/>
                <a:ea typeface="+mn-ea"/>
                <a:cs typeface="+mn-cs"/>
              </a:rPr>
              <a:t> </a:t>
            </a:r>
            <a:r>
              <a:rPr lang="es-ES" sz="2400" b="1" dirty="0" err="1" smtClean="0">
                <a:latin typeface="Arial" pitchFamily="34" charset="0"/>
                <a:ea typeface="+mn-ea"/>
                <a:cs typeface="+mn-cs"/>
              </a:rPr>
              <a:t>specifications</a:t>
            </a:r>
            <a:r>
              <a:rPr lang="es-ES" sz="2400" b="1" dirty="0" smtClean="0">
                <a:latin typeface="Arial" pitchFamily="34" charset="0"/>
                <a:ea typeface="+mn-ea"/>
                <a:cs typeface="+mn-cs"/>
              </a:rPr>
              <a:t>, </a:t>
            </a:r>
            <a:r>
              <a:rPr lang="es-ES" sz="2400" b="1" dirty="0" err="1" smtClean="0">
                <a:latin typeface="Arial" pitchFamily="34" charset="0"/>
                <a:ea typeface="+mn-ea"/>
                <a:cs typeface="+mn-cs"/>
              </a:rPr>
              <a:t>implementation</a:t>
            </a:r>
            <a:r>
              <a:rPr lang="es-ES" sz="2400" b="1" dirty="0" smtClean="0">
                <a:latin typeface="Arial" pitchFamily="34" charset="0"/>
                <a:ea typeface="+mn-ea"/>
                <a:cs typeface="+mn-cs"/>
              </a:rPr>
              <a:t> </a:t>
            </a:r>
            <a:r>
              <a:rPr lang="es-ES" sz="2400" b="1" dirty="0" err="1" smtClean="0">
                <a:latin typeface="Arial" pitchFamily="34" charset="0"/>
                <a:ea typeface="+mn-ea"/>
                <a:cs typeface="+mn-cs"/>
              </a:rPr>
              <a:t>activities</a:t>
            </a:r>
            <a:r>
              <a:rPr lang="es-ES" sz="2400" b="1" dirty="0" smtClean="0">
                <a:latin typeface="Arial" pitchFamily="34" charset="0"/>
                <a:ea typeface="+mn-ea"/>
                <a:cs typeface="+mn-cs"/>
              </a:rPr>
              <a:t>, inputs and </a:t>
            </a:r>
            <a:r>
              <a:rPr lang="es-ES" sz="2400" b="1" dirty="0" err="1" smtClean="0">
                <a:latin typeface="Arial" pitchFamily="34" charset="0"/>
                <a:ea typeface="+mn-ea"/>
                <a:cs typeface="+mn-cs"/>
              </a:rPr>
              <a:t>costs</a:t>
            </a:r>
            <a:endParaRPr lang="es-BO" sz="2400" b="1" dirty="0">
              <a:latin typeface="Arial" pitchFamily="34" charset="0"/>
              <a:ea typeface="+mn-ea"/>
              <a:cs typeface="+mn-cs"/>
            </a:endParaRPr>
          </a:p>
        </p:txBody>
      </p:sp>
      <p:cxnSp>
        <p:nvCxnSpPr>
          <p:cNvPr id="8" name="Straight Connector 7"/>
          <p:cNvCxnSpPr/>
          <p:nvPr/>
        </p:nvCxnSpPr>
        <p:spPr>
          <a:xfrm>
            <a:off x="-108520" y="774496"/>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7220" y="1046436"/>
            <a:ext cx="7416824" cy="551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721" y="251584"/>
            <a:ext cx="1163519" cy="144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39752" y="3693396"/>
            <a:ext cx="6624736" cy="1367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54A6C5D-B9C1-4906-B0B9-FD26F1339D6F}" type="slidenum">
              <a:rPr lang="en-US" smtClean="0"/>
              <a:t>37</a:t>
            </a:fld>
            <a:endParaRPr lang="en-US"/>
          </a:p>
        </p:txBody>
      </p:sp>
    </p:spTree>
    <p:extLst>
      <p:ext uri="{BB962C8B-B14F-4D97-AF65-F5344CB8AC3E}">
        <p14:creationId xmlns:p14="http://schemas.microsoft.com/office/powerpoint/2010/main" val="3021790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6721" y="251584"/>
            <a:ext cx="1163519" cy="144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03648" y="159900"/>
            <a:ext cx="5243743" cy="461665"/>
          </a:xfrm>
          <a:prstGeom prst="rect">
            <a:avLst/>
          </a:prstGeom>
        </p:spPr>
        <p:txBody>
          <a:bodyPr wrap="none">
            <a:spAutoFit/>
          </a:bodyPr>
          <a:lstStyle/>
          <a:p>
            <a:r>
              <a:rPr lang="es-ES" sz="2400" b="1" dirty="0" smtClean="0">
                <a:latin typeface="Arial" pitchFamily="34" charset="0"/>
              </a:rPr>
              <a:t>5. Natural and human </a:t>
            </a:r>
            <a:r>
              <a:rPr lang="es-ES" sz="2400" b="1" dirty="0" err="1" smtClean="0">
                <a:latin typeface="Arial" pitchFamily="34" charset="0"/>
              </a:rPr>
              <a:t>environment</a:t>
            </a:r>
            <a:endParaRPr lang="de-CH" sz="2400" b="1" dirty="0">
              <a:latin typeface="Arial" pitchFamily="34" charset="0"/>
            </a:endParaRP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796" y="2128856"/>
            <a:ext cx="8756982" cy="4112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38</a:t>
            </a:fld>
            <a:endParaRPr lang="en-US"/>
          </a:p>
        </p:txBody>
      </p:sp>
    </p:spTree>
    <p:extLst>
      <p:ext uri="{BB962C8B-B14F-4D97-AF65-F5344CB8AC3E}">
        <p14:creationId xmlns:p14="http://schemas.microsoft.com/office/powerpoint/2010/main" val="2155662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6437" y="1052736"/>
            <a:ext cx="8059078" cy="4541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39</a:t>
            </a:fld>
            <a:endParaRPr lang="en-US"/>
          </a:p>
        </p:txBody>
      </p:sp>
    </p:spTree>
    <p:extLst>
      <p:ext uri="{BB962C8B-B14F-4D97-AF65-F5344CB8AC3E}">
        <p14:creationId xmlns:p14="http://schemas.microsoft.com/office/powerpoint/2010/main" val="278374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616" y="9667"/>
            <a:ext cx="5040559" cy="688652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54A6C5D-B9C1-4906-B0B9-FD26F1339D6F}" type="slidenum">
              <a:rPr lang="en-US" smtClean="0"/>
              <a:t>4</a:t>
            </a:fld>
            <a:endParaRPr lang="en-US"/>
          </a:p>
        </p:txBody>
      </p:sp>
    </p:spTree>
    <p:extLst>
      <p:ext uri="{BB962C8B-B14F-4D97-AF65-F5344CB8AC3E}">
        <p14:creationId xmlns:p14="http://schemas.microsoft.com/office/powerpoint/2010/main" val="168213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380" y="1268760"/>
            <a:ext cx="8124442" cy="522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721" y="251584"/>
            <a:ext cx="1163519" cy="144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403648" y="159900"/>
            <a:ext cx="5756704" cy="461665"/>
          </a:xfrm>
          <a:prstGeom prst="rect">
            <a:avLst/>
          </a:prstGeom>
        </p:spPr>
        <p:txBody>
          <a:bodyPr wrap="none">
            <a:spAutoFit/>
          </a:bodyPr>
          <a:lstStyle/>
          <a:p>
            <a:r>
              <a:rPr lang="es-ES" sz="2400" b="1" dirty="0">
                <a:latin typeface="Arial" pitchFamily="34" charset="0"/>
              </a:rPr>
              <a:t>6. </a:t>
            </a:r>
            <a:r>
              <a:rPr lang="es-ES" sz="2400" b="1" dirty="0" err="1" smtClean="0">
                <a:latin typeface="Arial" pitchFamily="34" charset="0"/>
              </a:rPr>
              <a:t>Impacts</a:t>
            </a:r>
            <a:r>
              <a:rPr lang="es-ES" sz="2400" b="1" dirty="0" smtClean="0">
                <a:latin typeface="Arial" pitchFamily="34" charset="0"/>
              </a:rPr>
              <a:t> and </a:t>
            </a:r>
            <a:r>
              <a:rPr lang="es-ES" sz="2400" b="1" dirty="0" err="1" smtClean="0">
                <a:latin typeface="Arial" pitchFamily="34" charset="0"/>
              </a:rPr>
              <a:t>concluding</a:t>
            </a:r>
            <a:r>
              <a:rPr lang="es-ES" sz="2400" b="1" dirty="0" smtClean="0">
                <a:latin typeface="Arial" pitchFamily="34" charset="0"/>
              </a:rPr>
              <a:t> </a:t>
            </a:r>
            <a:r>
              <a:rPr lang="es-ES" sz="2400" b="1" dirty="0" err="1" smtClean="0">
                <a:latin typeface="Arial" pitchFamily="34" charset="0"/>
              </a:rPr>
              <a:t>statements</a:t>
            </a:r>
            <a:endParaRPr lang="de-CH" sz="2400" b="1" dirty="0">
              <a:latin typeface="Arial" pitchFamily="34" charset="0"/>
            </a:endParaRPr>
          </a:p>
        </p:txBody>
      </p:sp>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2640" y="975011"/>
            <a:ext cx="3163887"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954A6C5D-B9C1-4906-B0B9-FD26F1339D6F}" type="slidenum">
              <a:rPr lang="en-US" smtClean="0"/>
              <a:t>40</a:t>
            </a:fld>
            <a:endParaRPr lang="en-US"/>
          </a:p>
        </p:txBody>
      </p:sp>
    </p:spTree>
    <p:extLst>
      <p:ext uri="{BB962C8B-B14F-4D97-AF65-F5344CB8AC3E}">
        <p14:creationId xmlns:p14="http://schemas.microsoft.com/office/powerpoint/2010/main" val="18833126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377" y="1808036"/>
            <a:ext cx="8325214" cy="459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86867" y="44624"/>
            <a:ext cx="4903312" cy="197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41</a:t>
            </a:fld>
            <a:endParaRPr lang="en-US"/>
          </a:p>
        </p:txBody>
      </p:sp>
    </p:spTree>
    <p:extLst>
      <p:ext uri="{BB962C8B-B14F-4D97-AF65-F5344CB8AC3E}">
        <p14:creationId xmlns:p14="http://schemas.microsoft.com/office/powerpoint/2010/main" val="16230671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3" y="1571071"/>
            <a:ext cx="8772525" cy="53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1920" y="15676"/>
            <a:ext cx="4903312" cy="197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42</a:t>
            </a:fld>
            <a:endParaRPr lang="en-US"/>
          </a:p>
        </p:txBody>
      </p:sp>
    </p:spTree>
    <p:extLst>
      <p:ext uri="{BB962C8B-B14F-4D97-AF65-F5344CB8AC3E}">
        <p14:creationId xmlns:p14="http://schemas.microsoft.com/office/powerpoint/2010/main" val="4220244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20" y="1628800"/>
            <a:ext cx="7983244"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598682"/>
            <a:ext cx="7010400" cy="566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43</a:t>
            </a:fld>
            <a:endParaRPr lang="en-US"/>
          </a:p>
        </p:txBody>
      </p:sp>
    </p:spTree>
    <p:extLst>
      <p:ext uri="{BB962C8B-B14F-4D97-AF65-F5344CB8AC3E}">
        <p14:creationId xmlns:p14="http://schemas.microsoft.com/office/powerpoint/2010/main" val="215489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500" fill="hold"/>
                                        <p:tgtEl>
                                          <p:spTgt spid="76802"/>
                                        </p:tgtEl>
                                        <p:attrNameLst>
                                          <p:attrName>ppt_x</p:attrName>
                                        </p:attrNameLst>
                                      </p:cBhvr>
                                      <p:tavLst>
                                        <p:tav tm="0">
                                          <p:val>
                                            <p:strVal val="#ppt_x"/>
                                          </p:val>
                                        </p:tav>
                                        <p:tav tm="100000">
                                          <p:val>
                                            <p:strVal val="#ppt_x"/>
                                          </p:val>
                                        </p:tav>
                                      </p:tavLst>
                                    </p:anim>
                                    <p:anim calcmode="lin" valueType="num">
                                      <p:cBhvr additive="base">
                                        <p:cTn id="8" dur="500" fill="hold"/>
                                        <p:tgtEl>
                                          <p:spTgt spid="768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4" y="206366"/>
            <a:ext cx="7704856" cy="650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32693" y="1268760"/>
            <a:ext cx="5388079" cy="534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300192" y="4293096"/>
            <a:ext cx="2699792" cy="2431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Box 4"/>
          <p:cNvSpPr txBox="1"/>
          <p:nvPr/>
        </p:nvSpPr>
        <p:spPr>
          <a:xfrm rot="20874006">
            <a:off x="5161546" y="3969930"/>
            <a:ext cx="3589572" cy="646331"/>
          </a:xfrm>
          <a:prstGeom prst="rect">
            <a:avLst/>
          </a:prstGeom>
          <a:noFill/>
        </p:spPr>
        <p:txBody>
          <a:bodyPr wrap="none" rtlCol="0">
            <a:spAutoFit/>
          </a:bodyPr>
          <a:lstStyle/>
          <a:p>
            <a:r>
              <a:rPr lang="es-ES" b="1" dirty="0" smtClean="0">
                <a:solidFill>
                  <a:srgbClr val="FF0000"/>
                </a:solidFill>
                <a:effectLst>
                  <a:outerShdw blurRad="38100" dist="38100" dir="2700000" algn="tl">
                    <a:srgbClr val="000000">
                      <a:alpha val="43137"/>
                    </a:srgbClr>
                  </a:outerShdw>
                </a:effectLst>
              </a:rPr>
              <a:t>Module </a:t>
            </a:r>
            <a:r>
              <a:rPr lang="es-ES" b="1" dirty="0" err="1" smtClean="0">
                <a:solidFill>
                  <a:srgbClr val="FF0000"/>
                </a:solidFill>
                <a:effectLst>
                  <a:outerShdw blurRad="38100" dist="38100" dir="2700000" algn="tl">
                    <a:srgbClr val="000000">
                      <a:alpha val="43137"/>
                    </a:srgbClr>
                  </a:outerShdw>
                </a:effectLst>
              </a:rPr>
              <a:t>Climate</a:t>
            </a:r>
            <a:r>
              <a:rPr lang="es-ES" b="1" dirty="0" smtClean="0">
                <a:solidFill>
                  <a:srgbClr val="FF0000"/>
                </a:solidFill>
                <a:effectLst>
                  <a:outerShdw blurRad="38100" dist="38100" dir="2700000" algn="tl">
                    <a:srgbClr val="000000">
                      <a:alpha val="43137"/>
                    </a:srgbClr>
                  </a:outerShdw>
                </a:effectLst>
              </a:rPr>
              <a:t> </a:t>
            </a:r>
            <a:r>
              <a:rPr lang="es-ES" b="1" dirty="0" err="1" smtClean="0">
                <a:solidFill>
                  <a:srgbClr val="FF0000"/>
                </a:solidFill>
                <a:effectLst>
                  <a:outerShdw blurRad="38100" dist="38100" dir="2700000" algn="tl">
                    <a:srgbClr val="000000">
                      <a:alpha val="43137"/>
                    </a:srgbClr>
                  </a:outerShdw>
                </a:effectLst>
              </a:rPr>
              <a:t>Change</a:t>
            </a:r>
            <a:r>
              <a:rPr lang="es-ES" b="1" dirty="0" smtClean="0">
                <a:solidFill>
                  <a:srgbClr val="FF0000"/>
                </a:solidFill>
                <a:effectLst>
                  <a:outerShdw blurRad="38100" dist="38100" dir="2700000" algn="tl">
                    <a:srgbClr val="000000">
                      <a:alpha val="43137"/>
                    </a:srgbClr>
                  </a:outerShdw>
                </a:effectLst>
              </a:rPr>
              <a:t> </a:t>
            </a:r>
            <a:r>
              <a:rPr lang="es-ES" b="1" dirty="0" err="1" smtClean="0">
                <a:solidFill>
                  <a:srgbClr val="FF0000"/>
                </a:solidFill>
                <a:effectLst>
                  <a:outerShdw blurRad="38100" dist="38100" dir="2700000" algn="tl">
                    <a:srgbClr val="000000">
                      <a:alpha val="43137"/>
                    </a:srgbClr>
                  </a:outerShdw>
                </a:effectLst>
              </a:rPr>
              <a:t>Adaptation</a:t>
            </a:r>
            <a:endParaRPr lang="es-ES" b="1" dirty="0" smtClean="0">
              <a:solidFill>
                <a:srgbClr val="FF0000"/>
              </a:solidFill>
              <a:effectLst>
                <a:outerShdw blurRad="38100" dist="38100" dir="2700000" algn="tl">
                  <a:srgbClr val="000000">
                    <a:alpha val="43137"/>
                  </a:srgbClr>
                </a:outerShdw>
              </a:effectLst>
            </a:endParaRPr>
          </a:p>
          <a:p>
            <a:r>
              <a:rPr lang="es-ES" b="1" dirty="0" smtClean="0">
                <a:solidFill>
                  <a:srgbClr val="FF0000"/>
                </a:solidFill>
                <a:effectLst>
                  <a:outerShdw blurRad="38100" dist="38100" dir="2700000" algn="tl">
                    <a:srgbClr val="000000">
                      <a:alpha val="43137"/>
                    </a:srgbClr>
                  </a:outerShdw>
                </a:effectLst>
              </a:rPr>
              <a:t> – </a:t>
            </a:r>
            <a:r>
              <a:rPr lang="es-ES" b="1" dirty="0" err="1" smtClean="0">
                <a:solidFill>
                  <a:srgbClr val="FF0000"/>
                </a:solidFill>
                <a:effectLst>
                  <a:outerShdw blurRad="38100" dist="38100" dir="2700000" algn="tl">
                    <a:srgbClr val="000000">
                      <a:alpha val="43137"/>
                    </a:srgbClr>
                  </a:outerShdw>
                </a:effectLst>
              </a:rPr>
              <a:t>January</a:t>
            </a:r>
            <a:r>
              <a:rPr lang="es-ES" b="1" dirty="0" smtClean="0">
                <a:solidFill>
                  <a:srgbClr val="FF0000"/>
                </a:solidFill>
                <a:effectLst>
                  <a:outerShdw blurRad="38100" dist="38100" dir="2700000" algn="tl">
                    <a:srgbClr val="000000">
                      <a:alpha val="43137"/>
                    </a:srgbClr>
                  </a:outerShdw>
                </a:effectLst>
              </a:rPr>
              <a:t> 2017</a:t>
            </a:r>
            <a:endParaRPr lang="es-ES" b="1" dirty="0">
              <a:solidFill>
                <a:srgbClr val="FF0000"/>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954A6C5D-B9C1-4906-B0B9-FD26F1339D6F}" type="slidenum">
              <a:rPr lang="en-US" smtClean="0"/>
              <a:t>44</a:t>
            </a:fld>
            <a:endParaRPr lang="en-US"/>
          </a:p>
        </p:txBody>
      </p:sp>
    </p:spTree>
    <p:extLst>
      <p:ext uri="{BB962C8B-B14F-4D97-AF65-F5344CB8AC3E}">
        <p14:creationId xmlns:p14="http://schemas.microsoft.com/office/powerpoint/2010/main" val="411104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3187"/>
                                        </p:tgtEl>
                                        <p:attrNameLst>
                                          <p:attrName>style.visibility</p:attrName>
                                        </p:attrNameLst>
                                      </p:cBhvr>
                                      <p:to>
                                        <p:strVal val="visible"/>
                                      </p:to>
                                    </p:set>
                                    <p:animEffect transition="in" filter="fade">
                                      <p:cBhvr>
                                        <p:cTn id="13"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4A6C5D-B9C1-4906-B0B9-FD26F1339D6F}" type="slidenum">
              <a:rPr lang="en-US" smtClean="0"/>
              <a:t>45</a:t>
            </a:fld>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614953" cy="76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19376" y="121077"/>
            <a:ext cx="5756704" cy="461665"/>
          </a:xfrm>
          <a:prstGeom prst="rect">
            <a:avLst/>
          </a:prstGeom>
        </p:spPr>
        <p:txBody>
          <a:bodyPr wrap="none">
            <a:spAutoFit/>
          </a:bodyPr>
          <a:lstStyle/>
          <a:p>
            <a:r>
              <a:rPr lang="es-ES" sz="2400" b="1" dirty="0">
                <a:latin typeface="Arial" pitchFamily="34" charset="0"/>
              </a:rPr>
              <a:t>6. </a:t>
            </a:r>
            <a:r>
              <a:rPr lang="es-ES" sz="2400" b="1" dirty="0" err="1" smtClean="0">
                <a:latin typeface="Arial" pitchFamily="34" charset="0"/>
              </a:rPr>
              <a:t>Impacts</a:t>
            </a:r>
            <a:r>
              <a:rPr lang="es-ES" sz="2400" b="1" dirty="0" smtClean="0">
                <a:latin typeface="Arial" pitchFamily="34" charset="0"/>
              </a:rPr>
              <a:t> and </a:t>
            </a:r>
            <a:r>
              <a:rPr lang="es-ES" sz="2400" b="1" dirty="0" err="1" smtClean="0">
                <a:latin typeface="Arial" pitchFamily="34" charset="0"/>
              </a:rPr>
              <a:t>concluding</a:t>
            </a:r>
            <a:r>
              <a:rPr lang="es-ES" sz="2400" b="1" dirty="0" smtClean="0">
                <a:latin typeface="Arial" pitchFamily="34" charset="0"/>
              </a:rPr>
              <a:t> </a:t>
            </a:r>
            <a:r>
              <a:rPr lang="es-ES" sz="2400" b="1" dirty="0" err="1" smtClean="0">
                <a:latin typeface="Arial" pitchFamily="34" charset="0"/>
              </a:rPr>
              <a:t>statements</a:t>
            </a:r>
            <a:endParaRPr lang="de-CH" sz="2400" b="1" dirty="0">
              <a:latin typeface="Arial" pitchFamily="34" charset="0"/>
            </a:endParaRPr>
          </a:p>
        </p:txBody>
      </p:sp>
      <p:pic>
        <p:nvPicPr>
          <p:cNvPr id="2" name="Picture 1"/>
          <p:cNvPicPr>
            <a:picLocks noChangeAspect="1"/>
          </p:cNvPicPr>
          <p:nvPr/>
        </p:nvPicPr>
        <p:blipFill>
          <a:blip r:embed="rId3"/>
          <a:stretch>
            <a:fillRect/>
          </a:stretch>
        </p:blipFill>
        <p:spPr>
          <a:xfrm>
            <a:off x="16437" y="1052736"/>
            <a:ext cx="8000487" cy="2160240"/>
          </a:xfrm>
          <a:prstGeom prst="rect">
            <a:avLst/>
          </a:prstGeom>
        </p:spPr>
      </p:pic>
      <p:pic>
        <p:nvPicPr>
          <p:cNvPr id="9" name="Picture 8"/>
          <p:cNvPicPr>
            <a:picLocks noChangeAspect="1"/>
          </p:cNvPicPr>
          <p:nvPr/>
        </p:nvPicPr>
        <p:blipFill rotWithShape="1">
          <a:blip r:embed="rId4"/>
          <a:srcRect l="1318"/>
          <a:stretch/>
        </p:blipFill>
        <p:spPr>
          <a:xfrm>
            <a:off x="16603" y="3212976"/>
            <a:ext cx="8050667" cy="2088232"/>
          </a:xfrm>
          <a:prstGeom prst="rect">
            <a:avLst/>
          </a:prstGeom>
        </p:spPr>
      </p:pic>
    </p:spTree>
    <p:extLst>
      <p:ext uri="{BB962C8B-B14F-4D97-AF65-F5344CB8AC3E}">
        <p14:creationId xmlns:p14="http://schemas.microsoft.com/office/powerpoint/2010/main" val="2873231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289338" y="4437111"/>
            <a:ext cx="3391810" cy="2085940"/>
            <a:chOff x="5335044" y="4519724"/>
            <a:chExt cx="4042562" cy="2361060"/>
          </a:xfrm>
        </p:grpSpPr>
        <p:pic>
          <p:nvPicPr>
            <p:cNvPr id="13" name="Picture 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943"/>
            <a:stretch/>
          </p:blipFill>
          <p:spPr bwMode="auto">
            <a:xfrm>
              <a:off x="5335044" y="4519724"/>
              <a:ext cx="3990185" cy="236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8859464" y="6625053"/>
              <a:ext cx="518142" cy="20902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smtClean="0">
                  <a:solidFill>
                    <a:schemeClr val="bg1"/>
                  </a:solidFill>
                </a:rPr>
                <a:t>G. Heim</a:t>
              </a:r>
              <a:endParaRPr lang="en-US" sz="600" dirty="0">
                <a:solidFill>
                  <a:schemeClr val="bg1"/>
                </a:solidFill>
              </a:endParaRPr>
            </a:p>
          </p:txBody>
        </p:sp>
      </p:gr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437111"/>
            <a:ext cx="1564454" cy="2085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49409" y="159612"/>
            <a:ext cx="1439580" cy="204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801830" y="159900"/>
            <a:ext cx="5384616" cy="461665"/>
          </a:xfrm>
          <a:prstGeom prst="rect">
            <a:avLst/>
          </a:prstGeom>
        </p:spPr>
        <p:txBody>
          <a:bodyPr wrap="none">
            <a:spAutoFit/>
          </a:bodyPr>
          <a:lstStyle/>
          <a:p>
            <a:r>
              <a:rPr lang="en-US" sz="2400" b="1" dirty="0" smtClean="0">
                <a:latin typeface="Arial" pitchFamily="34" charset="0"/>
              </a:rPr>
              <a:t>2. Description of the SLM Approach</a:t>
            </a:r>
            <a:endParaRPr lang="en-US" sz="2400" b="1" dirty="0">
              <a:latin typeface="Arial" pitchFamily="34" charset="0"/>
            </a:endParaRPr>
          </a:p>
        </p:txBody>
      </p:sp>
      <p:pic>
        <p:nvPicPr>
          <p:cNvPr id="7168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58880" y="1183128"/>
            <a:ext cx="716968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46</a:t>
            </a:fld>
            <a:endParaRPr lang="en-US"/>
          </a:p>
        </p:txBody>
      </p:sp>
    </p:spTree>
    <p:extLst>
      <p:ext uri="{BB962C8B-B14F-4D97-AF65-F5344CB8AC3E}">
        <p14:creationId xmlns:p14="http://schemas.microsoft.com/office/powerpoint/2010/main" val="1389212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91680" y="685"/>
            <a:ext cx="6192688" cy="830997"/>
          </a:xfrm>
          <a:prstGeom prst="rect">
            <a:avLst/>
          </a:prstGeom>
        </p:spPr>
        <p:txBody>
          <a:bodyPr wrap="square">
            <a:spAutoFit/>
          </a:bodyPr>
          <a:lstStyle/>
          <a:p>
            <a:r>
              <a:rPr lang="en-US" sz="2400" b="1" dirty="0" smtClean="0">
                <a:latin typeface="Arial" pitchFamily="34" charset="0"/>
              </a:rPr>
              <a:t>3. Participation and roles of stakeholders involved</a:t>
            </a:r>
            <a:endParaRPr lang="en-US" sz="2400" b="1" dirty="0">
              <a:latin typeface="Arial" pitchFamily="34" charset="0"/>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9408" y="116632"/>
            <a:ext cx="1439580" cy="204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9750" y="1524808"/>
            <a:ext cx="7226746" cy="365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47</a:t>
            </a:fld>
            <a:endParaRPr lang="en-US"/>
          </a:p>
        </p:txBody>
      </p:sp>
    </p:spTree>
    <p:extLst>
      <p:ext uri="{BB962C8B-B14F-4D97-AF65-F5344CB8AC3E}">
        <p14:creationId xmlns:p14="http://schemas.microsoft.com/office/powerpoint/2010/main" val="25389296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9408" y="116632"/>
            <a:ext cx="1439580" cy="204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63688" y="0"/>
            <a:ext cx="6048672" cy="830997"/>
          </a:xfrm>
          <a:prstGeom prst="rect">
            <a:avLst/>
          </a:prstGeom>
        </p:spPr>
        <p:txBody>
          <a:bodyPr wrap="square">
            <a:spAutoFit/>
          </a:bodyPr>
          <a:lstStyle/>
          <a:p>
            <a:r>
              <a:rPr lang="en-US" sz="2400" b="1" dirty="0" smtClean="0">
                <a:latin typeface="Arial" pitchFamily="34" charset="0"/>
              </a:rPr>
              <a:t>4. Technical support, capacity building and knowledge management</a:t>
            </a:r>
            <a:endParaRPr lang="en-US" sz="2400" b="1" dirty="0">
              <a:latin typeface="Arial" pitchFamily="34" charset="0"/>
            </a:endParaRPr>
          </a:p>
        </p:txBody>
      </p:sp>
      <p:sp>
        <p:nvSpPr>
          <p:cNvPr id="3" name="Slide Number Placeholder 2"/>
          <p:cNvSpPr>
            <a:spLocks noGrp="1"/>
          </p:cNvSpPr>
          <p:nvPr>
            <p:ph type="sldNum" sz="quarter" idx="12"/>
          </p:nvPr>
        </p:nvSpPr>
        <p:spPr/>
        <p:txBody>
          <a:bodyPr/>
          <a:lstStyle/>
          <a:p>
            <a:fld id="{954A6C5D-B9C1-4906-B0B9-FD26F1339D6F}" type="slidenum">
              <a:rPr lang="en-US" smtClean="0"/>
              <a:t>48</a:t>
            </a:fld>
            <a:endParaRPr lang="en-US"/>
          </a:p>
        </p:txBody>
      </p:sp>
      <p:pic>
        <p:nvPicPr>
          <p:cNvPr id="7" name="Picture 6"/>
          <p:cNvPicPr>
            <a:picLocks noChangeAspect="1"/>
          </p:cNvPicPr>
          <p:nvPr/>
        </p:nvPicPr>
        <p:blipFill rotWithShape="1">
          <a:blip r:embed="rId3"/>
          <a:srcRect l="13381" t="17395" r="13559" b="20980"/>
          <a:stretch/>
        </p:blipFill>
        <p:spPr>
          <a:xfrm>
            <a:off x="1763688" y="1424825"/>
            <a:ext cx="7308304" cy="4931525"/>
          </a:xfrm>
          <a:prstGeom prst="rect">
            <a:avLst/>
          </a:prstGeom>
        </p:spPr>
      </p:pic>
    </p:spTree>
    <p:extLst>
      <p:ext uri="{BB962C8B-B14F-4D97-AF65-F5344CB8AC3E}">
        <p14:creationId xmlns:p14="http://schemas.microsoft.com/office/powerpoint/2010/main" val="3903227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3688" y="188640"/>
            <a:ext cx="5338321" cy="400110"/>
          </a:xfrm>
          <a:prstGeom prst="rect">
            <a:avLst/>
          </a:prstGeom>
        </p:spPr>
        <p:txBody>
          <a:bodyPr wrap="none">
            <a:spAutoFit/>
          </a:bodyPr>
          <a:lstStyle/>
          <a:p>
            <a:r>
              <a:rPr lang="en-US" sz="2000" b="1" dirty="0" smtClean="0">
                <a:latin typeface="Arial" pitchFamily="34" charset="0"/>
              </a:rPr>
              <a:t>5. Financing and external material support</a:t>
            </a:r>
            <a:endParaRPr lang="en-US" sz="2000" b="1" dirty="0">
              <a:latin typeface="Arial" pitchFamily="34" charset="0"/>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408" y="116632"/>
            <a:ext cx="1439580" cy="204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63688" y="1427444"/>
            <a:ext cx="7202810" cy="173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49</a:t>
            </a:fld>
            <a:endParaRPr lang="en-US"/>
          </a:p>
        </p:txBody>
      </p:sp>
      <p:pic>
        <p:nvPicPr>
          <p:cNvPr id="6" name="Picture 5"/>
          <p:cNvPicPr>
            <a:picLocks noChangeAspect="1"/>
          </p:cNvPicPr>
          <p:nvPr/>
        </p:nvPicPr>
        <p:blipFill rotWithShape="1">
          <a:blip r:embed="rId5"/>
          <a:srcRect l="13930" t="13567" r="11625" b="19964"/>
          <a:stretch/>
        </p:blipFill>
        <p:spPr>
          <a:xfrm>
            <a:off x="1763688" y="3212976"/>
            <a:ext cx="7207085" cy="5184338"/>
          </a:xfrm>
          <a:prstGeom prst="rect">
            <a:avLst/>
          </a:prstGeom>
        </p:spPr>
      </p:pic>
    </p:spTree>
    <p:extLst>
      <p:ext uri="{BB962C8B-B14F-4D97-AF65-F5344CB8AC3E}">
        <p14:creationId xmlns:p14="http://schemas.microsoft.com/office/powerpoint/2010/main" val="8663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6860" t="11601" r="2975"/>
          <a:stretch/>
        </p:blipFill>
        <p:spPr bwMode="auto">
          <a:xfrm>
            <a:off x="395364" y="1990883"/>
            <a:ext cx="7131685" cy="6128610"/>
          </a:xfrm>
          <a:prstGeom prst="rect">
            <a:avLst/>
          </a:prstGeom>
          <a:ln>
            <a:noFill/>
          </a:ln>
          <a:extLst>
            <a:ext uri="{53640926-AAD7-44D8-BBD7-CCE9431645EC}">
              <a14:shadowObscured xmlns:a14="http://schemas.microsoft.com/office/drawing/2010/main"/>
            </a:ext>
          </a:extLst>
        </p:spPr>
      </p:pic>
      <p:cxnSp>
        <p:nvCxnSpPr>
          <p:cNvPr id="7" name="Straight Connector 6"/>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3"/>
          <p:cNvSpPr>
            <a:spLocks noChangeArrowheads="1"/>
          </p:cNvSpPr>
          <p:nvPr/>
        </p:nvSpPr>
        <p:spPr bwMode="auto">
          <a:xfrm>
            <a:off x="429042" y="161180"/>
            <a:ext cx="4643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a:spcBef>
                <a:spcPct val="0"/>
              </a:spcBef>
              <a:buFontTx/>
              <a:buNone/>
            </a:pPr>
            <a:r>
              <a:rPr lang="en-US" altLang="de-DE" sz="2400" b="1" dirty="0" smtClean="0">
                <a:solidFill>
                  <a:srgbClr val="66BA74"/>
                </a:solidFill>
                <a:latin typeface="Arial" pitchFamily="34" charset="0"/>
              </a:rPr>
              <a:t>What is an SLM Technology?</a:t>
            </a:r>
            <a:endParaRPr lang="en-US" altLang="de-DE" sz="2400" b="1" dirty="0">
              <a:solidFill>
                <a:srgbClr val="66BA74"/>
              </a:solidFill>
              <a:latin typeface="Arial" pitchFamily="34" charset="0"/>
            </a:endParaRPr>
          </a:p>
        </p:txBody>
      </p:sp>
      <p:sp>
        <p:nvSpPr>
          <p:cNvPr id="12" name="Rectangle 2"/>
          <p:cNvSpPr/>
          <p:nvPr/>
        </p:nvSpPr>
        <p:spPr>
          <a:xfrm>
            <a:off x="372293" y="806466"/>
            <a:ext cx="7342239" cy="1077218"/>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An </a:t>
            </a:r>
            <a:r>
              <a:rPr lang="en-US" sz="1600" dirty="0">
                <a:latin typeface="Arial" panose="020B0604020202020204" pitchFamily="34" charset="0"/>
                <a:cs typeface="Arial" panose="020B0604020202020204" pitchFamily="34" charset="0"/>
              </a:rPr>
              <a:t>SLM </a:t>
            </a:r>
            <a:r>
              <a:rPr lang="en-US" sz="1600" dirty="0" smtClean="0">
                <a:latin typeface="Arial" panose="020B0604020202020204" pitchFamily="34" charset="0"/>
                <a:cs typeface="Arial" panose="020B0604020202020204" pitchFamily="34" charset="0"/>
              </a:rPr>
              <a:t>Technology is </a:t>
            </a:r>
            <a:r>
              <a:rPr lang="en-US" sz="1600" dirty="0">
                <a:latin typeface="Arial" panose="020B0604020202020204" pitchFamily="34" charset="0"/>
                <a:cs typeface="Arial" panose="020B0604020202020204" pitchFamily="34" charset="0"/>
              </a:rPr>
              <a:t>a </a:t>
            </a:r>
            <a:r>
              <a:rPr lang="en-US" sz="1600" dirty="0" smtClean="0">
                <a:latin typeface="Arial" panose="020B0604020202020204" pitchFamily="34" charset="0"/>
                <a:cs typeface="Arial" panose="020B0604020202020204" pitchFamily="34" charset="0"/>
              </a:rPr>
              <a:t>practice applied in </a:t>
            </a:r>
            <a:r>
              <a:rPr lang="en-US" sz="1600" dirty="0">
                <a:latin typeface="Arial" panose="020B0604020202020204" pitchFamily="34" charset="0"/>
                <a:cs typeface="Arial" panose="020B0604020202020204" pitchFamily="34" charset="0"/>
              </a:rPr>
              <a:t>the field that </a:t>
            </a:r>
            <a:r>
              <a:rPr lang="en-US" sz="1600" b="1" dirty="0" smtClean="0">
                <a:latin typeface="Arial" panose="020B0604020202020204" pitchFamily="34" charset="0"/>
                <a:cs typeface="Arial" panose="020B0604020202020204" pitchFamily="34" charset="0"/>
              </a:rPr>
              <a:t>controls </a:t>
            </a:r>
            <a:r>
              <a:rPr lang="en-US" sz="1600" b="1" dirty="0">
                <a:latin typeface="Arial" panose="020B0604020202020204" pitchFamily="34" charset="0"/>
                <a:cs typeface="Arial" panose="020B0604020202020204" pitchFamily="34" charset="0"/>
              </a:rPr>
              <a:t>land degradation</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and </a:t>
            </a:r>
            <a:r>
              <a:rPr lang="en-US" sz="1600" b="1" dirty="0" smtClean="0">
                <a:latin typeface="Arial" panose="020B0604020202020204" pitchFamily="34" charset="0"/>
                <a:cs typeface="Arial" panose="020B0604020202020204" pitchFamily="34" charset="0"/>
              </a:rPr>
              <a:t>enhances productivity and/or other ecosystem services</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 </a:t>
            </a:r>
            <a:r>
              <a:rPr lang="en-US" sz="1600" dirty="0" smtClean="0">
                <a:latin typeface="Arial" panose="020B0604020202020204" pitchFamily="34" charset="0"/>
                <a:cs typeface="Arial" panose="020B0604020202020204" pitchFamily="34" charset="0"/>
              </a:rPr>
              <a:t>Technology </a:t>
            </a:r>
            <a:r>
              <a:rPr lang="en-US" sz="1600" dirty="0">
                <a:latin typeface="Arial" panose="020B0604020202020204" pitchFamily="34" charset="0"/>
                <a:cs typeface="Arial" panose="020B0604020202020204" pitchFamily="34" charset="0"/>
              </a:rPr>
              <a:t>consists </a:t>
            </a:r>
            <a:r>
              <a:rPr lang="en-US" sz="1600" dirty="0" smtClean="0">
                <a:latin typeface="Arial" panose="020B0604020202020204" pitchFamily="34" charset="0"/>
                <a:cs typeface="Arial" panose="020B0604020202020204" pitchFamily="34" charset="0"/>
              </a:rPr>
              <a:t>of </a:t>
            </a:r>
            <a:r>
              <a:rPr lang="en-US" sz="1600" dirty="0">
                <a:latin typeface="Arial" panose="020B0604020202020204" pitchFamily="34" charset="0"/>
                <a:cs typeface="Arial" panose="020B0604020202020204" pitchFamily="34" charset="0"/>
              </a:rPr>
              <a:t>one or several measures, such as agronomic, vegetative, </a:t>
            </a:r>
            <a:r>
              <a:rPr lang="en-US" sz="1600" dirty="0" smtClean="0">
                <a:latin typeface="Arial" panose="020B0604020202020204" pitchFamily="34" charset="0"/>
                <a:cs typeface="Arial" panose="020B0604020202020204" pitchFamily="34" charset="0"/>
              </a:rPr>
              <a:t>structural, </a:t>
            </a:r>
            <a:r>
              <a:rPr lang="en-US" sz="1600" dirty="0">
                <a:latin typeface="Arial" panose="020B0604020202020204" pitchFamily="34" charset="0"/>
                <a:cs typeface="Arial" panose="020B0604020202020204" pitchFamily="34" charset="0"/>
              </a:rPr>
              <a:t>and management measures</a:t>
            </a:r>
            <a:r>
              <a:rPr lang="en-US" sz="1600" dirty="0" smtClean="0">
                <a:latin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954A6C5D-B9C1-4906-B0B9-FD26F1339D6F}" type="slidenum">
              <a:rPr lang="en-US" smtClean="0"/>
              <a:t>5</a:t>
            </a:fld>
            <a:endParaRPr lang="en-US"/>
          </a:p>
        </p:txBody>
      </p:sp>
    </p:spTree>
    <p:extLst>
      <p:ext uri="{BB962C8B-B14F-4D97-AF65-F5344CB8AC3E}">
        <p14:creationId xmlns:p14="http://schemas.microsoft.com/office/powerpoint/2010/main" val="54066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9408" y="116632"/>
            <a:ext cx="1439580" cy="204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63688" y="116632"/>
            <a:ext cx="6120680" cy="400110"/>
          </a:xfrm>
          <a:prstGeom prst="rect">
            <a:avLst/>
          </a:prstGeom>
        </p:spPr>
        <p:txBody>
          <a:bodyPr wrap="square">
            <a:spAutoFit/>
          </a:bodyPr>
          <a:lstStyle/>
          <a:p>
            <a:r>
              <a:rPr lang="en-US" sz="2000" b="1" dirty="0" smtClean="0">
                <a:latin typeface="Arial" pitchFamily="34" charset="0"/>
              </a:rPr>
              <a:t>6. Impact analysis and concluding statements</a:t>
            </a:r>
            <a:endParaRPr lang="en-US" sz="2000" b="1" dirty="0">
              <a:latin typeface="Arial" pitchFamily="34" charset="0"/>
            </a:endParaRP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5240" y="1167404"/>
            <a:ext cx="6029128" cy="4838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50</a:t>
            </a:fld>
            <a:endParaRPr lang="en-US"/>
          </a:p>
        </p:txBody>
      </p:sp>
    </p:spTree>
    <p:extLst>
      <p:ext uri="{BB962C8B-B14F-4D97-AF65-F5344CB8AC3E}">
        <p14:creationId xmlns:p14="http://schemas.microsoft.com/office/powerpoint/2010/main" val="31331570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52617" y="188640"/>
            <a:ext cx="7848600" cy="48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300">
                <a:solidFill>
                  <a:schemeClr val="tx2"/>
                </a:solidFill>
                <a:latin typeface="Lucida Sans Unicode" pitchFamily="34" charset="0"/>
              </a:defRPr>
            </a:lvl1pPr>
            <a:lvl2pPr>
              <a:defRPr sz="4300">
                <a:solidFill>
                  <a:schemeClr val="tx2"/>
                </a:solidFill>
                <a:latin typeface="Lucida Sans Unicode" pitchFamily="34" charset="0"/>
              </a:defRPr>
            </a:lvl2pPr>
            <a:lvl3pPr>
              <a:defRPr sz="4300">
                <a:solidFill>
                  <a:schemeClr val="tx2"/>
                </a:solidFill>
                <a:latin typeface="Lucida Sans Unicode" pitchFamily="34" charset="0"/>
              </a:defRPr>
            </a:lvl3pPr>
            <a:lvl4pPr>
              <a:defRPr sz="4300">
                <a:solidFill>
                  <a:schemeClr val="tx2"/>
                </a:solidFill>
                <a:latin typeface="Lucida Sans Unicode" pitchFamily="34" charset="0"/>
              </a:defRPr>
            </a:lvl4pPr>
            <a:lvl5pPr>
              <a:defRPr sz="4300">
                <a:solidFill>
                  <a:schemeClr val="tx2"/>
                </a:solidFill>
                <a:latin typeface="Lucida Sans Unicode" pitchFamily="34" charset="0"/>
              </a:defRPr>
            </a:lvl5pPr>
            <a:lvl6pPr marL="457200" fontAlgn="base">
              <a:spcBef>
                <a:spcPct val="0"/>
              </a:spcBef>
              <a:spcAft>
                <a:spcPct val="0"/>
              </a:spcAft>
              <a:defRPr sz="4300">
                <a:solidFill>
                  <a:schemeClr val="tx2"/>
                </a:solidFill>
                <a:latin typeface="Lucida Sans Unicode" pitchFamily="34" charset="0"/>
              </a:defRPr>
            </a:lvl6pPr>
            <a:lvl7pPr marL="914400" fontAlgn="base">
              <a:spcBef>
                <a:spcPct val="0"/>
              </a:spcBef>
              <a:spcAft>
                <a:spcPct val="0"/>
              </a:spcAft>
              <a:defRPr sz="4300">
                <a:solidFill>
                  <a:schemeClr val="tx2"/>
                </a:solidFill>
                <a:latin typeface="Lucida Sans Unicode" pitchFamily="34" charset="0"/>
              </a:defRPr>
            </a:lvl7pPr>
            <a:lvl8pPr marL="1371600" fontAlgn="base">
              <a:spcBef>
                <a:spcPct val="0"/>
              </a:spcBef>
              <a:spcAft>
                <a:spcPct val="0"/>
              </a:spcAft>
              <a:defRPr sz="4300">
                <a:solidFill>
                  <a:schemeClr val="tx2"/>
                </a:solidFill>
                <a:latin typeface="Lucida Sans Unicode" pitchFamily="34" charset="0"/>
              </a:defRPr>
            </a:lvl8pPr>
            <a:lvl9pPr marL="1828800" fontAlgn="base">
              <a:spcBef>
                <a:spcPct val="0"/>
              </a:spcBef>
              <a:spcAft>
                <a:spcPct val="0"/>
              </a:spcAft>
              <a:defRPr sz="4300">
                <a:solidFill>
                  <a:schemeClr val="tx2"/>
                </a:solidFill>
                <a:latin typeface="Lucida Sans Unicode" pitchFamily="34" charset="0"/>
              </a:defRPr>
            </a:lvl9pPr>
          </a:lstStyle>
          <a:p>
            <a:r>
              <a:rPr lang="en-US" altLang="en-US" sz="2400" b="1" dirty="0" smtClean="0">
                <a:solidFill>
                  <a:schemeClr val="tx1"/>
                </a:solidFill>
                <a:latin typeface="Arial" pitchFamily="34" charset="0"/>
              </a:rPr>
              <a:t>Difficulties</a:t>
            </a:r>
            <a:endParaRPr lang="en-US" altLang="en-US" sz="2400" b="1" dirty="0">
              <a:solidFill>
                <a:schemeClr val="tx1"/>
              </a:solidFill>
              <a:latin typeface="Arial" pitchFamily="34" charset="0"/>
            </a:endParaRPr>
          </a:p>
        </p:txBody>
      </p:sp>
      <p:sp>
        <p:nvSpPr>
          <p:cNvPr id="3075" name="Rectangle 3"/>
          <p:cNvSpPr>
            <a:spLocks noChangeArrowheads="1"/>
          </p:cNvSpPr>
          <p:nvPr/>
        </p:nvSpPr>
        <p:spPr bwMode="auto">
          <a:xfrm>
            <a:off x="252616" y="988666"/>
            <a:ext cx="7223355" cy="2800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Lucida Sans Unicode" pitchFamily="34" charset="0"/>
              </a:defRPr>
            </a:lvl1pPr>
            <a:lvl2pPr marL="742950" indent="-285750">
              <a:spcBef>
                <a:spcPct val="20000"/>
              </a:spcBef>
              <a:buChar char="–"/>
              <a:defRPr sz="2400">
                <a:solidFill>
                  <a:schemeClr val="tx1"/>
                </a:solidFill>
                <a:latin typeface="Lucida Sans Unicode" pitchFamily="34" charset="0"/>
              </a:defRPr>
            </a:lvl2pPr>
            <a:lvl3pPr marL="1143000" indent="-228600">
              <a:spcBef>
                <a:spcPct val="20000"/>
              </a:spcBef>
              <a:buChar char="•"/>
              <a:defRPr sz="2000">
                <a:solidFill>
                  <a:schemeClr val="tx1"/>
                </a:solidFill>
                <a:latin typeface="Lucida Sans Unicode" pitchFamily="34" charset="0"/>
              </a:defRPr>
            </a:lvl3pPr>
            <a:lvl4pPr marL="1600200" indent="-228600">
              <a:spcBef>
                <a:spcPct val="20000"/>
              </a:spcBef>
              <a:buChar char="–"/>
              <a:defRPr>
                <a:solidFill>
                  <a:schemeClr val="tx1"/>
                </a:solidFill>
                <a:latin typeface="Lucida Sans Unicode" pitchFamily="34" charset="0"/>
              </a:defRPr>
            </a:lvl4pPr>
            <a:lvl5pPr marL="2057400" indent="-228600">
              <a:spcBef>
                <a:spcPct val="20000"/>
              </a:spcBef>
              <a:buChar char="»"/>
              <a:defRPr>
                <a:solidFill>
                  <a:schemeClr val="tx1"/>
                </a:solidFill>
                <a:latin typeface="Lucida Sans Unicode" pitchFamily="34" charset="0"/>
              </a:defRPr>
            </a:lvl5pPr>
            <a:lvl6pPr marL="2514600" indent="-228600" fontAlgn="base">
              <a:spcBef>
                <a:spcPct val="20000"/>
              </a:spcBef>
              <a:spcAft>
                <a:spcPct val="0"/>
              </a:spcAft>
              <a:buChar char="»"/>
              <a:defRPr>
                <a:solidFill>
                  <a:schemeClr val="tx1"/>
                </a:solidFill>
                <a:latin typeface="Lucida Sans Unicode" pitchFamily="34" charset="0"/>
              </a:defRPr>
            </a:lvl6pPr>
            <a:lvl7pPr marL="2971800" indent="-228600" fontAlgn="base">
              <a:spcBef>
                <a:spcPct val="20000"/>
              </a:spcBef>
              <a:spcAft>
                <a:spcPct val="0"/>
              </a:spcAft>
              <a:buChar char="»"/>
              <a:defRPr>
                <a:solidFill>
                  <a:schemeClr val="tx1"/>
                </a:solidFill>
                <a:latin typeface="Lucida Sans Unicode" pitchFamily="34" charset="0"/>
              </a:defRPr>
            </a:lvl7pPr>
            <a:lvl8pPr marL="3429000" indent="-228600" fontAlgn="base">
              <a:spcBef>
                <a:spcPct val="20000"/>
              </a:spcBef>
              <a:spcAft>
                <a:spcPct val="0"/>
              </a:spcAft>
              <a:buChar char="»"/>
              <a:defRPr>
                <a:solidFill>
                  <a:schemeClr val="tx1"/>
                </a:solidFill>
                <a:latin typeface="Lucida Sans Unicode" pitchFamily="34" charset="0"/>
              </a:defRPr>
            </a:lvl8pPr>
            <a:lvl9pPr marL="3886200" indent="-228600" fontAlgn="base">
              <a:spcBef>
                <a:spcPct val="20000"/>
              </a:spcBef>
              <a:spcAft>
                <a:spcPct val="0"/>
              </a:spcAft>
              <a:buChar char="»"/>
              <a:defRPr>
                <a:solidFill>
                  <a:schemeClr val="tx1"/>
                </a:solidFill>
                <a:latin typeface="Lucida Sans Unicode" pitchFamily="34" charset="0"/>
              </a:defRPr>
            </a:lvl9pPr>
          </a:lstStyle>
          <a:p>
            <a:pPr>
              <a:buFont typeface="Wingdings" panose="05000000000000000000" pitchFamily="2" charset="2"/>
              <a:buChar char="§"/>
            </a:pPr>
            <a:r>
              <a:rPr lang="en-US" altLang="en-US" sz="2000" dirty="0" smtClean="0">
                <a:latin typeface="Arial" panose="020B0604020202020204" pitchFamily="34" charset="0"/>
                <a:cs typeface="Arial" panose="020B0604020202020204" pitchFamily="34" charset="0"/>
              </a:rPr>
              <a:t>T&amp;A: summary description: sufficient level of detail</a:t>
            </a:r>
          </a:p>
          <a:p>
            <a:pPr>
              <a:buFont typeface="Wingdings" panose="05000000000000000000" pitchFamily="2" charset="2"/>
              <a:buChar char="§"/>
            </a:pPr>
            <a:r>
              <a:rPr lang="en-US" altLang="en-US" sz="2000" dirty="0" smtClean="0">
                <a:latin typeface="Arial" panose="020B0604020202020204" pitchFamily="34" charset="0"/>
                <a:cs typeface="Arial" panose="020B0604020202020204" pitchFamily="34" charset="0"/>
              </a:rPr>
              <a:t>T&amp;A: impacts </a:t>
            </a:r>
          </a:p>
          <a:p>
            <a:pPr>
              <a:buFont typeface="Wingdings" panose="05000000000000000000" pitchFamily="2" charset="2"/>
              <a:buChar char="§"/>
            </a:pPr>
            <a:r>
              <a:rPr lang="en-US" altLang="en-US" sz="2000" dirty="0" smtClean="0">
                <a:latin typeface="Arial" panose="020B0604020202020204" pitchFamily="34" charset="0"/>
                <a:cs typeface="Arial" panose="020B0604020202020204" pitchFamily="34" charset="0"/>
              </a:rPr>
              <a:t>T: technical drawing</a:t>
            </a:r>
          </a:p>
          <a:p>
            <a:pPr>
              <a:buFont typeface="Wingdings" panose="05000000000000000000" pitchFamily="2" charset="2"/>
              <a:buChar char="§"/>
            </a:pPr>
            <a:r>
              <a:rPr lang="en-US" altLang="en-US" sz="2000" dirty="0" smtClean="0">
                <a:latin typeface="Arial" panose="020B0604020202020204" pitchFamily="34" charset="0"/>
                <a:cs typeface="Arial" panose="020B0604020202020204" pitchFamily="34" charset="0"/>
              </a:rPr>
              <a:t>A: flow chart</a:t>
            </a:r>
          </a:p>
          <a:p>
            <a:pPr>
              <a:buFont typeface="Wingdings" panose="05000000000000000000" pitchFamily="2" charset="2"/>
              <a:buChar char="§"/>
            </a:pPr>
            <a:r>
              <a:rPr lang="en-US" altLang="en-US" sz="2000" dirty="0" smtClean="0">
                <a:latin typeface="Arial" panose="020B0604020202020204" pitchFamily="34" charset="0"/>
                <a:cs typeface="Arial" panose="020B0604020202020204" pitchFamily="34" charset="0"/>
              </a:rPr>
              <a:t>T: Economics: costs / benefits </a:t>
            </a:r>
          </a:p>
          <a:p>
            <a:pPr>
              <a:buFont typeface="Wingdings" panose="05000000000000000000" pitchFamily="2" charset="2"/>
              <a:buChar char="§"/>
            </a:pPr>
            <a:r>
              <a:rPr lang="en-US" altLang="en-US" sz="2000" dirty="0" smtClean="0">
                <a:latin typeface="Arial" panose="020B0604020202020204" pitchFamily="34" charset="0"/>
                <a:cs typeface="Arial" panose="020B0604020202020204" pitchFamily="34" charset="0"/>
              </a:rPr>
              <a:t>Good photos</a:t>
            </a:r>
          </a:p>
          <a:p>
            <a:pPr>
              <a:buFont typeface="Wingdings" panose="05000000000000000000" pitchFamily="2" charset="2"/>
              <a:buChar char="§"/>
            </a:pPr>
            <a:endParaRPr lang="en-US" altLang="en-US" sz="2000" dirty="0" smtClean="0">
              <a:latin typeface="Arial" panose="020B0604020202020204" pitchFamily="34" charset="0"/>
              <a:cs typeface="Arial" panose="020B0604020202020204" pitchFamily="34" charset="0"/>
            </a:endParaRPr>
          </a:p>
          <a:p>
            <a:endParaRPr lang="en-US" altLang="en-US" sz="3600"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82" t="17040" r="27771" b="6534"/>
          <a:stretch/>
        </p:blipFill>
        <p:spPr bwMode="auto">
          <a:xfrm>
            <a:off x="3309266" y="4412402"/>
            <a:ext cx="2795636" cy="216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6" t="2578" r="33330" b="898"/>
          <a:stretch/>
        </p:blipFill>
        <p:spPr bwMode="auto">
          <a:xfrm>
            <a:off x="0" y="4408010"/>
            <a:ext cx="3293464" cy="2165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4902" y="4408010"/>
            <a:ext cx="3579666" cy="216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51</a:t>
            </a:fld>
            <a:endParaRPr lang="en-US"/>
          </a:p>
        </p:txBody>
      </p:sp>
    </p:spTree>
    <p:extLst>
      <p:ext uri="{BB962C8B-B14F-4D97-AF65-F5344CB8AC3E}">
        <p14:creationId xmlns:p14="http://schemas.microsoft.com/office/powerpoint/2010/main" val="414555069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1161962"/>
            <a:ext cx="3585734" cy="381145"/>
          </a:xfrm>
        </p:spPr>
        <p:txBody>
          <a:bodyPr anchor="t"/>
          <a:lstStyle/>
          <a:p>
            <a:r>
              <a:rPr lang="de-CH" b="1" dirty="0" smtClean="0">
                <a:solidFill>
                  <a:schemeClr val="tx1"/>
                </a:solidFill>
                <a:latin typeface="Arial" panose="020B0604020202020204" pitchFamily="34" charset="0"/>
                <a:cs typeface="Arial" panose="020B0604020202020204" pitchFamily="34" charset="0"/>
              </a:rPr>
              <a:t>1. (Auto-) Evaluation</a:t>
            </a:r>
            <a:endParaRPr lang="de-CH" b="1" dirty="0">
              <a:solidFill>
                <a:schemeClr val="tx1"/>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81988" y="203510"/>
            <a:ext cx="7073222" cy="5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Unicode MS" pitchFamily="34" charset="-128"/>
              </a:defRPr>
            </a:lvl2pPr>
            <a:lvl3pPr algn="l" rtl="0" eaLnBrk="0" fontAlgn="base" hangingPunct="0">
              <a:spcBef>
                <a:spcPct val="0"/>
              </a:spcBef>
              <a:spcAft>
                <a:spcPct val="0"/>
              </a:spcAft>
              <a:defRPr sz="3200">
                <a:solidFill>
                  <a:schemeClr val="tx2"/>
                </a:solidFill>
                <a:latin typeface="Arial Unicode MS" pitchFamily="34" charset="-128"/>
              </a:defRPr>
            </a:lvl3pPr>
            <a:lvl4pPr algn="l" rtl="0" eaLnBrk="0" fontAlgn="base" hangingPunct="0">
              <a:spcBef>
                <a:spcPct val="0"/>
              </a:spcBef>
              <a:spcAft>
                <a:spcPct val="0"/>
              </a:spcAft>
              <a:defRPr sz="3200">
                <a:solidFill>
                  <a:schemeClr val="tx2"/>
                </a:solidFill>
                <a:latin typeface="Arial Unicode MS" pitchFamily="34" charset="-128"/>
              </a:defRPr>
            </a:lvl4pPr>
            <a:lvl5pPr algn="l" rtl="0" eaLnBrk="0" fontAlgn="base" hangingPunct="0">
              <a:spcBef>
                <a:spcPct val="0"/>
              </a:spcBef>
              <a:spcAft>
                <a:spcPct val="0"/>
              </a:spcAft>
              <a:defRPr sz="3200">
                <a:solidFill>
                  <a:schemeClr val="tx2"/>
                </a:solidFill>
                <a:latin typeface="Arial Unicode MS" pitchFamily="34" charset="-128"/>
              </a:defRPr>
            </a:lvl5pPr>
            <a:lvl6pPr marL="457200" algn="l" rtl="0" eaLnBrk="0" fontAlgn="base" hangingPunct="0">
              <a:spcBef>
                <a:spcPct val="0"/>
              </a:spcBef>
              <a:spcAft>
                <a:spcPct val="0"/>
              </a:spcAft>
              <a:defRPr sz="3200">
                <a:solidFill>
                  <a:schemeClr val="tx2"/>
                </a:solidFill>
                <a:latin typeface="Arial Unicode MS" pitchFamily="34" charset="-128"/>
              </a:defRPr>
            </a:lvl6pPr>
            <a:lvl7pPr marL="914400" algn="l" rtl="0" eaLnBrk="0" fontAlgn="base" hangingPunct="0">
              <a:spcBef>
                <a:spcPct val="0"/>
              </a:spcBef>
              <a:spcAft>
                <a:spcPct val="0"/>
              </a:spcAft>
              <a:defRPr sz="3200">
                <a:solidFill>
                  <a:schemeClr val="tx2"/>
                </a:solidFill>
                <a:latin typeface="Arial Unicode MS" pitchFamily="34" charset="-128"/>
              </a:defRPr>
            </a:lvl7pPr>
            <a:lvl8pPr marL="1371600" algn="l" rtl="0" eaLnBrk="0" fontAlgn="base" hangingPunct="0">
              <a:spcBef>
                <a:spcPct val="0"/>
              </a:spcBef>
              <a:spcAft>
                <a:spcPct val="0"/>
              </a:spcAft>
              <a:defRPr sz="3200">
                <a:solidFill>
                  <a:schemeClr val="tx2"/>
                </a:solidFill>
                <a:latin typeface="Arial Unicode MS" pitchFamily="34" charset="-128"/>
              </a:defRPr>
            </a:lvl8pPr>
            <a:lvl9pPr marL="1828800" algn="l" rtl="0" eaLnBrk="0" fontAlgn="base" hangingPunct="0">
              <a:spcBef>
                <a:spcPct val="0"/>
              </a:spcBef>
              <a:spcAft>
                <a:spcPct val="0"/>
              </a:spcAft>
              <a:defRPr sz="3200">
                <a:solidFill>
                  <a:schemeClr val="tx2"/>
                </a:solidFill>
                <a:latin typeface="Arial Unicode MS" pitchFamily="34" charset="-128"/>
              </a:defRPr>
            </a:lvl9pPr>
          </a:lstStyle>
          <a:p>
            <a:r>
              <a:rPr lang="en-GB" altLang="de-DE" sz="2400" b="1" dirty="0" smtClean="0">
                <a:solidFill>
                  <a:schemeClr val="tx1"/>
                </a:solidFill>
                <a:latin typeface="Arial" pitchFamily="34" charset="0"/>
                <a:cs typeface="Arial" pitchFamily="34" charset="0"/>
              </a:rPr>
              <a:t>Quality assurance</a:t>
            </a:r>
            <a:endParaRPr lang="en-US" altLang="de-DE" sz="2400" b="1"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17" y="1552678"/>
            <a:ext cx="3566790" cy="242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374" y="1553215"/>
            <a:ext cx="3227939" cy="2420953"/>
          </a:xfrm>
          <a:prstGeom prst="rect">
            <a:avLst/>
          </a:prstGeom>
        </p:spPr>
      </p:pic>
      <p:sp>
        <p:nvSpPr>
          <p:cNvPr id="7" name="Text Placeholder 2"/>
          <p:cNvSpPr txBox="1">
            <a:spLocks/>
          </p:cNvSpPr>
          <p:nvPr/>
        </p:nvSpPr>
        <p:spPr>
          <a:xfrm>
            <a:off x="4614375" y="1124744"/>
            <a:ext cx="2878477" cy="428471"/>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fontAlgn="auto">
              <a:spcAft>
                <a:spcPts val="0"/>
              </a:spcAft>
            </a:pPr>
            <a:r>
              <a:rPr lang="de-CH" b="1" dirty="0" smtClean="0">
                <a:solidFill>
                  <a:schemeClr val="tx1"/>
                </a:solidFill>
                <a:latin typeface="Arial" panose="020B0604020202020204" pitchFamily="34" charset="0"/>
                <a:cs typeface="Arial" panose="020B0604020202020204" pitchFamily="34" charset="0"/>
              </a:rPr>
              <a:t>2. </a:t>
            </a:r>
            <a:r>
              <a:rPr lang="de-CH" b="1" dirty="0" err="1" smtClean="0">
                <a:solidFill>
                  <a:schemeClr val="tx1"/>
                </a:solidFill>
                <a:latin typeface="Arial" panose="020B0604020202020204" pitchFamily="34" charset="0"/>
                <a:cs typeface="Arial" panose="020B0604020202020204" pitchFamily="34" charset="0"/>
              </a:rPr>
              <a:t>External</a:t>
            </a:r>
            <a:r>
              <a:rPr lang="de-CH" b="1" dirty="0" smtClean="0">
                <a:solidFill>
                  <a:schemeClr val="tx1"/>
                </a:solidFill>
                <a:latin typeface="Arial" panose="020B0604020202020204" pitchFamily="34" charset="0"/>
                <a:cs typeface="Arial" panose="020B0604020202020204" pitchFamily="34" charset="0"/>
              </a:rPr>
              <a:t> Review</a:t>
            </a:r>
            <a:endParaRPr lang="de-CH" b="1" dirty="0">
              <a:solidFill>
                <a:schemeClr val="tx1"/>
              </a:solidFill>
              <a:latin typeface="Arial" panose="020B0604020202020204" pitchFamily="34" charset="0"/>
              <a:cs typeface="Arial" panose="020B0604020202020204" pitchFamily="34" charset="0"/>
            </a:endParaRPr>
          </a:p>
        </p:txBody>
      </p:sp>
      <p:cxnSp>
        <p:nvCxnSpPr>
          <p:cNvPr id="8" name="Straight Connector 7"/>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954A6C5D-B9C1-4906-B0B9-FD26F1339D6F}" type="slidenum">
              <a:rPr lang="en-US" smtClean="0"/>
              <a:t>52</a:t>
            </a:fld>
            <a:endParaRPr lang="en-US"/>
          </a:p>
        </p:txBody>
      </p:sp>
    </p:spTree>
    <p:extLst>
      <p:ext uri="{BB962C8B-B14F-4D97-AF65-F5344CB8AC3E}">
        <p14:creationId xmlns:p14="http://schemas.microsoft.com/office/powerpoint/2010/main" val="22941974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520" y="908720"/>
            <a:ext cx="6684818" cy="5112568"/>
          </a:xfrm>
        </p:spPr>
        <p:txBody>
          <a:bodyPr anchor="t"/>
          <a:lstStyle/>
          <a:p>
            <a:r>
              <a:rPr lang="en-US" dirty="0">
                <a:solidFill>
                  <a:schemeClr val="tx1"/>
                </a:solidFill>
                <a:latin typeface="Arial" panose="020B0604020202020204" pitchFamily="34" charset="0"/>
                <a:cs typeface="Arial" panose="020B0604020202020204" pitchFamily="34" charset="0"/>
              </a:rPr>
              <a:t>Use questionnaire and entering of data into database as a (self-) </a:t>
            </a:r>
            <a:r>
              <a:rPr lang="en-US" b="1" dirty="0">
                <a:solidFill>
                  <a:schemeClr val="tx1"/>
                </a:solidFill>
                <a:latin typeface="Arial" panose="020B0604020202020204" pitchFamily="34" charset="0"/>
                <a:cs typeface="Arial" panose="020B0604020202020204" pitchFamily="34" charset="0"/>
              </a:rPr>
              <a:t>evaluation tool</a:t>
            </a:r>
          </a:p>
          <a:p>
            <a:r>
              <a:rPr lang="es-ES" b="1" dirty="0" smtClean="0">
                <a:solidFill>
                  <a:schemeClr val="tx1"/>
                </a:solidFill>
                <a:latin typeface="Arial" panose="020B0604020202020204" pitchFamily="34" charset="0"/>
                <a:cs typeface="Arial" panose="020B0604020202020204" pitchFamily="34" charset="0"/>
              </a:rPr>
              <a:t> </a:t>
            </a:r>
          </a:p>
          <a:p>
            <a:r>
              <a:rPr lang="en-US"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dirty="0">
                <a:solidFill>
                  <a:schemeClr val="tx1"/>
                </a:solidFill>
                <a:latin typeface="Arial" panose="020B0604020202020204" pitchFamily="34" charset="0"/>
                <a:cs typeface="Arial" panose="020B0604020202020204" pitchFamily="34" charset="0"/>
              </a:rPr>
              <a:t>quality of results entirely depends on the quality of contributors (your) and land users’ answers</a:t>
            </a:r>
            <a:endParaRPr lang="de-CH" dirty="0">
              <a:solidFill>
                <a:schemeClr val="tx1"/>
              </a:solidFill>
              <a:latin typeface="Arial" panose="020B0604020202020204" pitchFamily="34" charset="0"/>
              <a:cs typeface="Arial" panose="020B0604020202020204" pitchFamily="34" charset="0"/>
            </a:endParaRPr>
          </a:p>
          <a:p>
            <a:endParaRPr lang="es-ES" dirty="0" smtClean="0">
              <a:solidFill>
                <a:schemeClr val="tx1"/>
              </a:solidFill>
              <a:latin typeface="Arial" panose="020B0604020202020204" pitchFamily="34" charset="0"/>
              <a:cs typeface="Arial" panose="020B0604020202020204" pitchFamily="34" charset="0"/>
            </a:endParaRPr>
          </a:p>
          <a:p>
            <a:r>
              <a:rPr lang="es-ES"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s-ES"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Serves</a:t>
            </a:r>
            <a:r>
              <a:rPr lang="es-ES" dirty="0" smtClean="0">
                <a:solidFill>
                  <a:schemeClr val="tx1"/>
                </a:solidFill>
                <a:latin typeface="Arial" panose="020B0604020202020204" pitchFamily="34" charset="0"/>
                <a:cs typeface="Arial" panose="020B0604020202020204" pitchFamily="34" charset="0"/>
                <a:sym typeface="Wingdings" panose="05000000000000000000" pitchFamily="2" charset="2"/>
              </a:rPr>
              <a:t> to </a:t>
            </a:r>
            <a:r>
              <a:rPr lang="es-ES"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identify</a:t>
            </a:r>
            <a:r>
              <a:rPr lang="es-ES"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s-ES" dirty="0" smtClean="0">
              <a:solidFill>
                <a:schemeClr val="tx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often fragmented knowledge</a:t>
            </a:r>
          </a:p>
          <a:p>
            <a:pPr marL="342900" indent="-342900">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identify gaps and contradictions</a:t>
            </a:r>
          </a:p>
          <a:p>
            <a:pPr marL="342900" indent="-342900">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question and evaluate current perceptions and field experiences</a:t>
            </a:r>
          </a:p>
          <a:p>
            <a:pPr marL="342900" indent="-342900">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reflect own experiences</a:t>
            </a:r>
          </a:p>
          <a:p>
            <a:pPr marL="342900" indent="-342900">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show potential for improvements</a:t>
            </a:r>
            <a:endParaRPr lang="es-ES" dirty="0">
              <a:solidFill>
                <a:schemeClr val="tx1"/>
              </a:solidFill>
              <a:latin typeface="Arial" panose="020B0604020202020204" pitchFamily="34" charset="0"/>
              <a:cs typeface="Arial" panose="020B0604020202020204" pitchFamily="34" charset="0"/>
            </a:endParaRPr>
          </a:p>
        </p:txBody>
      </p:sp>
      <p:sp>
        <p:nvSpPr>
          <p:cNvPr id="6" name="Text Placeholder 2"/>
          <p:cNvSpPr txBox="1">
            <a:spLocks/>
          </p:cNvSpPr>
          <p:nvPr/>
        </p:nvSpPr>
        <p:spPr>
          <a:xfrm>
            <a:off x="179512" y="260648"/>
            <a:ext cx="3585734" cy="381145"/>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r>
              <a:rPr lang="de-CH" b="1" dirty="0" smtClean="0">
                <a:solidFill>
                  <a:schemeClr val="tx1"/>
                </a:solidFill>
                <a:latin typeface="Arial" panose="020B0604020202020204" pitchFamily="34" charset="0"/>
                <a:cs typeface="Arial" panose="020B0604020202020204" pitchFamily="34" charset="0"/>
              </a:rPr>
              <a:t>1. (Auto-</a:t>
            </a:r>
            <a:r>
              <a:rPr lang="de-CH" b="1" dirty="0">
                <a:solidFill>
                  <a:schemeClr val="tx1"/>
                </a:solidFill>
                <a:latin typeface="Arial" panose="020B0604020202020204" pitchFamily="34" charset="0"/>
                <a:cs typeface="Arial" panose="020B0604020202020204" pitchFamily="34" charset="0"/>
              </a:rPr>
              <a:t>) </a:t>
            </a:r>
            <a:r>
              <a:rPr lang="de-CH" b="1" dirty="0" smtClean="0">
                <a:solidFill>
                  <a:schemeClr val="tx1"/>
                </a:solidFill>
                <a:latin typeface="Arial" panose="020B0604020202020204" pitchFamily="34" charset="0"/>
                <a:cs typeface="Arial" panose="020B0604020202020204" pitchFamily="34" charset="0"/>
              </a:rPr>
              <a:t>Evaluation</a:t>
            </a:r>
            <a:endParaRPr lang="de-CH" b="1" dirty="0">
              <a:solidFill>
                <a:schemeClr val="tx1"/>
              </a:solidFill>
              <a:latin typeface="Arial" panose="020B0604020202020204" pitchFamily="34" charset="0"/>
              <a:cs typeface="Arial" panose="020B0604020202020204" pitchFamily="34" charset="0"/>
            </a:endParaRPr>
          </a:p>
        </p:txBody>
      </p:sp>
      <p:cxnSp>
        <p:nvCxnSpPr>
          <p:cNvPr id="7" name="Straight Connector 6"/>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54A6C5D-B9C1-4906-B0B9-FD26F1339D6F}" type="slidenum">
              <a:rPr lang="en-US" smtClean="0"/>
              <a:t>53</a:t>
            </a:fld>
            <a:endParaRPr lang="en-US"/>
          </a:p>
        </p:txBody>
      </p:sp>
    </p:spTree>
    <p:extLst>
      <p:ext uri="{BB962C8B-B14F-4D97-AF65-F5344CB8AC3E}">
        <p14:creationId xmlns:p14="http://schemas.microsoft.com/office/powerpoint/2010/main" val="3493756399"/>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002" y="930346"/>
            <a:ext cx="6949338" cy="3975244"/>
          </a:xfrm>
        </p:spPr>
        <p:txBody>
          <a:bodyPr/>
          <a:lstStyle/>
          <a:p>
            <a:r>
              <a:rPr lang="en-US" altLang="en-US" dirty="0" smtClean="0">
                <a:solidFill>
                  <a:schemeClr val="tx1"/>
                </a:solidFill>
                <a:latin typeface="Arial" panose="020B0604020202020204" pitchFamily="34" charset="0"/>
                <a:cs typeface="Arial" panose="020B0604020202020204" pitchFamily="34" charset="0"/>
              </a:rPr>
              <a:t>Identify a multidisciplinary review team (national, regional, external) to: </a:t>
            </a:r>
          </a:p>
          <a:p>
            <a:endParaRPr lang="en-US" altLang="en-US" dirty="0" smtClean="0">
              <a:latin typeface="Lucida Sans Unicode" pitchFamily="34" charset="0"/>
            </a:endParaRPr>
          </a:p>
          <a:p>
            <a:pPr marL="342900" indent="-342900">
              <a:buFont typeface="Wingdings" panose="05000000000000000000" pitchFamily="2" charset="2"/>
              <a:buChar char="§"/>
            </a:pPr>
            <a:r>
              <a:rPr lang="en-US" altLang="en-US" dirty="0" smtClean="0">
                <a:solidFill>
                  <a:schemeClr val="tx1"/>
                </a:solidFill>
                <a:latin typeface="Arial" panose="020B0604020202020204" pitchFamily="34" charset="0"/>
                <a:cs typeface="Arial" panose="020B0604020202020204" pitchFamily="34" charset="0"/>
              </a:rPr>
              <a:t>make an assessment of data</a:t>
            </a:r>
          </a:p>
          <a:p>
            <a:pPr marL="800100" lvl="1" indent="-342900">
              <a:buFont typeface="Wingdings" panose="05000000000000000000" pitchFamily="2" charset="2"/>
              <a:buChar char="§"/>
            </a:pPr>
            <a:r>
              <a:rPr lang="en-US" altLang="en-US" sz="2000" dirty="0" smtClean="0">
                <a:solidFill>
                  <a:schemeClr val="tx1"/>
                </a:solidFill>
                <a:latin typeface="Arial" panose="020B0604020202020204" pitchFamily="34" charset="0"/>
                <a:cs typeface="Arial" panose="020B0604020202020204" pitchFamily="34" charset="0"/>
              </a:rPr>
              <a:t>completeness,</a:t>
            </a:r>
          </a:p>
          <a:p>
            <a:pPr marL="800100" lvl="1" indent="-342900">
              <a:buFont typeface="Wingdings" panose="05000000000000000000" pitchFamily="2" charset="2"/>
              <a:buChar char="§"/>
            </a:pPr>
            <a:r>
              <a:rPr lang="en-US" altLang="en-US" sz="2000" dirty="0" smtClean="0">
                <a:solidFill>
                  <a:schemeClr val="tx1"/>
                </a:solidFill>
                <a:latin typeface="Arial" panose="020B0604020202020204" pitchFamily="34" charset="0"/>
                <a:cs typeface="Arial" panose="020B0604020202020204" pitchFamily="34" charset="0"/>
              </a:rPr>
              <a:t>comprehensiveness, </a:t>
            </a:r>
          </a:p>
          <a:p>
            <a:pPr marL="800100" lvl="1" indent="-342900">
              <a:buFont typeface="Wingdings" panose="05000000000000000000" pitchFamily="2" charset="2"/>
              <a:buChar char="§"/>
            </a:pPr>
            <a:r>
              <a:rPr lang="en-US" altLang="en-US" sz="2000" dirty="0" smtClean="0">
                <a:solidFill>
                  <a:schemeClr val="tx1"/>
                </a:solidFill>
                <a:latin typeface="Arial" panose="020B0604020202020204" pitchFamily="34" charset="0"/>
                <a:cs typeface="Arial" panose="020B0604020202020204" pitchFamily="34" charset="0"/>
              </a:rPr>
              <a:t>readability and </a:t>
            </a:r>
          </a:p>
          <a:p>
            <a:pPr marL="800100" lvl="1" indent="-342900">
              <a:buFont typeface="Wingdings" panose="05000000000000000000" pitchFamily="2" charset="2"/>
              <a:buChar char="§"/>
            </a:pPr>
            <a:r>
              <a:rPr lang="en-US" altLang="en-US" sz="2000" dirty="0" smtClean="0">
                <a:solidFill>
                  <a:schemeClr val="tx1"/>
                </a:solidFill>
                <a:latin typeface="Arial" panose="020B0604020202020204" pitchFamily="34" charset="0"/>
                <a:cs typeface="Arial" panose="020B0604020202020204" pitchFamily="34" charset="0"/>
              </a:rPr>
              <a:t>quality</a:t>
            </a:r>
          </a:p>
          <a:p>
            <a:pPr marL="342900" indent="-342900">
              <a:buFont typeface="Wingdings" panose="05000000000000000000" pitchFamily="2" charset="2"/>
              <a:buChar char="§"/>
            </a:pPr>
            <a:r>
              <a:rPr lang="en-US" altLang="en-US" dirty="0" smtClean="0">
                <a:solidFill>
                  <a:schemeClr val="tx1"/>
                </a:solidFill>
                <a:latin typeface="Arial" panose="020B0604020202020204" pitchFamily="34" charset="0"/>
                <a:cs typeface="Arial" panose="020B0604020202020204" pitchFamily="34" charset="0"/>
              </a:rPr>
              <a:t>counter-check the data </a:t>
            </a:r>
          </a:p>
          <a:p>
            <a:endParaRPr lang="en-US" altLang="en-US" dirty="0" smtClean="0">
              <a:solidFill>
                <a:schemeClr val="tx1"/>
              </a:solidFill>
              <a:latin typeface="Arial" panose="020B0604020202020204" pitchFamily="34" charset="0"/>
              <a:cs typeface="Arial" panose="020B0604020202020204" pitchFamily="34" charset="0"/>
            </a:endParaRPr>
          </a:p>
          <a:p>
            <a:r>
              <a:rPr lang="en-US" altLang="en-US"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altLang="en-US" dirty="0" smtClean="0">
                <a:solidFill>
                  <a:schemeClr val="tx1"/>
                </a:solidFill>
                <a:latin typeface="Arial" panose="020B0604020202020204" pitchFamily="34" charset="0"/>
                <a:cs typeface="Arial" panose="020B0604020202020204" pitchFamily="34" charset="0"/>
              </a:rPr>
              <a:t>cyclical process</a:t>
            </a:r>
            <a:endParaRPr lang="en-US" altLang="en-US" dirty="0">
              <a:solidFill>
                <a:schemeClr val="tx1"/>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11002" y="205054"/>
            <a:ext cx="7073222" cy="50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Unicode MS" pitchFamily="34" charset="-128"/>
              </a:defRPr>
            </a:lvl2pPr>
            <a:lvl3pPr algn="l" rtl="0" eaLnBrk="0" fontAlgn="base" hangingPunct="0">
              <a:spcBef>
                <a:spcPct val="0"/>
              </a:spcBef>
              <a:spcAft>
                <a:spcPct val="0"/>
              </a:spcAft>
              <a:defRPr sz="3200">
                <a:solidFill>
                  <a:schemeClr val="tx2"/>
                </a:solidFill>
                <a:latin typeface="Arial Unicode MS" pitchFamily="34" charset="-128"/>
              </a:defRPr>
            </a:lvl3pPr>
            <a:lvl4pPr algn="l" rtl="0" eaLnBrk="0" fontAlgn="base" hangingPunct="0">
              <a:spcBef>
                <a:spcPct val="0"/>
              </a:spcBef>
              <a:spcAft>
                <a:spcPct val="0"/>
              </a:spcAft>
              <a:defRPr sz="3200">
                <a:solidFill>
                  <a:schemeClr val="tx2"/>
                </a:solidFill>
                <a:latin typeface="Arial Unicode MS" pitchFamily="34" charset="-128"/>
              </a:defRPr>
            </a:lvl4pPr>
            <a:lvl5pPr algn="l" rtl="0" eaLnBrk="0" fontAlgn="base" hangingPunct="0">
              <a:spcBef>
                <a:spcPct val="0"/>
              </a:spcBef>
              <a:spcAft>
                <a:spcPct val="0"/>
              </a:spcAft>
              <a:defRPr sz="3200">
                <a:solidFill>
                  <a:schemeClr val="tx2"/>
                </a:solidFill>
                <a:latin typeface="Arial Unicode MS" pitchFamily="34" charset="-128"/>
              </a:defRPr>
            </a:lvl5pPr>
            <a:lvl6pPr marL="457200" algn="l" rtl="0" eaLnBrk="0" fontAlgn="base" hangingPunct="0">
              <a:spcBef>
                <a:spcPct val="0"/>
              </a:spcBef>
              <a:spcAft>
                <a:spcPct val="0"/>
              </a:spcAft>
              <a:defRPr sz="3200">
                <a:solidFill>
                  <a:schemeClr val="tx2"/>
                </a:solidFill>
                <a:latin typeface="Arial Unicode MS" pitchFamily="34" charset="-128"/>
              </a:defRPr>
            </a:lvl6pPr>
            <a:lvl7pPr marL="914400" algn="l" rtl="0" eaLnBrk="0" fontAlgn="base" hangingPunct="0">
              <a:spcBef>
                <a:spcPct val="0"/>
              </a:spcBef>
              <a:spcAft>
                <a:spcPct val="0"/>
              </a:spcAft>
              <a:defRPr sz="3200">
                <a:solidFill>
                  <a:schemeClr val="tx2"/>
                </a:solidFill>
                <a:latin typeface="Arial Unicode MS" pitchFamily="34" charset="-128"/>
              </a:defRPr>
            </a:lvl7pPr>
            <a:lvl8pPr marL="1371600" algn="l" rtl="0" eaLnBrk="0" fontAlgn="base" hangingPunct="0">
              <a:spcBef>
                <a:spcPct val="0"/>
              </a:spcBef>
              <a:spcAft>
                <a:spcPct val="0"/>
              </a:spcAft>
              <a:defRPr sz="3200">
                <a:solidFill>
                  <a:schemeClr val="tx2"/>
                </a:solidFill>
                <a:latin typeface="Arial Unicode MS" pitchFamily="34" charset="-128"/>
              </a:defRPr>
            </a:lvl8pPr>
            <a:lvl9pPr marL="1828800" algn="l" rtl="0" eaLnBrk="0" fontAlgn="base" hangingPunct="0">
              <a:spcBef>
                <a:spcPct val="0"/>
              </a:spcBef>
              <a:spcAft>
                <a:spcPct val="0"/>
              </a:spcAft>
              <a:defRPr sz="3200">
                <a:solidFill>
                  <a:schemeClr val="tx2"/>
                </a:solidFill>
                <a:latin typeface="Arial Unicode MS" pitchFamily="34" charset="-128"/>
              </a:defRPr>
            </a:lvl9pPr>
          </a:lstStyle>
          <a:p>
            <a:pPr>
              <a:spcBef>
                <a:spcPct val="20000"/>
              </a:spcBef>
            </a:pPr>
            <a:r>
              <a:rPr lang="en-US" altLang="de-DE" sz="2000" b="1" dirty="0" smtClean="0">
                <a:solidFill>
                  <a:schemeClr val="tx1"/>
                </a:solidFill>
                <a:latin typeface="Arial" panose="020B0604020202020204" pitchFamily="34" charset="0"/>
                <a:ea typeface="+mn-ea"/>
                <a:cs typeface="Arial" panose="020B0604020202020204" pitchFamily="34" charset="0"/>
              </a:rPr>
              <a:t>2. External Review</a:t>
            </a:r>
            <a:endParaRPr lang="en-US" altLang="de-DE" sz="2000" b="1" dirty="0">
              <a:solidFill>
                <a:schemeClr val="tx1"/>
              </a:solidFill>
              <a:latin typeface="Arial" panose="020B0604020202020204" pitchFamily="34" charset="0"/>
              <a:ea typeface="+mn-ea"/>
              <a:cs typeface="Arial" panose="020B0604020202020204" pitchFamily="34" charset="0"/>
            </a:endParaRPr>
          </a:p>
        </p:txBody>
      </p:sp>
      <p:sp>
        <p:nvSpPr>
          <p:cNvPr id="6" name="Rectangle 5"/>
          <p:cNvSpPr/>
          <p:nvPr/>
        </p:nvSpPr>
        <p:spPr bwMode="auto">
          <a:xfrm>
            <a:off x="7739305" y="712379"/>
            <a:ext cx="1397583" cy="3077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dirty="0" smtClean="0">
              <a:ln>
                <a:noFill/>
              </a:ln>
              <a:solidFill>
                <a:srgbClr val="FF3300"/>
              </a:solidFill>
              <a:effectLst/>
              <a:latin typeface="Arial" pitchFamily="34" charset="0"/>
            </a:endParaRPr>
          </a:p>
        </p:txBody>
      </p:sp>
      <p:cxnSp>
        <p:nvCxnSpPr>
          <p:cNvPr id="7" name="Straight Connector 6"/>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54A6C5D-B9C1-4906-B0B9-FD26F1339D6F}" type="slidenum">
              <a:rPr lang="en-US" smtClean="0"/>
              <a:t>54</a:t>
            </a:fld>
            <a:endParaRPr lang="en-US"/>
          </a:p>
        </p:txBody>
      </p:sp>
    </p:spTree>
    <p:extLst>
      <p:ext uri="{BB962C8B-B14F-4D97-AF65-F5344CB8AC3E}">
        <p14:creationId xmlns:p14="http://schemas.microsoft.com/office/powerpoint/2010/main" val="3070083843"/>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3568" y="13815"/>
            <a:ext cx="5047634" cy="68961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1600" y="3717032"/>
            <a:ext cx="144016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Box 7"/>
          <p:cNvSpPr txBox="1"/>
          <p:nvPr/>
        </p:nvSpPr>
        <p:spPr>
          <a:xfrm>
            <a:off x="944692" y="3274322"/>
            <a:ext cx="1297150" cy="307777"/>
          </a:xfrm>
          <a:prstGeom prst="rect">
            <a:avLst/>
          </a:prstGeom>
          <a:noFill/>
        </p:spPr>
        <p:txBody>
          <a:bodyPr wrap="none" rtlCol="0">
            <a:spAutoFit/>
          </a:bodyPr>
          <a:lstStyle/>
          <a:p>
            <a:r>
              <a:rPr lang="de-CH" sz="1400" b="1" dirty="0" err="1" smtClean="0">
                <a:solidFill>
                  <a:srgbClr val="FF0000"/>
                </a:solidFill>
                <a:latin typeface="Arial" panose="020B0604020202020204" pitchFamily="34" charset="0"/>
                <a:cs typeface="Arial" panose="020B0604020202020204" pitchFamily="34" charset="0"/>
              </a:rPr>
              <a:t>invite</a:t>
            </a:r>
            <a:r>
              <a:rPr lang="de-CH" sz="1400" b="1" dirty="0" smtClean="0">
                <a:solidFill>
                  <a:srgbClr val="FF0000"/>
                </a:solidFill>
                <a:latin typeface="Arial" panose="020B0604020202020204" pitchFamily="34" charset="0"/>
                <a:cs typeface="Arial" panose="020B0604020202020204" pitchFamily="34" charset="0"/>
              </a:rPr>
              <a:t> </a:t>
            </a:r>
            <a:r>
              <a:rPr lang="de-CH" sz="1400" b="1" dirty="0" err="1" smtClean="0">
                <a:solidFill>
                  <a:srgbClr val="FF0000"/>
                </a:solidFill>
                <a:latin typeface="Arial" panose="020B0604020202020204" pitchFamily="34" charset="0"/>
                <a:cs typeface="Arial" panose="020B0604020202020204" pitchFamily="34" charset="0"/>
              </a:rPr>
              <a:t>editors</a:t>
            </a:r>
            <a:endParaRPr lang="de-CH" sz="1400" b="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658881" y="3243544"/>
            <a:ext cx="312906" cy="369332"/>
          </a:xfrm>
          <a:prstGeom prst="rect">
            <a:avLst/>
          </a:prstGeom>
          <a:noFill/>
        </p:spPr>
        <p:txBody>
          <a:bodyPr wrap="none" rtlCol="0">
            <a:spAutoFit/>
          </a:bodyPr>
          <a:lstStyle/>
          <a:p>
            <a:r>
              <a:rPr lang="de-CH" b="1" dirty="0" smtClean="0">
                <a:solidFill>
                  <a:srgbClr val="FF0000"/>
                </a:solidFill>
                <a:latin typeface="Arial" panose="020B0604020202020204" pitchFamily="34" charset="0"/>
                <a:cs typeface="Arial" panose="020B0604020202020204" pitchFamily="34" charset="0"/>
              </a:rPr>
              <a:t>1</a:t>
            </a:r>
            <a:endParaRPr lang="de-CH" b="1" dirty="0">
              <a:solidFill>
                <a:srgbClr val="FF0000"/>
              </a:solidFill>
              <a:latin typeface="Arial" panose="020B0604020202020204" pitchFamily="34" charset="0"/>
              <a:cs typeface="Arial" panose="020B0604020202020204" pitchFamily="34" charset="0"/>
            </a:endParaRPr>
          </a:p>
        </p:txBody>
      </p:sp>
      <p:sp>
        <p:nvSpPr>
          <p:cNvPr id="11" name="Rectangle 10"/>
          <p:cNvSpPr/>
          <p:nvPr/>
        </p:nvSpPr>
        <p:spPr>
          <a:xfrm>
            <a:off x="2441788" y="3717032"/>
            <a:ext cx="1554147"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TextBox 11"/>
          <p:cNvSpPr txBox="1"/>
          <p:nvPr/>
        </p:nvSpPr>
        <p:spPr>
          <a:xfrm>
            <a:off x="2690957" y="3317354"/>
            <a:ext cx="1596912" cy="307777"/>
          </a:xfrm>
          <a:prstGeom prst="rect">
            <a:avLst/>
          </a:prstGeom>
          <a:noFill/>
        </p:spPr>
        <p:txBody>
          <a:bodyPr wrap="none" rtlCol="0">
            <a:spAutoFit/>
          </a:bodyPr>
          <a:lstStyle/>
          <a:p>
            <a:r>
              <a:rPr lang="de-CH" sz="1400" b="1" dirty="0">
                <a:solidFill>
                  <a:srgbClr val="FF0000"/>
                </a:solidFill>
                <a:latin typeface="Arial" panose="020B0604020202020204" pitchFamily="34" charset="0"/>
                <a:cs typeface="Arial" panose="020B0604020202020204" pitchFamily="34" charset="0"/>
              </a:rPr>
              <a:t>s</a:t>
            </a:r>
            <a:r>
              <a:rPr lang="de-CH" sz="1400" b="1" dirty="0" smtClean="0">
                <a:solidFill>
                  <a:srgbClr val="FF0000"/>
                </a:solidFill>
                <a:latin typeface="Arial" panose="020B0604020202020204" pitchFamily="34" charset="0"/>
                <a:cs typeface="Arial" panose="020B0604020202020204" pitchFamily="34" charset="0"/>
              </a:rPr>
              <a:t>end </a:t>
            </a:r>
            <a:r>
              <a:rPr lang="de-CH" sz="1400" b="1" dirty="0" err="1" smtClean="0">
                <a:solidFill>
                  <a:srgbClr val="FF0000"/>
                </a:solidFill>
                <a:latin typeface="Arial" panose="020B0604020202020204" pitchFamily="34" charset="0"/>
                <a:cs typeface="Arial" panose="020B0604020202020204" pitchFamily="34" charset="0"/>
              </a:rPr>
              <a:t>to</a:t>
            </a:r>
            <a:r>
              <a:rPr lang="de-CH" sz="1400" b="1" dirty="0" smtClean="0">
                <a:solidFill>
                  <a:srgbClr val="FF0000"/>
                </a:solidFill>
                <a:latin typeface="Arial" panose="020B0604020202020204" pitchFamily="34" charset="0"/>
                <a:cs typeface="Arial" panose="020B0604020202020204" pitchFamily="34" charset="0"/>
              </a:rPr>
              <a:t> </a:t>
            </a:r>
            <a:r>
              <a:rPr lang="de-CH" sz="1400" b="1" dirty="0" err="1" smtClean="0">
                <a:solidFill>
                  <a:srgbClr val="FF0000"/>
                </a:solidFill>
                <a:latin typeface="Arial" panose="020B0604020202020204" pitchFamily="34" charset="0"/>
                <a:cs typeface="Arial" panose="020B0604020202020204" pitchFamily="34" charset="0"/>
              </a:rPr>
              <a:t>reviewer</a:t>
            </a:r>
            <a:endParaRPr lang="de-CH" sz="1400" b="1"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2473846" y="3286577"/>
            <a:ext cx="312906" cy="369332"/>
          </a:xfrm>
          <a:prstGeom prst="rect">
            <a:avLst/>
          </a:prstGeom>
          <a:noFill/>
        </p:spPr>
        <p:txBody>
          <a:bodyPr wrap="none" rtlCol="0">
            <a:spAutoFit/>
          </a:bodyPr>
          <a:lstStyle/>
          <a:p>
            <a:r>
              <a:rPr lang="de-CH" b="1" dirty="0" smtClean="0">
                <a:solidFill>
                  <a:srgbClr val="FF0000"/>
                </a:solidFill>
                <a:latin typeface="Arial" panose="020B0604020202020204" pitchFamily="34" charset="0"/>
                <a:cs typeface="Arial" panose="020B0604020202020204" pitchFamily="34" charset="0"/>
              </a:rPr>
              <a:t>2</a:t>
            </a:r>
            <a:endParaRPr lang="de-CH" b="1" dirty="0">
              <a:solidFill>
                <a:srgbClr val="FF0000"/>
              </a:solidFill>
              <a:latin typeface="Arial" panose="020B0604020202020204" pitchFamily="34" charset="0"/>
              <a:cs typeface="Arial" panose="020B0604020202020204" pitchFamily="34" charset="0"/>
            </a:endParaRPr>
          </a:p>
        </p:txBody>
      </p:sp>
      <p:sp>
        <p:nvSpPr>
          <p:cNvPr id="14" name="Rectangle 13"/>
          <p:cNvSpPr/>
          <p:nvPr/>
        </p:nvSpPr>
        <p:spPr>
          <a:xfrm>
            <a:off x="4249398" y="4509120"/>
            <a:ext cx="148180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TextBox 14"/>
          <p:cNvSpPr txBox="1"/>
          <p:nvPr/>
        </p:nvSpPr>
        <p:spPr>
          <a:xfrm>
            <a:off x="4249398" y="4941168"/>
            <a:ext cx="312906" cy="369332"/>
          </a:xfrm>
          <a:prstGeom prst="rect">
            <a:avLst/>
          </a:prstGeom>
          <a:noFill/>
        </p:spPr>
        <p:txBody>
          <a:bodyPr wrap="none" rtlCol="0">
            <a:spAutoFit/>
          </a:bodyPr>
          <a:lstStyle/>
          <a:p>
            <a:r>
              <a:rPr lang="de-CH" b="1" dirty="0" smtClean="0">
                <a:solidFill>
                  <a:srgbClr val="FF0000"/>
                </a:solidFill>
                <a:latin typeface="Arial" panose="020B0604020202020204" pitchFamily="34" charset="0"/>
                <a:cs typeface="Arial" panose="020B0604020202020204" pitchFamily="34" charset="0"/>
              </a:rPr>
              <a:t>3</a:t>
            </a:r>
            <a:endParaRPr lang="de-CH"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4499992" y="4971945"/>
            <a:ext cx="3075970" cy="307777"/>
          </a:xfrm>
          <a:prstGeom prst="rect">
            <a:avLst/>
          </a:prstGeom>
          <a:noFill/>
        </p:spPr>
        <p:txBody>
          <a:bodyPr wrap="none" rtlCol="0">
            <a:spAutoFit/>
          </a:bodyPr>
          <a:lstStyle/>
          <a:p>
            <a:r>
              <a:rPr lang="es-AR" sz="1400" b="1" dirty="0" smtClean="0">
                <a:solidFill>
                  <a:srgbClr val="FF0000"/>
                </a:solidFill>
                <a:latin typeface="Arial" panose="020B0604020202020204" pitchFamily="34" charset="0"/>
                <a:cs typeface="Arial" panose="020B0604020202020204" pitchFamily="34" charset="0"/>
              </a:rPr>
              <a:t>WOCAT </a:t>
            </a:r>
            <a:r>
              <a:rPr lang="es-AR" sz="1400" b="1" dirty="0" err="1" smtClean="0">
                <a:solidFill>
                  <a:srgbClr val="FF0000"/>
                </a:solidFill>
                <a:latin typeface="Arial" panose="020B0604020202020204" pitchFamily="34" charset="0"/>
                <a:cs typeface="Arial" panose="020B0604020202020204" pitchFamily="34" charset="0"/>
              </a:rPr>
              <a:t>Secretariat</a:t>
            </a:r>
            <a:r>
              <a:rPr lang="es-AR" sz="1400" b="1" dirty="0" smtClean="0">
                <a:solidFill>
                  <a:srgbClr val="FF0000"/>
                </a:solidFill>
                <a:latin typeface="Arial" panose="020B0604020202020204" pitchFamily="34" charset="0"/>
                <a:cs typeface="Arial" panose="020B0604020202020204" pitchFamily="34" charset="0"/>
              </a:rPr>
              <a:t> </a:t>
            </a:r>
            <a:r>
              <a:rPr lang="es-AR" sz="14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final </a:t>
            </a:r>
            <a:r>
              <a:rPr lang="es-AR" sz="1400"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review</a:t>
            </a:r>
            <a:endParaRPr lang="es-AR" sz="1400" b="1" dirty="0">
              <a:solidFill>
                <a:srgbClr val="FF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954A6C5D-B9C1-4906-B0B9-FD26F1339D6F}" type="slidenum">
              <a:rPr lang="en-US" smtClean="0"/>
              <a:t>55</a:t>
            </a:fld>
            <a:endParaRPr lang="en-US"/>
          </a:p>
        </p:txBody>
      </p:sp>
    </p:spTree>
    <p:extLst>
      <p:ext uri="{BB962C8B-B14F-4D97-AF65-F5344CB8AC3E}">
        <p14:creationId xmlns:p14="http://schemas.microsoft.com/office/powerpoint/2010/main" val="2072000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07504" y="44624"/>
            <a:ext cx="7848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300">
                <a:solidFill>
                  <a:schemeClr val="tx2"/>
                </a:solidFill>
                <a:latin typeface="Lucida Sans Unicode" pitchFamily="34" charset="0"/>
              </a:defRPr>
            </a:lvl1pPr>
            <a:lvl2pPr>
              <a:defRPr sz="4300">
                <a:solidFill>
                  <a:schemeClr val="tx2"/>
                </a:solidFill>
                <a:latin typeface="Lucida Sans Unicode" pitchFamily="34" charset="0"/>
              </a:defRPr>
            </a:lvl2pPr>
            <a:lvl3pPr>
              <a:defRPr sz="4300">
                <a:solidFill>
                  <a:schemeClr val="tx2"/>
                </a:solidFill>
                <a:latin typeface="Lucida Sans Unicode" pitchFamily="34" charset="0"/>
              </a:defRPr>
            </a:lvl3pPr>
            <a:lvl4pPr>
              <a:defRPr sz="4300">
                <a:solidFill>
                  <a:schemeClr val="tx2"/>
                </a:solidFill>
                <a:latin typeface="Lucida Sans Unicode" pitchFamily="34" charset="0"/>
              </a:defRPr>
            </a:lvl4pPr>
            <a:lvl5pPr>
              <a:defRPr sz="4300">
                <a:solidFill>
                  <a:schemeClr val="tx2"/>
                </a:solidFill>
                <a:latin typeface="Lucida Sans Unicode" pitchFamily="34" charset="0"/>
              </a:defRPr>
            </a:lvl5pPr>
            <a:lvl6pPr marL="457200" fontAlgn="base">
              <a:spcBef>
                <a:spcPct val="0"/>
              </a:spcBef>
              <a:spcAft>
                <a:spcPct val="0"/>
              </a:spcAft>
              <a:defRPr sz="4300">
                <a:solidFill>
                  <a:schemeClr val="tx2"/>
                </a:solidFill>
                <a:latin typeface="Lucida Sans Unicode" pitchFamily="34" charset="0"/>
              </a:defRPr>
            </a:lvl6pPr>
            <a:lvl7pPr marL="914400" fontAlgn="base">
              <a:spcBef>
                <a:spcPct val="0"/>
              </a:spcBef>
              <a:spcAft>
                <a:spcPct val="0"/>
              </a:spcAft>
              <a:defRPr sz="4300">
                <a:solidFill>
                  <a:schemeClr val="tx2"/>
                </a:solidFill>
                <a:latin typeface="Lucida Sans Unicode" pitchFamily="34" charset="0"/>
              </a:defRPr>
            </a:lvl7pPr>
            <a:lvl8pPr marL="1371600" fontAlgn="base">
              <a:spcBef>
                <a:spcPct val="0"/>
              </a:spcBef>
              <a:spcAft>
                <a:spcPct val="0"/>
              </a:spcAft>
              <a:defRPr sz="4300">
                <a:solidFill>
                  <a:schemeClr val="tx2"/>
                </a:solidFill>
                <a:latin typeface="Lucida Sans Unicode" pitchFamily="34" charset="0"/>
              </a:defRPr>
            </a:lvl8pPr>
            <a:lvl9pPr marL="1828800" fontAlgn="base">
              <a:spcBef>
                <a:spcPct val="0"/>
              </a:spcBef>
              <a:spcAft>
                <a:spcPct val="0"/>
              </a:spcAft>
              <a:defRPr sz="4300">
                <a:solidFill>
                  <a:schemeClr val="tx2"/>
                </a:solidFill>
                <a:latin typeface="Lucida Sans Unicode" pitchFamily="34" charset="0"/>
              </a:defRPr>
            </a:lvl9pPr>
          </a:lstStyle>
          <a:p>
            <a:r>
              <a:rPr lang="en-US" altLang="en-US" sz="1800" b="1" dirty="0" smtClean="0">
                <a:solidFill>
                  <a:schemeClr val="tx1"/>
                </a:solidFill>
                <a:latin typeface="Arial" panose="020B0604020202020204" pitchFamily="34" charset="0"/>
                <a:cs typeface="Arial" panose="020B0604020202020204" pitchFamily="34" charset="0"/>
              </a:rPr>
              <a:t>Possible problems (considerations for quality assurance)</a:t>
            </a:r>
            <a:endParaRPr lang="en-US" altLang="en-US" sz="1800" b="1" dirty="0">
              <a:solidFill>
                <a:schemeClr val="tx1"/>
              </a:solidFill>
              <a:latin typeface="Arial" panose="020B0604020202020204" pitchFamily="34" charset="0"/>
              <a:cs typeface="Arial" panose="020B0604020202020204" pitchFamily="34" charset="0"/>
            </a:endParaRPr>
          </a:p>
        </p:txBody>
      </p:sp>
      <p:sp>
        <p:nvSpPr>
          <p:cNvPr id="6147" name="Rectangle 3"/>
          <p:cNvSpPr>
            <a:spLocks noChangeArrowheads="1"/>
          </p:cNvSpPr>
          <p:nvPr/>
        </p:nvSpPr>
        <p:spPr bwMode="auto">
          <a:xfrm>
            <a:off x="107504" y="908720"/>
            <a:ext cx="7432383"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Lucida Sans Unicode" pitchFamily="34" charset="0"/>
              </a:defRPr>
            </a:lvl1pPr>
            <a:lvl2pPr marL="742950" indent="-285750">
              <a:spcBef>
                <a:spcPct val="20000"/>
              </a:spcBef>
              <a:buChar char="–"/>
              <a:defRPr sz="2400">
                <a:solidFill>
                  <a:schemeClr val="tx1"/>
                </a:solidFill>
                <a:latin typeface="Lucida Sans Unicode" pitchFamily="34" charset="0"/>
              </a:defRPr>
            </a:lvl2pPr>
            <a:lvl3pPr marL="1143000" indent="-228600">
              <a:spcBef>
                <a:spcPct val="20000"/>
              </a:spcBef>
              <a:buChar char="•"/>
              <a:defRPr sz="2000">
                <a:solidFill>
                  <a:schemeClr val="tx1"/>
                </a:solidFill>
                <a:latin typeface="Lucida Sans Unicode" pitchFamily="34" charset="0"/>
              </a:defRPr>
            </a:lvl3pPr>
            <a:lvl4pPr marL="1600200" indent="-228600">
              <a:spcBef>
                <a:spcPct val="20000"/>
              </a:spcBef>
              <a:buChar char="–"/>
              <a:defRPr>
                <a:solidFill>
                  <a:schemeClr val="tx1"/>
                </a:solidFill>
                <a:latin typeface="Lucida Sans Unicode" pitchFamily="34" charset="0"/>
              </a:defRPr>
            </a:lvl4pPr>
            <a:lvl5pPr marL="2057400" indent="-228600">
              <a:spcBef>
                <a:spcPct val="20000"/>
              </a:spcBef>
              <a:buChar char="»"/>
              <a:defRPr>
                <a:solidFill>
                  <a:schemeClr val="tx1"/>
                </a:solidFill>
                <a:latin typeface="Lucida Sans Unicode" pitchFamily="34" charset="0"/>
              </a:defRPr>
            </a:lvl5pPr>
            <a:lvl6pPr marL="2514600" indent="-228600" fontAlgn="base">
              <a:spcBef>
                <a:spcPct val="20000"/>
              </a:spcBef>
              <a:spcAft>
                <a:spcPct val="0"/>
              </a:spcAft>
              <a:buChar char="»"/>
              <a:defRPr>
                <a:solidFill>
                  <a:schemeClr val="tx1"/>
                </a:solidFill>
                <a:latin typeface="Lucida Sans Unicode" pitchFamily="34" charset="0"/>
              </a:defRPr>
            </a:lvl6pPr>
            <a:lvl7pPr marL="2971800" indent="-228600" fontAlgn="base">
              <a:spcBef>
                <a:spcPct val="20000"/>
              </a:spcBef>
              <a:spcAft>
                <a:spcPct val="0"/>
              </a:spcAft>
              <a:buChar char="»"/>
              <a:defRPr>
                <a:solidFill>
                  <a:schemeClr val="tx1"/>
                </a:solidFill>
                <a:latin typeface="Lucida Sans Unicode" pitchFamily="34" charset="0"/>
              </a:defRPr>
            </a:lvl7pPr>
            <a:lvl8pPr marL="3429000" indent="-228600" fontAlgn="base">
              <a:spcBef>
                <a:spcPct val="20000"/>
              </a:spcBef>
              <a:spcAft>
                <a:spcPct val="0"/>
              </a:spcAft>
              <a:buChar char="»"/>
              <a:defRPr>
                <a:solidFill>
                  <a:schemeClr val="tx1"/>
                </a:solidFill>
                <a:latin typeface="Lucida Sans Unicode" pitchFamily="34" charset="0"/>
              </a:defRPr>
            </a:lvl8pPr>
            <a:lvl9pPr marL="3886200" indent="-228600" fontAlgn="base">
              <a:spcBef>
                <a:spcPct val="20000"/>
              </a:spcBef>
              <a:spcAft>
                <a:spcPct val="0"/>
              </a:spcAft>
              <a:buChar char="»"/>
              <a:defRPr>
                <a:solidFill>
                  <a:schemeClr val="tx1"/>
                </a:solidFill>
                <a:latin typeface="Lucida Sans Unicode" pitchFamily="34" charset="0"/>
              </a:defRPr>
            </a:lvl9pPr>
          </a:lstStyle>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insufficient use of common sense </a:t>
            </a:r>
          </a:p>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insufficient critical questioning (over-reliance on assumptions)</a:t>
            </a:r>
          </a:p>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preconceptions, biases and wishful thinking</a:t>
            </a:r>
          </a:p>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poor understanding of degradation processes and impact of conservation</a:t>
            </a:r>
          </a:p>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lack of impact assessments and monitoring</a:t>
            </a:r>
          </a:p>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lack of holistic assessment and failure to understand the context</a:t>
            </a:r>
          </a:p>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language and cultural barriers</a:t>
            </a:r>
          </a:p>
        </p:txBody>
      </p:sp>
      <p:cxnSp>
        <p:nvCxnSpPr>
          <p:cNvPr id="5" name="Straight Connector 4"/>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54A6C5D-B9C1-4906-B0B9-FD26F1339D6F}" type="slidenum">
              <a:rPr lang="en-US" smtClean="0"/>
              <a:t>56</a:t>
            </a:fld>
            <a:endParaRPr lang="en-US"/>
          </a:p>
        </p:txBody>
      </p:sp>
    </p:spTree>
    <p:extLst>
      <p:ext uri="{BB962C8B-B14F-4D97-AF65-F5344CB8AC3E}">
        <p14:creationId xmlns:p14="http://schemas.microsoft.com/office/powerpoint/2010/main" val="383701141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1520" y="1107441"/>
            <a:ext cx="6804211" cy="5760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r>
              <a:rPr lang="de-CH" altLang="de-DE" sz="3600" b="1" dirty="0" err="1" smtClean="0">
                <a:latin typeface="Arial" panose="020B0604020202020204" pitchFamily="34" charset="0"/>
                <a:ea typeface="+mj-ea"/>
                <a:cs typeface="Arial" panose="020B0604020202020204" pitchFamily="34" charset="0"/>
                <a:sym typeface="Wingdings" panose="05000000000000000000" pitchFamily="2" charset="2"/>
              </a:rPr>
              <a:t>Questions</a:t>
            </a:r>
            <a:r>
              <a:rPr lang="de-CH" altLang="de-DE" sz="3600" b="1" dirty="0" smtClean="0">
                <a:latin typeface="Arial" panose="020B0604020202020204" pitchFamily="34" charset="0"/>
                <a:ea typeface="+mj-ea"/>
                <a:cs typeface="Arial" panose="020B0604020202020204" pitchFamily="34" charset="0"/>
                <a:sym typeface="Wingdings" panose="05000000000000000000" pitchFamily="2" charset="2"/>
              </a:rPr>
              <a:t>?</a:t>
            </a:r>
            <a:endParaRPr lang="de-CH" altLang="de-DE" sz="3600" b="1" dirty="0" smtClean="0">
              <a:latin typeface="Arial" panose="020B0604020202020204" pitchFamily="34" charset="0"/>
              <a:ea typeface="+mj-ea"/>
              <a:cs typeface="Arial" panose="020B0604020202020204" pitchFamily="34" charset="0"/>
            </a:endParaRPr>
          </a:p>
        </p:txBody>
      </p:sp>
      <p:pic>
        <p:nvPicPr>
          <p:cNvPr id="77826" name="Picture 2" descr="P:\ecosystems\02_projects\WOCAT\10 Photos &amp; Figures\Photos\0 top shots\WH-HPL-hr-83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44824"/>
            <a:ext cx="6804211" cy="45200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54A6C5D-B9C1-4906-B0B9-FD26F1339D6F}" type="slidenum">
              <a:rPr lang="en-US" smtClean="0"/>
              <a:t>57</a:t>
            </a:fld>
            <a:endParaRPr lang="en-US"/>
          </a:p>
        </p:txBody>
      </p:sp>
    </p:spTree>
    <p:extLst>
      <p:ext uri="{BB962C8B-B14F-4D97-AF65-F5344CB8AC3E}">
        <p14:creationId xmlns:p14="http://schemas.microsoft.com/office/powerpoint/2010/main" val="15619277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00411" y="908720"/>
            <a:ext cx="5027383" cy="498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2"/>
          <p:cNvSpPr>
            <a:spLocks noChangeArrowheads="1"/>
          </p:cNvSpPr>
          <p:nvPr/>
        </p:nvSpPr>
        <p:spPr bwMode="auto">
          <a:xfrm>
            <a:off x="107504" y="153720"/>
            <a:ext cx="7848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300">
                <a:solidFill>
                  <a:schemeClr val="tx2"/>
                </a:solidFill>
                <a:latin typeface="Lucida Sans Unicode" pitchFamily="34" charset="0"/>
              </a:defRPr>
            </a:lvl1pPr>
            <a:lvl2pPr>
              <a:defRPr sz="4300">
                <a:solidFill>
                  <a:schemeClr val="tx2"/>
                </a:solidFill>
                <a:latin typeface="Lucida Sans Unicode" pitchFamily="34" charset="0"/>
              </a:defRPr>
            </a:lvl2pPr>
            <a:lvl3pPr>
              <a:defRPr sz="4300">
                <a:solidFill>
                  <a:schemeClr val="tx2"/>
                </a:solidFill>
                <a:latin typeface="Lucida Sans Unicode" pitchFamily="34" charset="0"/>
              </a:defRPr>
            </a:lvl3pPr>
            <a:lvl4pPr>
              <a:defRPr sz="4300">
                <a:solidFill>
                  <a:schemeClr val="tx2"/>
                </a:solidFill>
                <a:latin typeface="Lucida Sans Unicode" pitchFamily="34" charset="0"/>
              </a:defRPr>
            </a:lvl4pPr>
            <a:lvl5pPr>
              <a:defRPr sz="4300">
                <a:solidFill>
                  <a:schemeClr val="tx2"/>
                </a:solidFill>
                <a:latin typeface="Lucida Sans Unicode" pitchFamily="34" charset="0"/>
              </a:defRPr>
            </a:lvl5pPr>
            <a:lvl6pPr marL="457200" fontAlgn="base">
              <a:spcBef>
                <a:spcPct val="0"/>
              </a:spcBef>
              <a:spcAft>
                <a:spcPct val="0"/>
              </a:spcAft>
              <a:defRPr sz="4300">
                <a:solidFill>
                  <a:schemeClr val="tx2"/>
                </a:solidFill>
                <a:latin typeface="Lucida Sans Unicode" pitchFamily="34" charset="0"/>
              </a:defRPr>
            </a:lvl6pPr>
            <a:lvl7pPr marL="914400" fontAlgn="base">
              <a:spcBef>
                <a:spcPct val="0"/>
              </a:spcBef>
              <a:spcAft>
                <a:spcPct val="0"/>
              </a:spcAft>
              <a:defRPr sz="4300">
                <a:solidFill>
                  <a:schemeClr val="tx2"/>
                </a:solidFill>
                <a:latin typeface="Lucida Sans Unicode" pitchFamily="34" charset="0"/>
              </a:defRPr>
            </a:lvl7pPr>
            <a:lvl8pPr marL="1371600" fontAlgn="base">
              <a:spcBef>
                <a:spcPct val="0"/>
              </a:spcBef>
              <a:spcAft>
                <a:spcPct val="0"/>
              </a:spcAft>
              <a:defRPr sz="4300">
                <a:solidFill>
                  <a:schemeClr val="tx2"/>
                </a:solidFill>
                <a:latin typeface="Lucida Sans Unicode" pitchFamily="34" charset="0"/>
              </a:defRPr>
            </a:lvl8pPr>
            <a:lvl9pPr marL="1828800" fontAlgn="base">
              <a:spcBef>
                <a:spcPct val="0"/>
              </a:spcBef>
              <a:spcAft>
                <a:spcPct val="0"/>
              </a:spcAft>
              <a:defRPr sz="4300">
                <a:solidFill>
                  <a:schemeClr val="tx2"/>
                </a:solidFill>
                <a:latin typeface="Lucida Sans Unicode" pitchFamily="34" charset="0"/>
              </a:defRPr>
            </a:lvl9pPr>
          </a:lstStyle>
          <a:p>
            <a:r>
              <a:rPr lang="en-US" altLang="en-US" sz="2000" b="1" dirty="0" smtClean="0">
                <a:solidFill>
                  <a:schemeClr val="tx1"/>
                </a:solidFill>
                <a:latin typeface="Arial" panose="020B0604020202020204" pitchFamily="34" charset="0"/>
                <a:cs typeface="Arial" panose="020B0604020202020204" pitchFamily="34" charset="0"/>
              </a:rPr>
              <a:t>Let’s begin…</a:t>
            </a:r>
            <a:endParaRPr lang="en-US" altLang="en-US" sz="20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2125737" y="258465"/>
            <a:ext cx="4039888" cy="400110"/>
          </a:xfrm>
          <a:prstGeom prst="rect">
            <a:avLst/>
          </a:prstGeom>
        </p:spPr>
        <p:txBody>
          <a:bodyPr wrap="none">
            <a:spAutoFit/>
          </a:bodyPr>
          <a:lstStyle/>
          <a:p>
            <a:r>
              <a:rPr lang="en-US" sz="2000" b="1" dirty="0" smtClean="0">
                <a:solidFill>
                  <a:srgbClr val="FF0000"/>
                </a:solidFill>
                <a:latin typeface="Arial" panose="020B0604020202020204" pitchFamily="34" charset="0"/>
                <a:cs typeface="Arial" panose="020B0604020202020204" pitchFamily="34" charset="0"/>
              </a:rPr>
              <a:t>https://qcat.wocat.net/en/wocat/</a:t>
            </a:r>
            <a:endParaRPr lang="en-US" sz="2000" b="1" dirty="0">
              <a:solidFill>
                <a:srgbClr val="FF0000"/>
              </a:solidFill>
              <a:latin typeface="Arial" panose="020B0604020202020204" pitchFamily="34" charset="0"/>
              <a:cs typeface="Arial" panose="020B0604020202020204" pitchFamily="34" charset="0"/>
            </a:endParaRPr>
          </a:p>
        </p:txBody>
      </p:sp>
      <p:sp>
        <p:nvSpPr>
          <p:cNvPr id="16" name="Rectangle 15"/>
          <p:cNvSpPr/>
          <p:nvPr/>
        </p:nvSpPr>
        <p:spPr>
          <a:xfrm>
            <a:off x="23320" y="1052736"/>
            <a:ext cx="4008484" cy="2339102"/>
          </a:xfrm>
          <a:prstGeom prst="rect">
            <a:avLst/>
          </a:prstGeom>
        </p:spPr>
        <p:txBody>
          <a:bodyPr wrap="square">
            <a:spAutoFit/>
          </a:bodyPr>
          <a:lstStyle/>
          <a:p>
            <a:pPr marL="285750" indent="-285750">
              <a:spcAft>
                <a:spcPts val="600"/>
              </a:spcAft>
              <a:buFont typeface="Wingdings" panose="05000000000000000000" pitchFamily="2" charset="2"/>
              <a:buChar char="§"/>
            </a:pPr>
            <a:r>
              <a:rPr lang="en-US" dirty="0" smtClean="0">
                <a:latin typeface="Arial" panose="020B0604020202020204" pitchFamily="34" charset="0"/>
                <a:cs typeface="Arial" panose="020B0604020202020204" pitchFamily="34" charset="0"/>
              </a:rPr>
              <a:t>Optimized for Chrome and Firefox</a:t>
            </a:r>
          </a:p>
          <a:p>
            <a:pPr marL="285750" indent="-285750">
              <a:spcAft>
                <a:spcPts val="600"/>
              </a:spcAft>
              <a:buFont typeface="Wingdings" panose="05000000000000000000" pitchFamily="2" charset="2"/>
              <a:buChar char="§"/>
            </a:pPr>
            <a:r>
              <a:rPr lang="en-US" dirty="0" smtClean="0">
                <a:latin typeface="Arial" panose="020B0604020202020204" pitchFamily="34" charset="0"/>
                <a:cs typeface="Arial" panose="020B0604020202020204" pitchFamily="34" charset="0"/>
              </a:rPr>
              <a:t>English, French, Spanish and others</a:t>
            </a:r>
          </a:p>
          <a:p>
            <a:pPr marL="285750" indent="-285750">
              <a:spcAft>
                <a:spcPts val="600"/>
              </a:spcAft>
              <a:buFont typeface="Wingdings" panose="05000000000000000000" pitchFamily="2" charset="2"/>
              <a:buChar char="§"/>
            </a:pPr>
            <a:r>
              <a:rPr lang="en-US" dirty="0" smtClean="0">
                <a:latin typeface="Arial" panose="020B0604020202020204" pitchFamily="34" charset="0"/>
                <a:cs typeface="Arial" panose="020B0604020202020204" pitchFamily="34" charset="0"/>
              </a:rPr>
              <a:t>Menu: Search; Add; My SLM practices; Login</a:t>
            </a:r>
          </a:p>
          <a:p>
            <a:pPr marL="285750" indent="-285750">
              <a:spcAft>
                <a:spcPts val="600"/>
              </a:spcAft>
              <a:buFont typeface="Wingdings" panose="05000000000000000000" pitchFamily="2" charset="2"/>
              <a:buChar char="§"/>
            </a:pPr>
            <a:endParaRPr lang="en-U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3" name="Oval 2"/>
          <p:cNvSpPr/>
          <p:nvPr/>
        </p:nvSpPr>
        <p:spPr>
          <a:xfrm>
            <a:off x="8676456" y="908720"/>
            <a:ext cx="432048" cy="5133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536" y="3307663"/>
            <a:ext cx="6084444" cy="3199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07504" y="4979325"/>
            <a:ext cx="4266220" cy="6819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Slide Number Placeholder 4"/>
          <p:cNvSpPr>
            <a:spLocks noGrp="1"/>
          </p:cNvSpPr>
          <p:nvPr>
            <p:ph type="sldNum" sz="quarter" idx="12"/>
          </p:nvPr>
        </p:nvSpPr>
        <p:spPr/>
        <p:txBody>
          <a:bodyPr/>
          <a:lstStyle/>
          <a:p>
            <a:fld id="{954A6C5D-B9C1-4906-B0B9-FD26F1339D6F}" type="slidenum">
              <a:rPr lang="en-US" smtClean="0"/>
              <a:t>58</a:t>
            </a:fld>
            <a:endParaRPr lang="en-US"/>
          </a:p>
        </p:txBody>
      </p:sp>
    </p:spTree>
    <p:extLst>
      <p:ext uri="{BB962C8B-B14F-4D97-AF65-F5344CB8AC3E}">
        <p14:creationId xmlns:p14="http://schemas.microsoft.com/office/powerpoint/2010/main" val="155605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ppt_x"/>
                                          </p:val>
                                        </p:tav>
                                        <p:tav tm="100000">
                                          <p:val>
                                            <p:strVal val="#ppt_x"/>
                                          </p:val>
                                        </p:tav>
                                      </p:tavLst>
                                    </p:anim>
                                    <p:anim calcmode="lin" valueType="num">
                                      <p:cBhvr additive="base">
                                        <p:cTn id="8" dur="500" fill="hold"/>
                                        <p:tgtEl>
                                          <p:spTgt spid="788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1040670"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Search</a:t>
            </a:r>
            <a:endParaRPr lang="en-US" sz="2000" b="1" dirty="0"/>
          </a:p>
        </p:txBody>
      </p:sp>
      <p:sp>
        <p:nvSpPr>
          <p:cNvPr id="4" name="Rectangle 3"/>
          <p:cNvSpPr/>
          <p:nvPr/>
        </p:nvSpPr>
        <p:spPr>
          <a:xfrm>
            <a:off x="23320" y="1052736"/>
            <a:ext cx="3252536" cy="3954929"/>
          </a:xfrm>
          <a:prstGeom prst="rect">
            <a:avLst/>
          </a:prstGeom>
        </p:spPr>
        <p:txBody>
          <a:bodyPr wrap="square">
            <a:spAutoFit/>
          </a:bodyPr>
          <a:lstStyle/>
          <a:p>
            <a:pPr marL="285750" indent="-285750">
              <a:spcAft>
                <a:spcPts val="600"/>
              </a:spcAft>
              <a:buFont typeface="Wingdings" panose="05000000000000000000" pitchFamily="2" charset="2"/>
              <a:buChar char="§"/>
            </a:pPr>
            <a:r>
              <a:rPr lang="en-US" dirty="0" smtClean="0">
                <a:latin typeface="Arial" panose="020B0604020202020204" pitchFamily="34" charset="0"/>
                <a:cs typeface="Arial" panose="020B0604020202020204" pitchFamily="34" charset="0"/>
              </a:rPr>
              <a:t>Attention: data from the old WOCAT database is currently being migrated!</a:t>
            </a:r>
          </a:p>
          <a:p>
            <a:pPr marL="285750" indent="-285750">
              <a:spcAft>
                <a:spcPts val="600"/>
              </a:spcAft>
              <a:buFont typeface="Wingdings" panose="05000000000000000000" pitchFamily="2" charset="2"/>
              <a:buChar char="§"/>
            </a:pPr>
            <a:endParaRPr lang="en-US" dirty="0" smtClean="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
            </a:pPr>
            <a:r>
              <a:rPr lang="en-US" dirty="0" smtClean="0">
                <a:latin typeface="Arial" panose="020B0604020202020204" pitchFamily="34" charset="0"/>
                <a:cs typeface="Arial" panose="020B0604020202020204" pitchFamily="34" charset="0"/>
              </a:rPr>
              <a:t>UNCCD </a:t>
            </a:r>
            <a:r>
              <a:rPr lang="en-US" dirty="0" err="1" smtClean="0">
                <a:latin typeface="Arial" panose="020B0604020202020204" pitchFamily="34" charset="0"/>
                <a:cs typeface="Arial" panose="020B0604020202020204" pitchFamily="34" charset="0"/>
              </a:rPr>
              <a:t>Prais</a:t>
            </a:r>
            <a:r>
              <a:rPr lang="en-US" dirty="0" smtClean="0">
                <a:latin typeface="Arial" panose="020B0604020202020204" pitchFamily="34" charset="0"/>
                <a:cs typeface="Arial" panose="020B0604020202020204" pitchFamily="34" charset="0"/>
              </a:rPr>
              <a:t> data is also included in the database</a:t>
            </a:r>
          </a:p>
          <a:p>
            <a:pPr>
              <a:spcAft>
                <a:spcPts val="600"/>
              </a:spcAft>
            </a:pPr>
            <a:endParaRPr lang="en-US" dirty="0" smtClean="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
            </a:pPr>
            <a:r>
              <a:rPr lang="en-US" dirty="0" smtClean="0">
                <a:latin typeface="Arial" panose="020B0604020202020204" pitchFamily="34" charset="0"/>
                <a:cs typeface="Arial" panose="020B0604020202020204" pitchFamily="34" charset="0"/>
              </a:rPr>
              <a:t>Attention:  the advanced filter is still incomplete!</a:t>
            </a:r>
          </a:p>
          <a:p>
            <a:pPr marL="285750" indent="-285750">
              <a:spcAft>
                <a:spcPts val="600"/>
              </a:spcAft>
              <a:buFont typeface="Wingdings" panose="05000000000000000000" pitchFamily="2" charset="2"/>
              <a:buChar char="§"/>
            </a:pPr>
            <a:endParaRPr lang="en-US" dirty="0" smtClean="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
            </a:pPr>
            <a:endParaRPr lang="en-U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372470" y="908720"/>
            <a:ext cx="5789554" cy="4953447"/>
          </a:xfrm>
          <a:prstGeom prst="rect">
            <a:avLst/>
          </a:prstGeom>
        </p:spPr>
      </p:pic>
      <p:sp>
        <p:nvSpPr>
          <p:cNvPr id="3" name="Slide Number Placeholder 2"/>
          <p:cNvSpPr>
            <a:spLocks noGrp="1"/>
          </p:cNvSpPr>
          <p:nvPr>
            <p:ph type="sldNum" sz="quarter" idx="12"/>
          </p:nvPr>
        </p:nvSpPr>
        <p:spPr/>
        <p:txBody>
          <a:bodyPr/>
          <a:lstStyle/>
          <a:p>
            <a:fld id="{954A6C5D-B9C1-4906-B0B9-FD26F1339D6F}" type="slidenum">
              <a:rPr lang="en-US" smtClean="0"/>
              <a:t>59</a:t>
            </a:fld>
            <a:endParaRPr lang="en-US"/>
          </a:p>
        </p:txBody>
      </p:sp>
    </p:spTree>
    <p:extLst>
      <p:ext uri="{BB962C8B-B14F-4D97-AF65-F5344CB8AC3E}">
        <p14:creationId xmlns:p14="http://schemas.microsoft.com/office/powerpoint/2010/main" val="1609529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12875"/>
            <a:ext cx="4481513"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7"/>
          <p:cNvSpPr txBox="1"/>
          <p:nvPr/>
        </p:nvSpPr>
        <p:spPr>
          <a:xfrm>
            <a:off x="0" y="1414169"/>
            <a:ext cx="738664" cy="1726800"/>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stone wall terraces</a:t>
            </a:r>
            <a:endParaRPr lang="en-GB" sz="1400" dirty="0">
              <a:solidFill>
                <a:srgbClr val="FFFFFF"/>
              </a:solidFill>
              <a:latin typeface="Arial" pitchFamily="34" charset="0"/>
              <a:cs typeface="Arial" pitchFamily="34" charset="0"/>
            </a:endParaRPr>
          </a:p>
        </p:txBody>
      </p:sp>
      <p:sp>
        <p:nvSpPr>
          <p:cNvPr id="19460" name="TextBox 7"/>
          <p:cNvSpPr txBox="1">
            <a:spLocks noChangeArrowheads="1"/>
          </p:cNvSpPr>
          <p:nvPr/>
        </p:nvSpPr>
        <p:spPr bwMode="auto">
          <a:xfrm>
            <a:off x="3794125" y="4108450"/>
            <a:ext cx="5619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M. Zöbisch</a:t>
            </a:r>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225" y="1406525"/>
            <a:ext cx="4524375" cy="29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9"/>
          <p:cNvSpPr txBox="1"/>
          <p:nvPr/>
        </p:nvSpPr>
        <p:spPr>
          <a:xfrm>
            <a:off x="945621" y="2018501"/>
            <a:ext cx="723275" cy="1122468"/>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infiltration</a:t>
            </a:r>
          </a:p>
          <a:p>
            <a:pPr fontAlgn="base">
              <a:spcBef>
                <a:spcPct val="0"/>
              </a:spcBef>
              <a:spcAft>
                <a:spcPct val="0"/>
              </a:spcAft>
              <a:defRPr/>
            </a:pPr>
            <a:r>
              <a:rPr lang="de-CH" sz="1400" dirty="0">
                <a:solidFill>
                  <a:srgbClr val="FFFFFF"/>
                </a:solidFill>
                <a:latin typeface="Arial" pitchFamily="34" charset="0"/>
                <a:cs typeface="Arial" pitchFamily="34" charset="0"/>
              </a:rPr>
              <a:t>ditches</a:t>
            </a:r>
            <a:endParaRPr lang="en-GB" sz="1400" dirty="0">
              <a:solidFill>
                <a:srgbClr val="FFFFFF"/>
              </a:solidFill>
              <a:latin typeface="Arial" pitchFamily="34" charset="0"/>
              <a:cs typeface="Arial" pitchFamily="34" charset="0"/>
            </a:endParaRPr>
          </a:p>
        </p:txBody>
      </p:sp>
      <p:sp>
        <p:nvSpPr>
          <p:cNvPr id="9" name="TextBox 7"/>
          <p:cNvSpPr txBox="1">
            <a:spLocks noChangeArrowheads="1"/>
          </p:cNvSpPr>
          <p:nvPr/>
        </p:nvSpPr>
        <p:spPr bwMode="auto">
          <a:xfrm>
            <a:off x="4683125" y="4149725"/>
            <a:ext cx="6810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F. Turkelboom</a:t>
            </a:r>
            <a:endParaRPr lang="en-GB" altLang="en-US" sz="600" smtClean="0">
              <a:solidFill>
                <a:srgbClr val="FFFFFF"/>
              </a:solidFill>
              <a:latin typeface="Arial" pitchFamily="34" charset="0"/>
              <a:cs typeface="Arial" pitchFamily="34" charset="0"/>
            </a:endParaRPr>
          </a:p>
        </p:txBody>
      </p:sp>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613" y="1406525"/>
            <a:ext cx="4516437"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2"/>
          <p:cNvSpPr txBox="1"/>
          <p:nvPr/>
        </p:nvSpPr>
        <p:spPr>
          <a:xfrm>
            <a:off x="2048133" y="1781997"/>
            <a:ext cx="461665" cy="1358972"/>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agroforestry</a:t>
            </a:r>
            <a:endParaRPr lang="en-GB" sz="1400" dirty="0">
              <a:solidFill>
                <a:srgbClr val="FFFFFF"/>
              </a:solidFill>
              <a:latin typeface="Arial" pitchFamily="34" charset="0"/>
              <a:cs typeface="Arial" pitchFamily="34" charset="0"/>
            </a:endParaRPr>
          </a:p>
        </p:txBody>
      </p:sp>
      <p:sp>
        <p:nvSpPr>
          <p:cNvPr id="12" name="TextBox 7"/>
          <p:cNvSpPr txBox="1">
            <a:spLocks noChangeArrowheads="1"/>
          </p:cNvSpPr>
          <p:nvPr/>
        </p:nvSpPr>
        <p:spPr bwMode="auto">
          <a:xfrm>
            <a:off x="5876925" y="4179888"/>
            <a:ext cx="56673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HP. Liniger</a:t>
            </a:r>
            <a:endParaRPr lang="en-GB" altLang="en-US" sz="600" smtClean="0">
              <a:solidFill>
                <a:srgbClr val="FFFFFF"/>
              </a:solidFill>
              <a:latin typeface="Arial" pitchFamily="34" charset="0"/>
              <a:cs typeface="Arial" pitchFamily="34" charset="0"/>
            </a:endParaRPr>
          </a:p>
        </p:txBody>
      </p:sp>
      <p:pic>
        <p:nvPicPr>
          <p:cNvPr id="1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113" y="1416050"/>
            <a:ext cx="4511675" cy="290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4"/>
          <p:cNvSpPr txBox="1"/>
          <p:nvPr/>
        </p:nvSpPr>
        <p:spPr>
          <a:xfrm>
            <a:off x="3173336" y="1340769"/>
            <a:ext cx="400110" cy="1800200"/>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shelterbelts</a:t>
            </a:r>
            <a:endParaRPr lang="en-GB" sz="1400" dirty="0">
              <a:solidFill>
                <a:srgbClr val="FFFFFF"/>
              </a:solidFill>
              <a:latin typeface="Arial" pitchFamily="34" charset="0"/>
              <a:cs typeface="Arial" pitchFamily="34" charset="0"/>
            </a:endParaRPr>
          </a:p>
        </p:txBody>
      </p:sp>
      <p:sp>
        <p:nvSpPr>
          <p:cNvPr id="15" name="TextBox 7"/>
          <p:cNvSpPr txBox="1">
            <a:spLocks noChangeArrowheads="1"/>
          </p:cNvSpPr>
          <p:nvPr/>
        </p:nvSpPr>
        <p:spPr bwMode="auto">
          <a:xfrm>
            <a:off x="7164388" y="4149725"/>
            <a:ext cx="4635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L. Meng</a:t>
            </a:r>
          </a:p>
        </p:txBody>
      </p:sp>
      <p:pic>
        <p:nvPicPr>
          <p:cNvPr id="1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2738" y="1406525"/>
            <a:ext cx="4522787" cy="29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224734" y="1416073"/>
            <a:ext cx="615553" cy="1724896"/>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multi-storey cropping</a:t>
            </a:r>
            <a:endParaRPr lang="en-GB" sz="1400" dirty="0">
              <a:solidFill>
                <a:srgbClr val="FFFFFF"/>
              </a:solidFill>
              <a:latin typeface="Arial" pitchFamily="34" charset="0"/>
              <a:cs typeface="Arial" pitchFamily="34" charset="0"/>
            </a:endParaRPr>
          </a:p>
        </p:txBody>
      </p:sp>
      <p:sp>
        <p:nvSpPr>
          <p:cNvPr id="18" name="TextBox 7"/>
          <p:cNvSpPr txBox="1">
            <a:spLocks noChangeArrowheads="1"/>
          </p:cNvSpPr>
          <p:nvPr/>
        </p:nvSpPr>
        <p:spPr bwMode="auto">
          <a:xfrm>
            <a:off x="8048625" y="4149725"/>
            <a:ext cx="5111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J. Rondal</a:t>
            </a:r>
          </a:p>
        </p:txBody>
      </p:sp>
      <p:pic>
        <p:nvPicPr>
          <p:cNvPr id="1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7788" y="1406525"/>
            <a:ext cx="4527550" cy="29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254222" y="1340769"/>
            <a:ext cx="400110" cy="1800200"/>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grass strips</a:t>
            </a:r>
            <a:endParaRPr lang="en-GB" sz="1400" dirty="0">
              <a:solidFill>
                <a:srgbClr val="FFFFFF"/>
              </a:solidFill>
              <a:latin typeface="Arial" pitchFamily="34" charset="0"/>
              <a:cs typeface="Arial" pitchFamily="34" charset="0"/>
            </a:endParaRPr>
          </a:p>
        </p:txBody>
      </p:sp>
      <p:sp>
        <p:nvSpPr>
          <p:cNvPr id="21" name="TextBox 7"/>
          <p:cNvSpPr txBox="1">
            <a:spLocks noChangeArrowheads="1"/>
          </p:cNvSpPr>
          <p:nvPr/>
        </p:nvSpPr>
        <p:spPr bwMode="auto">
          <a:xfrm>
            <a:off x="8532813" y="4149725"/>
            <a:ext cx="577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A. Mercado</a:t>
            </a:r>
          </a:p>
        </p:txBody>
      </p:sp>
      <p:pic>
        <p:nvPicPr>
          <p:cNvPr id="22"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400" y="4016375"/>
            <a:ext cx="4395788"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1"/>
          <p:cNvSpPr txBox="1"/>
          <p:nvPr/>
        </p:nvSpPr>
        <p:spPr>
          <a:xfrm>
            <a:off x="-1" y="4026118"/>
            <a:ext cx="461665" cy="2211193"/>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cut and carry</a:t>
            </a:r>
            <a:endParaRPr lang="en-GB" sz="1400" dirty="0">
              <a:solidFill>
                <a:srgbClr val="FFFFFF"/>
              </a:solidFill>
              <a:latin typeface="Arial" pitchFamily="34" charset="0"/>
              <a:cs typeface="Arial" pitchFamily="34" charset="0"/>
            </a:endParaRPr>
          </a:p>
        </p:txBody>
      </p:sp>
      <p:sp>
        <p:nvSpPr>
          <p:cNvPr id="24" name="TextBox 7"/>
          <p:cNvSpPr txBox="1">
            <a:spLocks noChangeArrowheads="1"/>
          </p:cNvSpPr>
          <p:nvPr/>
        </p:nvSpPr>
        <p:spPr bwMode="auto">
          <a:xfrm>
            <a:off x="3794125" y="6669088"/>
            <a:ext cx="555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3300"/>
                </a:solidFill>
                <a:latin typeface="Arial" pitchFamily="34" charset="0"/>
                <a:cs typeface="Arial" pitchFamily="34" charset="0"/>
              </a:rPr>
              <a:t>D. Danano</a:t>
            </a:r>
          </a:p>
        </p:txBody>
      </p:sp>
      <p:pic>
        <p:nvPicPr>
          <p:cNvPr id="2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400" y="4016375"/>
            <a:ext cx="4473575"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3"/>
          <p:cNvSpPr txBox="1"/>
          <p:nvPr/>
        </p:nvSpPr>
        <p:spPr>
          <a:xfrm>
            <a:off x="992595" y="3985418"/>
            <a:ext cx="400110" cy="2211195"/>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area closure</a:t>
            </a:r>
            <a:endParaRPr lang="en-GB" sz="1400" dirty="0">
              <a:solidFill>
                <a:srgbClr val="FFFFFF"/>
              </a:solidFill>
              <a:latin typeface="Arial" pitchFamily="34" charset="0"/>
              <a:cs typeface="Arial" pitchFamily="34" charset="0"/>
            </a:endParaRPr>
          </a:p>
        </p:txBody>
      </p:sp>
      <p:sp>
        <p:nvSpPr>
          <p:cNvPr id="27" name="TextBox 7"/>
          <p:cNvSpPr txBox="1">
            <a:spLocks noChangeArrowheads="1"/>
          </p:cNvSpPr>
          <p:nvPr/>
        </p:nvSpPr>
        <p:spPr bwMode="auto">
          <a:xfrm>
            <a:off x="4854575" y="6657975"/>
            <a:ext cx="5540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3300"/>
                </a:solidFill>
                <a:latin typeface="Arial" pitchFamily="34" charset="0"/>
                <a:cs typeface="Arial" pitchFamily="34" charset="0"/>
              </a:rPr>
              <a:t>D. Danano</a:t>
            </a:r>
          </a:p>
        </p:txBody>
      </p:sp>
      <p:pic>
        <p:nvPicPr>
          <p:cNvPr id="2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613" y="4019550"/>
            <a:ext cx="4384675"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2"/>
          <p:cNvSpPr txBox="1"/>
          <p:nvPr/>
        </p:nvSpPr>
        <p:spPr>
          <a:xfrm>
            <a:off x="2149028" y="4005064"/>
            <a:ext cx="461665" cy="2232248"/>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forest protection</a:t>
            </a:r>
            <a:endParaRPr lang="en-GB" sz="1400" dirty="0">
              <a:solidFill>
                <a:srgbClr val="FFFFFF"/>
              </a:solidFill>
              <a:latin typeface="Arial" pitchFamily="34" charset="0"/>
              <a:cs typeface="Arial" pitchFamily="34" charset="0"/>
            </a:endParaRPr>
          </a:p>
        </p:txBody>
      </p:sp>
      <p:sp>
        <p:nvSpPr>
          <p:cNvPr id="30" name="TextBox 7"/>
          <p:cNvSpPr txBox="1">
            <a:spLocks noChangeArrowheads="1"/>
          </p:cNvSpPr>
          <p:nvPr/>
        </p:nvSpPr>
        <p:spPr bwMode="auto">
          <a:xfrm>
            <a:off x="5580063" y="6615113"/>
            <a:ext cx="6000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3300"/>
                </a:solidFill>
                <a:latin typeface="Arial" pitchFamily="34" charset="0"/>
                <a:cs typeface="Arial" pitchFamily="34" charset="0"/>
              </a:rPr>
              <a:t>W. Critchley</a:t>
            </a:r>
          </a:p>
        </p:txBody>
      </p:sp>
      <p:pic>
        <p:nvPicPr>
          <p:cNvPr id="31"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51175" y="4019550"/>
            <a:ext cx="38481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24"/>
          <p:cNvSpPr txBox="1"/>
          <p:nvPr/>
        </p:nvSpPr>
        <p:spPr>
          <a:xfrm>
            <a:off x="3237087" y="4034444"/>
            <a:ext cx="461665" cy="2211193"/>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composting</a:t>
            </a:r>
            <a:endParaRPr lang="en-GB" sz="1400" dirty="0">
              <a:solidFill>
                <a:srgbClr val="FFFFFF"/>
              </a:solidFill>
              <a:latin typeface="Arial" pitchFamily="34" charset="0"/>
              <a:cs typeface="Arial" pitchFamily="34" charset="0"/>
            </a:endParaRPr>
          </a:p>
        </p:txBody>
      </p:sp>
      <p:sp>
        <p:nvSpPr>
          <p:cNvPr id="33" name="TextBox 7"/>
          <p:cNvSpPr txBox="1">
            <a:spLocks noChangeArrowheads="1"/>
          </p:cNvSpPr>
          <p:nvPr/>
        </p:nvSpPr>
        <p:spPr bwMode="auto">
          <a:xfrm>
            <a:off x="6300788" y="6629400"/>
            <a:ext cx="5984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3300"/>
                </a:solidFill>
                <a:latin typeface="Arial" pitchFamily="34" charset="0"/>
                <a:cs typeface="Arial" pitchFamily="34" charset="0"/>
              </a:rPr>
              <a:t>W. Critchley</a:t>
            </a:r>
          </a:p>
        </p:txBody>
      </p:sp>
      <p:pic>
        <p:nvPicPr>
          <p:cNvPr id="34"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32263" y="4016375"/>
            <a:ext cx="4464050"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25"/>
          <p:cNvSpPr txBox="1"/>
          <p:nvPr/>
        </p:nvSpPr>
        <p:spPr>
          <a:xfrm>
            <a:off x="4242792" y="4034444"/>
            <a:ext cx="461665" cy="2168229"/>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no-till technology</a:t>
            </a:r>
            <a:endParaRPr lang="en-GB" sz="1400" dirty="0">
              <a:solidFill>
                <a:srgbClr val="FFFFFF"/>
              </a:solidFill>
              <a:latin typeface="Arial" pitchFamily="34" charset="0"/>
              <a:cs typeface="Arial" pitchFamily="34" charset="0"/>
            </a:endParaRPr>
          </a:p>
        </p:txBody>
      </p:sp>
      <p:sp>
        <p:nvSpPr>
          <p:cNvPr id="36" name="TextBox 7"/>
          <p:cNvSpPr txBox="1">
            <a:spLocks noChangeArrowheads="1"/>
          </p:cNvSpPr>
          <p:nvPr/>
        </p:nvSpPr>
        <p:spPr bwMode="auto">
          <a:xfrm>
            <a:off x="7740650" y="6556375"/>
            <a:ext cx="566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HP. Liniger</a:t>
            </a:r>
          </a:p>
        </p:txBody>
      </p:sp>
      <p:pic>
        <p:nvPicPr>
          <p:cNvPr id="37" name="Picture 8"/>
          <p:cNvPicPr>
            <a:picLocks noChangeAspect="1" noChangeArrowheads="1"/>
          </p:cNvPicPr>
          <p:nvPr/>
        </p:nvPicPr>
        <p:blipFill>
          <a:blip r:embed="rId15">
            <a:extLst>
              <a:ext uri="{28A0092B-C50C-407E-A947-70E740481C1C}">
                <a14:useLocalDpi xmlns:a14="http://schemas.microsoft.com/office/drawing/2010/main" val="0"/>
              </a:ext>
            </a:extLst>
          </a:blip>
          <a:srcRect t="17873" b="34286"/>
          <a:stretch>
            <a:fillRect/>
          </a:stretch>
        </p:blipFill>
        <p:spPr bwMode="auto">
          <a:xfrm>
            <a:off x="5162550" y="4016375"/>
            <a:ext cx="4518025" cy="288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0"/>
          <p:cNvSpPr txBox="1"/>
          <p:nvPr/>
        </p:nvSpPr>
        <p:spPr>
          <a:xfrm>
            <a:off x="5287138" y="4069083"/>
            <a:ext cx="923330" cy="2168229"/>
          </a:xfrm>
          <a:prstGeom prst="rect">
            <a:avLst/>
          </a:prstGeom>
          <a:noFill/>
        </p:spPr>
        <p:txBody>
          <a:bodyPr vert="vert270">
            <a:spAutoFit/>
          </a:bodyPr>
          <a:lstStyle/>
          <a:p>
            <a:pPr fontAlgn="base">
              <a:spcBef>
                <a:spcPct val="0"/>
              </a:spcBef>
              <a:spcAft>
                <a:spcPct val="0"/>
              </a:spcAft>
              <a:defRPr/>
            </a:pPr>
            <a:r>
              <a:rPr lang="de-CH" sz="1400" dirty="0">
                <a:solidFill>
                  <a:srgbClr val="FFFFFF"/>
                </a:solidFill>
                <a:latin typeface="Arial" pitchFamily="34" charset="0"/>
                <a:cs typeface="Arial" pitchFamily="34" charset="0"/>
              </a:rPr>
              <a:t>conversion </a:t>
            </a:r>
            <a:r>
              <a:rPr lang="de-CH" sz="1600" dirty="0">
                <a:solidFill>
                  <a:srgbClr val="FFFFFF"/>
                </a:solidFill>
                <a:latin typeface="Arial" pitchFamily="34" charset="0"/>
                <a:cs typeface="Arial" pitchFamily="34" charset="0"/>
              </a:rPr>
              <a:t>(from grazing to fruit and fodder production)</a:t>
            </a:r>
            <a:endParaRPr lang="en-GB" sz="1600" dirty="0">
              <a:solidFill>
                <a:srgbClr val="FFFFFF"/>
              </a:solidFill>
              <a:latin typeface="Arial" pitchFamily="34" charset="0"/>
              <a:cs typeface="Arial" pitchFamily="34" charset="0"/>
            </a:endParaRPr>
          </a:p>
        </p:txBody>
      </p:sp>
      <p:sp>
        <p:nvSpPr>
          <p:cNvPr id="39" name="TextBox 7"/>
          <p:cNvSpPr txBox="1">
            <a:spLocks noChangeArrowheads="1"/>
          </p:cNvSpPr>
          <p:nvPr/>
        </p:nvSpPr>
        <p:spPr bwMode="auto">
          <a:xfrm>
            <a:off x="8693150" y="6667500"/>
            <a:ext cx="90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b="1" smtClean="0">
                <a:solidFill>
                  <a:srgbClr val="000000"/>
                </a:solidFill>
                <a:latin typeface="Arial" pitchFamily="34" charset="0"/>
                <a:cs typeface="Arial" pitchFamily="34" charset="0"/>
              </a:rPr>
              <a:t>HP. Liniger</a:t>
            </a:r>
          </a:p>
        </p:txBody>
      </p:sp>
      <p:sp>
        <p:nvSpPr>
          <p:cNvPr id="40" name="Titel 1"/>
          <p:cNvSpPr txBox="1">
            <a:spLocks/>
          </p:cNvSpPr>
          <p:nvPr/>
        </p:nvSpPr>
        <p:spPr>
          <a:xfrm>
            <a:off x="277813" y="463550"/>
            <a:ext cx="6621462" cy="574675"/>
          </a:xfrm>
          <a:prstGeom prst="rect">
            <a:avLst/>
          </a:prstGeom>
        </p:spPr>
        <p:txBody>
          <a:bodyPr/>
          <a:lst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charset="0"/>
              </a:defRPr>
            </a:lvl2pPr>
            <a:lvl3pPr algn="l" rtl="0" eaLnBrk="1" fontAlgn="base" hangingPunct="1">
              <a:lnSpc>
                <a:spcPct val="90000"/>
              </a:lnSpc>
              <a:spcBef>
                <a:spcPct val="0"/>
              </a:spcBef>
              <a:spcAft>
                <a:spcPct val="0"/>
              </a:spcAft>
              <a:defRPr sz="2600" b="1">
                <a:solidFill>
                  <a:srgbClr val="333333"/>
                </a:solidFill>
                <a:latin typeface="Arial" charset="0"/>
              </a:defRPr>
            </a:lvl3pPr>
            <a:lvl4pPr algn="l" rtl="0" eaLnBrk="1" fontAlgn="base" hangingPunct="1">
              <a:lnSpc>
                <a:spcPct val="90000"/>
              </a:lnSpc>
              <a:spcBef>
                <a:spcPct val="0"/>
              </a:spcBef>
              <a:spcAft>
                <a:spcPct val="0"/>
              </a:spcAft>
              <a:defRPr sz="2600" b="1">
                <a:solidFill>
                  <a:srgbClr val="333333"/>
                </a:solidFill>
                <a:latin typeface="Arial" charset="0"/>
              </a:defRPr>
            </a:lvl4pPr>
            <a:lvl5pPr algn="l" rtl="0" eaLnBrk="1" fontAlgn="base" hangingPunct="1">
              <a:lnSpc>
                <a:spcPct val="90000"/>
              </a:lnSpc>
              <a:spcBef>
                <a:spcPct val="0"/>
              </a:spcBef>
              <a:spcAft>
                <a:spcPct val="0"/>
              </a:spcAft>
              <a:defRPr sz="2600" b="1">
                <a:solidFill>
                  <a:srgbClr val="333333"/>
                </a:solidFill>
                <a:latin typeface="Arial" charset="0"/>
              </a:defRPr>
            </a:lvl5pPr>
            <a:lvl6pPr marL="457200" algn="l" rtl="0" eaLnBrk="1" fontAlgn="base" hangingPunct="1">
              <a:lnSpc>
                <a:spcPct val="90000"/>
              </a:lnSpc>
              <a:spcBef>
                <a:spcPct val="0"/>
              </a:spcBef>
              <a:spcAft>
                <a:spcPct val="0"/>
              </a:spcAft>
              <a:defRPr sz="2600" b="1">
                <a:solidFill>
                  <a:srgbClr val="333333"/>
                </a:solidFill>
                <a:latin typeface="Arial" charset="0"/>
              </a:defRPr>
            </a:lvl6pPr>
            <a:lvl7pPr marL="914400" algn="l" rtl="0" eaLnBrk="1" fontAlgn="base" hangingPunct="1">
              <a:lnSpc>
                <a:spcPct val="90000"/>
              </a:lnSpc>
              <a:spcBef>
                <a:spcPct val="0"/>
              </a:spcBef>
              <a:spcAft>
                <a:spcPct val="0"/>
              </a:spcAft>
              <a:defRPr sz="2600" b="1">
                <a:solidFill>
                  <a:srgbClr val="333333"/>
                </a:solidFill>
                <a:latin typeface="Arial" charset="0"/>
              </a:defRPr>
            </a:lvl7pPr>
            <a:lvl8pPr marL="1371600" algn="l" rtl="0" eaLnBrk="1" fontAlgn="base" hangingPunct="1">
              <a:lnSpc>
                <a:spcPct val="90000"/>
              </a:lnSpc>
              <a:spcBef>
                <a:spcPct val="0"/>
              </a:spcBef>
              <a:spcAft>
                <a:spcPct val="0"/>
              </a:spcAft>
              <a:defRPr sz="2600" b="1">
                <a:solidFill>
                  <a:srgbClr val="333333"/>
                </a:solidFill>
                <a:latin typeface="Arial" charset="0"/>
              </a:defRPr>
            </a:lvl8pPr>
            <a:lvl9pPr marL="1828800" algn="l" rtl="0" eaLnBrk="1" fontAlgn="base" hangingPunct="1">
              <a:lnSpc>
                <a:spcPct val="90000"/>
              </a:lnSpc>
              <a:spcBef>
                <a:spcPct val="0"/>
              </a:spcBef>
              <a:spcAft>
                <a:spcPct val="0"/>
              </a:spcAft>
              <a:defRPr sz="2600" b="1">
                <a:solidFill>
                  <a:srgbClr val="333333"/>
                </a:solidFill>
                <a:latin typeface="Arial" charset="0"/>
              </a:defRPr>
            </a:lvl9pPr>
          </a:lstStyle>
          <a:p>
            <a:pPr eaLnBrk="0" hangingPunct="0">
              <a:defRPr/>
            </a:pPr>
            <a:r>
              <a:rPr lang="de-CH" sz="2400" dirty="0">
                <a:solidFill>
                  <a:srgbClr val="66BA74"/>
                </a:solidFill>
                <a:latin typeface="Arial" pitchFamily="34" charset="0"/>
              </a:rPr>
              <a:t>SLM </a:t>
            </a:r>
            <a:r>
              <a:rPr lang="de-CH" sz="2400" dirty="0" smtClean="0">
                <a:solidFill>
                  <a:srgbClr val="66BA74"/>
                </a:solidFill>
                <a:latin typeface="Arial" pitchFamily="34" charset="0"/>
              </a:rPr>
              <a:t>Technologies: </a:t>
            </a:r>
            <a:r>
              <a:rPr lang="de-CH" sz="2400" dirty="0">
                <a:solidFill>
                  <a:srgbClr val="66BA74"/>
                </a:solidFill>
                <a:latin typeface="Arial" pitchFamily="34" charset="0"/>
              </a:rPr>
              <a:t>examples</a:t>
            </a:r>
            <a:endParaRPr lang="en-GB" sz="2400" dirty="0">
              <a:solidFill>
                <a:srgbClr val="66BA74"/>
              </a:solidFill>
              <a:latin typeface="Arial" pitchFamily="34" charset="0"/>
            </a:endParaRPr>
          </a:p>
        </p:txBody>
      </p:sp>
      <p:sp>
        <p:nvSpPr>
          <p:cNvPr id="19495" name="Rectangle 41"/>
          <p:cNvSpPr>
            <a:spLocks noChangeArrowheads="1"/>
          </p:cNvSpPr>
          <p:nvPr/>
        </p:nvSpPr>
        <p:spPr bwMode="auto">
          <a:xfrm>
            <a:off x="7739063" y="712788"/>
            <a:ext cx="1398587" cy="4349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fontAlgn="base">
              <a:spcBef>
                <a:spcPct val="50000"/>
              </a:spcBef>
              <a:spcAft>
                <a:spcPct val="0"/>
              </a:spcAft>
              <a:buFontTx/>
              <a:buNone/>
            </a:pPr>
            <a:endParaRPr lang="de-CH" altLang="en-US" sz="1400" smtClean="0">
              <a:solidFill>
                <a:srgbClr val="FF3300"/>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pPr>
              <a:defRPr/>
            </a:pPr>
            <a:fld id="{356C925F-19A5-48CD-8B5D-26A1A445D784}" type="slidenum">
              <a:rPr lang="en-US" altLang="de-DE" smtClean="0"/>
              <a:pPr>
                <a:defRPr/>
              </a:pPr>
              <a:t>6</a:t>
            </a:fld>
            <a:endParaRPr lang="en-US" altLang="de-DE"/>
          </a:p>
        </p:txBody>
      </p:sp>
    </p:spTree>
    <p:custDataLst>
      <p:tags r:id="rId1"/>
    </p:custDataLst>
    <p:extLst>
      <p:ext uri="{BB962C8B-B14F-4D97-AF65-F5344CB8AC3E}">
        <p14:creationId xmlns:p14="http://schemas.microsoft.com/office/powerpoint/2010/main" val="570893033"/>
      </p:ext>
    </p:extLst>
  </p:cSld>
  <p:clrMapOvr>
    <a:masterClrMapping/>
  </p:clrMapOvr>
  <p:transition spd="slow" advClick="0" advTm="2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8" grpId="0"/>
      <p:bldP spid="21" grpId="0"/>
      <p:bldP spid="24" grpId="0"/>
      <p:bldP spid="27" grpId="0"/>
      <p:bldP spid="30" grpId="0"/>
      <p:bldP spid="33" grpId="0"/>
      <p:bldP spid="36" grpId="0"/>
      <p:bldP spid="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211" y="836712"/>
            <a:ext cx="5455217" cy="323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512" y="188640"/>
            <a:ext cx="684803" cy="400110"/>
          </a:xfrm>
          <a:prstGeom prst="rect">
            <a:avLst/>
          </a:prstGeom>
        </p:spPr>
        <p:txBody>
          <a:bodyPr wrap="none">
            <a:spAutoFit/>
          </a:bodyPr>
          <a:lstStyle/>
          <a:p>
            <a:r>
              <a:rPr lang="es-AR" sz="2000" b="1" dirty="0" err="1" smtClean="0">
                <a:latin typeface="Arial" panose="020B0604020202020204" pitchFamily="34" charset="0"/>
                <a:cs typeface="Arial" panose="020B0604020202020204" pitchFamily="34" charset="0"/>
              </a:rPr>
              <a:t>Add</a:t>
            </a:r>
            <a:endParaRPr lang="de-CH" sz="2000" b="1"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3489" y="1628800"/>
            <a:ext cx="5705138" cy="373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58651" y="2593311"/>
            <a:ext cx="6730954" cy="3539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52027" y="6133946"/>
            <a:ext cx="3528392" cy="369332"/>
          </a:xfrm>
          <a:prstGeom prst="rect">
            <a:avLst/>
          </a:prstGeom>
          <a:noFill/>
        </p:spPr>
        <p:txBody>
          <a:bodyPr wrap="square" rtlCol="0">
            <a:spAutoFit/>
          </a:bodyPr>
          <a:lstStyle/>
          <a:p>
            <a:r>
              <a:rPr lang="en-US" dirty="0">
                <a:hlinkClick r:id="rId5"/>
              </a:rPr>
              <a:t>https://qcat.wocat.net/en/wocat</a:t>
            </a:r>
            <a:r>
              <a:rPr lang="en-US" dirty="0" smtClean="0">
                <a:hlinkClick r:id="rId5"/>
              </a:rPr>
              <a:t>/</a:t>
            </a:r>
            <a:r>
              <a:rPr lang="en-US" dirty="0" smtClean="0"/>
              <a:t> </a:t>
            </a:r>
            <a:endParaRPr lang="en-US" dirty="0"/>
          </a:p>
        </p:txBody>
      </p:sp>
      <p:sp>
        <p:nvSpPr>
          <p:cNvPr id="4" name="Slide Number Placeholder 3"/>
          <p:cNvSpPr>
            <a:spLocks noGrp="1"/>
          </p:cNvSpPr>
          <p:nvPr>
            <p:ph type="sldNum" sz="quarter" idx="12"/>
          </p:nvPr>
        </p:nvSpPr>
        <p:spPr/>
        <p:txBody>
          <a:bodyPr/>
          <a:lstStyle/>
          <a:p>
            <a:fld id="{954A6C5D-B9C1-4906-B0B9-FD26F1339D6F}" type="slidenum">
              <a:rPr lang="en-US" smtClean="0"/>
              <a:t>60</a:t>
            </a:fld>
            <a:endParaRPr lang="en-US"/>
          </a:p>
        </p:txBody>
      </p:sp>
    </p:spTree>
    <p:extLst>
      <p:ext uri="{BB962C8B-B14F-4D97-AF65-F5344CB8AC3E}">
        <p14:creationId xmlns:p14="http://schemas.microsoft.com/office/powerpoint/2010/main" val="322888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additive="base">
                                        <p:cTn id="7" dur="500" fill="hold"/>
                                        <p:tgtEl>
                                          <p:spTgt spid="81922"/>
                                        </p:tgtEl>
                                        <p:attrNameLst>
                                          <p:attrName>ppt_x</p:attrName>
                                        </p:attrNameLst>
                                      </p:cBhvr>
                                      <p:tavLst>
                                        <p:tav tm="0">
                                          <p:val>
                                            <p:strVal val="#ppt_x"/>
                                          </p:val>
                                        </p:tav>
                                        <p:tav tm="100000">
                                          <p:val>
                                            <p:strVal val="#ppt_x"/>
                                          </p:val>
                                        </p:tav>
                                      </p:tavLst>
                                    </p:anim>
                                    <p:anim calcmode="lin" valueType="num">
                                      <p:cBhvr additive="base">
                                        <p:cTn id="8" dur="500" fill="hold"/>
                                        <p:tgtEl>
                                          <p:spTgt spid="819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23"/>
                                        </p:tgtEl>
                                        <p:attrNameLst>
                                          <p:attrName>style.visibility</p:attrName>
                                        </p:attrNameLst>
                                      </p:cBhvr>
                                      <p:to>
                                        <p:strVal val="visible"/>
                                      </p:to>
                                    </p:set>
                                    <p:anim calcmode="lin" valueType="num">
                                      <p:cBhvr additive="base">
                                        <p:cTn id="13" dur="500" fill="hold"/>
                                        <p:tgtEl>
                                          <p:spTgt spid="81923"/>
                                        </p:tgtEl>
                                        <p:attrNameLst>
                                          <p:attrName>ppt_x</p:attrName>
                                        </p:attrNameLst>
                                      </p:cBhvr>
                                      <p:tavLst>
                                        <p:tav tm="0">
                                          <p:val>
                                            <p:strVal val="#ppt_x"/>
                                          </p:val>
                                        </p:tav>
                                        <p:tav tm="100000">
                                          <p:val>
                                            <p:strVal val="#ppt_x"/>
                                          </p:val>
                                        </p:tav>
                                      </p:tavLst>
                                    </p:anim>
                                    <p:anim calcmode="lin" valueType="num">
                                      <p:cBhvr additive="base">
                                        <p:cTn id="14" dur="500" fill="hold"/>
                                        <p:tgtEl>
                                          <p:spTgt spid="81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528" y="836712"/>
            <a:ext cx="5450555" cy="562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512" y="188640"/>
            <a:ext cx="1879041" cy="400110"/>
          </a:xfrm>
          <a:prstGeom prst="rect">
            <a:avLst/>
          </a:prstGeom>
        </p:spPr>
        <p:txBody>
          <a:bodyPr wrap="none">
            <a:spAutoFit/>
          </a:bodyPr>
          <a:lstStyle/>
          <a:p>
            <a:r>
              <a:rPr lang="es-AR" sz="2000" b="1" dirty="0" smtClean="0">
                <a:latin typeface="Arial" panose="020B0604020202020204" pitchFamily="34" charset="0"/>
                <a:cs typeface="Arial" panose="020B0604020202020204" pitchFamily="34" charset="0"/>
              </a:rPr>
              <a:t>Do </a:t>
            </a:r>
            <a:r>
              <a:rPr lang="es-AR" sz="2000" b="1" dirty="0" err="1" smtClean="0">
                <a:latin typeface="Arial" panose="020B0604020202020204" pitchFamily="34" charset="0"/>
                <a:cs typeface="Arial" panose="020B0604020202020204" pitchFamily="34" charset="0"/>
              </a:rPr>
              <a:t>the</a:t>
            </a:r>
            <a:r>
              <a:rPr lang="es-AR" sz="2000" b="1" dirty="0" smtClean="0">
                <a:latin typeface="Arial" panose="020B0604020202020204" pitchFamily="34" charset="0"/>
                <a:cs typeface="Arial" panose="020B0604020202020204" pitchFamily="34" charset="0"/>
              </a:rPr>
              <a:t> tour …</a:t>
            </a:r>
            <a:endParaRPr lang="de-CH" sz="2000" b="1" dirty="0"/>
          </a:p>
        </p:txBody>
      </p:sp>
      <p:sp>
        <p:nvSpPr>
          <p:cNvPr id="2" name="Oval 1"/>
          <p:cNvSpPr/>
          <p:nvPr/>
        </p:nvSpPr>
        <p:spPr>
          <a:xfrm>
            <a:off x="323528" y="5373216"/>
            <a:ext cx="93610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Slide Number Placeholder 3"/>
          <p:cNvSpPr>
            <a:spLocks noGrp="1"/>
          </p:cNvSpPr>
          <p:nvPr>
            <p:ph type="sldNum" sz="quarter" idx="12"/>
          </p:nvPr>
        </p:nvSpPr>
        <p:spPr/>
        <p:txBody>
          <a:bodyPr/>
          <a:lstStyle/>
          <a:p>
            <a:fld id="{954A6C5D-B9C1-4906-B0B9-FD26F1339D6F}" type="slidenum">
              <a:rPr lang="en-US" smtClean="0"/>
              <a:t>61</a:t>
            </a:fld>
            <a:endParaRPr lang="en-US"/>
          </a:p>
        </p:txBody>
      </p:sp>
    </p:spTree>
    <p:extLst>
      <p:ext uri="{BB962C8B-B14F-4D97-AF65-F5344CB8AC3E}">
        <p14:creationId xmlns:p14="http://schemas.microsoft.com/office/powerpoint/2010/main" val="4442801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8967" y="836712"/>
            <a:ext cx="8391983" cy="395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62</a:t>
            </a:fld>
            <a:endParaRPr lang="en-US"/>
          </a:p>
        </p:txBody>
      </p:sp>
    </p:spTree>
    <p:extLst>
      <p:ext uri="{BB962C8B-B14F-4D97-AF65-F5344CB8AC3E}">
        <p14:creationId xmlns:p14="http://schemas.microsoft.com/office/powerpoint/2010/main" val="37170373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509" y="335840"/>
            <a:ext cx="6977679" cy="273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23528" y="620688"/>
            <a:ext cx="439248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Oval 6"/>
          <p:cNvSpPr/>
          <p:nvPr/>
        </p:nvSpPr>
        <p:spPr>
          <a:xfrm>
            <a:off x="178509" y="1628800"/>
            <a:ext cx="7129795"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49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2308"/>
          <a:stretch/>
        </p:blipFill>
        <p:spPr bwMode="auto">
          <a:xfrm>
            <a:off x="175380" y="3234906"/>
            <a:ext cx="6980808" cy="2449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23528" y="3140968"/>
            <a:ext cx="1368152" cy="27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Box 10"/>
          <p:cNvSpPr txBox="1"/>
          <p:nvPr/>
        </p:nvSpPr>
        <p:spPr>
          <a:xfrm>
            <a:off x="395537" y="5878902"/>
            <a:ext cx="7488832" cy="646331"/>
          </a:xfrm>
          <a:prstGeom prst="rect">
            <a:avLst/>
          </a:prstGeom>
          <a:noFill/>
        </p:spPr>
        <p:txBody>
          <a:bodyPr wrap="square" rtlCol="0">
            <a:spAutoFit/>
          </a:bodyPr>
          <a:lstStyle/>
          <a:p>
            <a:r>
              <a:rPr lang="es-AR" dirty="0" err="1" smtClean="0">
                <a:solidFill>
                  <a:srgbClr val="FF0000"/>
                </a:solidFill>
                <a:latin typeface="Arial" panose="020B0604020202020204" pitchFamily="34" charset="0"/>
                <a:cs typeface="Arial" panose="020B0604020202020204" pitchFamily="34" charset="0"/>
              </a:rPr>
              <a:t>The</a:t>
            </a:r>
            <a:r>
              <a:rPr lang="es-AR" dirty="0" smtClean="0">
                <a:solidFill>
                  <a:srgbClr val="FF0000"/>
                </a:solidFill>
                <a:latin typeface="Arial" panose="020B0604020202020204" pitchFamily="34" charset="0"/>
                <a:cs typeface="Arial" panose="020B0604020202020204" pitchFamily="34" charset="0"/>
              </a:rPr>
              <a:t> </a:t>
            </a:r>
            <a:r>
              <a:rPr lang="es-AR" dirty="0" err="1" smtClean="0">
                <a:solidFill>
                  <a:srgbClr val="FF0000"/>
                </a:solidFill>
                <a:latin typeface="Arial" panose="020B0604020202020204" pitchFamily="34" charset="0"/>
                <a:cs typeface="Arial" panose="020B0604020202020204" pitchFamily="34" charset="0"/>
              </a:rPr>
              <a:t>review</a:t>
            </a:r>
            <a:r>
              <a:rPr lang="es-AR" dirty="0" smtClean="0">
                <a:solidFill>
                  <a:srgbClr val="FF0000"/>
                </a:solidFill>
                <a:latin typeface="Arial" panose="020B0604020202020204" pitchFamily="34" charset="0"/>
                <a:cs typeface="Arial" panose="020B0604020202020204" pitchFamily="34" charset="0"/>
              </a:rPr>
              <a:t> </a:t>
            </a:r>
            <a:r>
              <a:rPr lang="es-AR" dirty="0" err="1" smtClean="0">
                <a:solidFill>
                  <a:srgbClr val="FF0000"/>
                </a:solidFill>
                <a:latin typeface="Arial" panose="020B0604020202020204" pitchFamily="34" charset="0"/>
                <a:cs typeface="Arial" panose="020B0604020202020204" pitchFamily="34" charset="0"/>
              </a:rPr>
              <a:t>process</a:t>
            </a:r>
            <a:r>
              <a:rPr lang="es-AR" dirty="0" smtClean="0">
                <a:solidFill>
                  <a:srgbClr val="FF0000"/>
                </a:solidFill>
                <a:latin typeface="Arial" panose="020B0604020202020204" pitchFamily="34" charset="0"/>
                <a:cs typeface="Arial" panose="020B0604020202020204" pitchFamily="34" charset="0"/>
              </a:rPr>
              <a:t> </a:t>
            </a:r>
            <a:r>
              <a:rPr lang="es-AR" dirty="0" err="1" smtClean="0">
                <a:solidFill>
                  <a:srgbClr val="FF0000"/>
                </a:solidFill>
                <a:latin typeface="Arial" panose="020B0604020202020204" pitchFamily="34" charset="0"/>
                <a:cs typeface="Arial" panose="020B0604020202020204" pitchFamily="34" charset="0"/>
              </a:rPr>
              <a:t>is</a:t>
            </a:r>
            <a:r>
              <a:rPr lang="es-AR" dirty="0" smtClean="0">
                <a:solidFill>
                  <a:srgbClr val="FF0000"/>
                </a:solidFill>
                <a:latin typeface="Arial" panose="020B0604020202020204" pitchFamily="34" charset="0"/>
                <a:cs typeface="Arial" panose="020B0604020202020204" pitchFamily="34" charset="0"/>
              </a:rPr>
              <a:t> </a:t>
            </a:r>
            <a:r>
              <a:rPr lang="es-AR" dirty="0" err="1" smtClean="0">
                <a:solidFill>
                  <a:srgbClr val="FF0000"/>
                </a:solidFill>
                <a:latin typeface="Arial" panose="020B0604020202020204" pitchFamily="34" charset="0"/>
                <a:cs typeface="Arial" panose="020B0604020202020204" pitchFamily="34" charset="0"/>
              </a:rPr>
              <a:t>not</a:t>
            </a:r>
            <a:r>
              <a:rPr lang="es-AR" dirty="0" smtClean="0">
                <a:solidFill>
                  <a:srgbClr val="FF0000"/>
                </a:solidFill>
                <a:latin typeface="Arial" panose="020B0604020202020204" pitchFamily="34" charset="0"/>
                <a:cs typeface="Arial" panose="020B0604020202020204" pitchFamily="34" charset="0"/>
              </a:rPr>
              <a:t> </a:t>
            </a:r>
            <a:r>
              <a:rPr lang="es-AR" dirty="0" err="1" smtClean="0">
                <a:solidFill>
                  <a:srgbClr val="FF0000"/>
                </a:solidFill>
                <a:latin typeface="Arial" panose="020B0604020202020204" pitchFamily="34" charset="0"/>
                <a:cs typeface="Arial" panose="020B0604020202020204" pitchFamily="34" charset="0"/>
              </a:rPr>
              <a:t>optimized</a:t>
            </a:r>
            <a:r>
              <a:rPr lang="es-AR" dirty="0" smtClean="0">
                <a:solidFill>
                  <a:srgbClr val="FF0000"/>
                </a:solidFill>
                <a:latin typeface="Arial" panose="020B0604020202020204" pitchFamily="34" charset="0"/>
                <a:cs typeface="Arial" panose="020B0604020202020204" pitchFamily="34" charset="0"/>
              </a:rPr>
              <a:t> </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s-AR"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you</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 can </a:t>
            </a:r>
            <a:r>
              <a:rPr lang="es-AR"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not</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s-AR"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see</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s-AR"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changes</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 of </a:t>
            </a:r>
            <a:r>
              <a:rPr lang="es-AR"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the</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s-AR"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editors</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s-AR"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or</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s-AR"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reviewers</a:t>
            </a:r>
            <a:r>
              <a:rPr lang="es-AR"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s-AR" dirty="0" smtClean="0">
              <a:solidFill>
                <a:srgbClr val="FF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54A6C5D-B9C1-4906-B0B9-FD26F1339D6F}" type="slidenum">
              <a:rPr lang="en-US" smtClean="0"/>
              <a:t>63</a:t>
            </a:fld>
            <a:endParaRPr lang="en-US"/>
          </a:p>
        </p:txBody>
      </p:sp>
    </p:spTree>
    <p:extLst>
      <p:ext uri="{BB962C8B-B14F-4D97-AF65-F5344CB8AC3E}">
        <p14:creationId xmlns:p14="http://schemas.microsoft.com/office/powerpoint/2010/main" val="8256799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1750800" cy="400110"/>
          </a:xfrm>
          <a:prstGeom prst="rect">
            <a:avLst/>
          </a:prstGeom>
        </p:spPr>
        <p:txBody>
          <a:bodyPr wrap="none">
            <a:spAutoFit/>
          </a:bodyPr>
          <a:lstStyle/>
          <a:p>
            <a:r>
              <a:rPr lang="es-AR" sz="2000" b="1" dirty="0" err="1" smtClean="0">
                <a:latin typeface="Arial" panose="020B0604020202020204" pitchFamily="34" charset="0"/>
                <a:cs typeface="Arial" panose="020B0604020202020204" pitchFamily="34" charset="0"/>
              </a:rPr>
              <a:t>My</a:t>
            </a:r>
            <a:r>
              <a:rPr lang="es-AR" sz="2000" b="1" dirty="0" smtClean="0">
                <a:latin typeface="Arial" panose="020B0604020202020204" pitchFamily="34" charset="0"/>
                <a:cs typeface="Arial" panose="020B0604020202020204" pitchFamily="34" charset="0"/>
              </a:rPr>
              <a:t> SLM data</a:t>
            </a:r>
            <a:endParaRPr lang="de-CH" sz="2000" b="1" dirty="0"/>
          </a:p>
        </p:txBody>
      </p:sp>
      <p:pic>
        <p:nvPicPr>
          <p:cNvPr id="4" name="Picture 3"/>
          <p:cNvPicPr>
            <a:picLocks noChangeAspect="1"/>
          </p:cNvPicPr>
          <p:nvPr/>
        </p:nvPicPr>
        <p:blipFill>
          <a:blip r:embed="rId2"/>
          <a:stretch>
            <a:fillRect/>
          </a:stretch>
        </p:blipFill>
        <p:spPr>
          <a:xfrm>
            <a:off x="467544" y="703962"/>
            <a:ext cx="6915463" cy="6138377"/>
          </a:xfrm>
          <a:prstGeom prst="rect">
            <a:avLst/>
          </a:prstGeom>
        </p:spPr>
      </p:pic>
      <p:sp>
        <p:nvSpPr>
          <p:cNvPr id="2" name="Oval 1"/>
          <p:cNvSpPr/>
          <p:nvPr/>
        </p:nvSpPr>
        <p:spPr>
          <a:xfrm>
            <a:off x="768317" y="4221088"/>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Oval 5"/>
          <p:cNvSpPr/>
          <p:nvPr/>
        </p:nvSpPr>
        <p:spPr>
          <a:xfrm>
            <a:off x="827584" y="5513410"/>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Oval 7"/>
          <p:cNvSpPr/>
          <p:nvPr/>
        </p:nvSpPr>
        <p:spPr>
          <a:xfrm>
            <a:off x="683568" y="1575896"/>
            <a:ext cx="22322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Oval 8"/>
          <p:cNvSpPr/>
          <p:nvPr/>
        </p:nvSpPr>
        <p:spPr>
          <a:xfrm>
            <a:off x="5220072" y="908720"/>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Slide Number Placeholder 4"/>
          <p:cNvSpPr>
            <a:spLocks noGrp="1"/>
          </p:cNvSpPr>
          <p:nvPr>
            <p:ph type="sldNum" sz="quarter" idx="12"/>
          </p:nvPr>
        </p:nvSpPr>
        <p:spPr/>
        <p:txBody>
          <a:bodyPr/>
          <a:lstStyle/>
          <a:p>
            <a:fld id="{954A6C5D-B9C1-4906-B0B9-FD26F1339D6F}" type="slidenum">
              <a:rPr lang="en-US" smtClean="0"/>
              <a:t>64</a:t>
            </a:fld>
            <a:endParaRPr lang="en-US"/>
          </a:p>
        </p:txBody>
      </p:sp>
    </p:spTree>
    <p:extLst>
      <p:ext uri="{BB962C8B-B14F-4D97-AF65-F5344CB8AC3E}">
        <p14:creationId xmlns:p14="http://schemas.microsoft.com/office/powerpoint/2010/main" val="8735346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4077072"/>
            <a:ext cx="2468476" cy="16392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964" y="4077072"/>
            <a:ext cx="2448712" cy="163922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3524" t="7828" r="2489" b="4200"/>
          <a:stretch/>
        </p:blipFill>
        <p:spPr>
          <a:xfrm>
            <a:off x="2061835" y="4077072"/>
            <a:ext cx="2347493" cy="1639221"/>
          </a:xfrm>
          <a:prstGeom prst="rect">
            <a:avLst/>
          </a:prstGeom>
        </p:spPr>
      </p:pic>
      <p:pic>
        <p:nvPicPr>
          <p:cNvPr id="14" name="Picture 1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8000" contrast="-39000"/>
                    </a14:imgEffect>
                  </a14:imgLayer>
                </a14:imgProps>
              </a:ext>
              <a:ext uri="{28A0092B-C50C-407E-A947-70E740481C1C}">
                <a14:useLocalDpi xmlns:a14="http://schemas.microsoft.com/office/drawing/2010/main" val="0"/>
              </a:ext>
            </a:extLst>
          </a:blip>
          <a:srcRect l="11249" t="16800" r="16288" b="10902"/>
          <a:stretch/>
        </p:blipFill>
        <p:spPr>
          <a:xfrm>
            <a:off x="6820775" y="4077072"/>
            <a:ext cx="2473656" cy="1639221"/>
          </a:xfrm>
          <a:prstGeom prst="rect">
            <a:avLst/>
          </a:prstGeom>
        </p:spPr>
      </p:pic>
      <p:cxnSp>
        <p:nvCxnSpPr>
          <p:cNvPr id="23" name="Straight Connector 22"/>
          <p:cNvCxnSpPr/>
          <p:nvPr/>
        </p:nvCxnSpPr>
        <p:spPr>
          <a:xfrm>
            <a:off x="-176814" y="5716293"/>
            <a:ext cx="9471245"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383" y="4077072"/>
            <a:ext cx="9320814"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4085" y="908720"/>
            <a:ext cx="2723823" cy="646331"/>
          </a:xfrm>
          <a:prstGeom prst="rect">
            <a:avLst/>
          </a:prstGeom>
        </p:spPr>
        <p:txBody>
          <a:bodyPr wrap="none">
            <a:spAutoFit/>
          </a:bodyPr>
          <a:lstStyle/>
          <a:p>
            <a:r>
              <a:rPr lang="es-AR" sz="3600" b="1" dirty="0" err="1" smtClean="0">
                <a:latin typeface="Arial" panose="020B0604020202020204" pitchFamily="34" charset="0"/>
                <a:cs typeface="Arial" panose="020B0604020202020204" pitchFamily="34" charset="0"/>
              </a:rPr>
              <a:t>Questions</a:t>
            </a:r>
            <a:r>
              <a:rPr lang="es-AR" sz="3600" b="1" dirty="0" smtClean="0">
                <a:latin typeface="Arial" panose="020B0604020202020204" pitchFamily="34" charset="0"/>
                <a:cs typeface="Arial" panose="020B0604020202020204" pitchFamily="34" charset="0"/>
              </a:rPr>
              <a:t>?</a:t>
            </a:r>
            <a:endParaRPr lang="de-CH" sz="3600" b="1" dirty="0"/>
          </a:p>
        </p:txBody>
      </p:sp>
      <p:sp>
        <p:nvSpPr>
          <p:cNvPr id="2" name="Slide Number Placeholder 1"/>
          <p:cNvSpPr>
            <a:spLocks noGrp="1"/>
          </p:cNvSpPr>
          <p:nvPr>
            <p:ph type="sldNum" sz="quarter" idx="10"/>
          </p:nvPr>
        </p:nvSpPr>
        <p:spPr/>
        <p:txBody>
          <a:bodyPr/>
          <a:lstStyle/>
          <a:p>
            <a:pPr>
              <a:defRPr/>
            </a:pPr>
            <a:fld id="{5874631B-18F7-42C2-A882-63E7B4F98DBB}" type="slidenum">
              <a:rPr lang="de-CH" smtClean="0">
                <a:solidFill>
                  <a:srgbClr val="000000"/>
                </a:solidFill>
              </a:rPr>
              <a:pPr>
                <a:defRPr/>
              </a:pPr>
              <a:t>65</a:t>
            </a:fld>
            <a:endParaRPr lang="de-CH">
              <a:solidFill>
                <a:srgbClr val="000000"/>
              </a:solidFill>
            </a:endParaRPr>
          </a:p>
        </p:txBody>
      </p:sp>
    </p:spTree>
    <p:extLst>
      <p:ext uri="{BB962C8B-B14F-4D97-AF65-F5344CB8AC3E}">
        <p14:creationId xmlns:p14="http://schemas.microsoft.com/office/powerpoint/2010/main" val="365189150"/>
      </p:ext>
    </p:extLst>
  </p:cSld>
  <p:clrMapOvr>
    <a:masterClrMapping/>
  </p:clrMapOvr>
  <p:transition spd="slow" advTm="13868"/>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p:cNvSpPr txBox="1"/>
          <p:nvPr/>
        </p:nvSpPr>
        <p:spPr>
          <a:xfrm>
            <a:off x="8100392" y="6593523"/>
            <a:ext cx="688009" cy="184666"/>
          </a:xfrm>
          <a:prstGeom prst="rect">
            <a:avLst/>
          </a:prstGeom>
          <a:noFill/>
        </p:spPr>
        <p:txBody>
          <a:bodyPr wrap="none" rtlCol="0">
            <a:spAutoFit/>
          </a:bodyPr>
          <a:lstStyle/>
          <a:p>
            <a:r>
              <a:rPr lang="de-CH" sz="600" dirty="0" smtClean="0">
                <a:solidFill>
                  <a:schemeClr val="bg1"/>
                </a:solidFill>
              </a:rPr>
              <a:t>J. Thomas / FAO</a:t>
            </a:r>
          </a:p>
        </p:txBody>
      </p:sp>
      <p:pic>
        <p:nvPicPr>
          <p:cNvPr id="8" name="Picture 7"/>
          <p:cNvPicPr/>
          <p:nvPr/>
        </p:nvPicPr>
        <p:blipFill rotWithShape="1">
          <a:blip r:embed="rId3">
            <a:extLst>
              <a:ext uri="{28A0092B-C50C-407E-A947-70E740481C1C}">
                <a14:useLocalDpi xmlns:a14="http://schemas.microsoft.com/office/drawing/2010/main" val="0"/>
              </a:ext>
            </a:extLst>
          </a:blip>
          <a:srcRect t="11922" r="13741"/>
          <a:stretch/>
        </p:blipFill>
        <p:spPr bwMode="auto">
          <a:xfrm>
            <a:off x="251520" y="2023548"/>
            <a:ext cx="7344816" cy="5483339"/>
          </a:xfrm>
          <a:prstGeom prst="rect">
            <a:avLst/>
          </a:prstGeom>
          <a:ln>
            <a:noFill/>
          </a:ln>
          <a:extLst>
            <a:ext uri="{53640926-AAD7-44D8-BBD7-CCE9431645EC}">
              <a14:shadowObscured xmlns:a14="http://schemas.microsoft.com/office/drawing/2010/main"/>
            </a:ext>
          </a:extLst>
        </p:spPr>
      </p:pic>
      <p:cxnSp>
        <p:nvCxnSpPr>
          <p:cNvPr id="6" name="Straight Connector 5"/>
          <p:cNvCxnSpPr/>
          <p:nvPr/>
        </p:nvCxnSpPr>
        <p:spPr>
          <a:xfrm>
            <a:off x="-108520" y="764704"/>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251520" y="188640"/>
            <a:ext cx="5472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a:buNone/>
            </a:pPr>
            <a:r>
              <a:rPr lang="de-CH" altLang="de-DE" sz="2400" b="1" dirty="0" err="1" smtClean="0">
                <a:solidFill>
                  <a:srgbClr val="C84C1A"/>
                </a:solidFill>
                <a:latin typeface="Arial" pitchFamily="34" charset="0"/>
              </a:rPr>
              <a:t>What</a:t>
            </a:r>
            <a:r>
              <a:rPr lang="de-CH" altLang="de-DE" sz="2400" b="1" dirty="0" smtClean="0">
                <a:solidFill>
                  <a:srgbClr val="C84C1A"/>
                </a:solidFill>
                <a:latin typeface="Arial" pitchFamily="34" charset="0"/>
              </a:rPr>
              <a:t> </a:t>
            </a:r>
            <a:r>
              <a:rPr lang="de-CH" altLang="de-DE" sz="2400" b="1" dirty="0" err="1" smtClean="0">
                <a:solidFill>
                  <a:srgbClr val="C84C1A"/>
                </a:solidFill>
                <a:latin typeface="Arial" pitchFamily="34" charset="0"/>
              </a:rPr>
              <a:t>is</a:t>
            </a:r>
            <a:r>
              <a:rPr lang="de-CH" altLang="de-DE" sz="2400" b="1" dirty="0" smtClean="0">
                <a:solidFill>
                  <a:srgbClr val="C84C1A"/>
                </a:solidFill>
                <a:latin typeface="Arial" pitchFamily="34" charset="0"/>
              </a:rPr>
              <a:t> an SLM Approach?</a:t>
            </a:r>
            <a:endParaRPr lang="de-CH" altLang="de-DE" sz="2400" b="1" dirty="0">
              <a:solidFill>
                <a:srgbClr val="C84C1A"/>
              </a:solidFill>
              <a:latin typeface="Arial" pitchFamily="34" charset="0"/>
            </a:endParaRPr>
          </a:p>
        </p:txBody>
      </p:sp>
      <p:sp>
        <p:nvSpPr>
          <p:cNvPr id="10" name="Rectangle 1"/>
          <p:cNvSpPr/>
          <p:nvPr/>
        </p:nvSpPr>
        <p:spPr>
          <a:xfrm>
            <a:off x="251520" y="929409"/>
            <a:ext cx="7740860" cy="1077218"/>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An SLM Approach defines </a:t>
            </a:r>
            <a:r>
              <a:rPr lang="en-US" sz="1600" dirty="0">
                <a:latin typeface="Arial" panose="020B0604020202020204" pitchFamily="34" charset="0"/>
                <a:cs typeface="Arial" panose="020B0604020202020204" pitchFamily="34" charset="0"/>
              </a:rPr>
              <a:t>the ways and means used to implement one or several SLM </a:t>
            </a:r>
            <a:r>
              <a:rPr lang="en-US" sz="1600" dirty="0" smtClean="0">
                <a:latin typeface="Arial" panose="020B0604020202020204" pitchFamily="34" charset="0"/>
                <a:cs typeface="Arial" panose="020B0604020202020204" pitchFamily="34" charset="0"/>
              </a:rPr>
              <a:t>Technologies. It includes </a:t>
            </a:r>
            <a:r>
              <a:rPr lang="en-US" sz="1600" dirty="0">
                <a:latin typeface="Arial" panose="020B0604020202020204" pitchFamily="34" charset="0"/>
                <a:cs typeface="Arial" panose="020B0604020202020204" pitchFamily="34" charset="0"/>
              </a:rPr>
              <a:t>technical and material support, involvement and roles of different </a:t>
            </a:r>
            <a:r>
              <a:rPr lang="en-US" sz="1600" dirty="0" smtClean="0">
                <a:latin typeface="Arial" panose="020B0604020202020204" pitchFamily="34" charset="0"/>
                <a:cs typeface="Arial" panose="020B0604020202020204" pitchFamily="34" charset="0"/>
              </a:rPr>
              <a:t>stakeholders etc. An Approach may refer to a project/program or to activities which were initiated by land users themselves.</a:t>
            </a:r>
            <a:endParaRPr lang="es-ES_tradnl" sz="1600" dirty="0" smtClean="0">
              <a:solidFill>
                <a:schemeClr val="tx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954A6C5D-B9C1-4906-B0B9-FD26F1339D6F}" type="slidenum">
              <a:rPr lang="en-US" smtClean="0"/>
              <a:t>7</a:t>
            </a:fld>
            <a:endParaRPr lang="en-US"/>
          </a:p>
        </p:txBody>
      </p:sp>
    </p:spTree>
    <p:extLst>
      <p:ext uri="{BB962C8B-B14F-4D97-AF65-F5344CB8AC3E}">
        <p14:creationId xmlns:p14="http://schemas.microsoft.com/office/powerpoint/2010/main" val="1004355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
          <p:cNvGrpSpPr>
            <a:grpSpLocks/>
          </p:cNvGrpSpPr>
          <p:nvPr/>
        </p:nvGrpSpPr>
        <p:grpSpPr bwMode="auto">
          <a:xfrm>
            <a:off x="-38100" y="1855788"/>
            <a:ext cx="3576638" cy="2470150"/>
            <a:chOff x="-38680" y="1343163"/>
            <a:chExt cx="3576452" cy="2470210"/>
          </a:xfrm>
        </p:grpSpPr>
        <p:pic>
          <p:nvPicPr>
            <p:cNvPr id="22569" name="Picture 2"/>
            <p:cNvPicPr>
              <a:picLocks noChangeAspect="1" noChangeArrowheads="1"/>
            </p:cNvPicPr>
            <p:nvPr/>
          </p:nvPicPr>
          <p:blipFill>
            <a:blip r:embed="rId4">
              <a:extLst>
                <a:ext uri="{28A0092B-C50C-407E-A947-70E740481C1C}">
                  <a14:useLocalDpi xmlns:a14="http://schemas.microsoft.com/office/drawing/2010/main" val="0"/>
                </a:ext>
              </a:extLst>
            </a:blip>
            <a:srcRect l="7178" t="459" r="7628" b="1122"/>
            <a:stretch>
              <a:fillRect/>
            </a:stretch>
          </p:blipFill>
          <p:spPr bwMode="auto">
            <a:xfrm>
              <a:off x="-38680" y="1343163"/>
              <a:ext cx="3576452" cy="247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7"/>
            <p:cNvSpPr txBox="1"/>
            <p:nvPr/>
          </p:nvSpPr>
          <p:spPr>
            <a:xfrm>
              <a:off x="60646" y="1456425"/>
              <a:ext cx="677108" cy="2232247"/>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applied research &amp; knowledge transfer</a:t>
              </a:r>
              <a:endParaRPr lang="en-GB" sz="1600" dirty="0">
                <a:solidFill>
                  <a:srgbClr val="FFFFFF"/>
                </a:solidFill>
                <a:latin typeface="Arial" pitchFamily="34" charset="0"/>
                <a:cs typeface="Arial" pitchFamily="34" charset="0"/>
              </a:endParaRPr>
            </a:p>
          </p:txBody>
        </p:sp>
        <p:sp>
          <p:nvSpPr>
            <p:cNvPr id="22571" name="TextBox 7"/>
            <p:cNvSpPr txBox="1">
              <a:spLocks noChangeArrowheads="1"/>
            </p:cNvSpPr>
            <p:nvPr/>
          </p:nvSpPr>
          <p:spPr bwMode="auto">
            <a:xfrm>
              <a:off x="2987824" y="3578594"/>
              <a:ext cx="4988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Ait Lhaj A.</a:t>
              </a:r>
              <a:endParaRPr lang="de-CH" altLang="en-US" sz="400" smtClean="0">
                <a:solidFill>
                  <a:srgbClr val="FFFFFF"/>
                </a:solidFill>
                <a:latin typeface="Arial" pitchFamily="34" charset="0"/>
                <a:cs typeface="Arial" pitchFamily="34" charset="0"/>
              </a:endParaRPr>
            </a:p>
          </p:txBody>
        </p:sp>
      </p:grpSp>
      <p:grpSp>
        <p:nvGrpSpPr>
          <p:cNvPr id="6" name="Group 5"/>
          <p:cNvGrpSpPr>
            <a:grpSpLocks/>
          </p:cNvGrpSpPr>
          <p:nvPr/>
        </p:nvGrpSpPr>
        <p:grpSpPr bwMode="auto">
          <a:xfrm>
            <a:off x="1184275" y="1855788"/>
            <a:ext cx="3892550" cy="2466975"/>
            <a:chOff x="1184342" y="1343163"/>
            <a:chExt cx="3891714" cy="2467026"/>
          </a:xfrm>
        </p:grpSpPr>
        <p:pic>
          <p:nvPicPr>
            <p:cNvPr id="2256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342" y="1343163"/>
              <a:ext cx="3891714" cy="246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7"/>
            <p:cNvSpPr txBox="1"/>
            <p:nvPr/>
          </p:nvSpPr>
          <p:spPr>
            <a:xfrm>
              <a:off x="1400347" y="1462594"/>
              <a:ext cx="677108" cy="2232247"/>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soil management initiative</a:t>
              </a:r>
              <a:endParaRPr lang="en-GB" sz="1600" dirty="0">
                <a:solidFill>
                  <a:srgbClr val="FFFFFF"/>
                </a:solidFill>
                <a:latin typeface="Arial" pitchFamily="34" charset="0"/>
                <a:cs typeface="Arial" pitchFamily="34" charset="0"/>
              </a:endParaRPr>
            </a:p>
          </p:txBody>
        </p:sp>
        <p:sp>
          <p:nvSpPr>
            <p:cNvPr id="22568" name="TextBox 7"/>
            <p:cNvSpPr txBox="1">
              <a:spLocks noChangeArrowheads="1"/>
            </p:cNvSpPr>
            <p:nvPr/>
          </p:nvSpPr>
          <p:spPr bwMode="auto">
            <a:xfrm>
              <a:off x="4598250" y="3600894"/>
              <a:ext cx="4251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SOWAP</a:t>
              </a:r>
            </a:p>
          </p:txBody>
        </p:sp>
      </p:grpSp>
      <p:grpSp>
        <p:nvGrpSpPr>
          <p:cNvPr id="8" name="Group 7"/>
          <p:cNvGrpSpPr>
            <a:grpSpLocks/>
          </p:cNvGrpSpPr>
          <p:nvPr/>
        </p:nvGrpSpPr>
        <p:grpSpPr bwMode="auto">
          <a:xfrm>
            <a:off x="2268538" y="1858963"/>
            <a:ext cx="3843337" cy="2463800"/>
            <a:chOff x="2267744" y="1346347"/>
            <a:chExt cx="3844716" cy="2463842"/>
          </a:xfrm>
        </p:grpSpPr>
        <p:pic>
          <p:nvPicPr>
            <p:cNvPr id="22563" name="Picture 4"/>
            <p:cNvPicPr>
              <a:picLocks noChangeAspect="1" noChangeArrowheads="1"/>
            </p:cNvPicPr>
            <p:nvPr/>
          </p:nvPicPr>
          <p:blipFill>
            <a:blip r:embed="rId6">
              <a:extLst>
                <a:ext uri="{28A0092B-C50C-407E-A947-70E740481C1C}">
                  <a14:useLocalDpi xmlns:a14="http://schemas.microsoft.com/office/drawing/2010/main" val="0"/>
                </a:ext>
              </a:extLst>
            </a:blip>
            <a:srcRect b="130"/>
            <a:stretch>
              <a:fillRect/>
            </a:stretch>
          </p:blipFill>
          <p:spPr bwMode="auto">
            <a:xfrm>
              <a:off x="2267744" y="1346347"/>
              <a:ext cx="3844716" cy="246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7"/>
            <p:cNvSpPr txBox="1"/>
            <p:nvPr/>
          </p:nvSpPr>
          <p:spPr>
            <a:xfrm>
              <a:off x="2397800" y="1401385"/>
              <a:ext cx="954107" cy="2342325"/>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productive development &amp; food</a:t>
              </a:r>
              <a:r>
                <a:rPr lang="en-US" sz="1400" dirty="0">
                  <a:solidFill>
                    <a:srgbClr val="FFFFFF"/>
                  </a:solidFill>
                  <a:latin typeface="Arial" pitchFamily="34" charset="0"/>
                  <a:cs typeface="Arial" pitchFamily="34" charset="0"/>
                </a:rPr>
                <a:t> </a:t>
              </a:r>
              <a:r>
                <a:rPr lang="en-US" sz="1600" dirty="0">
                  <a:solidFill>
                    <a:srgbClr val="FFFFFF"/>
                  </a:solidFill>
                  <a:latin typeface="Arial" pitchFamily="34" charset="0"/>
                  <a:cs typeface="Arial" pitchFamily="34" charset="0"/>
                </a:rPr>
                <a:t>security</a:t>
              </a:r>
              <a:r>
                <a:rPr lang="en-US" sz="1400" dirty="0">
                  <a:solidFill>
                    <a:srgbClr val="FFFFFF"/>
                  </a:solidFill>
                  <a:latin typeface="Arial" pitchFamily="34" charset="0"/>
                  <a:cs typeface="Arial" pitchFamily="34" charset="0"/>
                </a:rPr>
                <a:t> </a:t>
              </a:r>
              <a:r>
                <a:rPr lang="en-US" sz="1600" dirty="0">
                  <a:solidFill>
                    <a:srgbClr val="FFFFFF"/>
                  </a:solidFill>
                  <a:latin typeface="Arial" pitchFamily="34" charset="0"/>
                  <a:cs typeface="Arial" pitchFamily="34" charset="0"/>
                </a:rPr>
                <a:t>programme</a:t>
              </a:r>
              <a:endParaRPr lang="en-GB" sz="1600" dirty="0">
                <a:solidFill>
                  <a:srgbClr val="FFFFFF"/>
                </a:solidFill>
                <a:latin typeface="Arial" pitchFamily="34" charset="0"/>
                <a:cs typeface="Arial" pitchFamily="34" charset="0"/>
              </a:endParaRPr>
            </a:p>
          </p:txBody>
        </p:sp>
        <p:sp>
          <p:nvSpPr>
            <p:cNvPr id="22565" name="TextBox 7"/>
            <p:cNvSpPr txBox="1">
              <a:spLocks noChangeArrowheads="1"/>
            </p:cNvSpPr>
            <p:nvPr/>
          </p:nvSpPr>
          <p:spPr bwMode="auto">
            <a:xfrm>
              <a:off x="5528326" y="3580219"/>
              <a:ext cx="5341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M. Gurtner</a:t>
              </a:r>
            </a:p>
          </p:txBody>
        </p:sp>
      </p:grpSp>
      <p:grpSp>
        <p:nvGrpSpPr>
          <p:cNvPr id="10" name="Group 9"/>
          <p:cNvGrpSpPr>
            <a:grpSpLocks/>
          </p:cNvGrpSpPr>
          <p:nvPr/>
        </p:nvGrpSpPr>
        <p:grpSpPr bwMode="auto">
          <a:xfrm>
            <a:off x="3408363" y="1854200"/>
            <a:ext cx="3651250" cy="2466975"/>
            <a:chOff x="3958968" y="1343164"/>
            <a:chExt cx="3651199" cy="2467026"/>
          </a:xfrm>
        </p:grpSpPr>
        <p:pic>
          <p:nvPicPr>
            <p:cNvPr id="2256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8968" y="1343164"/>
              <a:ext cx="3651199" cy="246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7"/>
            <p:cNvSpPr txBox="1"/>
            <p:nvPr/>
          </p:nvSpPr>
          <p:spPr>
            <a:xfrm>
              <a:off x="3995936" y="1463736"/>
              <a:ext cx="923330" cy="2232247"/>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zabré women’s </a:t>
              </a:r>
            </a:p>
            <a:p>
              <a:pPr fontAlgn="base">
                <a:spcBef>
                  <a:spcPct val="0"/>
                </a:spcBef>
                <a:spcAft>
                  <a:spcPct val="0"/>
                </a:spcAft>
                <a:defRPr/>
              </a:pPr>
              <a:r>
                <a:rPr lang="en-US" sz="1600" dirty="0">
                  <a:solidFill>
                    <a:srgbClr val="FFFFFF"/>
                  </a:solidFill>
                  <a:latin typeface="Arial" pitchFamily="34" charset="0"/>
                  <a:cs typeface="Arial" pitchFamily="34" charset="0"/>
                </a:rPr>
                <a:t>agroecological programme</a:t>
              </a:r>
              <a:endParaRPr lang="en-GB" sz="1600" dirty="0">
                <a:solidFill>
                  <a:srgbClr val="FFFFFF"/>
                </a:solidFill>
                <a:latin typeface="Arial" pitchFamily="34" charset="0"/>
                <a:cs typeface="Arial" pitchFamily="34" charset="0"/>
              </a:endParaRPr>
            </a:p>
          </p:txBody>
        </p:sp>
        <p:sp>
          <p:nvSpPr>
            <p:cNvPr id="22562" name="TextBox 7"/>
            <p:cNvSpPr txBox="1">
              <a:spLocks noChangeArrowheads="1"/>
            </p:cNvSpPr>
            <p:nvPr/>
          </p:nvSpPr>
          <p:spPr bwMode="auto">
            <a:xfrm>
              <a:off x="6948264" y="3571713"/>
              <a:ext cx="5581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R. Chatelain</a:t>
              </a:r>
            </a:p>
          </p:txBody>
        </p:sp>
      </p:grpSp>
      <p:grpSp>
        <p:nvGrpSpPr>
          <p:cNvPr id="14" name="Group 13"/>
          <p:cNvGrpSpPr>
            <a:grpSpLocks/>
          </p:cNvGrpSpPr>
          <p:nvPr/>
        </p:nvGrpSpPr>
        <p:grpSpPr bwMode="auto">
          <a:xfrm>
            <a:off x="4800600" y="1858963"/>
            <a:ext cx="4352925" cy="2468562"/>
            <a:chOff x="5324220" y="1344065"/>
            <a:chExt cx="4353595" cy="2468657"/>
          </a:xfrm>
        </p:grpSpPr>
        <p:pic>
          <p:nvPicPr>
            <p:cNvPr id="22557" name="Picture 6"/>
            <p:cNvPicPr>
              <a:picLocks noChangeAspect="1" noChangeArrowheads="1"/>
            </p:cNvPicPr>
            <p:nvPr/>
          </p:nvPicPr>
          <p:blipFill>
            <a:blip r:embed="rId8">
              <a:extLst>
                <a:ext uri="{28A0092B-C50C-407E-A947-70E740481C1C}">
                  <a14:useLocalDpi xmlns:a14="http://schemas.microsoft.com/office/drawing/2010/main" val="0"/>
                </a:ext>
              </a:extLst>
            </a:blip>
            <a:srcRect b="275"/>
            <a:stretch>
              <a:fillRect/>
            </a:stretch>
          </p:blipFill>
          <p:spPr bwMode="auto">
            <a:xfrm>
              <a:off x="5324220" y="1344065"/>
              <a:ext cx="4353595" cy="246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7"/>
            <p:cNvSpPr txBox="1"/>
            <p:nvPr/>
          </p:nvSpPr>
          <p:spPr>
            <a:xfrm>
              <a:off x="5407060" y="1443728"/>
              <a:ext cx="677108" cy="2232247"/>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promoting farmer innovation</a:t>
              </a:r>
              <a:endParaRPr lang="en-GB" sz="1600" dirty="0">
                <a:solidFill>
                  <a:srgbClr val="FFFFFF"/>
                </a:solidFill>
                <a:latin typeface="Arial" pitchFamily="34" charset="0"/>
                <a:cs typeface="Arial" pitchFamily="34" charset="0"/>
              </a:endParaRPr>
            </a:p>
          </p:txBody>
        </p:sp>
        <p:sp>
          <p:nvSpPr>
            <p:cNvPr id="22559" name="Rectangle 10"/>
            <p:cNvSpPr>
              <a:spLocks noChangeArrowheads="1"/>
            </p:cNvSpPr>
            <p:nvPr/>
          </p:nvSpPr>
          <p:spPr bwMode="auto">
            <a:xfrm>
              <a:off x="9005641" y="3518780"/>
              <a:ext cx="6046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W. Critcheley</a:t>
              </a:r>
            </a:p>
          </p:txBody>
        </p:sp>
      </p:grpSp>
      <p:grpSp>
        <p:nvGrpSpPr>
          <p:cNvPr id="21" name="Group 20"/>
          <p:cNvGrpSpPr>
            <a:grpSpLocks/>
          </p:cNvGrpSpPr>
          <p:nvPr/>
        </p:nvGrpSpPr>
        <p:grpSpPr bwMode="auto">
          <a:xfrm>
            <a:off x="-28575" y="4321175"/>
            <a:ext cx="3987800" cy="2555875"/>
            <a:chOff x="-27782" y="4325271"/>
            <a:chExt cx="3986749" cy="2555513"/>
          </a:xfrm>
        </p:grpSpPr>
        <p:pic>
          <p:nvPicPr>
            <p:cNvPr id="2255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82" y="4325271"/>
              <a:ext cx="3986749" cy="255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7"/>
            <p:cNvSpPr txBox="1"/>
            <p:nvPr/>
          </p:nvSpPr>
          <p:spPr>
            <a:xfrm>
              <a:off x="60646" y="4509121"/>
              <a:ext cx="677108" cy="2232247"/>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farmer initiative within enabling environment</a:t>
              </a:r>
              <a:endParaRPr lang="en-GB" sz="1600" dirty="0">
                <a:solidFill>
                  <a:srgbClr val="FFFFFF"/>
                </a:solidFill>
                <a:latin typeface="Arial" pitchFamily="34" charset="0"/>
                <a:cs typeface="Arial" pitchFamily="34" charset="0"/>
              </a:endParaRPr>
            </a:p>
          </p:txBody>
        </p:sp>
        <p:sp>
          <p:nvSpPr>
            <p:cNvPr id="22556" name="Rectangle 33"/>
            <p:cNvSpPr>
              <a:spLocks noChangeArrowheads="1"/>
            </p:cNvSpPr>
            <p:nvPr/>
          </p:nvSpPr>
          <p:spPr bwMode="auto">
            <a:xfrm>
              <a:off x="3371377" y="6567305"/>
              <a:ext cx="4555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N. Güdel</a:t>
              </a:r>
            </a:p>
          </p:txBody>
        </p:sp>
      </p:grpSp>
      <p:grpSp>
        <p:nvGrpSpPr>
          <p:cNvPr id="23" name="Group 22"/>
          <p:cNvGrpSpPr>
            <a:grpSpLocks/>
          </p:cNvGrpSpPr>
          <p:nvPr/>
        </p:nvGrpSpPr>
        <p:grpSpPr bwMode="auto">
          <a:xfrm>
            <a:off x="1184275" y="4318000"/>
            <a:ext cx="3963988" cy="2559050"/>
            <a:chOff x="1184342" y="4322088"/>
            <a:chExt cx="3963760" cy="2558696"/>
          </a:xfrm>
        </p:grpSpPr>
        <p:pic>
          <p:nvPicPr>
            <p:cNvPr id="22551"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4342" y="4322088"/>
              <a:ext cx="3963760" cy="2558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7"/>
            <p:cNvSpPr txBox="1"/>
            <p:nvPr/>
          </p:nvSpPr>
          <p:spPr>
            <a:xfrm>
              <a:off x="1200398" y="4509120"/>
              <a:ext cx="923330" cy="2232247"/>
            </a:xfrm>
            <a:prstGeom prst="rect">
              <a:avLst/>
            </a:prstGeom>
            <a:noFill/>
          </p:spPr>
          <p:txBody>
            <a:bodyPr vert="vert270">
              <a:spAutoFit/>
            </a:bodyPr>
            <a:lstStyle/>
            <a:p>
              <a:pPr fontAlgn="base">
                <a:spcBef>
                  <a:spcPct val="0"/>
                </a:spcBef>
                <a:spcAft>
                  <a:spcPct val="0"/>
                </a:spcAft>
                <a:defRPr/>
              </a:pPr>
              <a:r>
                <a:rPr lang="en-US" sz="1600" dirty="0">
                  <a:solidFill>
                    <a:srgbClr val="FF3300"/>
                  </a:solidFill>
                  <a:latin typeface="Arial" pitchFamily="34" charset="0"/>
                  <a:cs typeface="Arial" pitchFamily="34" charset="0"/>
                </a:rPr>
                <a:t>integrated rural community development</a:t>
              </a:r>
              <a:endParaRPr lang="en-GB" sz="1600" dirty="0">
                <a:solidFill>
                  <a:srgbClr val="FF3300"/>
                </a:solidFill>
                <a:latin typeface="Arial" pitchFamily="34" charset="0"/>
                <a:cs typeface="Arial" pitchFamily="34" charset="0"/>
              </a:endParaRPr>
            </a:p>
          </p:txBody>
        </p:sp>
        <p:sp>
          <p:nvSpPr>
            <p:cNvPr id="22553" name="Rectangle 37"/>
            <p:cNvSpPr>
              <a:spLocks noChangeArrowheads="1"/>
            </p:cNvSpPr>
            <p:nvPr/>
          </p:nvSpPr>
          <p:spPr bwMode="auto">
            <a:xfrm>
              <a:off x="4418471" y="6577908"/>
              <a:ext cx="5341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3300"/>
                  </a:solidFill>
                  <a:latin typeface="Arial" pitchFamily="34" charset="0"/>
                  <a:cs typeface="Arial" pitchFamily="34" charset="0"/>
                </a:rPr>
                <a:t>M. Gurtner</a:t>
              </a:r>
            </a:p>
          </p:txBody>
        </p:sp>
      </p:grpSp>
      <p:grpSp>
        <p:nvGrpSpPr>
          <p:cNvPr id="24" name="Group 23"/>
          <p:cNvGrpSpPr>
            <a:grpSpLocks/>
          </p:cNvGrpSpPr>
          <p:nvPr/>
        </p:nvGrpSpPr>
        <p:grpSpPr bwMode="auto">
          <a:xfrm>
            <a:off x="2268538" y="4321175"/>
            <a:ext cx="3970337" cy="2555875"/>
            <a:chOff x="2267744" y="4325272"/>
            <a:chExt cx="3970701" cy="2555512"/>
          </a:xfrm>
        </p:grpSpPr>
        <p:pic>
          <p:nvPicPr>
            <p:cNvPr id="22548"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7744" y="4325272"/>
              <a:ext cx="3970701" cy="255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7"/>
            <p:cNvSpPr txBox="1"/>
            <p:nvPr/>
          </p:nvSpPr>
          <p:spPr>
            <a:xfrm>
              <a:off x="2411760" y="4509120"/>
              <a:ext cx="923330" cy="2232247"/>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transition from centralized regime to local initiative</a:t>
              </a:r>
              <a:endParaRPr lang="en-GB" sz="1600" dirty="0">
                <a:solidFill>
                  <a:srgbClr val="FFFFFF"/>
                </a:solidFill>
                <a:latin typeface="Arial" pitchFamily="34" charset="0"/>
                <a:cs typeface="Arial" pitchFamily="34" charset="0"/>
              </a:endParaRPr>
            </a:p>
          </p:txBody>
        </p:sp>
        <p:sp>
          <p:nvSpPr>
            <p:cNvPr id="22550" name="Rectangle 41"/>
            <p:cNvSpPr>
              <a:spLocks noChangeArrowheads="1"/>
            </p:cNvSpPr>
            <p:nvPr/>
          </p:nvSpPr>
          <p:spPr bwMode="auto">
            <a:xfrm>
              <a:off x="5541646" y="6640412"/>
              <a:ext cx="5389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P. Niederer</a:t>
              </a:r>
            </a:p>
          </p:txBody>
        </p:sp>
      </p:grpSp>
      <p:grpSp>
        <p:nvGrpSpPr>
          <p:cNvPr id="25" name="Group 24"/>
          <p:cNvGrpSpPr>
            <a:grpSpLocks/>
          </p:cNvGrpSpPr>
          <p:nvPr/>
        </p:nvGrpSpPr>
        <p:grpSpPr bwMode="auto">
          <a:xfrm>
            <a:off x="3405188" y="4319588"/>
            <a:ext cx="3967162" cy="2555875"/>
            <a:chOff x="3958967" y="4325272"/>
            <a:chExt cx="3966600" cy="2555512"/>
          </a:xfrm>
        </p:grpSpPr>
        <p:pic>
          <p:nvPicPr>
            <p:cNvPr id="22545"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8967" y="4325272"/>
              <a:ext cx="3966600" cy="255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7"/>
            <p:cNvSpPr txBox="1"/>
            <p:nvPr/>
          </p:nvSpPr>
          <p:spPr>
            <a:xfrm>
              <a:off x="4190102" y="4530327"/>
              <a:ext cx="923330" cy="2232247"/>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comprehensive watershed development</a:t>
              </a:r>
              <a:endParaRPr lang="en-GB" sz="1600" dirty="0">
                <a:solidFill>
                  <a:srgbClr val="FFFFFF"/>
                </a:solidFill>
                <a:latin typeface="Arial" pitchFamily="34" charset="0"/>
                <a:cs typeface="Arial" pitchFamily="34" charset="0"/>
              </a:endParaRPr>
            </a:p>
          </p:txBody>
        </p:sp>
        <p:sp>
          <p:nvSpPr>
            <p:cNvPr id="22547" name="Rectangle 45"/>
            <p:cNvSpPr>
              <a:spLocks noChangeArrowheads="1"/>
            </p:cNvSpPr>
            <p:nvPr/>
          </p:nvSpPr>
          <p:spPr bwMode="auto">
            <a:xfrm>
              <a:off x="7363945" y="6614297"/>
              <a:ext cx="4924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D. Gandhi</a:t>
              </a:r>
            </a:p>
          </p:txBody>
        </p:sp>
      </p:grpSp>
      <p:grpSp>
        <p:nvGrpSpPr>
          <p:cNvPr id="26" name="Group 25"/>
          <p:cNvGrpSpPr>
            <a:grpSpLocks/>
          </p:cNvGrpSpPr>
          <p:nvPr/>
        </p:nvGrpSpPr>
        <p:grpSpPr bwMode="auto">
          <a:xfrm>
            <a:off x="4824413" y="4318000"/>
            <a:ext cx="4367212" cy="2584450"/>
            <a:chOff x="5335044" y="4519724"/>
            <a:chExt cx="3990185" cy="2361060"/>
          </a:xfrm>
        </p:grpSpPr>
        <p:pic>
          <p:nvPicPr>
            <p:cNvPr id="22542" name="Picture 11"/>
            <p:cNvPicPr>
              <a:picLocks noChangeAspect="1" noChangeArrowheads="1"/>
            </p:cNvPicPr>
            <p:nvPr/>
          </p:nvPicPr>
          <p:blipFill>
            <a:blip r:embed="rId13">
              <a:extLst>
                <a:ext uri="{28A0092B-C50C-407E-A947-70E740481C1C}">
                  <a14:useLocalDpi xmlns:a14="http://schemas.microsoft.com/office/drawing/2010/main" val="0"/>
                </a:ext>
              </a:extLst>
            </a:blip>
            <a:srcRect t="7944"/>
            <a:stretch>
              <a:fillRect/>
            </a:stretch>
          </p:blipFill>
          <p:spPr bwMode="auto">
            <a:xfrm>
              <a:off x="5335044" y="4519724"/>
              <a:ext cx="3990185" cy="236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7"/>
            <p:cNvSpPr txBox="1"/>
            <p:nvPr/>
          </p:nvSpPr>
          <p:spPr>
            <a:xfrm>
              <a:off x="5603713" y="4519724"/>
              <a:ext cx="677108" cy="2232247"/>
            </a:xfrm>
            <a:prstGeom prst="rect">
              <a:avLst/>
            </a:prstGeom>
            <a:noFill/>
          </p:spPr>
          <p:txBody>
            <a:bodyPr vert="vert270">
              <a:spAutoFit/>
            </a:bodyPr>
            <a:lstStyle/>
            <a:p>
              <a:pPr fontAlgn="base">
                <a:spcBef>
                  <a:spcPct val="0"/>
                </a:spcBef>
                <a:spcAft>
                  <a:spcPct val="0"/>
                </a:spcAft>
                <a:defRPr/>
              </a:pPr>
              <a:r>
                <a:rPr lang="en-US" sz="1600" dirty="0">
                  <a:solidFill>
                    <a:srgbClr val="FFFFFF"/>
                  </a:solidFill>
                  <a:latin typeface="Arial" pitchFamily="34" charset="0"/>
                  <a:cs typeface="Arial" pitchFamily="34" charset="0"/>
                </a:rPr>
                <a:t>incentive-based catchment treatment</a:t>
              </a:r>
              <a:endParaRPr lang="en-GB" sz="1600" dirty="0">
                <a:solidFill>
                  <a:srgbClr val="FFFFFF"/>
                </a:solidFill>
                <a:latin typeface="Arial" pitchFamily="34" charset="0"/>
                <a:cs typeface="Arial" pitchFamily="34" charset="0"/>
              </a:endParaRPr>
            </a:p>
          </p:txBody>
        </p:sp>
        <p:sp>
          <p:nvSpPr>
            <p:cNvPr id="22544" name="Rectangle 49"/>
            <p:cNvSpPr>
              <a:spLocks noChangeArrowheads="1"/>
            </p:cNvSpPr>
            <p:nvPr/>
          </p:nvSpPr>
          <p:spPr bwMode="auto">
            <a:xfrm>
              <a:off x="8859464" y="6625053"/>
              <a:ext cx="4347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fontAlgn="base" hangingPunct="1">
                <a:spcBef>
                  <a:spcPct val="0"/>
                </a:spcBef>
                <a:spcAft>
                  <a:spcPct val="0"/>
                </a:spcAft>
                <a:buFontTx/>
                <a:buNone/>
              </a:pPr>
              <a:r>
                <a:rPr lang="de-CH" altLang="en-US" sz="600" smtClean="0">
                  <a:solidFill>
                    <a:srgbClr val="FFFFFF"/>
                  </a:solidFill>
                  <a:latin typeface="Arial" pitchFamily="34" charset="0"/>
                  <a:cs typeface="Arial" pitchFamily="34" charset="0"/>
                </a:rPr>
                <a:t>G. Heim</a:t>
              </a:r>
            </a:p>
          </p:txBody>
        </p:sp>
      </p:grpSp>
      <p:sp>
        <p:nvSpPr>
          <p:cNvPr id="22540" name="TextBox 6"/>
          <p:cNvSpPr txBox="1">
            <a:spLocks noChangeArrowheads="1"/>
          </p:cNvSpPr>
          <p:nvPr/>
        </p:nvSpPr>
        <p:spPr bwMode="auto">
          <a:xfrm>
            <a:off x="107950" y="344488"/>
            <a:ext cx="4608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fontAlgn="base">
              <a:spcAft>
                <a:spcPct val="0"/>
              </a:spcAft>
              <a:buFontTx/>
              <a:buNone/>
            </a:pPr>
            <a:r>
              <a:rPr lang="de-CH" altLang="de-DE" sz="2400" b="1" smtClean="0">
                <a:solidFill>
                  <a:srgbClr val="C84C1A"/>
                </a:solidFill>
                <a:latin typeface="Arial" pitchFamily="34" charset="0"/>
                <a:cs typeface="Arial" pitchFamily="34" charset="0"/>
              </a:rPr>
              <a:t>SLM Approach: examples</a:t>
            </a:r>
          </a:p>
        </p:txBody>
      </p:sp>
      <p:sp>
        <p:nvSpPr>
          <p:cNvPr id="22541" name="Rectangle 47"/>
          <p:cNvSpPr>
            <a:spLocks noChangeArrowheads="1"/>
          </p:cNvSpPr>
          <p:nvPr/>
        </p:nvSpPr>
        <p:spPr bwMode="auto">
          <a:xfrm>
            <a:off x="7739063" y="712788"/>
            <a:ext cx="1398587" cy="4349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chemeClr val="tx1"/>
                </a:solidFill>
                <a:latin typeface="Arial Unicode MS" pitchFamily="34" charset="-128"/>
              </a:defRPr>
            </a:lvl1pPr>
            <a:lvl2pPr marL="742950" indent="-285750" eaLnBrk="0" hangingPunct="0">
              <a:spcBef>
                <a:spcPct val="20000"/>
              </a:spcBef>
              <a:buChar char="–"/>
              <a:defRPr sz="2800">
                <a:solidFill>
                  <a:schemeClr val="tx1"/>
                </a:solidFill>
                <a:latin typeface="Arial Unicode MS" pitchFamily="34" charset="-128"/>
              </a:defRPr>
            </a:lvl2pPr>
            <a:lvl3pPr marL="1143000" indent="-228600" eaLnBrk="0" hangingPunct="0">
              <a:spcBef>
                <a:spcPct val="20000"/>
              </a:spcBef>
              <a:buChar char="•"/>
              <a:defRPr sz="24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fontAlgn="base">
              <a:spcBef>
                <a:spcPct val="50000"/>
              </a:spcBef>
              <a:spcAft>
                <a:spcPct val="0"/>
              </a:spcAft>
              <a:buFontTx/>
              <a:buNone/>
            </a:pPr>
            <a:endParaRPr lang="de-CH" altLang="en-US" sz="1400" smtClean="0">
              <a:solidFill>
                <a:srgbClr val="FF3300"/>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pPr>
              <a:defRPr/>
            </a:pPr>
            <a:fld id="{E1AE30FE-D75B-4B12-AB98-024F7373A016}" type="slidenum">
              <a:rPr lang="en-US" altLang="de-DE" smtClean="0"/>
              <a:pPr>
                <a:defRPr/>
              </a:pPr>
              <a:t>8</a:t>
            </a:fld>
            <a:endParaRPr lang="en-US" altLang="de-DE"/>
          </a:p>
        </p:txBody>
      </p:sp>
    </p:spTree>
    <p:custDataLst>
      <p:tags r:id="rId1"/>
    </p:custDataLst>
    <p:extLst>
      <p:ext uri="{BB962C8B-B14F-4D97-AF65-F5344CB8AC3E}">
        <p14:creationId xmlns:p14="http://schemas.microsoft.com/office/powerpoint/2010/main" val="1512496336"/>
      </p:ext>
    </p:extLst>
  </p:cSld>
  <p:clrMapOvr>
    <a:masterClrMapping/>
  </p:clrMapOvr>
  <p:transition spd="slow" advClick="0" advTm="2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20445" y="116632"/>
            <a:ext cx="7260135" cy="67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lvl1pPr>
              <a:defRPr sz="1400">
                <a:solidFill>
                  <a:srgbClr val="FF3300"/>
                </a:solidFill>
                <a:latin typeface="Arial" charset="0"/>
              </a:defRPr>
            </a:lvl1pPr>
            <a:lvl2pPr marL="742950" indent="-285750">
              <a:defRPr sz="1400">
                <a:solidFill>
                  <a:srgbClr val="FF3300"/>
                </a:solidFill>
                <a:latin typeface="Arial" charset="0"/>
              </a:defRPr>
            </a:lvl2pPr>
            <a:lvl3pPr marL="1143000" indent="-228600">
              <a:defRPr sz="1400">
                <a:solidFill>
                  <a:srgbClr val="FF3300"/>
                </a:solidFill>
                <a:latin typeface="Arial" charset="0"/>
              </a:defRPr>
            </a:lvl3pPr>
            <a:lvl4pPr marL="1600200" indent="-228600">
              <a:defRPr sz="1400">
                <a:solidFill>
                  <a:srgbClr val="FF3300"/>
                </a:solidFill>
                <a:latin typeface="Arial" charset="0"/>
              </a:defRPr>
            </a:lvl4pPr>
            <a:lvl5pPr marL="2057400" indent="-228600">
              <a:defRPr sz="1400">
                <a:solidFill>
                  <a:srgbClr val="FF3300"/>
                </a:solidFill>
                <a:latin typeface="Arial" charset="0"/>
              </a:defRPr>
            </a:lvl5pPr>
            <a:lvl6pPr marL="2514600" indent="-228600" eaLnBrk="0" fontAlgn="base" hangingPunct="0">
              <a:spcBef>
                <a:spcPct val="50000"/>
              </a:spcBef>
              <a:spcAft>
                <a:spcPct val="0"/>
              </a:spcAft>
              <a:defRPr sz="1400">
                <a:solidFill>
                  <a:srgbClr val="FF3300"/>
                </a:solidFill>
                <a:latin typeface="Arial" charset="0"/>
              </a:defRPr>
            </a:lvl6pPr>
            <a:lvl7pPr marL="2971800" indent="-228600" eaLnBrk="0" fontAlgn="base" hangingPunct="0">
              <a:spcBef>
                <a:spcPct val="50000"/>
              </a:spcBef>
              <a:spcAft>
                <a:spcPct val="0"/>
              </a:spcAft>
              <a:defRPr sz="1400">
                <a:solidFill>
                  <a:srgbClr val="FF3300"/>
                </a:solidFill>
                <a:latin typeface="Arial" charset="0"/>
              </a:defRPr>
            </a:lvl7pPr>
            <a:lvl8pPr marL="3429000" indent="-228600" eaLnBrk="0" fontAlgn="base" hangingPunct="0">
              <a:spcBef>
                <a:spcPct val="50000"/>
              </a:spcBef>
              <a:spcAft>
                <a:spcPct val="0"/>
              </a:spcAft>
              <a:defRPr sz="1400">
                <a:solidFill>
                  <a:srgbClr val="FF3300"/>
                </a:solidFill>
                <a:latin typeface="Arial" charset="0"/>
              </a:defRPr>
            </a:lvl8pPr>
            <a:lvl9pPr marL="3886200" indent="-228600" eaLnBrk="0" fontAlgn="base" hangingPunct="0">
              <a:spcBef>
                <a:spcPct val="50000"/>
              </a:spcBef>
              <a:spcAft>
                <a:spcPct val="0"/>
              </a:spcAft>
              <a:defRPr sz="1400">
                <a:solidFill>
                  <a:srgbClr val="FF3300"/>
                </a:solidFill>
                <a:latin typeface="Arial" charset="0"/>
              </a:defRPr>
            </a:lvl9pPr>
          </a:lstStyle>
          <a:p>
            <a:pPr>
              <a:spcBef>
                <a:spcPct val="0"/>
              </a:spcBef>
            </a:pPr>
            <a:r>
              <a:rPr lang="en-GB" altLang="de-DE" sz="3200" b="1" dirty="0">
                <a:solidFill>
                  <a:schemeClr val="tx1"/>
                </a:solidFill>
                <a:latin typeface="Arial" panose="020B0604020202020204" pitchFamily="34" charset="0"/>
                <a:ea typeface="+mj-ea"/>
                <a:cs typeface="Arial" panose="020B0604020202020204" pitchFamily="34" charset="0"/>
              </a:rPr>
              <a:t>Q</a:t>
            </a:r>
            <a:r>
              <a:rPr lang="en-GB" altLang="de-DE" sz="3200" b="1" dirty="0" smtClean="0">
                <a:solidFill>
                  <a:schemeClr val="tx1"/>
                </a:solidFill>
                <a:latin typeface="Arial" panose="020B0604020202020204" pitchFamily="34" charset="0"/>
                <a:ea typeface="+mj-ea"/>
                <a:cs typeface="Arial" panose="020B0604020202020204" pitchFamily="34" charset="0"/>
              </a:rPr>
              <a:t>T &amp; QA - Questionnaires</a:t>
            </a:r>
            <a:endParaRPr lang="en-GB" altLang="de-DE" sz="3200" b="1" dirty="0">
              <a:solidFill>
                <a:schemeClr val="tx1"/>
              </a:solidFill>
              <a:latin typeface="Arial" panose="020B0604020202020204" pitchFamily="34" charset="0"/>
              <a:ea typeface="+mj-ea"/>
              <a:cs typeface="Arial" panose="020B0604020202020204" pitchFamily="34" charset="0"/>
            </a:endParaRPr>
          </a:p>
        </p:txBody>
      </p:sp>
      <p:cxnSp>
        <p:nvCxnSpPr>
          <p:cNvPr id="12" name="Straight Connector 11"/>
          <p:cNvCxnSpPr/>
          <p:nvPr/>
        </p:nvCxnSpPr>
        <p:spPr>
          <a:xfrm>
            <a:off x="-108520" y="1196752"/>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855021"/>
            <a:ext cx="9252520" cy="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445" y="1211280"/>
            <a:ext cx="3722682" cy="462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14592" y="1211280"/>
            <a:ext cx="3265720" cy="4643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54A6C5D-B9C1-4906-B0B9-FD26F1339D6F}" type="slidenum">
              <a:rPr lang="en-US" smtClean="0"/>
              <a:t>9</a:t>
            </a:fld>
            <a:endParaRPr lang="en-US"/>
          </a:p>
        </p:txBody>
      </p:sp>
    </p:spTree>
    <p:extLst>
      <p:ext uri="{BB962C8B-B14F-4D97-AF65-F5344CB8AC3E}">
        <p14:creationId xmlns:p14="http://schemas.microsoft.com/office/powerpoint/2010/main" val="389741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2.5|1.9|1.6|1.9|1.6|2.2|2.5|2.2|2|2.2"/>
</p:tagLst>
</file>

<file path=ppt/tags/tag2.xml><?xml version="1.0" encoding="utf-8"?>
<p:tagLst xmlns:a="http://schemas.openxmlformats.org/drawingml/2006/main" xmlns:r="http://schemas.openxmlformats.org/officeDocument/2006/relationships" xmlns:p="http://schemas.openxmlformats.org/presentationml/2006/main">
  <p:tag name="TIMING" val="|8.6|2.6|4.2|3.8|3.1|3.9|4.9|6|3.6"/>
</p:tagLst>
</file>

<file path=ppt/tags/tag3.xml><?xml version="1.0" encoding="utf-8"?>
<p:tagLst xmlns:a="http://schemas.openxmlformats.org/drawingml/2006/main" xmlns:r="http://schemas.openxmlformats.org/officeDocument/2006/relationships" xmlns:p="http://schemas.openxmlformats.org/presentationml/2006/main">
  <p:tag name="TIMING" val="|0.1|0.1|0.1"/>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400" b="0" i="0" u="none" strike="noStrike" cap="none" normalizeH="0" baseline="0" smtClean="0">
            <a:ln>
              <a:noFill/>
            </a:ln>
            <a:solidFill>
              <a:srgbClr val="FF33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400" b="0" i="0" u="none" strike="noStrike" cap="none" normalizeH="0" baseline="0" smtClean="0">
            <a:ln>
              <a:noFill/>
            </a:ln>
            <a:solidFill>
              <a:srgbClr val="FF33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WOCAT_Theme</Template>
  <TotalTime>0</TotalTime>
  <Words>2857</Words>
  <Application>Microsoft Office PowerPoint</Application>
  <PresentationFormat>On-screen Show (4:3)</PresentationFormat>
  <Paragraphs>403</Paragraphs>
  <Slides>65</Slides>
  <Notes>28</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65</vt:i4>
      </vt:variant>
    </vt:vector>
  </HeadingPairs>
  <TitlesOfParts>
    <vt:vector size="78" baseType="lpstr">
      <vt:lpstr>Arial</vt:lpstr>
      <vt:lpstr>Arial </vt:lpstr>
      <vt:lpstr>Arial Unicode MS</vt:lpstr>
      <vt:lpstr>Calibri</vt:lpstr>
      <vt:lpstr>Futura Bk BT</vt:lpstr>
      <vt:lpstr>Lucida Sans Unicode</vt:lpstr>
      <vt:lpstr>Open Sans</vt:lpstr>
      <vt:lpstr>Times New Roman</vt:lpstr>
      <vt:lpstr>Wingdings</vt:lpstr>
      <vt:lpstr>2_Custom Design</vt:lpstr>
      <vt:lpstr>Custom Design</vt:lpstr>
      <vt:lpstr>2_Default Design</vt:lpstr>
      <vt:lpstr>Corel PHOTO-PAINT 10.0 Image</vt:lpstr>
      <vt:lpstr>Documenting best practices in SLM with Questionnaires on Technologies  (QT) &amp; Approaches(QA)</vt:lpstr>
      <vt:lpstr>PowerPoint Presentation</vt:lpstr>
      <vt:lpstr>Documenting SLM good practices in the field </vt:lpstr>
      <vt:lpstr>PowerPoint Presentation</vt:lpstr>
      <vt:lpstr>PowerPoint Presentation</vt:lpstr>
      <vt:lpstr>PowerPoint Presentation</vt:lpstr>
      <vt:lpstr>PowerPoint Presentation</vt:lpstr>
      <vt:lpstr>PowerPoint Presentation</vt:lpstr>
      <vt:lpstr>PowerPoint Presentation</vt:lpstr>
      <vt:lpstr>QT structure &amp; content</vt:lpstr>
      <vt:lpstr>QA structure &amp;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Technical specifications, implementation activities, inputs and costs</vt:lpstr>
      <vt:lpstr>4. Technical specifications, implementation activities, inputs and costs</vt:lpstr>
      <vt:lpstr>4. Technical specifications, implementation activities, inputs and costs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WOCAT Tools   Questionnaires on  Technologies (QT) and Approaches (QA)</dc:title>
  <dc:creator>Gudrun Schwilch</dc:creator>
  <cp:lastModifiedBy>Joana Eichenberger</cp:lastModifiedBy>
  <cp:revision>514</cp:revision>
  <cp:lastPrinted>2017-01-26T11:17:09Z</cp:lastPrinted>
  <dcterms:created xsi:type="dcterms:W3CDTF">2014-03-31T11:51:19Z</dcterms:created>
  <dcterms:modified xsi:type="dcterms:W3CDTF">2022-03-14T12:47:49Z</dcterms:modified>
</cp:coreProperties>
</file>