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34" r:id="rId1"/>
    <p:sldMasterId id="2147483847" r:id="rId2"/>
    <p:sldMasterId id="2147483859" r:id="rId3"/>
  </p:sldMasterIdLst>
  <p:notesMasterIdLst>
    <p:notesMasterId r:id="rId25"/>
  </p:notesMasterIdLst>
  <p:handoutMasterIdLst>
    <p:handoutMasterId r:id="rId26"/>
  </p:handoutMasterIdLst>
  <p:sldIdLst>
    <p:sldId id="465" r:id="rId4"/>
    <p:sldId id="477" r:id="rId5"/>
    <p:sldId id="365" r:id="rId6"/>
    <p:sldId id="403" r:id="rId7"/>
    <p:sldId id="378" r:id="rId8"/>
    <p:sldId id="380" r:id="rId9"/>
    <p:sldId id="448" r:id="rId10"/>
    <p:sldId id="467" r:id="rId11"/>
    <p:sldId id="468" r:id="rId12"/>
    <p:sldId id="469" r:id="rId13"/>
    <p:sldId id="472" r:id="rId14"/>
    <p:sldId id="473" r:id="rId15"/>
    <p:sldId id="470" r:id="rId16"/>
    <p:sldId id="471" r:id="rId17"/>
    <p:sldId id="459" r:id="rId18"/>
    <p:sldId id="460" r:id="rId19"/>
    <p:sldId id="461" r:id="rId20"/>
    <p:sldId id="462" r:id="rId21"/>
    <p:sldId id="463" r:id="rId22"/>
    <p:sldId id="476" r:id="rId23"/>
    <p:sldId id="474" r:id="rId24"/>
  </p:sldIdLst>
  <p:sldSz cx="9144000" cy="6858000" type="screen4x3"/>
  <p:notesSz cx="6797675" cy="9928225"/>
  <p:embeddedFontLst>
    <p:embeddedFont>
      <p:font typeface="Lucida Sans Unicode" panose="020B0602030504020204" pitchFamily="3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Arial Unicode MS" panose="020B0604020202020204" pitchFamily="34" charset="-128"/>
      <p:regular r:id="rId32"/>
    </p:embeddedFont>
    <p:embeddedFont>
      <p:font typeface="Times" panose="020206030504050203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8C39"/>
    <a:srgbClr val="FF6600"/>
    <a:srgbClr val="FFFF99"/>
    <a:srgbClr val="CC6600"/>
    <a:srgbClr val="E30613"/>
    <a:srgbClr val="FFCC00"/>
    <a:srgbClr val="F39200"/>
    <a:srgbClr val="8BC1E5"/>
    <a:srgbClr val="FFD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87227" autoAdjust="0"/>
  </p:normalViewPr>
  <p:slideViewPr>
    <p:cSldViewPr>
      <p:cViewPr>
        <p:scale>
          <a:sx n="60" d="100"/>
          <a:sy n="60" d="100"/>
        </p:scale>
        <p:origin x="-2102" y="-5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8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872FE-900F-4B85-B0F5-DDA3EEC8CF98}" type="datetimeFigureOut">
              <a:rPr lang="en-GB" smtClean="0"/>
              <a:t>09/05/2017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9BC20-3745-4A26-B89E-B3A18E99F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185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8C6C6-7969-4AA1-AE3B-CD69D7E4FB61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57D80-E55A-4CFF-A967-40A8F72A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8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800">
                <a:solidFill>
                  <a:srgbClr val="FF3300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rgbClr val="FF3300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rgbClr val="FF3300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rgbClr val="FF3300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9pPr>
          </a:lstStyle>
          <a:p>
            <a:fld id="{5965F28C-D7B6-4F1A-9E36-FECBBB5FB17E}" type="slidenum">
              <a:rPr lang="en-GB" altLang="en-US" sz="1200">
                <a:solidFill>
                  <a:prstClr val="black"/>
                </a:solidFill>
                <a:latin typeface="Times New Roman" pitchFamily="18" charset="0"/>
              </a:rPr>
              <a:pPr/>
              <a:t>3</a:t>
            </a:fld>
            <a:endParaRPr lang="en-GB" altLang="en-US" sz="12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5988" y="744538"/>
            <a:ext cx="4965700" cy="372427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LADA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257D80-E55A-4CFF-A967-40A8F72A92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21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65700" cy="3725863"/>
          </a:xfrm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767" y="4716236"/>
            <a:ext cx="4986142" cy="446835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ZA" alt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19D3B55-3C4C-4247-8667-C5A136B00B07}" type="slidenum">
              <a:rPr lang="en-US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305675" y="1438275"/>
            <a:ext cx="1835150" cy="5073650"/>
          </a:xfrm>
          <a:prstGeom prst="rect">
            <a:avLst/>
          </a:prstGeom>
          <a:solidFill>
            <a:srgbClr val="B3CCE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BED3EA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115888"/>
            <a:ext cx="7305675" cy="6640512"/>
          </a:xfrm>
          <a:prstGeom prst="rect">
            <a:avLst/>
          </a:prstGeom>
          <a:solidFill>
            <a:srgbClr val="E1EB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1438275"/>
            <a:ext cx="7305675" cy="5073650"/>
          </a:xfrm>
          <a:prstGeom prst="rect">
            <a:avLst/>
          </a:prstGeom>
          <a:solidFill>
            <a:srgbClr val="9CBDD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pic>
        <p:nvPicPr>
          <p:cNvPr id="7" name="Picture 10" descr="cde_centre_colo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5425" y="107950"/>
            <a:ext cx="1166813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 descr="Wocat_Logo_ohn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260350"/>
            <a:ext cx="251936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539750" y="1654175"/>
            <a:ext cx="6621463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CH" noProof="0" smtClean="0"/>
              <a:t>Mastertitelformat bearbeiten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539750" y="3022600"/>
            <a:ext cx="6621463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CH" noProof="0" smtClean="0"/>
              <a:t>Master-Untertitelformat bearbeiten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539750" y="6548438"/>
            <a:ext cx="2889250" cy="252412"/>
          </a:xfrm>
        </p:spPr>
        <p:txBody>
          <a:bodyPr wrap="none"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8743950" y="6548438"/>
            <a:ext cx="360363" cy="215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872ED1-812B-472B-A4B2-5FDAF324118C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 sz="1400">
              <a:solidFill>
                <a:srgbClr val="000000"/>
              </a:solidFill>
            </a:endParaRPr>
          </a:p>
        </p:txBody>
      </p:sp>
      <p:pic>
        <p:nvPicPr>
          <p:cNvPr id="11" name="Image 2" descr="logo-nv-csrs2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260648"/>
            <a:ext cx="1456055" cy="63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"/>
          <p:cNvPicPr/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508635" cy="58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8120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1FFCE-0505-4DC4-9B80-F44D6A6B9CEF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238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86538" y="647700"/>
            <a:ext cx="2014537" cy="5505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9750" y="647700"/>
            <a:ext cx="5894388" cy="5505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977A47-CA65-4F57-B6CD-93B292B5225D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02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647700"/>
            <a:ext cx="6621463" cy="817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654175"/>
            <a:ext cx="3954463" cy="4498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654175"/>
            <a:ext cx="3954462" cy="44989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C6515-17CA-4433-80D3-359E33FB0508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94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85761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55797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6233239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0013" y="1943100"/>
            <a:ext cx="3581400" cy="2171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813" y="1943100"/>
            <a:ext cx="3582987" cy="2171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86744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003652"/>
      </p:ext>
    </p:extLst>
  </p:cSld>
  <p:clrMapOvr>
    <a:masterClrMapping/>
  </p:clrMapOvr>
  <p:hf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834722"/>
      </p:ext>
    </p:extLst>
  </p:cSld>
  <p:clrMapOvr>
    <a:masterClrMapping/>
  </p:clrMapOvr>
  <p:hf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135463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F0818-B952-4E75-BEC5-D5109171DC90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2924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4550170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9216184"/>
      </p:ext>
    </p:extLst>
  </p:cSld>
  <p:clrMapOvr>
    <a:masterClrMapping/>
  </p:clrMapOvr>
  <p:hf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1508"/>
      </p:ext>
    </p:extLst>
  </p:cSld>
  <p:clrMapOvr>
    <a:masterClrMapping/>
  </p:clrMapOvr>
  <p:hf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58800"/>
            <a:ext cx="1828800" cy="355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0013" y="558800"/>
            <a:ext cx="5335587" cy="355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03800"/>
      </p:ext>
    </p:extLst>
  </p:cSld>
  <p:clrMapOvr>
    <a:masterClrMapping/>
  </p:clrMapOvr>
  <p:hf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A4747-0911-4E0B-8FF5-1D5DB71A3D7C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377301583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33101-D7D9-4901-B891-95F09E59ED4E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49294015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825" y="981075"/>
            <a:ext cx="4244975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81075"/>
            <a:ext cx="4244975" cy="52562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901A0A-7ABC-41A6-8D23-9F0AFFD83EB2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669851177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C3B1EC-58AC-4F6D-884D-540D7EF98121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96677485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3FC98-C93A-4613-99C2-9C7CCD3CF0A4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992219511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 userDrawn="1"/>
        </p:nvSpPr>
        <p:spPr bwMode="auto">
          <a:xfrm>
            <a:off x="7820025" y="695325"/>
            <a:ext cx="1184275" cy="2841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de-CH" altLang="de-DE" smtClean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E92D9-39E4-49ED-8FA1-04B5225091E2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229946790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D069C-B5BF-46E1-AE72-D429258B9B05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5726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D7B5F-31DD-4F63-AE7E-46FE045CF43D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656452912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6202C-20C2-4E9A-A138-EB419AFAE2E9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71868235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B19356-310E-4F88-BC12-F6B23C108EDE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215935408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5125" y="0"/>
            <a:ext cx="2178050" cy="6237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388" y="0"/>
            <a:ext cx="6383337" cy="6237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47BF4F-3B64-4192-AB68-6A07FA8BFA99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544837597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79388" y="0"/>
            <a:ext cx="8713787" cy="623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E8091-31C8-45A5-B5B8-2DFAC8AB9273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69369884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B42F5-B168-4E79-97A1-D4D540F6AEF5}" type="slidenum">
              <a:rPr lang="de-CH" altLang="de-DE"/>
              <a:pPr>
                <a:defRPr/>
              </a:pPr>
              <a:t>‹#›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61730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9750" y="1654175"/>
            <a:ext cx="3954463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54175"/>
            <a:ext cx="3954462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E0110-403E-4EA3-968A-73DB3B53666D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91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86B8B-D6E2-48B8-9CF8-1E8AFC69ED5D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75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7F662-4774-42DB-907E-441691EBC4FA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5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0C797-F1F6-4D6F-B10C-65A40F781E6C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75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F3638-5E24-4D0C-983E-496885900995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96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1ABEB-758C-44FD-AE86-5475596D2E9B}" type="slidenum">
              <a:rPr lang="de-CH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de-CH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686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107950"/>
            <a:ext cx="7305675" cy="6640513"/>
          </a:xfrm>
          <a:prstGeom prst="rect">
            <a:avLst/>
          </a:prstGeom>
          <a:solidFill>
            <a:srgbClr val="E1EB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1412875"/>
            <a:ext cx="9140825" cy="5073650"/>
          </a:xfrm>
          <a:prstGeom prst="rect">
            <a:avLst/>
          </a:prstGeom>
          <a:solidFill>
            <a:srgbClr val="9CBDD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400">
              <a:solidFill>
                <a:srgbClr val="000000"/>
              </a:solidFill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39750" y="647700"/>
            <a:ext cx="6621463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Mastertitelformat bearbeiten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654175"/>
            <a:ext cx="8061325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smtClean="0"/>
              <a:t>Mastertextformat bearbeiten</a:t>
            </a:r>
          </a:p>
          <a:p>
            <a:pPr lvl="1"/>
            <a:r>
              <a:rPr lang="de-CH" smtClean="0"/>
              <a:t>Zweite Ebene</a:t>
            </a:r>
          </a:p>
          <a:p>
            <a:pPr lvl="2"/>
            <a:r>
              <a:rPr lang="de-CH" smtClean="0"/>
              <a:t>Dritte Ebene</a:t>
            </a:r>
          </a:p>
          <a:p>
            <a:pPr lvl="3"/>
            <a:r>
              <a:rPr lang="de-CH" smtClean="0"/>
              <a:t>Vierte Ebene</a:t>
            </a:r>
          </a:p>
          <a:p>
            <a:pPr lvl="4"/>
            <a:r>
              <a:rPr lang="de-CH" smtClean="0"/>
              <a:t>Fünfte Ebene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750" y="6548438"/>
            <a:ext cx="381158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07950" y="179388"/>
            <a:ext cx="5399088" cy="25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0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de-CH">
              <a:solidFill>
                <a:srgbClr val="000000"/>
              </a:solidFill>
            </a:endParaRPr>
          </a:p>
        </p:txBody>
      </p:sp>
      <p:sp>
        <p:nvSpPr>
          <p:cNvPr id="1946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86800" y="6548438"/>
            <a:ext cx="360363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67EC42-CE03-48ED-980E-C47B3728983A}" type="slidenum">
              <a:rPr lang="de-CH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CH" sz="1400">
              <a:solidFill>
                <a:srgbClr val="000000"/>
              </a:solidFill>
            </a:endParaRPr>
          </a:p>
        </p:txBody>
      </p:sp>
      <p:pic>
        <p:nvPicPr>
          <p:cNvPr id="1033" name="Picture 9" descr="cde_centre_colou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5425" y="107950"/>
            <a:ext cx="1166813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2" descr="logo-nv-csrs2"/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5816" y="260648"/>
            <a:ext cx="1456055" cy="637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"/>
          <p:cNvPicPr/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508635" cy="586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Wocat_Logo_ohne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260350"/>
            <a:ext cx="2519362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44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cs typeface="Arial" charset="0"/>
        </a:defRPr>
      </a:lvl9pPr>
    </p:titleStyle>
    <p:bodyStyle>
      <a:lvl1pPr marL="419100" indent="-4191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Arial" charset="0"/>
        <a:buChar char="&gt;"/>
        <a:defRPr sz="2200">
          <a:solidFill>
            <a:srgbClr val="333333"/>
          </a:solidFill>
          <a:latin typeface="+mn-lt"/>
          <a:ea typeface="+mn-ea"/>
          <a:cs typeface="+mn-cs"/>
        </a:defRPr>
      </a:lvl1pPr>
      <a:lvl2pPr marL="838200" indent="-3810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—"/>
        <a:defRPr sz="2000">
          <a:solidFill>
            <a:srgbClr val="333333"/>
          </a:solidFill>
          <a:latin typeface="+mn-lt"/>
          <a:cs typeface="+mn-cs"/>
        </a:defRPr>
      </a:lvl2pPr>
      <a:lvl3pPr marL="1295400" indent="-3810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SzPct val="85000"/>
        <a:buFont typeface="Arial" charset="0"/>
        <a:buChar char="–"/>
        <a:defRPr>
          <a:solidFill>
            <a:srgbClr val="333333"/>
          </a:solidFill>
          <a:latin typeface="+mn-lt"/>
          <a:cs typeface="+mn-cs"/>
        </a:defRPr>
      </a:lvl3pPr>
      <a:lvl4pPr marL="1714500" indent="-3810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SzPct val="85000"/>
        <a:buFont typeface="Arial" charset="0"/>
        <a:buChar char="–"/>
        <a:defRPr>
          <a:solidFill>
            <a:srgbClr val="333333"/>
          </a:solidFill>
          <a:latin typeface="+mn-lt"/>
          <a:cs typeface="+mn-cs"/>
        </a:defRPr>
      </a:lvl4pPr>
      <a:lvl5pPr marL="2133600" indent="-3810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333333"/>
          </a:solidFill>
          <a:latin typeface="+mn-lt"/>
          <a:cs typeface="+mn-cs"/>
        </a:defRPr>
      </a:lvl5pPr>
      <a:lvl6pPr marL="2590800" indent="-381000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333333"/>
          </a:solidFill>
          <a:latin typeface="+mn-lt"/>
          <a:cs typeface="+mn-cs"/>
        </a:defRPr>
      </a:lvl6pPr>
      <a:lvl7pPr marL="3048000" indent="-381000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333333"/>
          </a:solidFill>
          <a:latin typeface="+mn-lt"/>
          <a:cs typeface="+mn-cs"/>
        </a:defRPr>
      </a:lvl7pPr>
      <a:lvl8pPr marL="3505200" indent="-381000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333333"/>
          </a:solidFill>
          <a:latin typeface="+mn-lt"/>
          <a:cs typeface="+mn-cs"/>
        </a:defRPr>
      </a:lvl8pPr>
      <a:lvl9pPr marL="3962400" indent="-381000" algn="l" rtl="0" fontAlgn="base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333333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E3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70013" y="558800"/>
            <a:ext cx="7316787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CH" altLang="en-US" smtClean="0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70013" y="1943100"/>
            <a:ext cx="7316787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de-CH" altLang="en-US" smtClean="0"/>
              <a:t>Mastertextformat bearbeiten</a:t>
            </a:r>
          </a:p>
          <a:p>
            <a:pPr lvl="1"/>
            <a:r>
              <a:rPr lang="de-CH" altLang="en-US" smtClean="0"/>
              <a:t>Zweite Ebene</a:t>
            </a:r>
          </a:p>
          <a:p>
            <a:pPr lvl="2"/>
            <a:r>
              <a:rPr lang="de-CH" altLang="en-US" smtClean="0"/>
              <a:t>Dritte Ebene</a:t>
            </a:r>
          </a:p>
          <a:p>
            <a:pPr lvl="3"/>
            <a:r>
              <a:rPr lang="de-CH" altLang="en-US" smtClean="0"/>
              <a:t>Vierte Ebene</a:t>
            </a:r>
          </a:p>
          <a:p>
            <a:pPr lvl="4"/>
            <a:r>
              <a:rPr lang="de-CH" altLang="en-US" smtClean="0"/>
              <a:t>Fünfte Ebene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5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hf hdr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2pPr>
      <a:lvl3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3pPr>
      <a:lvl4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4pPr>
      <a:lvl5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5pPr>
      <a:lvl6pPr marL="4572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6pPr>
      <a:lvl7pPr marL="9144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7pPr>
      <a:lvl8pPr marL="13716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8pPr>
      <a:lvl9pPr marL="1828800"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Lucida Sans Unicode" pitchFamily="34" charset="0"/>
        </a:defRPr>
      </a:lvl9pPr>
    </p:titleStyle>
    <p:bodyStyle>
      <a:lvl1pPr marL="379413" indent="-379413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Times" pitchFamily="18" charset="0"/>
        <a:buChar char="•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1139825" indent="-374650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Times" pitchFamily="18" charset="0"/>
        <a:buChar char="•"/>
        <a:defRPr sz="2600">
          <a:solidFill>
            <a:schemeClr val="tx1"/>
          </a:solidFill>
          <a:latin typeface="+mn-lt"/>
        </a:defRPr>
      </a:lvl2pPr>
      <a:lvl3pPr marL="1909763" indent="-411163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Times" pitchFamily="18" charset="0"/>
        <a:buChar char="•"/>
        <a:defRPr sz="2200">
          <a:solidFill>
            <a:schemeClr val="tx1"/>
          </a:solidFill>
          <a:latin typeface="+mn-lt"/>
        </a:defRPr>
      </a:lvl3pPr>
      <a:lvl4pPr marL="2670175" indent="-401638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chemeClr val="tx1"/>
          </a:solidFill>
          <a:latin typeface="+mn-lt"/>
        </a:defRPr>
      </a:lvl4pPr>
      <a:lvl5pPr marL="3430588" indent="-369888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Times" pitchFamily="18" charset="0"/>
        <a:buChar char="•"/>
        <a:defRPr>
          <a:solidFill>
            <a:schemeClr val="tx1"/>
          </a:solidFill>
          <a:latin typeface="+mn-lt"/>
        </a:defRPr>
      </a:lvl5pPr>
      <a:lvl6pPr marL="3887788" indent="-369888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tx1"/>
          </a:solidFill>
          <a:latin typeface="+mn-lt"/>
        </a:defRPr>
      </a:lvl6pPr>
      <a:lvl7pPr marL="4344988" indent="-369888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tx1"/>
          </a:solidFill>
          <a:latin typeface="+mn-lt"/>
        </a:defRPr>
      </a:lvl7pPr>
      <a:lvl8pPr marL="4802188" indent="-369888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tx1"/>
          </a:solidFill>
          <a:latin typeface="+mn-lt"/>
        </a:defRPr>
      </a:lvl8pPr>
      <a:lvl9pPr marL="5259388" indent="-369888" algn="l" rtl="0" eaLnBrk="1" fontAlgn="base" hangingPunct="1">
        <a:lnSpc>
          <a:spcPct val="80000"/>
        </a:lnSpc>
        <a:spcBef>
          <a:spcPct val="20000"/>
        </a:spcBef>
        <a:spcAft>
          <a:spcPct val="0"/>
        </a:spcAft>
        <a:buFont typeface="Times" charset="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981075"/>
            <a:ext cx="864235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7313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553200"/>
            <a:ext cx="144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i="1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E882FFF-B31C-455F-A9D0-7A92F1C658B3}" type="slidenum">
              <a:rPr lang="en-US" altLang="de-DE"/>
              <a:pPr>
                <a:defRPr/>
              </a:pPr>
              <a:t>‹#›</a:t>
            </a:fld>
            <a:endParaRPr lang="en-US" altLang="de-DE"/>
          </a:p>
        </p:txBody>
      </p: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0"/>
            <a:ext cx="77724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5" name="Rectangle 9"/>
          <p:cNvSpPr>
            <a:spLocks noChangeArrowheads="1"/>
          </p:cNvSpPr>
          <p:nvPr/>
        </p:nvSpPr>
        <p:spPr bwMode="auto">
          <a:xfrm>
            <a:off x="-914400" y="1243013"/>
            <a:ext cx="10191750" cy="5386387"/>
          </a:xfrm>
          <a:prstGeom prst="rect">
            <a:avLst/>
          </a:prstGeom>
          <a:solidFill>
            <a:srgbClr val="ECC38C">
              <a:alpha val="2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altLang="de-DE" smtClean="0"/>
          </a:p>
        </p:txBody>
      </p:sp>
      <p:pic>
        <p:nvPicPr>
          <p:cNvPr id="2056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396875"/>
            <a:ext cx="155098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Rectangle 11"/>
          <p:cNvSpPr>
            <a:spLocks noChangeArrowheads="1"/>
          </p:cNvSpPr>
          <p:nvPr/>
        </p:nvSpPr>
        <p:spPr bwMode="auto">
          <a:xfrm>
            <a:off x="0" y="0"/>
            <a:ext cx="7277100" cy="7086600"/>
          </a:xfrm>
          <a:prstGeom prst="rect">
            <a:avLst/>
          </a:prstGeom>
          <a:solidFill>
            <a:srgbClr val="ECC38C">
              <a:alpha val="2313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en-US" altLang="de-DE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</p:sldLayoutIdLst>
  <p:transition spd="slow"/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4948238"/>
            <a:ext cx="2552700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69863"/>
            <a:ext cx="3700462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7358063" y="169863"/>
            <a:ext cx="1647825" cy="627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de-CH" altLang="en-US" sz="1400">
              <a:solidFill>
                <a:srgbClr val="FF3300"/>
              </a:solidFill>
              <a:latin typeface="Arial" pitchFamily="34" charset="0"/>
            </a:endParaRPr>
          </a:p>
        </p:txBody>
      </p:sp>
      <p:pic>
        <p:nvPicPr>
          <p:cNvPr id="512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4948238"/>
            <a:ext cx="2544763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4948238"/>
            <a:ext cx="2254250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0388" y="4948238"/>
            <a:ext cx="2254250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128" name="Straight Connector 8"/>
          <p:cNvCxnSpPr>
            <a:cxnSpLocks noChangeShapeType="1"/>
          </p:cNvCxnSpPr>
          <p:nvPr/>
        </p:nvCxnSpPr>
        <p:spPr bwMode="auto">
          <a:xfrm>
            <a:off x="-38100" y="4948238"/>
            <a:ext cx="9202738" cy="0"/>
          </a:xfrm>
          <a:prstGeom prst="line">
            <a:avLst/>
          </a:prstGeom>
          <a:noFill/>
          <a:ln w="127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9" name="Straight Connector 10"/>
          <p:cNvCxnSpPr>
            <a:cxnSpLocks noChangeShapeType="1"/>
          </p:cNvCxnSpPr>
          <p:nvPr/>
        </p:nvCxnSpPr>
        <p:spPr bwMode="auto">
          <a:xfrm>
            <a:off x="-58738" y="6638925"/>
            <a:ext cx="9202738" cy="0"/>
          </a:xfrm>
          <a:prstGeom prst="line">
            <a:avLst/>
          </a:prstGeom>
          <a:noFill/>
          <a:ln w="12700" algn="ctr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0" name="Text Box 2"/>
          <p:cNvSpPr txBox="1">
            <a:spLocks noChangeArrowheads="1"/>
          </p:cNvSpPr>
          <p:nvPr/>
        </p:nvSpPr>
        <p:spPr bwMode="auto">
          <a:xfrm>
            <a:off x="115888" y="1527175"/>
            <a:ext cx="7085012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3600" b="1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 dirty="0" smtClean="0">
                <a:solidFill>
                  <a:srgbClr val="000000"/>
                </a:solidFill>
                <a:latin typeface="Arial" pitchFamily="34" charset="0"/>
              </a:rPr>
              <a:t>WOCAT Mapping methodology</a:t>
            </a:r>
            <a:endParaRPr lang="en-GB" altLang="en-US" sz="3600" b="1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 smtClean="0">
                <a:solidFill>
                  <a:srgbClr val="000000"/>
                </a:solidFill>
                <a:latin typeface="Arial" pitchFamily="34" charset="0"/>
              </a:rPr>
              <a:t>Introduction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 dirty="0" smtClean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 dirty="0">
              <a:solidFill>
                <a:srgbClr val="0000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600" dirty="0">
                <a:solidFill>
                  <a:srgbClr val="000000"/>
                </a:solidFill>
                <a:latin typeface="Arial" pitchFamily="34" charset="0"/>
              </a:rPr>
              <a:t>WOCAT Secretariat, Centre for Development and Environment, </a:t>
            </a:r>
            <a:br>
              <a:rPr lang="en-GB" altLang="en-US" sz="1600" dirty="0">
                <a:solidFill>
                  <a:srgbClr val="000000"/>
                </a:solidFill>
                <a:latin typeface="Arial" pitchFamily="34" charset="0"/>
              </a:rPr>
            </a:br>
            <a:r>
              <a:rPr lang="en-GB" altLang="en-US" sz="1600" dirty="0">
                <a:solidFill>
                  <a:srgbClr val="000000"/>
                </a:solidFill>
                <a:latin typeface="Arial" pitchFamily="34" charset="0"/>
              </a:rPr>
              <a:t>University of Bern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600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4811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Cambodia. UNCCD reporting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Land degradation types in Kampong Thom (Source: </a:t>
            </a:r>
            <a:r>
              <a:rPr lang="en-GB" dirty="0" err="1" smtClean="0"/>
              <a:t>Dr.</a:t>
            </a:r>
            <a:r>
              <a:rPr lang="en-GB" dirty="0" smtClean="0"/>
              <a:t> </a:t>
            </a:r>
            <a:r>
              <a:rPr lang="en-GB" dirty="0" err="1" smtClean="0"/>
              <a:t>Koy</a:t>
            </a:r>
            <a:r>
              <a:rPr lang="en-GB" dirty="0" smtClean="0"/>
              <a:t> Ra)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81" y="806706"/>
            <a:ext cx="7680151" cy="593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1074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128588"/>
            <a:ext cx="8639175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4233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133350"/>
            <a:ext cx="8162925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3762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LADA website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7" t="13899" r="23899" b="6102"/>
          <a:stretch/>
        </p:blipFill>
        <p:spPr bwMode="auto">
          <a:xfrm>
            <a:off x="611560" y="1052736"/>
            <a:ext cx="8006561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3290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388" y="0"/>
            <a:ext cx="7772400" cy="1212850"/>
          </a:xfrm>
        </p:spPr>
        <p:txBody>
          <a:bodyPr/>
          <a:lstStyle/>
          <a:p>
            <a:r>
              <a:rPr lang="en-GB" dirty="0" smtClean="0"/>
              <a:t>Land degradation in Senegal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908720"/>
            <a:ext cx="8463661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2520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4759325" y="3057525"/>
            <a:ext cx="563563" cy="598488"/>
          </a:xfrm>
          <a:custGeom>
            <a:avLst/>
            <a:gdLst>
              <a:gd name="connsiteX0" fmla="*/ 209020 w 564190"/>
              <a:gd name="connsiteY0" fmla="*/ 13152 h 598726"/>
              <a:gd name="connsiteX1" fmla="*/ 4304 w 564190"/>
              <a:gd name="connsiteY1" fmla="*/ 217869 h 598726"/>
              <a:gd name="connsiteX2" fmla="*/ 99838 w 564190"/>
              <a:gd name="connsiteY2" fmla="*/ 518119 h 598726"/>
              <a:gd name="connsiteX3" fmla="*/ 441032 w 564190"/>
              <a:gd name="connsiteY3" fmla="*/ 586358 h 598726"/>
              <a:gd name="connsiteX4" fmla="*/ 563862 w 564190"/>
              <a:gd name="connsiteY4" fmla="*/ 313403 h 598726"/>
              <a:gd name="connsiteX5" fmla="*/ 468328 w 564190"/>
              <a:gd name="connsiteY5" fmla="*/ 54096 h 598726"/>
              <a:gd name="connsiteX6" fmla="*/ 209020 w 564190"/>
              <a:gd name="connsiteY6" fmla="*/ 13152 h 598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4190" h="598726">
                <a:moveTo>
                  <a:pt x="209020" y="13152"/>
                </a:moveTo>
                <a:cubicBezTo>
                  <a:pt x="131683" y="40447"/>
                  <a:pt x="22501" y="133708"/>
                  <a:pt x="4304" y="217869"/>
                </a:cubicBezTo>
                <a:cubicBezTo>
                  <a:pt x="-13893" y="302030"/>
                  <a:pt x="27050" y="456704"/>
                  <a:pt x="99838" y="518119"/>
                </a:cubicBezTo>
                <a:cubicBezTo>
                  <a:pt x="172626" y="579534"/>
                  <a:pt x="363695" y="620477"/>
                  <a:pt x="441032" y="586358"/>
                </a:cubicBezTo>
                <a:cubicBezTo>
                  <a:pt x="518369" y="552239"/>
                  <a:pt x="559313" y="402113"/>
                  <a:pt x="563862" y="313403"/>
                </a:cubicBezTo>
                <a:cubicBezTo>
                  <a:pt x="568411" y="224693"/>
                  <a:pt x="525194" y="106412"/>
                  <a:pt x="468328" y="54096"/>
                </a:cubicBezTo>
                <a:cubicBezTo>
                  <a:pt x="411462" y="1780"/>
                  <a:pt x="286357" y="-14143"/>
                  <a:pt x="209020" y="13152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8613" name="Picture 2" descr="C:\Documents and Settings\LehmanL\My Documents\arcdocs\Lehman's docs\AZEF\Data Analysis Nama Karoo\C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997200"/>
            <a:ext cx="5221288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4" name="Picture 3" descr="C:\Documents and Settings\LehmanL\My Documents\arcdocs\Lehman's docs\AZEF\Data Analysis Nama Karoo\D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32" y="1340768"/>
            <a:ext cx="5316538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/>
          <p:cNvSpPr/>
          <p:nvPr/>
        </p:nvSpPr>
        <p:spPr>
          <a:xfrm>
            <a:off x="4740276" y="3563144"/>
            <a:ext cx="622300" cy="665163"/>
          </a:xfrm>
          <a:custGeom>
            <a:avLst/>
            <a:gdLst>
              <a:gd name="connsiteX0" fmla="*/ 191099 w 622958"/>
              <a:gd name="connsiteY0" fmla="*/ 44374 h 666176"/>
              <a:gd name="connsiteX1" fmla="*/ 30 w 622958"/>
              <a:gd name="connsiteY1" fmla="*/ 426511 h 666176"/>
              <a:gd name="connsiteX2" fmla="*/ 204747 w 622958"/>
              <a:gd name="connsiteY2" fmla="*/ 658523 h 666176"/>
              <a:gd name="connsiteX3" fmla="*/ 586884 w 622958"/>
              <a:gd name="connsiteY3" fmla="*/ 576636 h 666176"/>
              <a:gd name="connsiteX4" fmla="*/ 586884 w 622958"/>
              <a:gd name="connsiteY4" fmla="*/ 249090 h 666176"/>
              <a:gd name="connsiteX5" fmla="*/ 409463 w 622958"/>
              <a:gd name="connsiteY5" fmla="*/ 30726 h 666176"/>
              <a:gd name="connsiteX6" fmla="*/ 191099 w 622958"/>
              <a:gd name="connsiteY6" fmla="*/ 44374 h 666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58" h="666176">
                <a:moveTo>
                  <a:pt x="191099" y="44374"/>
                </a:moveTo>
                <a:cubicBezTo>
                  <a:pt x="122860" y="110338"/>
                  <a:pt x="-2245" y="324153"/>
                  <a:pt x="30" y="426511"/>
                </a:cubicBezTo>
                <a:cubicBezTo>
                  <a:pt x="2305" y="528869"/>
                  <a:pt x="106938" y="633502"/>
                  <a:pt x="204747" y="658523"/>
                </a:cubicBezTo>
                <a:cubicBezTo>
                  <a:pt x="302556" y="683544"/>
                  <a:pt x="523195" y="644875"/>
                  <a:pt x="586884" y="576636"/>
                </a:cubicBezTo>
                <a:cubicBezTo>
                  <a:pt x="650574" y="508397"/>
                  <a:pt x="616454" y="340075"/>
                  <a:pt x="586884" y="249090"/>
                </a:cubicBezTo>
                <a:cubicBezTo>
                  <a:pt x="557314" y="158105"/>
                  <a:pt x="475427" y="64845"/>
                  <a:pt x="409463" y="30726"/>
                </a:cubicBezTo>
                <a:cubicBezTo>
                  <a:pt x="343499" y="-3393"/>
                  <a:pt x="259338" y="-21590"/>
                  <a:pt x="191099" y="44374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1965938" y="4445918"/>
            <a:ext cx="817563" cy="630238"/>
          </a:xfrm>
          <a:custGeom>
            <a:avLst/>
            <a:gdLst>
              <a:gd name="connsiteX0" fmla="*/ 509835 w 816699"/>
              <a:gd name="connsiteY0" fmla="*/ 2466 h 630263"/>
              <a:gd name="connsiteX1" fmla="*/ 86755 w 816699"/>
              <a:gd name="connsiteY1" fmla="*/ 166240 h 630263"/>
              <a:gd name="connsiteX2" fmla="*/ 4868 w 816699"/>
              <a:gd name="connsiteY2" fmla="*/ 425547 h 630263"/>
              <a:gd name="connsiteX3" fmla="*/ 168641 w 816699"/>
              <a:gd name="connsiteY3" fmla="*/ 616616 h 630263"/>
              <a:gd name="connsiteX4" fmla="*/ 578074 w 816699"/>
              <a:gd name="connsiteY4" fmla="*/ 630263 h 630263"/>
              <a:gd name="connsiteX5" fmla="*/ 810086 w 816699"/>
              <a:gd name="connsiteY5" fmla="*/ 466490 h 630263"/>
              <a:gd name="connsiteX6" fmla="*/ 728200 w 816699"/>
              <a:gd name="connsiteY6" fmla="*/ 98001 h 630263"/>
              <a:gd name="connsiteX7" fmla="*/ 509835 w 816699"/>
              <a:gd name="connsiteY7" fmla="*/ 2466 h 630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6699" h="630263">
                <a:moveTo>
                  <a:pt x="509835" y="2466"/>
                </a:moveTo>
                <a:cubicBezTo>
                  <a:pt x="402928" y="13839"/>
                  <a:pt x="170916" y="95727"/>
                  <a:pt x="86755" y="166240"/>
                </a:cubicBezTo>
                <a:cubicBezTo>
                  <a:pt x="2594" y="236754"/>
                  <a:pt x="-8780" y="350484"/>
                  <a:pt x="4868" y="425547"/>
                </a:cubicBezTo>
                <a:cubicBezTo>
                  <a:pt x="18516" y="500610"/>
                  <a:pt x="73107" y="582497"/>
                  <a:pt x="168641" y="616616"/>
                </a:cubicBezTo>
                <a:cubicBezTo>
                  <a:pt x="264175" y="650735"/>
                  <a:pt x="471167" y="655284"/>
                  <a:pt x="578074" y="630263"/>
                </a:cubicBezTo>
                <a:cubicBezTo>
                  <a:pt x="684981" y="605242"/>
                  <a:pt x="785065" y="555200"/>
                  <a:pt x="810086" y="466490"/>
                </a:cubicBezTo>
                <a:cubicBezTo>
                  <a:pt x="835107" y="377780"/>
                  <a:pt x="785066" y="177613"/>
                  <a:pt x="728200" y="98001"/>
                </a:cubicBezTo>
                <a:cubicBezTo>
                  <a:pt x="671334" y="18389"/>
                  <a:pt x="616742" y="-8907"/>
                  <a:pt x="509835" y="2466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6340475" y="4314825"/>
            <a:ext cx="2095500" cy="1909763"/>
          </a:xfrm>
          <a:custGeom>
            <a:avLst/>
            <a:gdLst>
              <a:gd name="connsiteX0" fmla="*/ 1097565 w 2095913"/>
              <a:gd name="connsiteY0" fmla="*/ 1718114 h 1910282"/>
              <a:gd name="connsiteX1" fmla="*/ 1725362 w 2095913"/>
              <a:gd name="connsiteY1" fmla="*/ 1868240 h 1910282"/>
              <a:gd name="connsiteX2" fmla="*/ 2039260 w 2095913"/>
              <a:gd name="connsiteY2" fmla="*/ 1895535 h 1910282"/>
              <a:gd name="connsiteX3" fmla="*/ 2080204 w 2095913"/>
              <a:gd name="connsiteY3" fmla="*/ 1663523 h 1910282"/>
              <a:gd name="connsiteX4" fmla="*/ 1861839 w 2095913"/>
              <a:gd name="connsiteY4" fmla="*/ 1335977 h 1910282"/>
              <a:gd name="connsiteX5" fmla="*/ 1793601 w 2095913"/>
              <a:gd name="connsiteY5" fmla="*/ 1022079 h 1910282"/>
              <a:gd name="connsiteX6" fmla="*/ 1575236 w 2095913"/>
              <a:gd name="connsiteY6" fmla="*/ 749123 h 1910282"/>
              <a:gd name="connsiteX7" fmla="*/ 1356872 w 2095913"/>
              <a:gd name="connsiteY7" fmla="*/ 257804 h 1910282"/>
              <a:gd name="connsiteX8" fmla="*/ 933792 w 2095913"/>
              <a:gd name="connsiteY8" fmla="*/ 25792 h 1910282"/>
              <a:gd name="connsiteX9" fmla="*/ 442472 w 2095913"/>
              <a:gd name="connsiteY9" fmla="*/ 39440 h 1910282"/>
              <a:gd name="connsiteX10" fmla="*/ 73983 w 2095913"/>
              <a:gd name="connsiteY10" fmla="*/ 326043 h 1910282"/>
              <a:gd name="connsiteX11" fmla="*/ 19392 w 2095913"/>
              <a:gd name="connsiteY11" fmla="*/ 749123 h 1910282"/>
              <a:gd name="connsiteX12" fmla="*/ 19392 w 2095913"/>
              <a:gd name="connsiteY12" fmla="*/ 1267738 h 1910282"/>
              <a:gd name="connsiteX13" fmla="*/ 251404 w 2095913"/>
              <a:gd name="connsiteY13" fmla="*/ 1595285 h 1910282"/>
              <a:gd name="connsiteX14" fmla="*/ 660836 w 2095913"/>
              <a:gd name="connsiteY14" fmla="*/ 1622580 h 1910282"/>
              <a:gd name="connsiteX15" fmla="*/ 1097565 w 2095913"/>
              <a:gd name="connsiteY15" fmla="*/ 1718114 h 191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95913" h="1910282">
                <a:moveTo>
                  <a:pt x="1097565" y="1718114"/>
                </a:moveTo>
                <a:cubicBezTo>
                  <a:pt x="1274986" y="1759057"/>
                  <a:pt x="1568413" y="1838670"/>
                  <a:pt x="1725362" y="1868240"/>
                </a:cubicBezTo>
                <a:cubicBezTo>
                  <a:pt x="1882311" y="1897810"/>
                  <a:pt x="1980120" y="1929654"/>
                  <a:pt x="2039260" y="1895535"/>
                </a:cubicBezTo>
                <a:cubicBezTo>
                  <a:pt x="2098400" y="1861416"/>
                  <a:pt x="2109774" y="1756783"/>
                  <a:pt x="2080204" y="1663523"/>
                </a:cubicBezTo>
                <a:cubicBezTo>
                  <a:pt x="2050634" y="1570263"/>
                  <a:pt x="1909606" y="1442884"/>
                  <a:pt x="1861839" y="1335977"/>
                </a:cubicBezTo>
                <a:cubicBezTo>
                  <a:pt x="1814072" y="1229070"/>
                  <a:pt x="1841368" y="1119888"/>
                  <a:pt x="1793601" y="1022079"/>
                </a:cubicBezTo>
                <a:cubicBezTo>
                  <a:pt x="1745834" y="924270"/>
                  <a:pt x="1648024" y="876502"/>
                  <a:pt x="1575236" y="749123"/>
                </a:cubicBezTo>
                <a:cubicBezTo>
                  <a:pt x="1502448" y="621744"/>
                  <a:pt x="1463779" y="378359"/>
                  <a:pt x="1356872" y="257804"/>
                </a:cubicBezTo>
                <a:cubicBezTo>
                  <a:pt x="1249965" y="137249"/>
                  <a:pt x="1086192" y="62186"/>
                  <a:pt x="933792" y="25792"/>
                </a:cubicBezTo>
                <a:cubicBezTo>
                  <a:pt x="781392" y="-10602"/>
                  <a:pt x="585773" y="-10602"/>
                  <a:pt x="442472" y="39440"/>
                </a:cubicBezTo>
                <a:cubicBezTo>
                  <a:pt x="299170" y="89482"/>
                  <a:pt x="144496" y="207762"/>
                  <a:pt x="73983" y="326043"/>
                </a:cubicBezTo>
                <a:cubicBezTo>
                  <a:pt x="3470" y="444323"/>
                  <a:pt x="28490" y="592174"/>
                  <a:pt x="19392" y="749123"/>
                </a:cubicBezTo>
                <a:cubicBezTo>
                  <a:pt x="10294" y="906072"/>
                  <a:pt x="-19277" y="1126711"/>
                  <a:pt x="19392" y="1267738"/>
                </a:cubicBezTo>
                <a:cubicBezTo>
                  <a:pt x="58061" y="1408765"/>
                  <a:pt x="144497" y="1536145"/>
                  <a:pt x="251404" y="1595285"/>
                </a:cubicBezTo>
                <a:cubicBezTo>
                  <a:pt x="358311" y="1654425"/>
                  <a:pt x="515260" y="1597559"/>
                  <a:pt x="660836" y="1622580"/>
                </a:cubicBezTo>
                <a:cubicBezTo>
                  <a:pt x="806412" y="1647601"/>
                  <a:pt x="920144" y="1677171"/>
                  <a:pt x="1097565" y="1718114"/>
                </a:cubicBez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243138" y="2997200"/>
            <a:ext cx="2328862" cy="658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white"/>
                </a:solidFill>
              </a:rPr>
              <a:t>High DI values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460" y="116632"/>
            <a:ext cx="7772400" cy="1340768"/>
          </a:xfrm>
        </p:spPr>
        <p:txBody>
          <a:bodyPr/>
          <a:lstStyle/>
          <a:p>
            <a:r>
              <a:rPr lang="en-US" dirty="0">
                <a:solidFill>
                  <a:srgbClr val="006600"/>
                </a:solidFill>
              </a:rPr>
              <a:t>Where are the hotspots or priority areas for intervention? </a:t>
            </a:r>
            <a:br>
              <a:rPr lang="en-US" dirty="0">
                <a:solidFill>
                  <a:srgbClr val="006600"/>
                </a:solidFill>
              </a:rPr>
            </a:br>
            <a:endParaRPr lang="en-GB" dirty="0"/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5248091" y="5251326"/>
            <a:ext cx="1065000" cy="6477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47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/>
              <a:t>Low CI values</a:t>
            </a:r>
            <a:endParaRPr lang="en-US" sz="1800" dirty="0"/>
          </a:p>
        </p:txBody>
      </p:sp>
      <p:sp>
        <p:nvSpPr>
          <p:cNvPr id="68620" name="TextBox 12"/>
          <p:cNvSpPr txBox="1">
            <a:spLocks noChangeArrowheads="1"/>
          </p:cNvSpPr>
          <p:nvPr/>
        </p:nvSpPr>
        <p:spPr bwMode="auto">
          <a:xfrm>
            <a:off x="7019925" y="6569075"/>
            <a:ext cx="13144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CH" altLang="en-US" smtClean="0">
                <a:solidFill>
                  <a:prstClr val="black"/>
                </a:solidFill>
              </a:rPr>
              <a:t>L. Lindeque</a:t>
            </a:r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5001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57338"/>
            <a:ext cx="3744913" cy="458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0"/>
            <a:ext cx="7772400" cy="1268760"/>
          </a:xfrm>
        </p:spPr>
        <p:txBody>
          <a:bodyPr/>
          <a:lstStyle/>
          <a:p>
            <a:r>
              <a:rPr lang="fr-FR" altLang="en-US" dirty="0" err="1">
                <a:latin typeface="Calibri" panose="020F0502020204030204" pitchFamily="34" charset="0"/>
              </a:rPr>
              <a:t>Comparison</a:t>
            </a:r>
            <a:r>
              <a:rPr lang="fr-FR" altLang="en-US" dirty="0">
                <a:latin typeface="Calibri" panose="020F0502020204030204" pitchFamily="34" charset="0"/>
              </a:rPr>
              <a:t> </a:t>
            </a:r>
            <a:r>
              <a:rPr lang="fr-FR" altLang="en-US" dirty="0" err="1">
                <a:latin typeface="Calibri" panose="020F0502020204030204" pitchFamily="34" charset="0"/>
              </a:rPr>
              <a:t>Degradation</a:t>
            </a:r>
            <a:r>
              <a:rPr lang="fr-FR" altLang="en-US" dirty="0">
                <a:latin typeface="Calibri" panose="020F0502020204030204" pitchFamily="34" charset="0"/>
              </a:rPr>
              <a:t> vs conservation</a:t>
            </a:r>
            <a:br>
              <a:rPr lang="fr-FR" altLang="en-US" dirty="0">
                <a:latin typeface="Calibri" panose="020F0502020204030204" pitchFamily="34" charset="0"/>
              </a:rPr>
            </a:br>
            <a:r>
              <a:rPr lang="fr-FR" altLang="en-US" dirty="0">
                <a:latin typeface="Calibri" panose="020F0502020204030204" pitchFamily="34" charset="0"/>
              </a:rPr>
              <a:t> Burundi – </a:t>
            </a:r>
            <a:r>
              <a:rPr lang="fr-FR" altLang="en-US" dirty="0" err="1">
                <a:latin typeface="Calibri" panose="020F0502020204030204" pitchFamily="34" charset="0"/>
              </a:rPr>
              <a:t>chemical</a:t>
            </a:r>
            <a:r>
              <a:rPr lang="fr-FR" altLang="en-US" dirty="0">
                <a:latin typeface="Calibri" panose="020F0502020204030204" pitchFamily="34" charset="0"/>
              </a:rPr>
              <a:t> </a:t>
            </a:r>
            <a:r>
              <a:rPr lang="fr-FR" altLang="en-US" dirty="0" err="1">
                <a:latin typeface="Calibri" panose="020F0502020204030204" pitchFamily="34" charset="0"/>
              </a:rPr>
              <a:t>degradation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100" name="Text Box 15"/>
          <p:cNvSpPr txBox="1">
            <a:spLocks noChangeArrowheads="1"/>
          </p:cNvSpPr>
          <p:nvPr/>
        </p:nvSpPr>
        <p:spPr bwMode="auto">
          <a:xfrm>
            <a:off x="1395413" y="1125538"/>
            <a:ext cx="2019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 err="1" smtClean="0">
                <a:solidFill>
                  <a:prstClr val="black"/>
                </a:solidFill>
              </a:rPr>
              <a:t>Effectiveness</a:t>
            </a:r>
            <a:r>
              <a:rPr lang="fr-FR" b="1" dirty="0" smtClean="0">
                <a:solidFill>
                  <a:prstClr val="black"/>
                </a:solidFill>
              </a:rPr>
              <a:t> of </a:t>
            </a:r>
            <a:br>
              <a:rPr lang="fr-FR" b="1" dirty="0" smtClean="0">
                <a:solidFill>
                  <a:prstClr val="black"/>
                </a:solidFill>
              </a:rPr>
            </a:br>
            <a:r>
              <a:rPr lang="fr-FR" b="1" dirty="0" err="1" smtClean="0">
                <a:solidFill>
                  <a:prstClr val="black"/>
                </a:solidFill>
              </a:rPr>
              <a:t>existing</a:t>
            </a:r>
            <a:r>
              <a:rPr lang="fr-FR" b="1" dirty="0" smtClean="0">
                <a:solidFill>
                  <a:prstClr val="black"/>
                </a:solidFill>
              </a:rPr>
              <a:t> SLM</a:t>
            </a:r>
          </a:p>
        </p:txBody>
      </p:sp>
      <p:sp>
        <p:nvSpPr>
          <p:cNvPr id="4101" name="Text Box 25"/>
          <p:cNvSpPr txBox="1">
            <a:spLocks noChangeArrowheads="1"/>
          </p:cNvSpPr>
          <p:nvPr/>
        </p:nvSpPr>
        <p:spPr bwMode="auto">
          <a:xfrm>
            <a:off x="5286375" y="1068388"/>
            <a:ext cx="2441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smtClean="0">
                <a:solidFill>
                  <a:prstClr val="black"/>
                </a:solidFill>
              </a:rPr>
              <a:t>Land </a:t>
            </a:r>
            <a:br>
              <a:rPr lang="fr-FR" b="1" smtClean="0">
                <a:solidFill>
                  <a:prstClr val="black"/>
                </a:solidFill>
              </a:rPr>
            </a:br>
            <a:r>
              <a:rPr lang="fr-FR" b="1" smtClean="0">
                <a:solidFill>
                  <a:prstClr val="black"/>
                </a:solidFill>
              </a:rPr>
              <a:t>degradation severity</a:t>
            </a:r>
          </a:p>
        </p:txBody>
      </p:sp>
      <p:pic>
        <p:nvPicPr>
          <p:cNvPr id="7168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1717675"/>
            <a:ext cx="3522662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Box 10"/>
          <p:cNvSpPr txBox="1">
            <a:spLocks noChangeArrowheads="1"/>
          </p:cNvSpPr>
          <p:nvPr/>
        </p:nvSpPr>
        <p:spPr bwMode="auto">
          <a:xfrm>
            <a:off x="2484438" y="5805488"/>
            <a:ext cx="3684587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</a:rPr>
              <a:t>SLM have low effectiveness and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</a:rPr>
              <a:t>are not present in certain severely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prstClr val="black"/>
                </a:solidFill>
              </a:rPr>
              <a:t>degraded areas</a:t>
            </a:r>
          </a:p>
        </p:txBody>
      </p:sp>
      <p:sp>
        <p:nvSpPr>
          <p:cNvPr id="4104" name="Rectangle 11"/>
          <p:cNvSpPr>
            <a:spLocks noChangeArrowheads="1"/>
          </p:cNvSpPr>
          <p:nvPr/>
        </p:nvSpPr>
        <p:spPr bwMode="auto">
          <a:xfrm>
            <a:off x="6011863" y="5876925"/>
            <a:ext cx="32797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1200">
                <a:solidFill>
                  <a:prstClr val="black"/>
                </a:solidFill>
                <a:latin typeface="Arial" pitchFamily="34" charset="0"/>
              </a:rPr>
              <a:t>Weighted (Extent * degree * rate[normalized])</a:t>
            </a:r>
          </a:p>
        </p:txBody>
      </p:sp>
      <p:pic>
        <p:nvPicPr>
          <p:cNvPr id="7168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221163"/>
            <a:ext cx="1085850" cy="93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4652963"/>
            <a:ext cx="8953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300038"/>
            <a:ext cx="1042987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2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838" y="1060302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3" name="TextBox 12"/>
          <p:cNvSpPr txBox="1">
            <a:spLocks noChangeArrowheads="1"/>
          </p:cNvSpPr>
          <p:nvPr/>
        </p:nvSpPr>
        <p:spPr bwMode="auto">
          <a:xfrm>
            <a:off x="8201025" y="6569075"/>
            <a:ext cx="13160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3300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de-CH" altLang="en-US" smtClean="0">
                <a:solidFill>
                  <a:prstClr val="black"/>
                </a:solidFill>
              </a:rPr>
              <a:t>M. Petri</a:t>
            </a:r>
            <a:endParaRPr lang="en-US" altLang="en-US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4328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388" y="0"/>
            <a:ext cx="7772400" cy="1268760"/>
          </a:xfrm>
        </p:spPr>
        <p:txBody>
          <a:bodyPr/>
          <a:lstStyle/>
          <a:p>
            <a:r>
              <a:rPr lang="de-CH" dirty="0" err="1" smtClean="0"/>
              <a:t>Jhikhu</a:t>
            </a:r>
            <a:r>
              <a:rPr lang="de-CH" dirty="0" smtClean="0"/>
              <a:t> </a:t>
            </a:r>
            <a:r>
              <a:rPr lang="de-CH" dirty="0" err="1" smtClean="0"/>
              <a:t>Khola</a:t>
            </a:r>
            <a:r>
              <a:rPr lang="de-CH" dirty="0" smtClean="0"/>
              <a:t> </a:t>
            </a:r>
            <a:r>
              <a:rPr lang="de-CH" dirty="0" err="1" smtClean="0"/>
              <a:t>watershed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50825" y="1268760"/>
            <a:ext cx="8642350" cy="4968528"/>
          </a:xfrm>
        </p:spPr>
        <p:txBody>
          <a:bodyPr/>
          <a:lstStyle/>
          <a:p>
            <a:r>
              <a:rPr lang="de-CH" dirty="0" smtClean="0"/>
              <a:t>Nicole </a:t>
            </a:r>
            <a:r>
              <a:rPr lang="de-CH" dirty="0" err="1" smtClean="0"/>
              <a:t>Güdel</a:t>
            </a:r>
            <a:r>
              <a:rPr lang="de-CH" dirty="0" smtClean="0"/>
              <a:t>, PARDYP-ICIMOD, 2004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8E4B7E-5A28-4C80-8D25-8DA897869172}" type="slidenum">
              <a:rPr lang="de-CH" smtClean="0">
                <a:solidFill>
                  <a:srgbClr val="000000"/>
                </a:solidFill>
              </a:rPr>
              <a:pPr/>
              <a:t>17</a:t>
            </a:fld>
            <a:endParaRPr lang="de-CH" sz="1400">
              <a:solidFill>
                <a:srgbClr val="00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19375"/>
            <a:ext cx="6038850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04864"/>
            <a:ext cx="2743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3686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8E4B7E-5A28-4C80-8D25-8DA897869172}" type="slidenum">
              <a:rPr lang="de-CH" smtClean="0">
                <a:solidFill>
                  <a:srgbClr val="000000"/>
                </a:solidFill>
              </a:rPr>
              <a:pPr/>
              <a:t>18</a:t>
            </a:fld>
            <a:endParaRPr lang="de-CH" sz="140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772400" cy="6798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7500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932" y="44624"/>
            <a:ext cx="6621463" cy="817563"/>
          </a:xfrm>
        </p:spPr>
        <p:txBody>
          <a:bodyPr>
            <a:normAutofit/>
          </a:bodyPr>
          <a:lstStyle/>
          <a:p>
            <a:r>
              <a:rPr lang="de-CH" dirty="0" err="1" smtClean="0"/>
              <a:t>Sustainable</a:t>
            </a:r>
            <a:r>
              <a:rPr lang="de-CH" dirty="0" smtClean="0"/>
              <a:t> Land Management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78E4B7E-5A28-4C80-8D25-8DA897869172}" type="slidenum">
              <a:rPr lang="de-CH" smtClean="0">
                <a:solidFill>
                  <a:srgbClr val="000000"/>
                </a:solidFill>
              </a:rPr>
              <a:pPr/>
              <a:t>19</a:t>
            </a:fld>
            <a:endParaRPr lang="de-CH" sz="1400">
              <a:solidFill>
                <a:srgbClr val="0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719224"/>
            <a:ext cx="7236296" cy="617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79124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388" y="0"/>
            <a:ext cx="7772400" cy="1268760"/>
          </a:xfrm>
        </p:spPr>
        <p:txBody>
          <a:bodyPr/>
          <a:lstStyle/>
          <a:p>
            <a:r>
              <a:rPr lang="en-GB" dirty="0" smtClean="0"/>
              <a:t>Background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0825" y="1268760"/>
            <a:ext cx="8642350" cy="4968528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Overview of </a:t>
            </a:r>
            <a:r>
              <a:rPr lang="en-GB" i="1" dirty="0" smtClean="0"/>
              <a:t>where</a:t>
            </a:r>
            <a:r>
              <a:rPr lang="en-GB" dirty="0" smtClean="0"/>
              <a:t> land degradation takes place at </a:t>
            </a:r>
            <a:r>
              <a:rPr lang="en-GB" i="1" dirty="0" smtClean="0"/>
              <a:t>what</a:t>
            </a:r>
            <a:r>
              <a:rPr lang="en-GB" dirty="0" smtClean="0"/>
              <a:t> intensity and </a:t>
            </a:r>
            <a:r>
              <a:rPr lang="en-GB" i="1" dirty="0" smtClean="0"/>
              <a:t>how</a:t>
            </a:r>
            <a:r>
              <a:rPr lang="en-GB" dirty="0" smtClean="0"/>
              <a:t> land users are addressing this problem through Sustainable Land </a:t>
            </a:r>
            <a:r>
              <a:rPr lang="en-GB" dirty="0"/>
              <a:t>M</a:t>
            </a:r>
            <a:r>
              <a:rPr lang="en-GB" dirty="0" smtClean="0"/>
              <a:t>anagement (SLM)</a:t>
            </a:r>
          </a:p>
          <a:p>
            <a:endParaRPr lang="en-GB" dirty="0" smtClean="0"/>
          </a:p>
          <a:p>
            <a:r>
              <a:rPr lang="en-GB" dirty="0" smtClean="0"/>
              <a:t>Land Degradation Assessment in Drylands (LADA), WOCAT and DESIRE projects have streamlined methods to map and document Land degradation (LD) and land improvement </a:t>
            </a:r>
          </a:p>
          <a:p>
            <a:endParaRPr lang="en-GB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en-GB" dirty="0" smtClean="0">
                <a:solidFill>
                  <a:srgbClr val="FF0000"/>
                </a:solidFill>
              </a:rPr>
              <a:t>QM Ultimate goal: to obtain a picture of the distribution and characteristics of LD and SLM activities at a given scale.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907361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388" y="0"/>
            <a:ext cx="7772400" cy="1268760"/>
          </a:xfrm>
        </p:spPr>
        <p:txBody>
          <a:bodyPr/>
          <a:lstStyle/>
          <a:p>
            <a:r>
              <a:rPr lang="en-GB" dirty="0" err="1" smtClean="0"/>
              <a:t>Harpan</a:t>
            </a:r>
            <a:r>
              <a:rPr lang="en-GB" dirty="0" smtClean="0"/>
              <a:t> watershed, Nepal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 descr="C:\Users\stephanie.jaquet\Documents\PhDthesis\Papers_phd\Paper1\Figures\Fig1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" t="13257" r="1492" b="7813"/>
          <a:stretch/>
        </p:blipFill>
        <p:spPr bwMode="auto">
          <a:xfrm>
            <a:off x="340615" y="1104652"/>
            <a:ext cx="8551865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350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388" y="0"/>
            <a:ext cx="7772400" cy="1196752"/>
          </a:xfrm>
        </p:spPr>
        <p:txBody>
          <a:bodyPr/>
          <a:lstStyle/>
          <a:p>
            <a:r>
              <a:rPr lang="en-GB" dirty="0" smtClean="0"/>
              <a:t>Biological degradation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7" name="Picture 3" descr="C:\Users\stephanie.jaquet\Documents\PhDthesis\Papers_phd\Paper1\Figures\Fig6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" t="3434" r="3160" b="16241"/>
          <a:stretch/>
        </p:blipFill>
        <p:spPr bwMode="auto">
          <a:xfrm>
            <a:off x="251520" y="918120"/>
            <a:ext cx="7560840" cy="581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stephanie.jaquet\Documents\PhDthesis\Papers_phd\Paper1\Figures\Fig5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040660"/>
            <a:ext cx="4185716" cy="557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0663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1524000" y="3175000"/>
            <a:ext cx="3429000" cy="139858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3300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rgbClr val="FF3300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rgbClr val="FF3300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rgbClr val="FF3300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6600"/>
                </a:solidFill>
              </a:rPr>
              <a:t>SLM Technologies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000000"/>
                </a:solidFill>
              </a:rPr>
              <a:t>&amp;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>
                <a:solidFill>
                  <a:srgbClr val="FF0000"/>
                </a:solidFill>
              </a:rPr>
              <a:t>SLM Approaches</a:t>
            </a:r>
            <a:endParaRPr lang="en-US" altLang="en-US" dirty="0" smtClean="0">
              <a:solidFill>
                <a:srgbClr val="FF9933"/>
              </a:solidFill>
            </a:endParaRP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323528" y="112713"/>
            <a:ext cx="668687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rgbClr val="FF3300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rgbClr val="FF3300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rgbClr val="FF3300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rgbClr val="FF3300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</a:rPr>
              <a:t>WOCAT questionnaires</a:t>
            </a: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706438" y="1196752"/>
            <a:ext cx="78327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3300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rgbClr val="FF3300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rgbClr val="FF3300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rgbClr val="FF3300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 smtClean="0">
                <a:solidFill>
                  <a:srgbClr val="000000"/>
                </a:solidFill>
              </a:rPr>
              <a:t>Framework for</a:t>
            </a:r>
            <a:br>
              <a:rPr lang="en-US" altLang="en-US" sz="3200" dirty="0" smtClean="0">
                <a:solidFill>
                  <a:srgbClr val="000000"/>
                </a:solidFill>
              </a:rPr>
            </a:br>
            <a:r>
              <a:rPr lang="en-US" altLang="en-US" sz="3200" dirty="0" smtClean="0">
                <a:solidFill>
                  <a:srgbClr val="3333CC"/>
                </a:solidFill>
              </a:rPr>
              <a:t>documentation</a:t>
            </a:r>
            <a:r>
              <a:rPr lang="en-US" altLang="en-US" sz="3200" dirty="0" smtClean="0">
                <a:solidFill>
                  <a:srgbClr val="000000"/>
                </a:solidFill>
              </a:rPr>
              <a:t>, </a:t>
            </a:r>
            <a:r>
              <a:rPr lang="en-US" altLang="en-US" sz="3200" dirty="0" smtClean="0">
                <a:solidFill>
                  <a:srgbClr val="3333CC"/>
                </a:solidFill>
              </a:rPr>
              <a:t>evaluation</a:t>
            </a:r>
            <a:r>
              <a:rPr lang="en-US" altLang="en-US" sz="3200" dirty="0" smtClean="0">
                <a:solidFill>
                  <a:srgbClr val="000000"/>
                </a:solidFill>
              </a:rPr>
              <a:t>, </a:t>
            </a:r>
            <a:r>
              <a:rPr lang="en-US" altLang="en-US" sz="3200" dirty="0" smtClean="0">
                <a:solidFill>
                  <a:srgbClr val="3333CC"/>
                </a:solidFill>
              </a:rPr>
              <a:t>dissemination</a:t>
            </a:r>
            <a:r>
              <a:rPr lang="en-US" altLang="en-US" sz="3200" dirty="0" smtClean="0">
                <a:solidFill>
                  <a:srgbClr val="000000"/>
                </a:solidFill>
              </a:rPr>
              <a:t> of good SLM practices</a:t>
            </a:r>
          </a:p>
        </p:txBody>
      </p:sp>
      <p:sp>
        <p:nvSpPr>
          <p:cNvPr id="3078" name="Text Box 5"/>
          <p:cNvSpPr txBox="1">
            <a:spLocks noChangeArrowheads="1"/>
          </p:cNvSpPr>
          <p:nvPr/>
        </p:nvSpPr>
        <p:spPr bwMode="auto">
          <a:xfrm>
            <a:off x="5562600" y="3390900"/>
            <a:ext cx="3276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3300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rgbClr val="FF3300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rgbClr val="FF3300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rgbClr val="FF3300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Local / field level</a:t>
            </a:r>
          </a:p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smtClean="0">
                <a:solidFill>
                  <a:srgbClr val="000000"/>
                </a:solidFill>
              </a:rPr>
              <a:t>(Case studies)</a:t>
            </a:r>
          </a:p>
        </p:txBody>
      </p:sp>
      <p:sp>
        <p:nvSpPr>
          <p:cNvPr id="3079" name="Text Box 6"/>
          <p:cNvSpPr txBox="1">
            <a:spLocks noChangeArrowheads="1"/>
          </p:cNvSpPr>
          <p:nvPr/>
        </p:nvSpPr>
        <p:spPr bwMode="auto">
          <a:xfrm>
            <a:off x="5486400" y="5105400"/>
            <a:ext cx="32004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3300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rgbClr val="FF3300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rgbClr val="FF3300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rgbClr val="FF3300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</a:rPr>
              <a:t>Local, national, global scale independent</a:t>
            </a:r>
            <a:br>
              <a:rPr lang="en-US" altLang="en-US" sz="2400" dirty="0" smtClean="0">
                <a:solidFill>
                  <a:srgbClr val="000000"/>
                </a:solidFill>
              </a:rPr>
            </a:br>
            <a:r>
              <a:rPr lang="en-US" altLang="en-US" sz="2400" dirty="0" smtClean="0">
                <a:solidFill>
                  <a:srgbClr val="000000"/>
                </a:solidFill>
              </a:rPr>
              <a:t>(overview)</a:t>
            </a:r>
          </a:p>
        </p:txBody>
      </p:sp>
      <p:sp>
        <p:nvSpPr>
          <p:cNvPr id="3080" name="Text Box 7"/>
          <p:cNvSpPr txBox="1">
            <a:spLocks noChangeArrowheads="1"/>
          </p:cNvSpPr>
          <p:nvPr/>
        </p:nvSpPr>
        <p:spPr bwMode="auto">
          <a:xfrm>
            <a:off x="1524000" y="5130800"/>
            <a:ext cx="3429000" cy="1398588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3300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rgbClr val="FF3300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rgbClr val="FF3300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rgbClr val="FF3300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FF9933"/>
                </a:solidFill>
              </a:rPr>
              <a:t>Degradation</a:t>
            </a:r>
            <a:br>
              <a:rPr lang="en-US" altLang="en-US" smtClean="0">
                <a:solidFill>
                  <a:srgbClr val="FF9933"/>
                </a:solidFill>
              </a:rPr>
            </a:br>
            <a:r>
              <a:rPr lang="en-US" altLang="en-US" smtClean="0">
                <a:solidFill>
                  <a:srgbClr val="FF9933"/>
                </a:solidFill>
              </a:rPr>
              <a:t>&amp;</a:t>
            </a:r>
            <a:br>
              <a:rPr lang="en-US" altLang="en-US" smtClean="0">
                <a:solidFill>
                  <a:srgbClr val="FF9933"/>
                </a:solidFill>
              </a:rPr>
            </a:br>
            <a:r>
              <a:rPr lang="en-US" altLang="en-US" smtClean="0">
                <a:solidFill>
                  <a:srgbClr val="FF9933"/>
                </a:solidFill>
              </a:rPr>
              <a:t>Conservation Map</a:t>
            </a:r>
          </a:p>
        </p:txBody>
      </p:sp>
      <p:sp>
        <p:nvSpPr>
          <p:cNvPr id="3081" name="Oval 8"/>
          <p:cNvSpPr>
            <a:spLocks noChangeArrowheads="1"/>
          </p:cNvSpPr>
          <p:nvPr/>
        </p:nvSpPr>
        <p:spPr bwMode="auto">
          <a:xfrm>
            <a:off x="1231900" y="4903788"/>
            <a:ext cx="4108450" cy="1954212"/>
          </a:xfrm>
          <a:prstGeom prst="ellips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800">
                <a:solidFill>
                  <a:srgbClr val="FF3300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rgbClr val="FF3300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rgbClr val="FF3300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rgbClr val="FF3300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909898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388" y="0"/>
            <a:ext cx="7772400" cy="1268760"/>
          </a:xfrm>
        </p:spPr>
        <p:txBody>
          <a:bodyPr/>
          <a:lstStyle/>
          <a:p>
            <a:r>
              <a:rPr lang="de-CH" dirty="0" smtClean="0"/>
              <a:t>Mapping </a:t>
            </a:r>
            <a:r>
              <a:rPr lang="de-CH" dirty="0" err="1" smtClean="0"/>
              <a:t>questionnaire</a:t>
            </a:r>
            <a:r>
              <a:rPr lang="de-CH" dirty="0" smtClean="0"/>
              <a:t> &amp; </a:t>
            </a:r>
            <a:r>
              <a:rPr lang="de-CH" dirty="0" err="1" smtClean="0"/>
              <a:t>database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83638" y="6548438"/>
            <a:ext cx="360362" cy="179387"/>
          </a:xfrm>
          <a:prstGeom prst="rect">
            <a:avLst/>
          </a:prstGeom>
        </p:spPr>
        <p:txBody>
          <a:bodyPr/>
          <a:lstStyle/>
          <a:p>
            <a:fld id="{D78E4B7E-5A28-4C80-8D25-8DA897869172}" type="slidenum">
              <a:rPr lang="de-CH" smtClean="0">
                <a:solidFill>
                  <a:srgbClr val="000000"/>
                </a:solidFill>
              </a:rPr>
              <a:pPr/>
              <a:t>4</a:t>
            </a:fld>
            <a:endParaRPr lang="de-CH" sz="1400">
              <a:solidFill>
                <a:srgbClr val="000000"/>
              </a:solidFill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5" t="-2" r="13568" b="17767"/>
          <a:stretch>
            <a:fillRect/>
          </a:stretch>
        </p:blipFill>
        <p:spPr bwMode="auto">
          <a:xfrm>
            <a:off x="3967385" y="2276872"/>
            <a:ext cx="4952547" cy="410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6986" y="2276872"/>
            <a:ext cx="3111232" cy="41093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3585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0"/>
            <a:ext cx="7772400" cy="764704"/>
          </a:xfrm>
        </p:spPr>
        <p:txBody>
          <a:bodyPr/>
          <a:lstStyle/>
          <a:p>
            <a:r>
              <a:rPr lang="en-US" altLang="en-US" dirty="0" smtClean="0">
                <a:solidFill>
                  <a:schemeClr val="tx1"/>
                </a:solidFill>
              </a:rPr>
              <a:t>Why mapping?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12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83638" y="6548438"/>
            <a:ext cx="360362" cy="179387"/>
          </a:xfrm>
          <a:prstGeom prst="rect">
            <a:avLst/>
          </a:prstGeom>
          <a:noFill/>
        </p:spPr>
        <p:txBody>
          <a:bodyPr/>
          <a:lstStyle>
            <a:lvl1pPr>
              <a:defRPr sz="2800">
                <a:solidFill>
                  <a:srgbClr val="FF3300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rgbClr val="FF3300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rgbClr val="FF3300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rgbClr val="FF3300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9pPr>
          </a:lstStyle>
          <a:p>
            <a:fld id="{F2EED5D9-98EC-49A2-AE9A-DE7C068BFC96}" type="slidenum">
              <a:rPr lang="en-US" altLang="en-US" sz="1200">
                <a:solidFill>
                  <a:srgbClr val="000000"/>
                </a:solidFill>
                <a:latin typeface="Times New Roman" pitchFamily="18" charset="0"/>
              </a:rPr>
              <a:pPr/>
              <a:t>5</a:t>
            </a:fld>
            <a:endParaRPr lang="en-US" alt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713"/>
            <a:ext cx="9612313" cy="627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76741" name="Text Box 5"/>
          <p:cNvSpPr txBox="1">
            <a:spLocks noChangeArrowheads="1"/>
          </p:cNvSpPr>
          <p:nvPr/>
        </p:nvSpPr>
        <p:spPr bwMode="auto">
          <a:xfrm>
            <a:off x="6657975" y="5302250"/>
            <a:ext cx="2486025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3300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rgbClr val="FF3300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rgbClr val="FF3300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rgbClr val="FF3300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dirty="0" smtClean="0">
                <a:solidFill>
                  <a:srgbClr val="000000"/>
                </a:solidFill>
              </a:rPr>
              <a:t>What is the impact?</a:t>
            </a:r>
          </a:p>
        </p:txBody>
      </p:sp>
      <p:grpSp>
        <p:nvGrpSpPr>
          <p:cNvPr id="2676742" name="Group 6"/>
          <p:cNvGrpSpPr>
            <a:grpSpLocks/>
          </p:cNvGrpSpPr>
          <p:nvPr/>
        </p:nvGrpSpPr>
        <p:grpSpPr bwMode="auto">
          <a:xfrm>
            <a:off x="3678238" y="4191000"/>
            <a:ext cx="5322887" cy="2262188"/>
            <a:chOff x="2319" y="2640"/>
            <a:chExt cx="3353" cy="1425"/>
          </a:xfrm>
        </p:grpSpPr>
        <p:sp>
          <p:nvSpPr>
            <p:cNvPr id="5137" name="Text Box 7"/>
            <p:cNvSpPr txBox="1">
              <a:spLocks noChangeArrowheads="1"/>
            </p:cNvSpPr>
            <p:nvPr/>
          </p:nvSpPr>
          <p:spPr bwMode="auto">
            <a:xfrm>
              <a:off x="3767" y="2640"/>
              <a:ext cx="1905" cy="312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3300"/>
                  </a:solidFill>
                  <a:latin typeface="Arial" charset="0"/>
                </a:defRPr>
              </a:lvl1pPr>
              <a:lvl2pPr marL="742950" indent="-285750">
                <a:defRPr sz="2800">
                  <a:solidFill>
                    <a:srgbClr val="FF3300"/>
                  </a:solidFill>
                  <a:latin typeface="Arial" charset="0"/>
                </a:defRPr>
              </a:lvl2pPr>
              <a:lvl3pPr marL="1143000" indent="-228600">
                <a:defRPr sz="2800">
                  <a:solidFill>
                    <a:srgbClr val="FF3300"/>
                  </a:solidFill>
                  <a:latin typeface="Arial" charset="0"/>
                </a:defRPr>
              </a:lvl3pPr>
              <a:lvl4pPr marL="1600200" indent="-228600">
                <a:defRPr sz="2800">
                  <a:solidFill>
                    <a:srgbClr val="FF3300"/>
                  </a:solidFill>
                  <a:latin typeface="Arial" charset="0"/>
                </a:defRPr>
              </a:lvl4pPr>
              <a:lvl5pPr marL="2057400" indent="-228600">
                <a:defRPr sz="2800">
                  <a:solidFill>
                    <a:srgbClr val="FF33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33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33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33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3300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dirty="0" smtClean="0">
                  <a:solidFill>
                    <a:srgbClr val="000000"/>
                  </a:solidFill>
                </a:rPr>
                <a:t>Worst degradation?</a:t>
              </a:r>
            </a:p>
          </p:txBody>
        </p:sp>
        <p:sp>
          <p:nvSpPr>
            <p:cNvPr id="5138" name="Freeform 8"/>
            <p:cNvSpPr>
              <a:spLocks/>
            </p:cNvSpPr>
            <p:nvPr/>
          </p:nvSpPr>
          <p:spPr bwMode="auto">
            <a:xfrm>
              <a:off x="2319" y="3430"/>
              <a:ext cx="1704" cy="635"/>
            </a:xfrm>
            <a:custGeom>
              <a:avLst/>
              <a:gdLst>
                <a:gd name="T0" fmla="*/ 15 w 1704"/>
                <a:gd name="T1" fmla="*/ 193 h 635"/>
                <a:gd name="T2" fmla="*/ 96 w 1704"/>
                <a:gd name="T3" fmla="*/ 198 h 635"/>
                <a:gd name="T4" fmla="*/ 340 w 1704"/>
                <a:gd name="T5" fmla="*/ 251 h 635"/>
                <a:gd name="T6" fmla="*/ 419 w 1704"/>
                <a:gd name="T7" fmla="*/ 247 h 635"/>
                <a:gd name="T8" fmla="*/ 507 w 1704"/>
                <a:gd name="T9" fmla="*/ 261 h 635"/>
                <a:gd name="T10" fmla="*/ 658 w 1704"/>
                <a:gd name="T11" fmla="*/ 338 h 635"/>
                <a:gd name="T12" fmla="*/ 849 w 1704"/>
                <a:gd name="T13" fmla="*/ 390 h 635"/>
                <a:gd name="T14" fmla="*/ 1147 w 1704"/>
                <a:gd name="T15" fmla="*/ 359 h 635"/>
                <a:gd name="T16" fmla="*/ 920 w 1704"/>
                <a:gd name="T17" fmla="*/ 284 h 635"/>
                <a:gd name="T18" fmla="*/ 819 w 1704"/>
                <a:gd name="T19" fmla="*/ 213 h 635"/>
                <a:gd name="T20" fmla="*/ 692 w 1704"/>
                <a:gd name="T21" fmla="*/ 152 h 635"/>
                <a:gd name="T22" fmla="*/ 582 w 1704"/>
                <a:gd name="T23" fmla="*/ 0 h 635"/>
                <a:gd name="T24" fmla="*/ 869 w 1704"/>
                <a:gd name="T25" fmla="*/ 117 h 635"/>
                <a:gd name="T26" fmla="*/ 1068 w 1704"/>
                <a:gd name="T27" fmla="*/ 257 h 635"/>
                <a:gd name="T28" fmla="*/ 1243 w 1704"/>
                <a:gd name="T29" fmla="*/ 314 h 635"/>
                <a:gd name="T30" fmla="*/ 1435 w 1704"/>
                <a:gd name="T31" fmla="*/ 359 h 635"/>
                <a:gd name="T32" fmla="*/ 1704 w 1704"/>
                <a:gd name="T33" fmla="*/ 503 h 635"/>
                <a:gd name="T34" fmla="*/ 1453 w 1704"/>
                <a:gd name="T35" fmla="*/ 443 h 635"/>
                <a:gd name="T36" fmla="*/ 1335 w 1704"/>
                <a:gd name="T37" fmla="*/ 409 h 635"/>
                <a:gd name="T38" fmla="*/ 1238 w 1704"/>
                <a:gd name="T39" fmla="*/ 455 h 635"/>
                <a:gd name="T40" fmla="*/ 1188 w 1704"/>
                <a:gd name="T41" fmla="*/ 551 h 635"/>
                <a:gd name="T42" fmla="*/ 1036 w 1704"/>
                <a:gd name="T43" fmla="*/ 612 h 635"/>
                <a:gd name="T44" fmla="*/ 852 w 1704"/>
                <a:gd name="T45" fmla="*/ 635 h 635"/>
                <a:gd name="T46" fmla="*/ 557 w 1704"/>
                <a:gd name="T47" fmla="*/ 562 h 635"/>
                <a:gd name="T48" fmla="*/ 456 w 1704"/>
                <a:gd name="T49" fmla="*/ 505 h 635"/>
                <a:gd name="T50" fmla="*/ 288 w 1704"/>
                <a:gd name="T51" fmla="*/ 430 h 635"/>
                <a:gd name="T52" fmla="*/ 121 w 1704"/>
                <a:gd name="T53" fmla="*/ 309 h 635"/>
                <a:gd name="T54" fmla="*/ 0 w 1704"/>
                <a:gd name="T55" fmla="*/ 233 h 635"/>
                <a:gd name="T56" fmla="*/ 5 w 1704"/>
                <a:gd name="T57" fmla="*/ 193 h 63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704" h="635">
                  <a:moveTo>
                    <a:pt x="15" y="193"/>
                  </a:moveTo>
                  <a:lnTo>
                    <a:pt x="96" y="198"/>
                  </a:lnTo>
                  <a:lnTo>
                    <a:pt x="340" y="251"/>
                  </a:lnTo>
                  <a:lnTo>
                    <a:pt x="419" y="247"/>
                  </a:lnTo>
                  <a:lnTo>
                    <a:pt x="507" y="261"/>
                  </a:lnTo>
                  <a:lnTo>
                    <a:pt x="658" y="338"/>
                  </a:lnTo>
                  <a:lnTo>
                    <a:pt x="849" y="390"/>
                  </a:lnTo>
                  <a:lnTo>
                    <a:pt x="1147" y="359"/>
                  </a:lnTo>
                  <a:lnTo>
                    <a:pt x="920" y="284"/>
                  </a:lnTo>
                  <a:lnTo>
                    <a:pt x="819" y="213"/>
                  </a:lnTo>
                  <a:lnTo>
                    <a:pt x="692" y="152"/>
                  </a:lnTo>
                  <a:lnTo>
                    <a:pt x="582" y="0"/>
                  </a:lnTo>
                  <a:lnTo>
                    <a:pt x="869" y="117"/>
                  </a:lnTo>
                  <a:lnTo>
                    <a:pt x="1068" y="257"/>
                  </a:lnTo>
                  <a:lnTo>
                    <a:pt x="1243" y="314"/>
                  </a:lnTo>
                  <a:lnTo>
                    <a:pt x="1435" y="359"/>
                  </a:lnTo>
                  <a:lnTo>
                    <a:pt x="1704" y="503"/>
                  </a:lnTo>
                  <a:lnTo>
                    <a:pt x="1453" y="443"/>
                  </a:lnTo>
                  <a:lnTo>
                    <a:pt x="1335" y="409"/>
                  </a:lnTo>
                  <a:lnTo>
                    <a:pt x="1238" y="455"/>
                  </a:lnTo>
                  <a:lnTo>
                    <a:pt x="1188" y="551"/>
                  </a:lnTo>
                  <a:lnTo>
                    <a:pt x="1036" y="612"/>
                  </a:lnTo>
                  <a:lnTo>
                    <a:pt x="852" y="635"/>
                  </a:lnTo>
                  <a:lnTo>
                    <a:pt x="557" y="562"/>
                  </a:lnTo>
                  <a:lnTo>
                    <a:pt x="456" y="505"/>
                  </a:lnTo>
                  <a:lnTo>
                    <a:pt x="288" y="430"/>
                  </a:lnTo>
                  <a:lnTo>
                    <a:pt x="121" y="309"/>
                  </a:lnTo>
                  <a:lnTo>
                    <a:pt x="0" y="233"/>
                  </a:lnTo>
                  <a:lnTo>
                    <a:pt x="5" y="193"/>
                  </a:lnTo>
                </a:path>
              </a:pathLst>
            </a:custGeom>
            <a:noFill/>
            <a:ln w="381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sz="2800" smtClean="0">
                <a:solidFill>
                  <a:srgbClr val="FF3300"/>
                </a:solidFill>
                <a:latin typeface="Arial" charset="0"/>
              </a:endParaRPr>
            </a:p>
          </p:txBody>
        </p:sp>
      </p:grpSp>
      <p:grpSp>
        <p:nvGrpSpPr>
          <p:cNvPr id="2676745" name="Group 9"/>
          <p:cNvGrpSpPr>
            <a:grpSpLocks/>
          </p:cNvGrpSpPr>
          <p:nvPr/>
        </p:nvGrpSpPr>
        <p:grpSpPr bwMode="auto">
          <a:xfrm>
            <a:off x="103188" y="1727200"/>
            <a:ext cx="9040812" cy="2701925"/>
            <a:chOff x="8" y="1093"/>
            <a:chExt cx="5695" cy="1702"/>
          </a:xfrm>
        </p:grpSpPr>
        <p:sp>
          <p:nvSpPr>
            <p:cNvPr id="5135" name="Text Box 10"/>
            <p:cNvSpPr txBox="1">
              <a:spLocks noChangeArrowheads="1"/>
            </p:cNvSpPr>
            <p:nvPr/>
          </p:nvSpPr>
          <p:spPr bwMode="auto">
            <a:xfrm>
              <a:off x="3344" y="1093"/>
              <a:ext cx="2359" cy="542"/>
            </a:xfrm>
            <a:prstGeom prst="rect">
              <a:avLst/>
            </a:prstGeom>
            <a:solidFill>
              <a:srgbClr val="FFCC00"/>
            </a:solidFill>
            <a:ln w="38100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3300"/>
                  </a:solidFill>
                  <a:latin typeface="Arial" charset="0"/>
                </a:defRPr>
              </a:lvl1pPr>
              <a:lvl2pPr marL="742950" indent="-285750">
                <a:defRPr sz="2800">
                  <a:solidFill>
                    <a:srgbClr val="FF3300"/>
                  </a:solidFill>
                  <a:latin typeface="Arial" charset="0"/>
                </a:defRPr>
              </a:lvl2pPr>
              <a:lvl3pPr marL="1143000" indent="-228600">
                <a:defRPr sz="2800">
                  <a:solidFill>
                    <a:srgbClr val="FF3300"/>
                  </a:solidFill>
                  <a:latin typeface="Arial" charset="0"/>
                </a:defRPr>
              </a:lvl3pPr>
              <a:lvl4pPr marL="1600200" indent="-228600">
                <a:defRPr sz="2800">
                  <a:solidFill>
                    <a:srgbClr val="FF3300"/>
                  </a:solidFill>
                  <a:latin typeface="Arial" charset="0"/>
                </a:defRPr>
              </a:lvl4pPr>
              <a:lvl5pPr marL="2057400" indent="-228600">
                <a:defRPr sz="2800">
                  <a:solidFill>
                    <a:srgbClr val="FF33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33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33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33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3300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sz="2400" smtClean="0">
                  <a:solidFill>
                    <a:srgbClr val="000000"/>
                  </a:solidFill>
                </a:rPr>
                <a:t>Starting degradation with strong degradation trend? </a:t>
              </a:r>
            </a:p>
          </p:txBody>
        </p:sp>
        <p:sp>
          <p:nvSpPr>
            <p:cNvPr id="5136" name="Freeform 11"/>
            <p:cNvSpPr>
              <a:spLocks/>
            </p:cNvSpPr>
            <p:nvPr/>
          </p:nvSpPr>
          <p:spPr bwMode="auto">
            <a:xfrm>
              <a:off x="8" y="1661"/>
              <a:ext cx="3130" cy="1134"/>
            </a:xfrm>
            <a:custGeom>
              <a:avLst/>
              <a:gdLst>
                <a:gd name="T0" fmla="*/ 1406 w 3130"/>
                <a:gd name="T1" fmla="*/ 862 h 1134"/>
                <a:gd name="T2" fmla="*/ 1678 w 3130"/>
                <a:gd name="T3" fmla="*/ 817 h 1134"/>
                <a:gd name="T4" fmla="*/ 1950 w 3130"/>
                <a:gd name="T5" fmla="*/ 771 h 1134"/>
                <a:gd name="T6" fmla="*/ 2223 w 3130"/>
                <a:gd name="T7" fmla="*/ 680 h 1134"/>
                <a:gd name="T8" fmla="*/ 2449 w 3130"/>
                <a:gd name="T9" fmla="*/ 590 h 1134"/>
                <a:gd name="T10" fmla="*/ 2631 w 3130"/>
                <a:gd name="T11" fmla="*/ 544 h 1134"/>
                <a:gd name="T12" fmla="*/ 2812 w 3130"/>
                <a:gd name="T13" fmla="*/ 499 h 1134"/>
                <a:gd name="T14" fmla="*/ 2994 w 3130"/>
                <a:gd name="T15" fmla="*/ 499 h 1134"/>
                <a:gd name="T16" fmla="*/ 3130 w 3130"/>
                <a:gd name="T17" fmla="*/ 454 h 1134"/>
                <a:gd name="T18" fmla="*/ 3039 w 3130"/>
                <a:gd name="T19" fmla="*/ 363 h 1134"/>
                <a:gd name="T20" fmla="*/ 2903 w 3130"/>
                <a:gd name="T21" fmla="*/ 272 h 1134"/>
                <a:gd name="T22" fmla="*/ 2767 w 3130"/>
                <a:gd name="T23" fmla="*/ 181 h 1134"/>
                <a:gd name="T24" fmla="*/ 2585 w 3130"/>
                <a:gd name="T25" fmla="*/ 91 h 1134"/>
                <a:gd name="T26" fmla="*/ 2449 w 3130"/>
                <a:gd name="T27" fmla="*/ 45 h 1134"/>
                <a:gd name="T28" fmla="*/ 2223 w 3130"/>
                <a:gd name="T29" fmla="*/ 0 h 1134"/>
                <a:gd name="T30" fmla="*/ 2041 w 3130"/>
                <a:gd name="T31" fmla="*/ 0 h 1134"/>
                <a:gd name="T32" fmla="*/ 1769 w 3130"/>
                <a:gd name="T33" fmla="*/ 0 h 1134"/>
                <a:gd name="T34" fmla="*/ 1542 w 3130"/>
                <a:gd name="T35" fmla="*/ 0 h 1134"/>
                <a:gd name="T36" fmla="*/ 1406 w 3130"/>
                <a:gd name="T37" fmla="*/ 0 h 1134"/>
                <a:gd name="T38" fmla="*/ 1225 w 3130"/>
                <a:gd name="T39" fmla="*/ 45 h 1134"/>
                <a:gd name="T40" fmla="*/ 998 w 3130"/>
                <a:gd name="T41" fmla="*/ 91 h 1134"/>
                <a:gd name="T42" fmla="*/ 816 w 3130"/>
                <a:gd name="T43" fmla="*/ 136 h 1134"/>
                <a:gd name="T44" fmla="*/ 635 w 3130"/>
                <a:gd name="T45" fmla="*/ 136 h 1134"/>
                <a:gd name="T46" fmla="*/ 499 w 3130"/>
                <a:gd name="T47" fmla="*/ 181 h 1134"/>
                <a:gd name="T48" fmla="*/ 408 w 3130"/>
                <a:gd name="T49" fmla="*/ 272 h 1134"/>
                <a:gd name="T50" fmla="*/ 272 w 3130"/>
                <a:gd name="T51" fmla="*/ 318 h 1134"/>
                <a:gd name="T52" fmla="*/ 136 w 3130"/>
                <a:gd name="T53" fmla="*/ 363 h 1134"/>
                <a:gd name="T54" fmla="*/ 45 w 3130"/>
                <a:gd name="T55" fmla="*/ 363 h 1134"/>
                <a:gd name="T56" fmla="*/ 0 w 3130"/>
                <a:gd name="T57" fmla="*/ 454 h 1134"/>
                <a:gd name="T58" fmla="*/ 0 w 3130"/>
                <a:gd name="T59" fmla="*/ 907 h 1134"/>
                <a:gd name="T60" fmla="*/ 136 w 3130"/>
                <a:gd name="T61" fmla="*/ 907 h 1134"/>
                <a:gd name="T62" fmla="*/ 363 w 3130"/>
                <a:gd name="T63" fmla="*/ 998 h 1134"/>
                <a:gd name="T64" fmla="*/ 499 w 3130"/>
                <a:gd name="T65" fmla="*/ 1043 h 1134"/>
                <a:gd name="T66" fmla="*/ 680 w 3130"/>
                <a:gd name="T67" fmla="*/ 1134 h 1134"/>
                <a:gd name="T68" fmla="*/ 816 w 3130"/>
                <a:gd name="T69" fmla="*/ 1089 h 1134"/>
                <a:gd name="T70" fmla="*/ 998 w 3130"/>
                <a:gd name="T71" fmla="*/ 998 h 1134"/>
                <a:gd name="T72" fmla="*/ 1179 w 3130"/>
                <a:gd name="T73" fmla="*/ 907 h 1134"/>
                <a:gd name="T74" fmla="*/ 1315 w 3130"/>
                <a:gd name="T75" fmla="*/ 862 h 1134"/>
                <a:gd name="T76" fmla="*/ 1452 w 3130"/>
                <a:gd name="T77" fmla="*/ 862 h 113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3130" h="1134">
                  <a:moveTo>
                    <a:pt x="1406" y="862"/>
                  </a:moveTo>
                  <a:lnTo>
                    <a:pt x="1678" y="817"/>
                  </a:lnTo>
                  <a:lnTo>
                    <a:pt x="1950" y="771"/>
                  </a:lnTo>
                  <a:lnTo>
                    <a:pt x="2223" y="680"/>
                  </a:lnTo>
                  <a:lnTo>
                    <a:pt x="2449" y="590"/>
                  </a:lnTo>
                  <a:lnTo>
                    <a:pt x="2631" y="544"/>
                  </a:lnTo>
                  <a:lnTo>
                    <a:pt x="2812" y="499"/>
                  </a:lnTo>
                  <a:lnTo>
                    <a:pt x="2994" y="499"/>
                  </a:lnTo>
                  <a:lnTo>
                    <a:pt x="3130" y="454"/>
                  </a:lnTo>
                  <a:lnTo>
                    <a:pt x="3039" y="363"/>
                  </a:lnTo>
                  <a:lnTo>
                    <a:pt x="2903" y="272"/>
                  </a:lnTo>
                  <a:lnTo>
                    <a:pt x="2767" y="181"/>
                  </a:lnTo>
                  <a:lnTo>
                    <a:pt x="2585" y="91"/>
                  </a:lnTo>
                  <a:lnTo>
                    <a:pt x="2449" y="45"/>
                  </a:lnTo>
                  <a:lnTo>
                    <a:pt x="2223" y="0"/>
                  </a:lnTo>
                  <a:lnTo>
                    <a:pt x="2041" y="0"/>
                  </a:lnTo>
                  <a:lnTo>
                    <a:pt x="1769" y="0"/>
                  </a:lnTo>
                  <a:lnTo>
                    <a:pt x="1542" y="0"/>
                  </a:lnTo>
                  <a:lnTo>
                    <a:pt x="1406" y="0"/>
                  </a:lnTo>
                  <a:lnTo>
                    <a:pt x="1225" y="45"/>
                  </a:lnTo>
                  <a:lnTo>
                    <a:pt x="998" y="91"/>
                  </a:lnTo>
                  <a:lnTo>
                    <a:pt x="816" y="136"/>
                  </a:lnTo>
                  <a:lnTo>
                    <a:pt x="635" y="136"/>
                  </a:lnTo>
                  <a:lnTo>
                    <a:pt x="499" y="181"/>
                  </a:lnTo>
                  <a:lnTo>
                    <a:pt x="408" y="272"/>
                  </a:lnTo>
                  <a:lnTo>
                    <a:pt x="272" y="318"/>
                  </a:lnTo>
                  <a:lnTo>
                    <a:pt x="136" y="363"/>
                  </a:lnTo>
                  <a:lnTo>
                    <a:pt x="45" y="363"/>
                  </a:lnTo>
                  <a:lnTo>
                    <a:pt x="0" y="454"/>
                  </a:lnTo>
                  <a:lnTo>
                    <a:pt x="0" y="907"/>
                  </a:lnTo>
                  <a:lnTo>
                    <a:pt x="136" y="907"/>
                  </a:lnTo>
                  <a:lnTo>
                    <a:pt x="363" y="998"/>
                  </a:lnTo>
                  <a:lnTo>
                    <a:pt x="499" y="1043"/>
                  </a:lnTo>
                  <a:lnTo>
                    <a:pt x="680" y="1134"/>
                  </a:lnTo>
                  <a:lnTo>
                    <a:pt x="816" y="1089"/>
                  </a:lnTo>
                  <a:lnTo>
                    <a:pt x="998" y="998"/>
                  </a:lnTo>
                  <a:lnTo>
                    <a:pt x="1179" y="907"/>
                  </a:lnTo>
                  <a:lnTo>
                    <a:pt x="1315" y="862"/>
                  </a:lnTo>
                  <a:lnTo>
                    <a:pt x="1452" y="862"/>
                  </a:lnTo>
                </a:path>
              </a:pathLst>
            </a:custGeom>
            <a:noFill/>
            <a:ln w="38100" cap="flat" cmpd="sng">
              <a:solidFill>
                <a:srgbClr val="FFCC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sz="2800" smtClean="0">
                <a:solidFill>
                  <a:srgbClr val="FF3300"/>
                </a:solidFill>
                <a:latin typeface="Arial" charset="0"/>
              </a:endParaRPr>
            </a:p>
          </p:txBody>
        </p:sp>
      </p:grpSp>
      <p:grpSp>
        <p:nvGrpSpPr>
          <p:cNvPr id="2676748" name="Group 12"/>
          <p:cNvGrpSpPr>
            <a:grpSpLocks/>
          </p:cNvGrpSpPr>
          <p:nvPr/>
        </p:nvGrpSpPr>
        <p:grpSpPr bwMode="auto">
          <a:xfrm>
            <a:off x="0" y="3163888"/>
            <a:ext cx="8959850" cy="3694112"/>
            <a:chOff x="20" y="1991"/>
            <a:chExt cx="5644" cy="2327"/>
          </a:xfrm>
        </p:grpSpPr>
        <p:sp>
          <p:nvSpPr>
            <p:cNvPr id="5132" name="Text Box 13"/>
            <p:cNvSpPr txBox="1">
              <a:spLocks noChangeArrowheads="1"/>
            </p:cNvSpPr>
            <p:nvPr/>
          </p:nvSpPr>
          <p:spPr bwMode="auto">
            <a:xfrm>
              <a:off x="4054" y="1991"/>
              <a:ext cx="1610" cy="312"/>
            </a:xfrm>
            <a:prstGeom prst="rect">
              <a:avLst/>
            </a:prstGeom>
            <a:solidFill>
              <a:srgbClr val="00FF00"/>
            </a:solidFill>
            <a:ln w="38100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FF3300"/>
                  </a:solidFill>
                  <a:latin typeface="Arial" charset="0"/>
                </a:defRPr>
              </a:lvl1pPr>
              <a:lvl2pPr marL="742950" indent="-285750">
                <a:defRPr sz="2800">
                  <a:solidFill>
                    <a:srgbClr val="FF3300"/>
                  </a:solidFill>
                  <a:latin typeface="Arial" charset="0"/>
                </a:defRPr>
              </a:lvl2pPr>
              <a:lvl3pPr marL="1143000" indent="-228600">
                <a:defRPr sz="2800">
                  <a:solidFill>
                    <a:srgbClr val="FF3300"/>
                  </a:solidFill>
                  <a:latin typeface="Arial" charset="0"/>
                </a:defRPr>
              </a:lvl3pPr>
              <a:lvl4pPr marL="1600200" indent="-228600">
                <a:defRPr sz="2800">
                  <a:solidFill>
                    <a:srgbClr val="FF3300"/>
                  </a:solidFill>
                  <a:latin typeface="Arial" charset="0"/>
                </a:defRPr>
              </a:lvl4pPr>
              <a:lvl5pPr marL="2057400" indent="-228600">
                <a:defRPr sz="2800">
                  <a:solidFill>
                    <a:srgbClr val="FF3300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3300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3300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3300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3300"/>
                  </a:solidFill>
                  <a:latin typeface="Arial" charset="0"/>
                </a:defRPr>
              </a:lvl9pPr>
            </a:lstStyle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de-CH" altLang="en-US" sz="2400" smtClean="0">
                  <a:solidFill>
                    <a:srgbClr val="000000"/>
                  </a:solidFill>
                </a:rPr>
                <a:t>SLM applied</a:t>
              </a:r>
              <a:endParaRPr lang="en-US" altLang="en-US" sz="2400" smtClean="0">
                <a:solidFill>
                  <a:srgbClr val="000000"/>
                </a:solidFill>
              </a:endParaRPr>
            </a:p>
          </p:txBody>
        </p:sp>
        <p:sp>
          <p:nvSpPr>
            <p:cNvPr id="5133" name="Freeform 14"/>
            <p:cNvSpPr>
              <a:spLocks/>
            </p:cNvSpPr>
            <p:nvPr/>
          </p:nvSpPr>
          <p:spPr bwMode="auto">
            <a:xfrm>
              <a:off x="2506" y="2665"/>
              <a:ext cx="588" cy="473"/>
            </a:xfrm>
            <a:custGeom>
              <a:avLst/>
              <a:gdLst>
                <a:gd name="T0" fmla="*/ 396 w 588"/>
                <a:gd name="T1" fmla="*/ 473 h 473"/>
                <a:gd name="T2" fmla="*/ 76 w 588"/>
                <a:gd name="T3" fmla="*/ 237 h 473"/>
                <a:gd name="T4" fmla="*/ 0 w 588"/>
                <a:gd name="T5" fmla="*/ 176 h 473"/>
                <a:gd name="T6" fmla="*/ 55 w 588"/>
                <a:gd name="T7" fmla="*/ 87 h 473"/>
                <a:gd name="T8" fmla="*/ 170 w 588"/>
                <a:gd name="T9" fmla="*/ 0 h 473"/>
                <a:gd name="T10" fmla="*/ 229 w 588"/>
                <a:gd name="T11" fmla="*/ 25 h 473"/>
                <a:gd name="T12" fmla="*/ 588 w 588"/>
                <a:gd name="T13" fmla="*/ 237 h 473"/>
                <a:gd name="T14" fmla="*/ 563 w 588"/>
                <a:gd name="T15" fmla="*/ 473 h 473"/>
                <a:gd name="T16" fmla="*/ 396 w 588"/>
                <a:gd name="T17" fmla="*/ 473 h 4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8" h="473">
                  <a:moveTo>
                    <a:pt x="396" y="473"/>
                  </a:moveTo>
                  <a:lnTo>
                    <a:pt x="76" y="237"/>
                  </a:lnTo>
                  <a:lnTo>
                    <a:pt x="0" y="176"/>
                  </a:lnTo>
                  <a:lnTo>
                    <a:pt x="55" y="87"/>
                  </a:lnTo>
                  <a:lnTo>
                    <a:pt x="170" y="0"/>
                  </a:lnTo>
                  <a:lnTo>
                    <a:pt x="229" y="25"/>
                  </a:lnTo>
                  <a:lnTo>
                    <a:pt x="588" y="237"/>
                  </a:lnTo>
                  <a:lnTo>
                    <a:pt x="563" y="473"/>
                  </a:lnTo>
                  <a:lnTo>
                    <a:pt x="396" y="473"/>
                  </a:lnTo>
                  <a:close/>
                </a:path>
              </a:pathLst>
            </a:custGeom>
            <a:noFill/>
            <a:ln w="38100" cap="flat" cmpd="sng">
              <a:solidFill>
                <a:srgbClr val="00FF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sz="2800" smtClean="0">
                <a:solidFill>
                  <a:srgbClr val="FF3300"/>
                </a:solidFill>
                <a:latin typeface="Arial" charset="0"/>
              </a:endParaRPr>
            </a:p>
          </p:txBody>
        </p:sp>
        <p:sp>
          <p:nvSpPr>
            <p:cNvPr id="5134" name="Freeform 15"/>
            <p:cNvSpPr>
              <a:spLocks/>
            </p:cNvSpPr>
            <p:nvPr/>
          </p:nvSpPr>
          <p:spPr bwMode="auto">
            <a:xfrm>
              <a:off x="20" y="3875"/>
              <a:ext cx="2235" cy="443"/>
            </a:xfrm>
            <a:custGeom>
              <a:avLst/>
              <a:gdLst>
                <a:gd name="T0" fmla="*/ 5 w 2235"/>
                <a:gd name="T1" fmla="*/ 438 h 443"/>
                <a:gd name="T2" fmla="*/ 0 w 2235"/>
                <a:gd name="T3" fmla="*/ 79 h 443"/>
                <a:gd name="T4" fmla="*/ 123 w 2235"/>
                <a:gd name="T5" fmla="*/ 69 h 443"/>
                <a:gd name="T6" fmla="*/ 221 w 2235"/>
                <a:gd name="T7" fmla="*/ 44 h 443"/>
                <a:gd name="T8" fmla="*/ 379 w 2235"/>
                <a:gd name="T9" fmla="*/ 5 h 443"/>
                <a:gd name="T10" fmla="*/ 463 w 2235"/>
                <a:gd name="T11" fmla="*/ 0 h 443"/>
                <a:gd name="T12" fmla="*/ 664 w 2235"/>
                <a:gd name="T13" fmla="*/ 10 h 443"/>
                <a:gd name="T14" fmla="*/ 763 w 2235"/>
                <a:gd name="T15" fmla="*/ 74 h 443"/>
                <a:gd name="T16" fmla="*/ 861 w 2235"/>
                <a:gd name="T17" fmla="*/ 177 h 443"/>
                <a:gd name="T18" fmla="*/ 945 w 2235"/>
                <a:gd name="T19" fmla="*/ 266 h 443"/>
                <a:gd name="T20" fmla="*/ 1098 w 2235"/>
                <a:gd name="T21" fmla="*/ 281 h 443"/>
                <a:gd name="T22" fmla="*/ 1280 w 2235"/>
                <a:gd name="T23" fmla="*/ 335 h 443"/>
                <a:gd name="T24" fmla="*/ 1472 w 2235"/>
                <a:gd name="T25" fmla="*/ 320 h 443"/>
                <a:gd name="T26" fmla="*/ 1698 w 2235"/>
                <a:gd name="T27" fmla="*/ 290 h 443"/>
                <a:gd name="T28" fmla="*/ 1915 w 2235"/>
                <a:gd name="T29" fmla="*/ 226 h 443"/>
                <a:gd name="T30" fmla="*/ 2092 w 2235"/>
                <a:gd name="T31" fmla="*/ 271 h 443"/>
                <a:gd name="T32" fmla="*/ 2181 w 2235"/>
                <a:gd name="T33" fmla="*/ 379 h 443"/>
                <a:gd name="T34" fmla="*/ 2235 w 2235"/>
                <a:gd name="T35" fmla="*/ 443 h 443"/>
                <a:gd name="T36" fmla="*/ 1733 w 2235"/>
                <a:gd name="T37" fmla="*/ 438 h 443"/>
                <a:gd name="T38" fmla="*/ 5 w 2235"/>
                <a:gd name="T39" fmla="*/ 438 h 44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2235" h="443">
                  <a:moveTo>
                    <a:pt x="5" y="438"/>
                  </a:moveTo>
                  <a:lnTo>
                    <a:pt x="0" y="79"/>
                  </a:lnTo>
                  <a:lnTo>
                    <a:pt x="123" y="69"/>
                  </a:lnTo>
                  <a:lnTo>
                    <a:pt x="221" y="44"/>
                  </a:lnTo>
                  <a:lnTo>
                    <a:pt x="379" y="5"/>
                  </a:lnTo>
                  <a:lnTo>
                    <a:pt x="463" y="0"/>
                  </a:lnTo>
                  <a:lnTo>
                    <a:pt x="664" y="10"/>
                  </a:lnTo>
                  <a:lnTo>
                    <a:pt x="763" y="74"/>
                  </a:lnTo>
                  <a:lnTo>
                    <a:pt x="861" y="177"/>
                  </a:lnTo>
                  <a:lnTo>
                    <a:pt x="945" y="266"/>
                  </a:lnTo>
                  <a:lnTo>
                    <a:pt x="1098" y="281"/>
                  </a:lnTo>
                  <a:lnTo>
                    <a:pt x="1280" y="335"/>
                  </a:lnTo>
                  <a:lnTo>
                    <a:pt x="1472" y="320"/>
                  </a:lnTo>
                  <a:lnTo>
                    <a:pt x="1698" y="290"/>
                  </a:lnTo>
                  <a:lnTo>
                    <a:pt x="1915" y="226"/>
                  </a:lnTo>
                  <a:lnTo>
                    <a:pt x="2092" y="271"/>
                  </a:lnTo>
                  <a:lnTo>
                    <a:pt x="2181" y="379"/>
                  </a:lnTo>
                  <a:lnTo>
                    <a:pt x="2235" y="443"/>
                  </a:lnTo>
                  <a:lnTo>
                    <a:pt x="1733" y="438"/>
                  </a:lnTo>
                  <a:lnTo>
                    <a:pt x="5" y="438"/>
                  </a:lnTo>
                  <a:close/>
                </a:path>
              </a:pathLst>
            </a:custGeom>
            <a:noFill/>
            <a:ln w="38100" cap="flat" cmpd="sng">
              <a:solidFill>
                <a:srgbClr val="00FF00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GB" sz="2800" smtClean="0">
                <a:solidFill>
                  <a:srgbClr val="FF3300"/>
                </a:solidFill>
                <a:latin typeface="Arial" charset="0"/>
              </a:endParaRPr>
            </a:p>
          </p:txBody>
        </p:sp>
      </p:grpSp>
      <p:sp>
        <p:nvSpPr>
          <p:cNvPr id="5131" name="Text Box 17"/>
          <p:cNvSpPr txBox="1">
            <a:spLocks noChangeArrowheads="1"/>
          </p:cNvSpPr>
          <p:nvPr/>
        </p:nvSpPr>
        <p:spPr bwMode="auto">
          <a:xfrm>
            <a:off x="6934200" y="6613525"/>
            <a:ext cx="2209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FF3300"/>
                </a:solidFill>
                <a:latin typeface="Arial" charset="0"/>
              </a:defRPr>
            </a:lvl1pPr>
            <a:lvl2pPr marL="742950" indent="-285750">
              <a:defRPr sz="2800">
                <a:solidFill>
                  <a:srgbClr val="FF3300"/>
                </a:solidFill>
                <a:latin typeface="Arial" charset="0"/>
              </a:defRPr>
            </a:lvl2pPr>
            <a:lvl3pPr marL="1143000" indent="-228600">
              <a:defRPr sz="2800">
                <a:solidFill>
                  <a:srgbClr val="FF3300"/>
                </a:solidFill>
                <a:latin typeface="Arial" charset="0"/>
              </a:defRPr>
            </a:lvl3pPr>
            <a:lvl4pPr marL="1600200" indent="-228600">
              <a:defRPr sz="2800">
                <a:solidFill>
                  <a:srgbClr val="FF3300"/>
                </a:solidFill>
                <a:latin typeface="Arial" charset="0"/>
              </a:defRPr>
            </a:lvl4pPr>
            <a:lvl5pPr marL="2057400" indent="-228600">
              <a:defRPr sz="2800">
                <a:solidFill>
                  <a:srgbClr val="FF33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800">
                <a:solidFill>
                  <a:srgbClr val="FF3300"/>
                </a:solidFill>
                <a:latin typeface="Arial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CH" altLang="en-US" sz="1000" b="1" smtClean="0">
                <a:solidFill>
                  <a:srgbClr val="FFFFFF"/>
                </a:solidFill>
              </a:rPr>
              <a:t>Graph: H.P. Liniger</a:t>
            </a:r>
            <a:endParaRPr lang="de-DE" altLang="en-US" sz="1000" smtClean="0">
              <a:solidFill>
                <a:srgbClr val="FFFFFF"/>
              </a:solidFill>
              <a:latin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765022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6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67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431" name="Group 15"/>
          <p:cNvGrpSpPr>
            <a:grpSpLocks/>
          </p:cNvGrpSpPr>
          <p:nvPr/>
        </p:nvGrpSpPr>
        <p:grpSpPr bwMode="auto">
          <a:xfrm>
            <a:off x="561675" y="1268760"/>
            <a:ext cx="3278188" cy="2568575"/>
            <a:chOff x="-1" y="563"/>
            <a:chExt cx="2065" cy="2112"/>
          </a:xfrm>
        </p:grpSpPr>
        <p:pic>
          <p:nvPicPr>
            <p:cNvPr id="316432" name="Picture 1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563"/>
              <a:ext cx="2065" cy="2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6433" name="Text Box 17"/>
            <p:cNvSpPr txBox="1">
              <a:spLocks noChangeArrowheads="1"/>
            </p:cNvSpPr>
            <p:nvPr/>
          </p:nvSpPr>
          <p:spPr bwMode="auto">
            <a:xfrm>
              <a:off x="3" y="1080"/>
              <a:ext cx="1426" cy="4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CH" altLang="en-US" sz="2800" dirty="0">
                  <a:solidFill>
                    <a:srgbClr val="FF0000"/>
                  </a:solidFill>
                </a:rPr>
                <a:t>Degradation</a:t>
              </a:r>
              <a:endParaRPr lang="en-US" alt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6434" name="Group 18"/>
          <p:cNvGrpSpPr>
            <a:grpSpLocks/>
          </p:cNvGrpSpPr>
          <p:nvPr/>
        </p:nvGrpSpPr>
        <p:grpSpPr bwMode="auto">
          <a:xfrm>
            <a:off x="568025" y="4005064"/>
            <a:ext cx="2736850" cy="2555875"/>
            <a:chOff x="1655" y="571"/>
            <a:chExt cx="1724" cy="2112"/>
          </a:xfrm>
        </p:grpSpPr>
        <p:pic>
          <p:nvPicPr>
            <p:cNvPr id="316435" name="Picture 1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641"/>
            <a:stretch>
              <a:fillRect/>
            </a:stretch>
          </p:blipFill>
          <p:spPr bwMode="auto">
            <a:xfrm>
              <a:off x="1655" y="571"/>
              <a:ext cx="1724" cy="21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6436" name="Text Box 20"/>
            <p:cNvSpPr txBox="1">
              <a:spLocks noChangeArrowheads="1"/>
            </p:cNvSpPr>
            <p:nvPr/>
          </p:nvSpPr>
          <p:spPr bwMode="auto">
            <a:xfrm>
              <a:off x="1768" y="1096"/>
              <a:ext cx="967" cy="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CH" altLang="en-US" sz="2800">
                  <a:solidFill>
                    <a:srgbClr val="579339"/>
                  </a:solidFill>
                </a:rPr>
                <a:t>SLM</a:t>
              </a:r>
              <a:endParaRPr lang="en-US" altLang="en-US" sz="2800">
                <a:solidFill>
                  <a:srgbClr val="579339"/>
                </a:solidFill>
              </a:endParaRPr>
            </a:p>
          </p:txBody>
        </p:sp>
      </p:grpSp>
      <p:sp>
        <p:nvSpPr>
          <p:cNvPr id="316422" name="Rectangle 6"/>
          <p:cNvSpPr>
            <a:spLocks noChangeArrowheads="1"/>
          </p:cNvSpPr>
          <p:nvPr/>
        </p:nvSpPr>
        <p:spPr bwMode="auto">
          <a:xfrm>
            <a:off x="0" y="0"/>
            <a:ext cx="8458200" cy="126876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0"/>
              </a:spcBef>
              <a:defRPr sz="3200">
                <a:solidFill>
                  <a:schemeClr val="tx2"/>
                </a:solidFill>
                <a:latin typeface="Arial Unicode MS" pitchFamily="34" charset="-128"/>
              </a:defRPr>
            </a:lvl1pPr>
            <a:lvl2pPr>
              <a:spcBef>
                <a:spcPct val="0"/>
              </a:spcBef>
              <a:defRPr sz="3200">
                <a:solidFill>
                  <a:schemeClr val="tx2"/>
                </a:solidFill>
                <a:latin typeface="Arial Unicode MS" pitchFamily="34" charset="-128"/>
              </a:defRPr>
            </a:lvl2pPr>
            <a:lvl3pPr>
              <a:spcBef>
                <a:spcPct val="0"/>
              </a:spcBef>
              <a:defRPr sz="3200">
                <a:solidFill>
                  <a:schemeClr val="tx2"/>
                </a:solidFill>
                <a:latin typeface="Arial Unicode MS" pitchFamily="34" charset="-128"/>
              </a:defRPr>
            </a:lvl3pPr>
            <a:lvl4pPr>
              <a:spcBef>
                <a:spcPct val="0"/>
              </a:spcBef>
              <a:defRPr sz="3200">
                <a:solidFill>
                  <a:schemeClr val="tx2"/>
                </a:solidFill>
                <a:latin typeface="Arial Unicode MS" pitchFamily="34" charset="-128"/>
              </a:defRPr>
            </a:lvl4pPr>
            <a:lvl5pPr>
              <a:spcBef>
                <a:spcPct val="0"/>
              </a:spcBef>
              <a:defRPr sz="3200">
                <a:solidFill>
                  <a:schemeClr val="tx2"/>
                </a:solidFill>
                <a:latin typeface="Arial Unicode MS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endParaRPr lang="en-US" altLang="en-US" sz="2000">
              <a:latin typeface="Arial" charset="0"/>
            </a:endParaRPr>
          </a:p>
        </p:txBody>
      </p:sp>
      <p:pic>
        <p:nvPicPr>
          <p:cNvPr id="316423" name="Picture 7" descr="LADA_color ne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369" y="1625600"/>
            <a:ext cx="644525" cy="90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424" name="Picture 8" descr="Desire logo powerpoi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632" y="1270000"/>
            <a:ext cx="1465262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427" name="Text Box 11"/>
          <p:cNvSpPr txBox="1">
            <a:spLocks noChangeArrowheads="1"/>
          </p:cNvSpPr>
          <p:nvPr/>
        </p:nvSpPr>
        <p:spPr bwMode="auto">
          <a:xfrm>
            <a:off x="4592638" y="1888238"/>
            <a:ext cx="3086100" cy="3637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CH" altLang="en-US" sz="2400" dirty="0" err="1">
                <a:solidFill>
                  <a:schemeClr val="tx1"/>
                </a:solidFill>
              </a:rPr>
              <a:t>Few</a:t>
            </a:r>
            <a:r>
              <a:rPr lang="de-CH" altLang="en-US" sz="2400" dirty="0">
                <a:solidFill>
                  <a:schemeClr val="tx1"/>
                </a:solidFill>
              </a:rPr>
              <a:t> </a:t>
            </a:r>
            <a:r>
              <a:rPr lang="de-CH" altLang="en-US" sz="2400" dirty="0" err="1">
                <a:solidFill>
                  <a:schemeClr val="tx1"/>
                </a:solidFill>
              </a:rPr>
              <a:t>maps</a:t>
            </a:r>
            <a:r>
              <a:rPr lang="de-CH" altLang="en-US" sz="2400" dirty="0">
                <a:solidFill>
                  <a:schemeClr val="tx1"/>
                </a:solidFill>
              </a:rPr>
              <a:t> </a:t>
            </a:r>
            <a:r>
              <a:rPr lang="de-CH" altLang="en-US" sz="2400" dirty="0" err="1">
                <a:solidFill>
                  <a:schemeClr val="tx1"/>
                </a:solidFill>
              </a:rPr>
              <a:t>about</a:t>
            </a:r>
            <a:r>
              <a:rPr lang="de-CH" altLang="en-US" sz="2400" dirty="0">
                <a:solidFill>
                  <a:schemeClr val="tx1"/>
                </a:solidFill>
              </a:rPr>
              <a:t> </a:t>
            </a:r>
            <a:r>
              <a:rPr lang="de-CH" altLang="en-US" sz="2400" dirty="0" err="1"/>
              <a:t>l</a:t>
            </a:r>
            <a:r>
              <a:rPr lang="de-CH" altLang="en-US" sz="2400" dirty="0" err="1" smtClean="0">
                <a:solidFill>
                  <a:schemeClr val="tx1"/>
                </a:solidFill>
              </a:rPr>
              <a:t>and</a:t>
            </a:r>
            <a:r>
              <a:rPr lang="de-CH" altLang="en-US" sz="2400" dirty="0" smtClean="0">
                <a:solidFill>
                  <a:schemeClr val="tx1"/>
                </a:solidFill>
              </a:rPr>
              <a:t> </a:t>
            </a:r>
            <a:r>
              <a:rPr lang="de-CH" altLang="en-US" sz="2400" dirty="0" err="1" smtClean="0">
                <a:solidFill>
                  <a:schemeClr val="tx1"/>
                </a:solidFill>
              </a:rPr>
              <a:t>degradation</a:t>
            </a:r>
            <a:endParaRPr lang="de-CH" altLang="en-US" sz="2400" dirty="0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</a:pPr>
            <a:r>
              <a:rPr lang="de-CH" altLang="en-US" sz="2400" b="1" dirty="0" err="1">
                <a:solidFill>
                  <a:schemeClr val="tx1"/>
                </a:solidFill>
              </a:rPr>
              <a:t>No</a:t>
            </a:r>
            <a:r>
              <a:rPr lang="de-CH" altLang="en-US" sz="2400" dirty="0">
                <a:solidFill>
                  <a:schemeClr val="tx1"/>
                </a:solidFill>
              </a:rPr>
              <a:t> </a:t>
            </a:r>
            <a:r>
              <a:rPr lang="de-CH" altLang="en-US" sz="2400" dirty="0" err="1">
                <a:solidFill>
                  <a:schemeClr val="tx1"/>
                </a:solidFill>
              </a:rPr>
              <a:t>maps</a:t>
            </a:r>
            <a:r>
              <a:rPr lang="de-CH" altLang="en-US" sz="2400" dirty="0">
                <a:solidFill>
                  <a:schemeClr val="tx1"/>
                </a:solidFill>
              </a:rPr>
              <a:t> </a:t>
            </a:r>
            <a:r>
              <a:rPr lang="de-CH" altLang="en-US" sz="2400" dirty="0" err="1">
                <a:solidFill>
                  <a:schemeClr val="tx1"/>
                </a:solidFill>
              </a:rPr>
              <a:t>about</a:t>
            </a:r>
            <a:r>
              <a:rPr lang="de-CH" altLang="en-US" sz="2400" dirty="0">
                <a:solidFill>
                  <a:schemeClr val="tx1"/>
                </a:solidFill>
              </a:rPr>
              <a:t> SLM! </a:t>
            </a:r>
            <a:br>
              <a:rPr lang="de-CH" altLang="en-US" sz="2400" dirty="0">
                <a:solidFill>
                  <a:schemeClr val="tx1"/>
                </a:solidFill>
              </a:rPr>
            </a:br>
            <a:r>
              <a:rPr lang="de-CH" altLang="en-US" sz="2400" dirty="0">
                <a:solidFill>
                  <a:schemeClr val="tx1"/>
                </a:solidFill>
              </a:rPr>
              <a:t>…</a:t>
            </a:r>
            <a:r>
              <a:rPr lang="de-CH" altLang="en-US" sz="2400" dirty="0" err="1">
                <a:solidFill>
                  <a:schemeClr val="tx1"/>
                </a:solidFill>
              </a:rPr>
              <a:t>and</a:t>
            </a:r>
            <a:r>
              <a:rPr lang="de-CH" altLang="en-US" sz="2400" dirty="0">
                <a:solidFill>
                  <a:schemeClr val="tx1"/>
                </a:solidFill>
              </a:rPr>
              <a:t> LD/SLM </a:t>
            </a:r>
            <a:r>
              <a:rPr lang="de-CH" altLang="en-US" sz="2400" dirty="0" err="1">
                <a:solidFill>
                  <a:schemeClr val="tx1"/>
                </a:solidFill>
              </a:rPr>
              <a:t>impacts</a:t>
            </a:r>
            <a:r>
              <a:rPr lang="de-CH" altLang="en-US" sz="2400" dirty="0">
                <a:solidFill>
                  <a:schemeClr val="tx1"/>
                </a:solidFill>
              </a:rPr>
              <a:t>!?</a:t>
            </a:r>
            <a:br>
              <a:rPr lang="de-CH" altLang="en-US" sz="2400" dirty="0">
                <a:solidFill>
                  <a:schemeClr val="tx1"/>
                </a:solidFill>
              </a:rPr>
            </a:br>
            <a:r>
              <a:rPr lang="de-CH" altLang="en-US" sz="2400" dirty="0">
                <a:solidFill>
                  <a:schemeClr val="tx1"/>
                </a:solidFill>
              </a:rPr>
              <a:t/>
            </a:r>
            <a:br>
              <a:rPr lang="de-CH" altLang="en-US" sz="2400" dirty="0">
                <a:solidFill>
                  <a:schemeClr val="tx1"/>
                </a:solidFill>
              </a:rPr>
            </a:br>
            <a:r>
              <a:rPr lang="de-CH" altLang="en-US" sz="2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de-CH" altLang="en-US" sz="2400" dirty="0" err="1">
                <a:solidFill>
                  <a:schemeClr val="tx1"/>
                </a:solidFill>
                <a:sym typeface="Wingdings" pitchFamily="2" charset="2"/>
              </a:rPr>
              <a:t>Where</a:t>
            </a:r>
            <a:r>
              <a:rPr lang="de-CH" altLang="en-US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de-CH" altLang="en-US" sz="2400" dirty="0" err="1">
                <a:solidFill>
                  <a:schemeClr val="tx1"/>
                </a:solidFill>
                <a:sym typeface="Wingdings" pitchFamily="2" charset="2"/>
              </a:rPr>
              <a:t>to</a:t>
            </a:r>
            <a:r>
              <a:rPr lang="de-CH" altLang="en-US" sz="24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de-CH" altLang="en-US" sz="2400" dirty="0" err="1">
                <a:solidFill>
                  <a:schemeClr val="tx1"/>
                </a:solidFill>
                <a:sym typeface="Wingdings" pitchFamily="2" charset="2"/>
              </a:rPr>
              <a:t>invest</a:t>
            </a:r>
            <a:r>
              <a:rPr lang="de-CH" altLang="en-US" sz="2400" dirty="0">
                <a:solidFill>
                  <a:schemeClr val="tx1"/>
                </a:solidFill>
                <a:sym typeface="Wingdings" pitchFamily="2" charset="2"/>
              </a:rPr>
              <a:t>?</a:t>
            </a:r>
            <a:endParaRPr lang="de-CH" altLang="en-US" sz="2400" dirty="0">
              <a:solidFill>
                <a:schemeClr val="tx1"/>
              </a:solidFill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à"/>
            </a:pPr>
            <a:r>
              <a:rPr lang="de-CH" altLang="en-US" sz="2400" dirty="0" smtClean="0">
                <a:solidFill>
                  <a:srgbClr val="FF0000"/>
                </a:solidFill>
                <a:sym typeface="Wingdings" pitchFamily="2" charset="2"/>
              </a:rPr>
              <a:t> Hot </a:t>
            </a:r>
            <a:r>
              <a:rPr lang="de-CH" altLang="en-US" sz="2400" dirty="0" err="1">
                <a:solidFill>
                  <a:srgbClr val="FF0000"/>
                </a:solidFill>
                <a:sym typeface="Wingdings" pitchFamily="2" charset="2"/>
              </a:rPr>
              <a:t>spots</a:t>
            </a:r>
            <a:endParaRPr lang="de-CH" altLang="en-US" sz="2400" dirty="0">
              <a:solidFill>
                <a:srgbClr val="FF0000"/>
              </a:solidFill>
              <a:sym typeface="Wingdings" pitchFamily="2" charset="2"/>
            </a:endParaRPr>
          </a:p>
          <a:p>
            <a:pPr>
              <a:spcBef>
                <a:spcPct val="20000"/>
              </a:spcBef>
              <a:buFont typeface="Wingdings" pitchFamily="2" charset="2"/>
              <a:buChar char="à"/>
            </a:pPr>
            <a:r>
              <a:rPr lang="de-CH" altLang="en-US" sz="2400" dirty="0" smtClean="0">
                <a:solidFill>
                  <a:srgbClr val="00CC00"/>
                </a:solidFill>
              </a:rPr>
              <a:t> Bright </a:t>
            </a:r>
            <a:r>
              <a:rPr lang="de-CH" altLang="en-US" sz="2400" dirty="0" err="1">
                <a:solidFill>
                  <a:srgbClr val="00CC00"/>
                </a:solidFill>
              </a:rPr>
              <a:t>spots</a:t>
            </a:r>
            <a:endParaRPr lang="en-US" altLang="en-US" sz="2400" dirty="0">
              <a:solidFill>
                <a:srgbClr val="00CC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6984776" cy="1009352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latin typeface="Arial" charset="0"/>
                <a:cs typeface="Times New Roman" pitchFamily="18" charset="0"/>
              </a:rPr>
              <a:t>Mapping: Land Degradation/Conservation &amp; impacts</a:t>
            </a:r>
            <a:br>
              <a:rPr lang="en-US" altLang="en-US" dirty="0">
                <a:latin typeface="Arial" charset="0"/>
                <a:cs typeface="Times New Roman" pitchFamily="18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98190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388" y="0"/>
            <a:ext cx="7772400" cy="1268760"/>
          </a:xfrm>
        </p:spPr>
        <p:txBody>
          <a:bodyPr/>
          <a:lstStyle/>
          <a:p>
            <a:r>
              <a:rPr lang="en-GB" dirty="0" smtClean="0"/>
              <a:t>Framework</a:t>
            </a:r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700764" cy="5600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8302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88" y="0"/>
            <a:ext cx="7772400" cy="1268760"/>
          </a:xfrm>
        </p:spPr>
        <p:txBody>
          <a:bodyPr/>
          <a:lstStyle/>
          <a:p>
            <a:r>
              <a:rPr lang="en-GB" dirty="0" smtClean="0"/>
              <a:t>Land degradation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25" y="1268760"/>
            <a:ext cx="8642350" cy="4968528"/>
          </a:xfrm>
        </p:spPr>
        <p:txBody>
          <a:bodyPr/>
          <a:lstStyle/>
          <a:p>
            <a:r>
              <a:rPr lang="en-GB" dirty="0" smtClean="0"/>
              <a:t>Not only soil erosion</a:t>
            </a:r>
          </a:p>
          <a:p>
            <a:r>
              <a:rPr lang="en-GB" dirty="0" smtClean="0"/>
              <a:t>Types:</a:t>
            </a:r>
          </a:p>
          <a:p>
            <a:pPr lvl="1"/>
            <a:r>
              <a:rPr lang="en-GB" dirty="0" smtClean="0"/>
              <a:t>Soil erosion by water</a:t>
            </a:r>
          </a:p>
          <a:p>
            <a:pPr lvl="1"/>
            <a:r>
              <a:rPr lang="en-GB" dirty="0" smtClean="0"/>
              <a:t>Soil erosion by wind</a:t>
            </a:r>
          </a:p>
          <a:p>
            <a:pPr lvl="1"/>
            <a:r>
              <a:rPr lang="en-GB" dirty="0" smtClean="0"/>
              <a:t>Water degradation</a:t>
            </a:r>
          </a:p>
          <a:p>
            <a:pPr lvl="1"/>
            <a:r>
              <a:rPr lang="en-GB" dirty="0" smtClean="0"/>
              <a:t>Physical soil deterioration</a:t>
            </a:r>
          </a:p>
          <a:p>
            <a:pPr lvl="1"/>
            <a:r>
              <a:rPr lang="en-GB" dirty="0" smtClean="0"/>
              <a:t>Biological degradation</a:t>
            </a:r>
          </a:p>
          <a:p>
            <a:pPr lvl="1"/>
            <a:r>
              <a:rPr lang="en-GB" dirty="0" smtClean="0"/>
              <a:t>Chemical degradation….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46750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9388" y="0"/>
            <a:ext cx="7772400" cy="1268760"/>
          </a:xfrm>
        </p:spPr>
        <p:txBody>
          <a:bodyPr/>
          <a:lstStyle/>
          <a:p>
            <a:r>
              <a:rPr lang="en-GB" dirty="0" smtClean="0"/>
              <a:t>Examples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0825" y="1268760"/>
            <a:ext cx="8642350" cy="4968528"/>
          </a:xfrm>
        </p:spPr>
        <p:txBody>
          <a:bodyPr/>
          <a:lstStyle/>
          <a:p>
            <a:r>
              <a:rPr lang="en-GB" dirty="0" smtClean="0"/>
              <a:t>The QM does not provide a single output</a:t>
            </a:r>
          </a:p>
          <a:p>
            <a:r>
              <a:rPr lang="en-GB" dirty="0" smtClean="0"/>
              <a:t>It depends on the needs and goals of the government/organisations. E.g.</a:t>
            </a:r>
          </a:p>
          <a:p>
            <a:pPr lvl="1"/>
            <a:r>
              <a:rPr lang="en-GB" dirty="0" smtClean="0"/>
              <a:t> </a:t>
            </a:r>
            <a:r>
              <a:rPr lang="en-US" dirty="0" smtClean="0"/>
              <a:t>Maps </a:t>
            </a:r>
            <a:r>
              <a:rPr lang="en-US" dirty="0"/>
              <a:t>showing hot spots of degradation and green/bright spots where good land management is taking place </a:t>
            </a:r>
            <a:endParaRPr lang="fr-CH" dirty="0"/>
          </a:p>
          <a:p>
            <a:pPr lvl="1"/>
            <a:r>
              <a:rPr lang="en-US" dirty="0"/>
              <a:t>Maps for the most prominent LD types </a:t>
            </a:r>
            <a:endParaRPr lang="fr-CH" dirty="0"/>
          </a:p>
          <a:p>
            <a:pPr lvl="1"/>
            <a:r>
              <a:rPr lang="en-US" dirty="0"/>
              <a:t>Maps showing conservation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48754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DE_Centre_Powerpointvorlage">
  <a:themeElements>
    <a:clrScheme name="">
      <a:dk1>
        <a:srgbClr val="000000"/>
      </a:dk1>
      <a:lt1>
        <a:srgbClr val="FFFFFF"/>
      </a:lt1>
      <a:dk2>
        <a:srgbClr val="000000"/>
      </a:dk2>
      <a:lt2>
        <a:srgbClr val="F6F6F6"/>
      </a:lt2>
      <a:accent1>
        <a:srgbClr val="E1EBF5"/>
      </a:accent1>
      <a:accent2>
        <a:srgbClr val="9CBDDE"/>
      </a:accent2>
      <a:accent3>
        <a:srgbClr val="FFFFFF"/>
      </a:accent3>
      <a:accent4>
        <a:srgbClr val="000000"/>
      </a:accent4>
      <a:accent5>
        <a:srgbClr val="EEF3F9"/>
      </a:accent5>
      <a:accent6>
        <a:srgbClr val="8DABC9"/>
      </a:accent6>
      <a:hlink>
        <a:srgbClr val="DF2046"/>
      </a:hlink>
      <a:folHlink>
        <a:srgbClr val="996670"/>
      </a:folHlink>
    </a:clrScheme>
    <a:fontScheme name="CDE_Centre_Powerpointvorlag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DE_Centre_Powerpointvorla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eme1">
  <a:themeElements>
    <a:clrScheme name="">
      <a:dk1>
        <a:srgbClr val="000000"/>
      </a:dk1>
      <a:lt1>
        <a:srgbClr val="FDA330"/>
      </a:lt1>
      <a:dk2>
        <a:srgbClr val="000000"/>
      </a:dk2>
      <a:lt2>
        <a:srgbClr val="FFFFFF"/>
      </a:lt2>
      <a:accent1>
        <a:srgbClr val="85B8D1"/>
      </a:accent1>
      <a:accent2>
        <a:srgbClr val="FFC000"/>
      </a:accent2>
      <a:accent3>
        <a:srgbClr val="FECEAD"/>
      </a:accent3>
      <a:accent4>
        <a:srgbClr val="000000"/>
      </a:accent4>
      <a:accent5>
        <a:srgbClr val="C2D8E5"/>
      </a:accent5>
      <a:accent6>
        <a:srgbClr val="E7AE00"/>
      </a:accent6>
      <a:hlink>
        <a:srgbClr val="B5E100"/>
      </a:hlink>
      <a:folHlink>
        <a:srgbClr val="E34200"/>
      </a:folHlink>
    </a:clrScheme>
    <a:fontScheme name="412_nccr_präsentation[ls]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12_nccr_präsentation[ls]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2_nccr_präsentation[ls]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2_nccr_präsentation[ls]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2_nccr_präsentation[ls]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2_nccr_präsentation[ls]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12_nccr_präsentation[ls]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2_nccr_präsentation[ls]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2_nccr_präsentation[ls]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2_nccr_präsentation[ls]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2_nccr_präsentation[ls]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2_nccr_präsentation[ls]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12_nccr_präsentation[ls]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400" b="0" i="0" u="none" strike="noStrike" cap="none" normalizeH="0" baseline="0" smtClean="0">
            <a:ln>
              <a:noFill/>
            </a:ln>
            <a:solidFill>
              <a:srgbClr val="FF3300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DesertificationBites_WG4Presentation</Template>
  <TotalTime>0</TotalTime>
  <Words>338</Words>
  <Application>Microsoft Office PowerPoint</Application>
  <PresentationFormat>On-screen Show (4:3)</PresentationFormat>
  <Paragraphs>83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Lucida Sans Unicode</vt:lpstr>
      <vt:lpstr>Calibri</vt:lpstr>
      <vt:lpstr>Arial Unicode MS</vt:lpstr>
      <vt:lpstr>Times New Roman</vt:lpstr>
      <vt:lpstr>Wingdings</vt:lpstr>
      <vt:lpstr>Times</vt:lpstr>
      <vt:lpstr>CDE_Centre_Powerpointvorlage</vt:lpstr>
      <vt:lpstr>Theme1</vt:lpstr>
      <vt:lpstr>2_Default Design</vt:lpstr>
      <vt:lpstr>PowerPoint Presentation</vt:lpstr>
      <vt:lpstr>Background</vt:lpstr>
      <vt:lpstr>PowerPoint Presentation</vt:lpstr>
      <vt:lpstr>Mapping questionnaire &amp; database</vt:lpstr>
      <vt:lpstr>Why mapping?</vt:lpstr>
      <vt:lpstr>Mapping: Land Degradation/Conservation &amp; impacts </vt:lpstr>
      <vt:lpstr>Framework</vt:lpstr>
      <vt:lpstr>Land degradation</vt:lpstr>
      <vt:lpstr>Examples</vt:lpstr>
      <vt:lpstr>Cambodia. UNCCD reporting</vt:lpstr>
      <vt:lpstr>PowerPoint Presentation</vt:lpstr>
      <vt:lpstr>PowerPoint Presentation</vt:lpstr>
      <vt:lpstr>LADA website</vt:lpstr>
      <vt:lpstr>Land degradation in Senegal</vt:lpstr>
      <vt:lpstr>Where are the hotspots or priority areas for intervention?  </vt:lpstr>
      <vt:lpstr>Comparison Degradation vs conservation  Burundi – chemical degradation</vt:lpstr>
      <vt:lpstr>Jhikhu Khola watershed</vt:lpstr>
      <vt:lpstr>PowerPoint Presentation</vt:lpstr>
      <vt:lpstr>Sustainable Land Management</vt:lpstr>
      <vt:lpstr>Harpan watershed, Nepal</vt:lpstr>
      <vt:lpstr>Biological degradation</vt:lpstr>
    </vt:vector>
  </TitlesOfParts>
  <Company>CDE - University of Bern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Gudrun Schwilch</dc:creator>
  <cp:lastModifiedBy>Stephanie Jaquet</cp:lastModifiedBy>
  <cp:revision>196</cp:revision>
  <cp:lastPrinted>2013-01-04T16:17:34Z</cp:lastPrinted>
  <dcterms:created xsi:type="dcterms:W3CDTF">2013-04-07T09:15:44Z</dcterms:created>
  <dcterms:modified xsi:type="dcterms:W3CDTF">2017-05-09T03:04:22Z</dcterms:modified>
</cp:coreProperties>
</file>