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35"/>
  </p:notesMasterIdLst>
  <p:sldIdLst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5C4BD-B117-43D9-BC2F-3D62311778AE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CEEE7-3C3A-4F4D-9705-9CE170DEC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61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Land use /land cover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57D80-E55A-4CFF-A967-40A8F72A92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1ED35D35-3133-421D-ADDE-E046261A0B6B}" type="slidenum">
              <a:rPr lang="en-GB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18</a:t>
            </a:fld>
            <a:endParaRPr lang="en-GB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6762" cy="343217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</p:spPr>
        <p:txBody>
          <a:bodyPr/>
          <a:lstStyle/>
          <a:p>
            <a:r>
              <a:rPr lang="de-CH" altLang="en-US" dirty="0" smtClean="0"/>
              <a:t>Wasser: mussten wir in WOCAT kategorisieren und definieren (momentaner Stand!)</a:t>
            </a:r>
            <a:endParaRPr lang="de-DE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0A0CDF4C-C884-41CF-B2F3-93A9F738F418}" type="slidenum">
              <a:rPr lang="en-GB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19</a:t>
            </a:fld>
            <a:endParaRPr lang="en-GB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B5347208-0A6A-41C4-BF4A-1DB50CC7D859}" type="slidenum">
              <a:rPr lang="en-GB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22</a:t>
            </a:fld>
            <a:endParaRPr lang="en-GB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1ED35D35-3133-421D-ADDE-E046261A0B6B}" type="slidenum">
              <a:rPr lang="en-GB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28</a:t>
            </a:fld>
            <a:endParaRPr lang="en-GB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6762" cy="343217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</p:spPr>
        <p:txBody>
          <a:bodyPr/>
          <a:lstStyle/>
          <a:p>
            <a:r>
              <a:rPr lang="de-CH" altLang="en-US" dirty="0" smtClean="0"/>
              <a:t>Wasser: mussten wir in WOCAT kategorisieren und definieren (momentaner Stand!)</a:t>
            </a:r>
            <a:endParaRPr lang="de-DE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Besides</a:t>
            </a:r>
            <a:r>
              <a:rPr lang="de-CH" dirty="0" smtClean="0"/>
              <a:t> </a:t>
            </a:r>
            <a:r>
              <a:rPr lang="de-CH" dirty="0" err="1" smtClean="0"/>
              <a:t>water</a:t>
            </a:r>
            <a:r>
              <a:rPr lang="de-CH" dirty="0" smtClean="0"/>
              <a:t> </a:t>
            </a:r>
            <a:r>
              <a:rPr lang="de-CH" dirty="0" err="1" smtClean="0"/>
              <a:t>erosion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find </a:t>
            </a:r>
            <a:r>
              <a:rPr lang="de-CH" dirty="0" err="1" smtClean="0"/>
              <a:t>numerous</a:t>
            </a:r>
            <a:r>
              <a:rPr lang="de-CH" dirty="0" smtClean="0"/>
              <a:t> </a:t>
            </a:r>
            <a:r>
              <a:rPr lang="de-CH" dirty="0" err="1" smtClean="0"/>
              <a:t>other</a:t>
            </a:r>
            <a:r>
              <a:rPr lang="de-CH" dirty="0" smtClean="0"/>
              <a:t> </a:t>
            </a:r>
            <a:r>
              <a:rPr lang="de-CH" dirty="0" err="1" smtClean="0"/>
              <a:t>types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soil</a:t>
            </a:r>
            <a:r>
              <a:rPr lang="de-CH" dirty="0" smtClean="0"/>
              <a:t> </a:t>
            </a:r>
            <a:r>
              <a:rPr lang="de-CH" dirty="0" err="1" smtClean="0"/>
              <a:t>degradation</a:t>
            </a:r>
            <a:r>
              <a:rPr lang="de-CH" dirty="0" smtClean="0"/>
              <a:t>.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name</a:t>
            </a:r>
            <a:r>
              <a:rPr lang="de-CH" dirty="0" smtClean="0"/>
              <a:t> just a </a:t>
            </a:r>
            <a:r>
              <a:rPr lang="de-CH" dirty="0" err="1" smtClean="0"/>
              <a:t>few</a:t>
            </a:r>
            <a:r>
              <a:rPr lang="de-CH" dirty="0" smtClean="0"/>
              <a:t>: </a:t>
            </a:r>
            <a:r>
              <a:rPr lang="de-CH" dirty="0" err="1" smtClean="0"/>
              <a:t>salinization</a:t>
            </a:r>
            <a:r>
              <a:rPr lang="de-CH" dirty="0" smtClean="0"/>
              <a:t>, wind </a:t>
            </a:r>
            <a:r>
              <a:rPr lang="de-CH" dirty="0" err="1" smtClean="0"/>
              <a:t>erosion</a:t>
            </a:r>
            <a:r>
              <a:rPr lang="de-CH" dirty="0" smtClean="0"/>
              <a:t>, </a:t>
            </a:r>
            <a:r>
              <a:rPr lang="de-CH" dirty="0" err="1" smtClean="0"/>
              <a:t>degradation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vegetation</a:t>
            </a:r>
            <a:r>
              <a:rPr lang="de-CH" dirty="0" smtClean="0"/>
              <a:t> </a:t>
            </a:r>
            <a:r>
              <a:rPr lang="de-CH" dirty="0" err="1" smtClean="0"/>
              <a:t>cover</a:t>
            </a:r>
            <a:r>
              <a:rPr lang="de-CH" dirty="0" smtClean="0"/>
              <a:t>, </a:t>
            </a:r>
            <a:r>
              <a:rPr lang="de-CH" dirty="0" err="1" smtClean="0"/>
              <a:t>forest</a:t>
            </a:r>
            <a:r>
              <a:rPr lang="de-CH" dirty="0" smtClean="0"/>
              <a:t> </a:t>
            </a:r>
            <a:r>
              <a:rPr lang="de-CH" dirty="0" err="1" smtClean="0"/>
              <a:t>fires</a:t>
            </a:r>
            <a:r>
              <a:rPr lang="de-CH" dirty="0" smtClean="0"/>
              <a:t>, </a:t>
            </a:r>
            <a:r>
              <a:rPr lang="de-CH" dirty="0" err="1" smtClean="0"/>
              <a:t>soil</a:t>
            </a:r>
            <a:r>
              <a:rPr lang="de-CH" dirty="0" smtClean="0"/>
              <a:t> </a:t>
            </a:r>
            <a:r>
              <a:rPr lang="de-CH" dirty="0" err="1" smtClean="0"/>
              <a:t>compaction</a:t>
            </a:r>
            <a:r>
              <a:rPr lang="de-CH" dirty="0" smtClean="0"/>
              <a:t>,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760C9-F772-470A-808E-F6E4D88FB51D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256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141213F0-804A-4E95-938C-040772524DF8}" type="slidenum">
              <a:rPr lang="en-GB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10</a:t>
            </a:fld>
            <a:endParaRPr lang="en-GB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141213F0-804A-4E95-938C-040772524DF8}" type="slidenum">
              <a:rPr lang="en-GB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11</a:t>
            </a:fld>
            <a:endParaRPr lang="en-GB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1D13F12A-B1ED-4872-9291-0DBA2BFF52CD}" type="slidenum">
              <a:rPr lang="en-GB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12</a:t>
            </a:fld>
            <a:endParaRPr lang="en-GB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altLang="en-US" smtClean="0"/>
              <a:t>Früher nur Vegetation aber mehr</a:t>
            </a:r>
          </a:p>
          <a:p>
            <a:endParaRPr lang="de-CH" altLang="en-US" smtClean="0"/>
          </a:p>
          <a:p>
            <a:r>
              <a:rPr lang="de-CH" altLang="en-US" smtClean="0"/>
              <a:t>Wasser: mussten wir in WOCAT kategorisieren und definieren (momentaner Stand!)</a:t>
            </a:r>
            <a:endParaRPr lang="de-DE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18568F65-66F1-4B8C-BA39-352BD6CE1458}" type="slidenum">
              <a:rPr lang="en-GB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13</a:t>
            </a:fld>
            <a:endParaRPr lang="en-GB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BBFAD7E5-521A-4C8A-8FA1-CC3B73ABDEF8}" type="slidenum">
              <a:rPr lang="en-GB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lang="en-GB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2491186E-BB18-443D-AAF7-839D68017E62}" type="slidenum">
              <a:rPr lang="en-GB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16</a:t>
            </a:fld>
            <a:endParaRPr lang="en-GB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124031FF-C68E-42DB-A93E-F4D01364CEBB}" type="slidenum">
              <a:rPr lang="en-GB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17</a:t>
            </a:fld>
            <a:endParaRPr lang="en-GB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58800"/>
            <a:ext cx="1828800" cy="355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558800"/>
            <a:ext cx="5335587" cy="355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03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692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981075"/>
            <a:ext cx="4244975" cy="5256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81075"/>
            <a:ext cx="4244975" cy="525621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08892-5B0D-4EFA-8CD3-A622DAB811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7743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A4747-0911-4E0B-8FF5-1D5DB71A3D7C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7730158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33101-D7D9-4901-B891-95F09E59ED4E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4929401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244975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244975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01A0A-7ABC-41A6-8D23-9F0AFFD83EB2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6985117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3B1EC-58AC-4F6D-884D-540D7EF98121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9667748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C98-C93A-4613-99C2-9C7CCD3CF0A4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9221951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7820025" y="695325"/>
            <a:ext cx="1184275" cy="284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CH" altLang="de-DE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E92D9-39E4-49ED-8FA1-04B5225091E2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2994679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D7B5F-31DD-4F63-AE7E-46FE045CF43D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5645291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55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6202C-20C2-4E9A-A138-EB419AFAE2E9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7186823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19356-310E-4F88-BC12-F6B23C108EDE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1593540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0"/>
            <a:ext cx="2178050" cy="623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383337" cy="623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7BF4F-3B64-4192-AB68-6A07FA8BFA99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44837597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9388" y="0"/>
            <a:ext cx="8713787" cy="623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E8091-31C8-45A5-B5B8-2DFAC8AB9273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69369884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B42F5-B168-4E79-97A1-D4D540F6AEF5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61730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692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981075"/>
            <a:ext cx="4244975" cy="5256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81075"/>
            <a:ext cx="4244975" cy="525621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08892-5B0D-4EFA-8CD3-A622DAB811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7743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23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943100"/>
            <a:ext cx="3581400" cy="217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943100"/>
            <a:ext cx="3582987" cy="217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0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3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13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55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21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E3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558800"/>
            <a:ext cx="7316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CH" altLang="en-US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943100"/>
            <a:ext cx="731678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CH" altLang="en-US" smtClean="0"/>
              <a:t>Mastertextformat bearbeiten</a:t>
            </a:r>
          </a:p>
          <a:p>
            <a:pPr lvl="1"/>
            <a:r>
              <a:rPr lang="de-CH" altLang="en-US" smtClean="0"/>
              <a:t>Zweite Ebene</a:t>
            </a:r>
          </a:p>
          <a:p>
            <a:pPr lvl="2"/>
            <a:r>
              <a:rPr lang="de-CH" altLang="en-US" smtClean="0"/>
              <a:t>Dritte Ebene</a:t>
            </a:r>
          </a:p>
          <a:p>
            <a:pPr lvl="3"/>
            <a:r>
              <a:rPr lang="de-CH" altLang="en-US" smtClean="0"/>
              <a:t>Vierte Ebene</a:t>
            </a:r>
          </a:p>
          <a:p>
            <a:pPr lvl="4"/>
            <a:r>
              <a:rPr lang="de-CH" altLang="en-US" smtClean="0"/>
              <a:t>Fünfte Ebene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9pPr>
    </p:titleStyle>
    <p:bodyStyle>
      <a:lvl1pPr marL="379413" indent="-379413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Times" pitchFamily="18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39825" indent="-37465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Times" pitchFamily="18" charset="0"/>
        <a:buChar char="•"/>
        <a:defRPr sz="2600">
          <a:solidFill>
            <a:schemeClr val="tx1"/>
          </a:solidFill>
          <a:latin typeface="+mn-lt"/>
        </a:defRPr>
      </a:lvl2pPr>
      <a:lvl3pPr marL="1909763" indent="-411163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chemeClr val="tx1"/>
          </a:solidFill>
          <a:latin typeface="+mn-lt"/>
        </a:defRPr>
      </a:lvl3pPr>
      <a:lvl4pPr marL="2670175" indent="-401638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tx1"/>
          </a:solidFill>
          <a:latin typeface="+mn-lt"/>
        </a:defRPr>
      </a:lvl4pPr>
      <a:lvl5pPr marL="3430588" indent="-369888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tx1"/>
          </a:solidFill>
          <a:latin typeface="+mn-lt"/>
        </a:defRPr>
      </a:lvl5pPr>
      <a:lvl6pPr marL="3887788" indent="-369888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</a:defRPr>
      </a:lvl6pPr>
      <a:lvl7pPr marL="4344988" indent="-369888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</a:defRPr>
      </a:lvl7pPr>
      <a:lvl8pPr marL="4802188" indent="-369888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</a:defRPr>
      </a:lvl8pPr>
      <a:lvl9pPr marL="5259388" indent="-369888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5532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E882FFF-B31C-455F-A9D0-7A92F1C658B3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7772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-914400" y="1243013"/>
            <a:ext cx="10191750" cy="5386387"/>
          </a:xfrm>
          <a:prstGeom prst="rect">
            <a:avLst/>
          </a:prstGeom>
          <a:solidFill>
            <a:srgbClr val="ECC38C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de-DE" smtClean="0"/>
          </a:p>
        </p:txBody>
      </p:sp>
      <p:pic>
        <p:nvPicPr>
          <p:cNvPr id="2056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396875"/>
            <a:ext cx="15509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0" y="0"/>
            <a:ext cx="7277100" cy="7086600"/>
          </a:xfrm>
          <a:prstGeom prst="rect">
            <a:avLst/>
          </a:prstGeom>
          <a:solidFill>
            <a:srgbClr val="ECC38C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948238"/>
            <a:ext cx="255270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69863"/>
            <a:ext cx="370046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7358063" y="169863"/>
            <a:ext cx="1647825" cy="627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CH" altLang="en-US" sz="1400">
              <a:solidFill>
                <a:srgbClr val="FF3300"/>
              </a:solidFill>
              <a:latin typeface="Arial" pitchFamily="34" charset="0"/>
            </a:endParaRPr>
          </a:p>
        </p:txBody>
      </p:sp>
      <p:pic>
        <p:nvPicPr>
          <p:cNvPr id="512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948238"/>
            <a:ext cx="254476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948238"/>
            <a:ext cx="225425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4948238"/>
            <a:ext cx="225425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8" name="Straight Connector 8"/>
          <p:cNvCxnSpPr>
            <a:cxnSpLocks noChangeShapeType="1"/>
          </p:cNvCxnSpPr>
          <p:nvPr/>
        </p:nvCxnSpPr>
        <p:spPr bwMode="auto">
          <a:xfrm>
            <a:off x="-38100" y="4948238"/>
            <a:ext cx="9202738" cy="0"/>
          </a:xfrm>
          <a:prstGeom prst="line">
            <a:avLst/>
          </a:prstGeom>
          <a:noFill/>
          <a:ln w="1270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9" name="Straight Connector 10"/>
          <p:cNvCxnSpPr>
            <a:cxnSpLocks noChangeShapeType="1"/>
          </p:cNvCxnSpPr>
          <p:nvPr/>
        </p:nvCxnSpPr>
        <p:spPr bwMode="auto">
          <a:xfrm>
            <a:off x="-58738" y="6638925"/>
            <a:ext cx="9202738" cy="0"/>
          </a:xfrm>
          <a:prstGeom prst="line">
            <a:avLst/>
          </a:prstGeom>
          <a:noFill/>
          <a:ln w="1270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0" name="Text Box 2"/>
          <p:cNvSpPr txBox="1">
            <a:spLocks noChangeArrowheads="1"/>
          </p:cNvSpPr>
          <p:nvPr/>
        </p:nvSpPr>
        <p:spPr bwMode="auto">
          <a:xfrm>
            <a:off x="115888" y="1527175"/>
            <a:ext cx="7085012" cy="346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rgbClr val="000000"/>
                </a:solidFill>
                <a:latin typeface="Arial" pitchFamily="34" charset="0"/>
              </a:rPr>
              <a:t>QM in 5 steps</a:t>
            </a:r>
            <a:endParaRPr lang="en-GB" altLang="en-US" sz="36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None/>
            </a:pPr>
            <a:r>
              <a:rPr lang="en-GB" sz="1600" dirty="0"/>
              <a:t>Questionnaire on Mapping Land Degradation and Sustainable Land Management (QM)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latin typeface="Arial" pitchFamily="34" charset="0"/>
              </a:rPr>
              <a:t>WOCAT Secretariat, Centre for Development and Environment, </a:t>
            </a:r>
            <a:br>
              <a:rPr lang="en-GB" altLang="en-US" sz="16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GB" altLang="en-US" sz="1600" dirty="0">
                <a:solidFill>
                  <a:srgbClr val="000000"/>
                </a:solidFill>
                <a:latin typeface="Arial" pitchFamily="34" charset="0"/>
              </a:rPr>
              <a:t>University of Bern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90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Land Degradation types (1)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1800" dirty="0">
                <a:solidFill>
                  <a:srgbClr val="FF0000"/>
                </a:solidFill>
              </a:rPr>
              <a:t>(WOCAT 2008)</a:t>
            </a:r>
            <a:br>
              <a:rPr lang="en-US" altLang="en-US" sz="1800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268760"/>
            <a:ext cx="8642350" cy="4968528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018"/>
                  </a:schemeClr>
                </a:solidFill>
              </a14:hiddenFill>
            </a:ext>
          </a:extLst>
        </p:spPr>
        <p:txBody>
          <a:bodyPr/>
          <a:lstStyle/>
          <a:p>
            <a:pPr marL="536575" indent="-536575">
              <a:lnSpc>
                <a:spcPct val="150000"/>
              </a:lnSpc>
              <a:buFontTx/>
              <a:buNone/>
            </a:pPr>
            <a:r>
              <a:rPr lang="en-US" altLang="en-US" sz="2400" b="1" dirty="0" smtClean="0">
                <a:latin typeface="Arial" charset="0"/>
              </a:rPr>
              <a:t>W: Soil erosion by water</a:t>
            </a:r>
          </a:p>
          <a:p>
            <a:pPr marL="536575" indent="-536575">
              <a:lnSpc>
                <a:spcPct val="150000"/>
              </a:lnSpc>
              <a:spcBef>
                <a:spcPct val="30000"/>
              </a:spcBef>
              <a:buFontTx/>
              <a:buNone/>
            </a:pPr>
            <a:r>
              <a:rPr lang="en-US" altLang="en-US" sz="2400" b="1" dirty="0" smtClean="0">
                <a:latin typeface="Arial" charset="0"/>
              </a:rPr>
              <a:t>E: Soil erosion by wind</a:t>
            </a:r>
          </a:p>
          <a:p>
            <a:pPr marL="536575" indent="-536575">
              <a:lnSpc>
                <a:spcPct val="150000"/>
              </a:lnSpc>
              <a:spcBef>
                <a:spcPct val="30000"/>
              </a:spcBef>
              <a:buFontTx/>
              <a:buNone/>
            </a:pPr>
            <a:r>
              <a:rPr lang="en-US" altLang="en-US" sz="2400" b="1" dirty="0" smtClean="0">
                <a:latin typeface="Arial" charset="0"/>
              </a:rPr>
              <a:t>C: Chemical soil deterioration</a:t>
            </a:r>
          </a:p>
          <a:p>
            <a:pPr marL="536575" indent="-536575">
              <a:lnSpc>
                <a:spcPct val="150000"/>
              </a:lnSpc>
              <a:spcBef>
                <a:spcPct val="30000"/>
              </a:spcBef>
              <a:buFontTx/>
              <a:buNone/>
            </a:pPr>
            <a:r>
              <a:rPr lang="en-US" altLang="en-US" sz="2400" b="1" dirty="0" smtClean="0">
                <a:latin typeface="Arial" charset="0"/>
              </a:rPr>
              <a:t>P: Physical soil deterioration</a:t>
            </a:r>
          </a:p>
          <a:p>
            <a:pPr marL="450850" indent="-450850">
              <a:lnSpc>
                <a:spcPct val="150000"/>
              </a:lnSpc>
              <a:buFontTx/>
              <a:buNone/>
            </a:pPr>
            <a:r>
              <a:rPr lang="en-US" altLang="en-US" sz="2400" b="1" dirty="0">
                <a:latin typeface="Arial" charset="0"/>
              </a:rPr>
              <a:t>B: Biological degradation</a:t>
            </a:r>
          </a:p>
          <a:p>
            <a:pPr marL="450850" indent="-450850">
              <a:lnSpc>
                <a:spcPct val="150000"/>
              </a:lnSpc>
              <a:spcBef>
                <a:spcPct val="30000"/>
              </a:spcBef>
              <a:buFontTx/>
              <a:buNone/>
            </a:pPr>
            <a:r>
              <a:rPr lang="en-US" altLang="en-US" sz="2400" b="1" dirty="0">
                <a:latin typeface="Arial" charset="0"/>
              </a:rPr>
              <a:t>H: Water degradation</a:t>
            </a:r>
            <a:r>
              <a:rPr lang="en-US" altLang="en-US" sz="2400" dirty="0">
                <a:latin typeface="Arial" charset="0"/>
              </a:rPr>
              <a:t> </a:t>
            </a:r>
          </a:p>
          <a:p>
            <a:pPr marL="536575" indent="-536575">
              <a:lnSpc>
                <a:spcPct val="80000"/>
              </a:lnSpc>
              <a:spcBef>
                <a:spcPct val="30000"/>
              </a:spcBef>
              <a:buFontTx/>
              <a:buNone/>
            </a:pPr>
            <a:endParaRPr lang="en-US" altLang="en-US" sz="1800" b="1" dirty="0" smtClean="0">
              <a:latin typeface="Arial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39552" y="476672"/>
            <a:ext cx="84582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018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6575" indent="-536575"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71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Land Degradation types (1)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1800" dirty="0">
                <a:solidFill>
                  <a:srgbClr val="FF0000"/>
                </a:solidFill>
              </a:rPr>
              <a:t>(WOCAT 2008)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268760"/>
            <a:ext cx="8642350" cy="5400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018"/>
                  </a:schemeClr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marL="536575" indent="-536575"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latin typeface="Arial" charset="0"/>
              </a:rPr>
              <a:t>W: Soil erosion by water</a:t>
            </a:r>
          </a:p>
          <a:p>
            <a:pPr marL="536575" indent="-536575">
              <a:lnSpc>
                <a:spcPct val="80000"/>
              </a:lnSpc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Wt</a:t>
            </a:r>
            <a:r>
              <a:rPr lang="en-US" altLang="en-US" sz="1600" dirty="0" smtClean="0">
                <a:latin typeface="Arial" charset="0"/>
              </a:rPr>
              <a:t> 	loss of topsoil (surface erosion)</a:t>
            </a:r>
          </a:p>
          <a:p>
            <a:pPr marL="536575" indent="-536575">
              <a:lnSpc>
                <a:spcPct val="80000"/>
              </a:lnSpc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Wg</a:t>
            </a:r>
            <a:r>
              <a:rPr lang="en-US" altLang="en-US" sz="1600" dirty="0" smtClean="0">
                <a:latin typeface="Arial" charset="0"/>
              </a:rPr>
              <a:t>	gullying (gully erosion)</a:t>
            </a:r>
          </a:p>
          <a:p>
            <a:pPr marL="536575" indent="-536575">
              <a:lnSpc>
                <a:spcPct val="80000"/>
              </a:lnSpc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Wm</a:t>
            </a:r>
            <a:r>
              <a:rPr lang="en-US" altLang="en-US" sz="1600" dirty="0" smtClean="0">
                <a:latin typeface="Arial" charset="0"/>
              </a:rPr>
              <a:t> 	mass movements</a:t>
            </a:r>
          </a:p>
          <a:p>
            <a:pPr marL="536575" indent="-536575">
              <a:lnSpc>
                <a:spcPct val="80000"/>
              </a:lnSpc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Wr</a:t>
            </a:r>
            <a:r>
              <a:rPr lang="en-US" altLang="en-US" sz="1600" dirty="0" smtClean="0">
                <a:latin typeface="Arial" charset="0"/>
              </a:rPr>
              <a:t>	riverbank erosion</a:t>
            </a:r>
          </a:p>
          <a:p>
            <a:pPr marL="536575" indent="-536575">
              <a:lnSpc>
                <a:spcPct val="80000"/>
              </a:lnSpc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Wc</a:t>
            </a:r>
            <a:r>
              <a:rPr lang="en-US" altLang="en-US" sz="1600" dirty="0" smtClean="0">
                <a:latin typeface="Arial" charset="0"/>
              </a:rPr>
              <a:t>	coastal erosion</a:t>
            </a:r>
          </a:p>
          <a:p>
            <a:pPr marL="536575" indent="-536575">
              <a:lnSpc>
                <a:spcPct val="80000"/>
              </a:lnSpc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Wo</a:t>
            </a:r>
            <a:r>
              <a:rPr lang="en-US" altLang="en-US" sz="1600" dirty="0" smtClean="0">
                <a:latin typeface="Arial" charset="0"/>
              </a:rPr>
              <a:t>	offsite degradation</a:t>
            </a:r>
          </a:p>
          <a:p>
            <a:pPr marL="536575" indent="-536575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1800" b="1" dirty="0" smtClean="0">
                <a:latin typeface="Arial" charset="0"/>
              </a:rPr>
              <a:t>E: Soil erosion by wind</a:t>
            </a:r>
          </a:p>
          <a:p>
            <a:pPr marL="536575" indent="-536575">
              <a:lnSpc>
                <a:spcPct val="80000"/>
              </a:lnSpc>
              <a:buFontTx/>
              <a:buNone/>
            </a:pPr>
            <a:r>
              <a:rPr lang="en-US" altLang="en-US" sz="1600" dirty="0" smtClean="0">
                <a:latin typeface="Arial" charset="0"/>
              </a:rPr>
              <a:t>Et 	loss of topsoil </a:t>
            </a:r>
          </a:p>
          <a:p>
            <a:pPr marL="536575" indent="-536575">
              <a:lnSpc>
                <a:spcPct val="80000"/>
              </a:lnSpc>
              <a:buFontTx/>
              <a:buNone/>
            </a:pPr>
            <a:r>
              <a:rPr lang="en-US" altLang="en-US" sz="1600" dirty="0" smtClean="0">
                <a:latin typeface="Arial" charset="0"/>
              </a:rPr>
              <a:t>Ed 	deflation and deposition</a:t>
            </a:r>
          </a:p>
          <a:p>
            <a:pPr marL="536575" indent="-536575">
              <a:lnSpc>
                <a:spcPct val="80000"/>
              </a:lnSpc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Eo</a:t>
            </a:r>
            <a:r>
              <a:rPr lang="en-US" altLang="en-US" sz="1600" dirty="0" smtClean="0">
                <a:latin typeface="Arial" charset="0"/>
              </a:rPr>
              <a:t> 	offsite effects</a:t>
            </a:r>
          </a:p>
          <a:p>
            <a:pPr marL="536575" indent="-536575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1800" b="1" dirty="0" smtClean="0">
                <a:latin typeface="Arial" charset="0"/>
              </a:rPr>
              <a:t>C: Chemical soil deterioration</a:t>
            </a:r>
          </a:p>
          <a:p>
            <a:pPr marL="536575" indent="-536575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Cn</a:t>
            </a:r>
            <a:r>
              <a:rPr lang="en-US" altLang="en-US" sz="1600" dirty="0" smtClean="0">
                <a:latin typeface="Arial" charset="0"/>
              </a:rPr>
              <a:t> 	fertility decline and reduced organic matter content </a:t>
            </a:r>
          </a:p>
          <a:p>
            <a:pPr marL="536575" indent="-536575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Ca</a:t>
            </a:r>
            <a:r>
              <a:rPr lang="en-US" altLang="en-US" sz="1600" dirty="0" smtClean="0">
                <a:latin typeface="Arial" charset="0"/>
              </a:rPr>
              <a:t>	acidification</a:t>
            </a:r>
          </a:p>
          <a:p>
            <a:pPr marL="536575" indent="-536575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Cp</a:t>
            </a:r>
            <a:r>
              <a:rPr lang="en-US" altLang="en-US" sz="1600" dirty="0" smtClean="0">
                <a:latin typeface="Arial" charset="0"/>
              </a:rPr>
              <a:t>	soil pollution</a:t>
            </a:r>
          </a:p>
          <a:p>
            <a:pPr marL="536575" indent="-536575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Cs	</a:t>
            </a:r>
            <a:r>
              <a:rPr lang="en-US" altLang="en-US" sz="1600" dirty="0" err="1" smtClean="0">
                <a:latin typeface="Arial" charset="0"/>
              </a:rPr>
              <a:t>salinisation</a:t>
            </a:r>
            <a:r>
              <a:rPr lang="en-US" altLang="en-US" sz="1600" dirty="0" smtClean="0">
                <a:latin typeface="Arial" charset="0"/>
              </a:rPr>
              <a:t>/</a:t>
            </a:r>
            <a:r>
              <a:rPr lang="en-US" altLang="en-US" sz="1600" dirty="0" err="1" smtClean="0">
                <a:latin typeface="Arial" charset="0"/>
              </a:rPr>
              <a:t>alkalinisation</a:t>
            </a:r>
            <a:endParaRPr lang="en-US" altLang="en-US" sz="1600" dirty="0" smtClean="0">
              <a:latin typeface="Arial" charset="0"/>
            </a:endParaRPr>
          </a:p>
          <a:p>
            <a:pPr marL="536575" indent="-536575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1800" b="1" dirty="0" smtClean="0">
                <a:latin typeface="Arial" charset="0"/>
              </a:rPr>
              <a:t>P: Physical soil deterioration</a:t>
            </a:r>
          </a:p>
          <a:p>
            <a:pPr marL="536575" indent="-536575">
              <a:lnSpc>
                <a:spcPct val="80000"/>
              </a:lnSpc>
              <a:buFontTx/>
              <a:buNone/>
            </a:pPr>
            <a:r>
              <a:rPr lang="en-US" altLang="en-US" sz="1600" dirty="0" smtClean="0">
                <a:latin typeface="Arial" charset="0"/>
              </a:rPr>
              <a:t>Pc	compaction</a:t>
            </a:r>
          </a:p>
          <a:p>
            <a:pPr marL="536575" indent="-536575">
              <a:lnSpc>
                <a:spcPct val="80000"/>
              </a:lnSpc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Pk</a:t>
            </a:r>
            <a:r>
              <a:rPr lang="en-US" altLang="en-US" sz="1600" dirty="0" smtClean="0">
                <a:latin typeface="Arial" charset="0"/>
              </a:rPr>
              <a:t>	sealing and crusting</a:t>
            </a:r>
          </a:p>
          <a:p>
            <a:pPr marL="536575" indent="-536575">
              <a:lnSpc>
                <a:spcPct val="80000"/>
              </a:lnSpc>
              <a:buFontTx/>
              <a:buNone/>
            </a:pPr>
            <a:r>
              <a:rPr lang="en-US" altLang="en-US" sz="1600" dirty="0" smtClean="0">
                <a:latin typeface="Arial" charset="0"/>
              </a:rPr>
              <a:t>Pw	waterlogging</a:t>
            </a:r>
          </a:p>
          <a:p>
            <a:pPr marL="536575" indent="-536575">
              <a:lnSpc>
                <a:spcPct val="80000"/>
              </a:lnSpc>
              <a:buFontTx/>
              <a:buNone/>
            </a:pPr>
            <a:r>
              <a:rPr lang="en-US" altLang="en-US" sz="1600" dirty="0" smtClean="0">
                <a:latin typeface="Arial" charset="0"/>
              </a:rPr>
              <a:t>Ps	subsidence of organic soils, settling of soil</a:t>
            </a:r>
          </a:p>
          <a:p>
            <a:pPr marL="536575" indent="-536575">
              <a:lnSpc>
                <a:spcPct val="80000"/>
              </a:lnSpc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Pu</a:t>
            </a:r>
            <a:r>
              <a:rPr lang="en-US" altLang="en-US" sz="1600" dirty="0" smtClean="0">
                <a:latin typeface="Arial" charset="0"/>
              </a:rPr>
              <a:t>	loss of bio-productive function due to other activities (</a:t>
            </a:r>
            <a:r>
              <a:rPr lang="en-US" altLang="en-US" sz="1600" dirty="0" err="1" smtClean="0">
                <a:latin typeface="Arial" charset="0"/>
              </a:rPr>
              <a:t>eg</a:t>
            </a:r>
            <a:r>
              <a:rPr lang="en-US" altLang="en-US" sz="1600" dirty="0" smtClean="0">
                <a:latin typeface="Arial" charset="0"/>
              </a:rPr>
              <a:t> construction, mining)</a:t>
            </a:r>
          </a:p>
        </p:txBody>
      </p:sp>
    </p:spTree>
    <p:extLst>
      <p:ext uri="{BB962C8B-B14F-4D97-AF65-F5344CB8AC3E}">
        <p14:creationId xmlns:p14="http://schemas.microsoft.com/office/powerpoint/2010/main" val="3636428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Land Degradation types (1)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1800" dirty="0">
                <a:solidFill>
                  <a:srgbClr val="FF0000"/>
                </a:solidFill>
              </a:rPr>
              <a:t>(WOCAT 2008)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340768"/>
            <a:ext cx="8642350" cy="5328592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018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450850" indent="-450850">
              <a:buFontTx/>
              <a:buNone/>
            </a:pPr>
            <a:r>
              <a:rPr lang="en-US" altLang="en-US" sz="1800" b="1" dirty="0" smtClean="0">
                <a:latin typeface="Arial" charset="0"/>
              </a:rPr>
              <a:t>B: Biological degradation</a:t>
            </a:r>
          </a:p>
          <a:p>
            <a:pPr marL="450850" indent="-450850"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Bc</a:t>
            </a:r>
            <a:r>
              <a:rPr lang="en-US" altLang="en-US" sz="1600" dirty="0" smtClean="0">
                <a:latin typeface="Arial" charset="0"/>
              </a:rPr>
              <a:t>	reduction of vegetation cover</a:t>
            </a:r>
          </a:p>
          <a:p>
            <a:pPr marL="450850" indent="-450850"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Bh</a:t>
            </a:r>
            <a:r>
              <a:rPr lang="en-US" altLang="en-US" sz="1600" dirty="0" smtClean="0">
                <a:latin typeface="Arial" charset="0"/>
              </a:rPr>
              <a:t>	loss of habitats</a:t>
            </a:r>
          </a:p>
          <a:p>
            <a:pPr marL="450850" indent="-450850"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Bq</a:t>
            </a:r>
            <a:r>
              <a:rPr lang="en-US" altLang="en-US" sz="1600" dirty="0" smtClean="0">
                <a:latin typeface="Arial" charset="0"/>
              </a:rPr>
              <a:t>	quantity / biomass decline </a:t>
            </a:r>
          </a:p>
          <a:p>
            <a:pPr marL="450850" indent="-450850">
              <a:buFontTx/>
              <a:buNone/>
            </a:pPr>
            <a:r>
              <a:rPr lang="en-US" altLang="en-US" sz="1600" dirty="0" smtClean="0">
                <a:latin typeface="Arial" charset="0"/>
              </a:rPr>
              <a:t>Bf	detrimental effects of fires</a:t>
            </a:r>
          </a:p>
          <a:p>
            <a:pPr marL="450850" indent="-450850"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Bs</a:t>
            </a:r>
            <a:r>
              <a:rPr lang="en-US" altLang="en-US" sz="1600" dirty="0" smtClean="0">
                <a:latin typeface="Arial" charset="0"/>
              </a:rPr>
              <a:t>	quality and species composition / diversity decline</a:t>
            </a:r>
          </a:p>
          <a:p>
            <a:pPr marL="450850" indent="-450850"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Bl</a:t>
            </a:r>
            <a:r>
              <a:rPr lang="en-US" altLang="en-US" sz="1600" dirty="0" smtClean="0">
                <a:latin typeface="Arial" charset="0"/>
              </a:rPr>
              <a:t>	loss of soil life</a:t>
            </a:r>
          </a:p>
          <a:p>
            <a:pPr marL="450850" indent="-450850"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Bp</a:t>
            </a:r>
            <a:r>
              <a:rPr lang="en-US" altLang="en-US" sz="1600" dirty="0" smtClean="0">
                <a:latin typeface="Arial" charset="0"/>
              </a:rPr>
              <a:t>	Increase of pest / diseases, loss of predators</a:t>
            </a:r>
          </a:p>
          <a:p>
            <a:pPr marL="450850" indent="-450850">
              <a:spcBef>
                <a:spcPct val="30000"/>
              </a:spcBef>
              <a:buFontTx/>
              <a:buNone/>
            </a:pPr>
            <a:r>
              <a:rPr lang="en-US" altLang="en-US" sz="1800" b="1" dirty="0" smtClean="0">
                <a:latin typeface="Arial" charset="0"/>
              </a:rPr>
              <a:t>H: Water degradation</a:t>
            </a:r>
            <a:r>
              <a:rPr lang="en-US" altLang="en-US" sz="1800" dirty="0" smtClean="0">
                <a:latin typeface="Arial" charset="0"/>
              </a:rPr>
              <a:t> </a:t>
            </a:r>
          </a:p>
          <a:p>
            <a:pPr marL="450850" indent="-450850">
              <a:buFontTx/>
              <a:buNone/>
            </a:pPr>
            <a:r>
              <a:rPr lang="en-US" altLang="en-US" sz="1600" dirty="0" smtClean="0">
                <a:latin typeface="Arial" charset="0"/>
              </a:rPr>
              <a:t>Ha	</a:t>
            </a:r>
            <a:r>
              <a:rPr lang="en-US" altLang="en-US" sz="1600" dirty="0" err="1" smtClean="0">
                <a:latin typeface="Arial" charset="0"/>
              </a:rPr>
              <a:t>aridification</a:t>
            </a:r>
            <a:r>
              <a:rPr lang="en-US" altLang="en-US" sz="1600" dirty="0" smtClean="0">
                <a:latin typeface="Arial" charset="0"/>
              </a:rPr>
              <a:t> / soil moisture problem</a:t>
            </a:r>
          </a:p>
          <a:p>
            <a:pPr marL="450850" indent="-450850"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Hs</a:t>
            </a:r>
            <a:r>
              <a:rPr lang="en-US" altLang="en-US" sz="1600" dirty="0" smtClean="0">
                <a:latin typeface="Arial" charset="0"/>
              </a:rPr>
              <a:t>	change in quantity of surface water</a:t>
            </a:r>
          </a:p>
          <a:p>
            <a:pPr marL="450850" indent="-450850">
              <a:buFontTx/>
              <a:buNone/>
            </a:pPr>
            <a:r>
              <a:rPr lang="en-US" altLang="en-US" sz="1600" dirty="0" smtClean="0">
                <a:latin typeface="Arial" charset="0"/>
              </a:rPr>
              <a:t>Hg	change in groundwater / aquifer level</a:t>
            </a:r>
          </a:p>
          <a:p>
            <a:pPr marL="450850" indent="-450850"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Hp</a:t>
            </a:r>
            <a:r>
              <a:rPr lang="en-US" altLang="en-US" sz="1600" dirty="0" smtClean="0">
                <a:latin typeface="Arial" charset="0"/>
              </a:rPr>
              <a:t>	decline of surface water quality</a:t>
            </a:r>
          </a:p>
          <a:p>
            <a:pPr marL="450850" indent="-450850"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Hq</a:t>
            </a:r>
            <a:r>
              <a:rPr lang="en-US" altLang="en-US" sz="1600" dirty="0" smtClean="0">
                <a:latin typeface="Arial" charset="0"/>
              </a:rPr>
              <a:t>	decline of groundwater quality</a:t>
            </a:r>
          </a:p>
          <a:p>
            <a:pPr marL="450850" indent="-450850"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Hw</a:t>
            </a:r>
            <a:r>
              <a:rPr lang="en-US" altLang="en-US" sz="1600" dirty="0" smtClean="0">
                <a:latin typeface="Arial" charset="0"/>
              </a:rPr>
              <a:t>	reduction of the buffering capacity of wetland areas</a:t>
            </a:r>
          </a:p>
          <a:p>
            <a:pPr marL="450850" indent="-450850">
              <a:buFontTx/>
              <a:buNone/>
            </a:pPr>
            <a:endParaRPr lang="de-DE" altLang="en-US" sz="1600" dirty="0" smtClean="0">
              <a:latin typeface="Arial" charset="0"/>
            </a:endParaRP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914E63D0-5CCA-4934-AA76-352514C19E2C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70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Degradation “</a:t>
            </a:r>
            <a:r>
              <a:rPr lang="en-US" altLang="en-US" b="1" dirty="0" smtClean="0">
                <a:solidFill>
                  <a:srgbClr val="FF0000"/>
                </a:solidFill>
              </a:rPr>
              <a:t>Degree”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250130" y="2636912"/>
            <a:ext cx="8642350" cy="3960440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en-US" altLang="en-US" sz="2400" dirty="0" smtClean="0">
                <a:latin typeface="Arial" charset="0"/>
              </a:rPr>
              <a:t>1</a:t>
            </a:r>
            <a:r>
              <a:rPr lang="en-US" altLang="en-US" sz="2400" b="1" dirty="0" smtClean="0">
                <a:latin typeface="Arial" charset="0"/>
              </a:rPr>
              <a:t>	Light: </a:t>
            </a:r>
            <a:r>
              <a:rPr lang="en-US" altLang="en-US" sz="2400" dirty="0" smtClean="0">
                <a:latin typeface="Arial" charset="0"/>
              </a:rPr>
              <a:t>there are some indications of degradation, but the process is still in an initial phase. It can be easily stopped and damage repaired with minor efforts.</a:t>
            </a:r>
            <a:endParaRPr lang="en-GB" altLang="en-US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Times New Roman" pitchFamily="18" charset="0"/>
              <a:buChar char="2"/>
            </a:pPr>
            <a:r>
              <a:rPr lang="en-GB" altLang="en-US" sz="2400" b="1" dirty="0" smtClean="0">
                <a:latin typeface="Arial" charset="0"/>
              </a:rPr>
              <a:t>Moderate</a:t>
            </a:r>
            <a:r>
              <a:rPr lang="en-GB" altLang="en-US" sz="2400" dirty="0" smtClean="0">
                <a:latin typeface="Arial" charset="0"/>
              </a:rPr>
              <a:t>: degradation is apparent, but its control and full rehabilitation of the land is still possible with considerable efforts.</a:t>
            </a:r>
          </a:p>
          <a:p>
            <a:pPr>
              <a:lnSpc>
                <a:spcPct val="90000"/>
              </a:lnSpc>
              <a:buFont typeface="Times New Roman" pitchFamily="18" charset="0"/>
              <a:buChar char="3"/>
            </a:pPr>
            <a:r>
              <a:rPr lang="en-GB" altLang="en-US" sz="2400" b="1" dirty="0" smtClean="0">
                <a:latin typeface="Arial" charset="0"/>
              </a:rPr>
              <a:t>Strong</a:t>
            </a:r>
            <a:r>
              <a:rPr lang="en-GB" altLang="en-US" sz="2400" dirty="0" smtClean="0">
                <a:latin typeface="Arial" charset="0"/>
              </a:rPr>
              <a:t>: evident signs of degradation. Changes in land properties are significant and very difficult to restore within reasonable time limits.</a:t>
            </a:r>
          </a:p>
          <a:p>
            <a:pPr>
              <a:lnSpc>
                <a:spcPct val="90000"/>
              </a:lnSpc>
              <a:buFont typeface="Times New Roman" pitchFamily="18" charset="0"/>
              <a:buChar char="4"/>
            </a:pPr>
            <a:r>
              <a:rPr lang="en-GB" altLang="en-US" sz="2400" b="1" dirty="0" smtClean="0">
                <a:latin typeface="Arial" charset="0"/>
              </a:rPr>
              <a:t>Extreme</a:t>
            </a:r>
            <a:r>
              <a:rPr lang="en-GB" altLang="en-US" sz="2400" dirty="0" smtClean="0">
                <a:latin typeface="Arial" charset="0"/>
              </a:rPr>
              <a:t>: degradation beyond restoration. </a:t>
            </a:r>
            <a:endParaRPr lang="de-DE" altLang="en-US" sz="2400" dirty="0" smtClean="0">
              <a:latin typeface="Arial" charset="0"/>
            </a:endParaRP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40A63903-BCCB-4A76-BBE3-946AC8E14C09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527" y="1268760"/>
            <a:ext cx="7800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Degree</a:t>
            </a:r>
            <a:r>
              <a:rPr lang="en-GB" sz="2800" dirty="0" smtClean="0"/>
              <a:t>: intensity of the land degradation process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407222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9257" y="11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FF6600"/>
                </a:solidFill>
              </a:rPr>
              <a:t>3</a:t>
            </a:r>
            <a:endParaRPr lang="en-GB" b="1" dirty="0">
              <a:solidFill>
                <a:srgbClr val="FF66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83638" y="6548438"/>
            <a:ext cx="360362" cy="179387"/>
          </a:xfrm>
          <a:prstGeom prst="rect">
            <a:avLst/>
          </a:prstGeom>
        </p:spPr>
        <p:txBody>
          <a:bodyPr/>
          <a:lstStyle/>
          <a:p>
            <a:fld id="{D78E4B7E-5A28-4C80-8D25-8DA897869172}" type="slidenum">
              <a:rPr lang="de-CH" smtClean="0">
                <a:solidFill>
                  <a:srgbClr val="000000"/>
                </a:solidFill>
              </a:rPr>
              <a:pPr/>
              <a:t>14</a:t>
            </a:fld>
            <a:endParaRPr lang="de-CH" sz="1400">
              <a:solidFill>
                <a:srgbClr val="000000"/>
              </a:solidFill>
            </a:endParaRPr>
          </a:p>
        </p:txBody>
      </p:sp>
      <p:pic>
        <p:nvPicPr>
          <p:cNvPr id="5" name="Picture 2" descr="D:\OfficeCDE\DESIRE\DESIRE-Book\Part2\MapsISRIC\6.Torrealvilla_Degradation_Degree_by_A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OfficeCDE\DESIRE\DESIRE-Book\Part2\MapsISRIC\1.Torrealvilla_Land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7" y="-3404169"/>
            <a:ext cx="8856984" cy="68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 bwMode="auto">
          <a:xfrm>
            <a:off x="3999851" y="301298"/>
            <a:ext cx="1224136" cy="10081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3999851" y="3645024"/>
            <a:ext cx="1224136" cy="10081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89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87202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Degradation “Rate”</a:t>
            </a:r>
            <a:r>
              <a:rPr lang="de-CH" altLang="en-US" b="1" dirty="0">
                <a:solidFill>
                  <a:srgbClr val="FF0000"/>
                </a:solidFill>
              </a:rPr>
              <a:t/>
            </a:r>
            <a:br>
              <a:rPr lang="de-CH" altLang="en-US" b="1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2996952"/>
            <a:ext cx="8642350" cy="3240336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533400" indent="-533400">
              <a:buFontTx/>
              <a:buNone/>
            </a:pPr>
            <a:r>
              <a:rPr lang="en-GB" altLang="en-US" sz="2400" dirty="0" smtClean="0"/>
              <a:t> </a:t>
            </a:r>
            <a:r>
              <a:rPr lang="en-GB" altLang="en-US" sz="2400" dirty="0" smtClean="0">
                <a:latin typeface="Arial" charset="0"/>
              </a:rPr>
              <a:t>	3:  rapidly increasing degradation </a:t>
            </a:r>
          </a:p>
          <a:p>
            <a:pPr marL="533400" indent="-533400">
              <a:buFontTx/>
              <a:buNone/>
            </a:pPr>
            <a:r>
              <a:rPr lang="en-GB" altLang="en-US" sz="2400" dirty="0" smtClean="0">
                <a:latin typeface="Arial" charset="0"/>
              </a:rPr>
              <a:t>	2:	 moderately increasing degradation</a:t>
            </a:r>
          </a:p>
          <a:p>
            <a:pPr marL="533400" indent="-533400">
              <a:buFontTx/>
              <a:buNone/>
            </a:pPr>
            <a:r>
              <a:rPr lang="en-GB" altLang="en-US" sz="2400" dirty="0" smtClean="0">
                <a:latin typeface="Arial" charset="0"/>
              </a:rPr>
              <a:t>	1:	 slowly increasing degradation </a:t>
            </a:r>
          </a:p>
          <a:p>
            <a:pPr marL="533400" indent="-533400">
              <a:buFontTx/>
              <a:buNone/>
            </a:pPr>
            <a:r>
              <a:rPr lang="en-GB" altLang="en-US" sz="2400" dirty="0" smtClean="0">
                <a:latin typeface="Arial" charset="0"/>
              </a:rPr>
              <a:t>	0:	 no change in degradation </a:t>
            </a:r>
          </a:p>
          <a:p>
            <a:pPr marL="533400" indent="-533400">
              <a:buFontTx/>
              <a:buNone/>
            </a:pPr>
            <a:r>
              <a:rPr lang="en-GB" altLang="en-US" sz="2400" dirty="0" smtClean="0">
                <a:latin typeface="Arial" charset="0"/>
              </a:rPr>
              <a:t>	-1: slowly decreasing degradation </a:t>
            </a:r>
          </a:p>
          <a:p>
            <a:pPr marL="533400" indent="-533400">
              <a:buFontTx/>
              <a:buNone/>
            </a:pPr>
            <a:r>
              <a:rPr lang="en-GB" altLang="en-US" sz="2400" dirty="0" smtClean="0">
                <a:latin typeface="Arial" charset="0"/>
              </a:rPr>
              <a:t>	-2: moderately decreasing degradation </a:t>
            </a:r>
          </a:p>
          <a:p>
            <a:pPr marL="533400" indent="-533400">
              <a:buFontTx/>
              <a:buNone/>
            </a:pPr>
            <a:r>
              <a:rPr lang="en-GB" altLang="en-US" sz="2400" dirty="0" smtClean="0">
                <a:latin typeface="Arial" charset="0"/>
              </a:rPr>
              <a:t>	-3: rapidly decreasing degradation</a:t>
            </a:r>
            <a:r>
              <a:rPr lang="en-GB" altLang="en-US" sz="2400" dirty="0" smtClean="0"/>
              <a:t> </a:t>
            </a:r>
            <a:endParaRPr lang="en-GB" altLang="en-US" sz="2400" b="1" i="1" dirty="0" smtClean="0"/>
          </a:p>
          <a:p>
            <a:pPr marL="533400" indent="-533400">
              <a:buFontTx/>
              <a:buNone/>
            </a:pPr>
            <a:endParaRPr lang="en-GB" altLang="en-US" sz="2400" b="1" i="1" dirty="0" smtClean="0"/>
          </a:p>
        </p:txBody>
      </p:sp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786D0C96-FC92-45AF-90E4-46DEFCEEFE93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28720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Rate</a:t>
            </a:r>
            <a:r>
              <a:rPr lang="en-GB" sz="2800" dirty="0" smtClean="0"/>
              <a:t>: indicate the trend of degradation over a recent period of time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03369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Direct causes of land degradation </a:t>
            </a:r>
            <a:r>
              <a:rPr lang="de-CH" altLang="en-US" dirty="0">
                <a:solidFill>
                  <a:srgbClr val="FF0000"/>
                </a:solidFill>
              </a:rPr>
              <a:t/>
            </a:r>
            <a:br>
              <a:rPr lang="de-CH" altLang="en-US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412776"/>
            <a:ext cx="8642350" cy="5256584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450850" indent="-450850">
              <a:spcBef>
                <a:spcPts val="2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s: 	Soil management: improper / cultivation of unsuitable soils …</a:t>
            </a:r>
          </a:p>
          <a:p>
            <a:pPr marL="450850" indent="-450850">
              <a:spcBef>
                <a:spcPts val="2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a:</a:t>
            </a:r>
            <a:r>
              <a:rPr lang="en-GB" altLang="en-US" sz="2200" i="1" dirty="0" smtClean="0">
                <a:latin typeface="Arial" charset="0"/>
              </a:rPr>
              <a:t>	</a:t>
            </a:r>
            <a:r>
              <a:rPr lang="en-GB" altLang="en-US" sz="2200" dirty="0" smtClean="0">
                <a:latin typeface="Arial" charset="0"/>
              </a:rPr>
              <a:t>Crop and rangeland management: improper</a:t>
            </a:r>
            <a:r>
              <a:rPr lang="de-DE" altLang="en-US" sz="2200" dirty="0" smtClean="0">
                <a:latin typeface="Arial" charset="0"/>
              </a:rPr>
              <a:t> …</a:t>
            </a:r>
          </a:p>
          <a:p>
            <a:pPr marL="450850" indent="-450850">
              <a:spcBef>
                <a:spcPts val="2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f:	Deforestation and removal of natural vegetation</a:t>
            </a:r>
            <a:r>
              <a:rPr lang="de-DE" altLang="en-US" sz="2200" dirty="0" smtClean="0">
                <a:latin typeface="Arial" charset="0"/>
              </a:rPr>
              <a:t> </a:t>
            </a:r>
          </a:p>
          <a:p>
            <a:pPr marL="450850" indent="-450850">
              <a:spcBef>
                <a:spcPts val="2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e:</a:t>
            </a:r>
            <a:r>
              <a:rPr lang="en-GB" altLang="en-US" sz="2200" i="1" dirty="0" smtClean="0">
                <a:latin typeface="Arial" charset="0"/>
              </a:rPr>
              <a:t>	</a:t>
            </a:r>
            <a:r>
              <a:rPr lang="en-GB" altLang="en-US" sz="2200" dirty="0" smtClean="0">
                <a:latin typeface="Arial" charset="0"/>
              </a:rPr>
              <a:t>Over-exploitation of vegetation</a:t>
            </a:r>
            <a:r>
              <a:rPr lang="de-DE" altLang="en-US" sz="2200" dirty="0" smtClean="0">
                <a:latin typeface="Arial" charset="0"/>
              </a:rPr>
              <a:t> </a:t>
            </a:r>
            <a:r>
              <a:rPr lang="de-DE" altLang="en-US" sz="2200" dirty="0" err="1" smtClean="0">
                <a:latin typeface="Arial" charset="0"/>
              </a:rPr>
              <a:t>for</a:t>
            </a:r>
            <a:r>
              <a:rPr lang="de-DE" altLang="en-US" sz="2200" dirty="0" smtClean="0">
                <a:latin typeface="Arial" charset="0"/>
              </a:rPr>
              <a:t> </a:t>
            </a:r>
            <a:r>
              <a:rPr lang="de-DE" altLang="en-US" sz="2200" dirty="0" err="1" smtClean="0">
                <a:latin typeface="Arial" charset="0"/>
              </a:rPr>
              <a:t>domestic</a:t>
            </a:r>
            <a:r>
              <a:rPr lang="de-DE" altLang="en-US" sz="2200" dirty="0" smtClean="0">
                <a:latin typeface="Arial" charset="0"/>
              </a:rPr>
              <a:t> </a:t>
            </a:r>
            <a:r>
              <a:rPr lang="de-DE" altLang="en-US" sz="2200" dirty="0" err="1" smtClean="0">
                <a:latin typeface="Arial" charset="0"/>
              </a:rPr>
              <a:t>use</a:t>
            </a:r>
            <a:endParaRPr lang="de-DE" altLang="en-US" sz="2200" dirty="0" smtClean="0">
              <a:latin typeface="Arial" charset="0"/>
            </a:endParaRPr>
          </a:p>
          <a:p>
            <a:pPr marL="450850" indent="-450850">
              <a:spcBef>
                <a:spcPts val="2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g:	Overgrazing</a:t>
            </a:r>
            <a:endParaRPr lang="de-DE" altLang="en-US" sz="2200" dirty="0" smtClean="0">
              <a:latin typeface="Arial" charset="0"/>
            </a:endParaRPr>
          </a:p>
          <a:p>
            <a:pPr marL="450850" indent="-450850">
              <a:spcBef>
                <a:spcPts val="2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i:</a:t>
            </a:r>
            <a:r>
              <a:rPr lang="en-GB" altLang="en-US" sz="2200" i="1" dirty="0" smtClean="0">
                <a:latin typeface="Arial" charset="0"/>
              </a:rPr>
              <a:t>	</a:t>
            </a:r>
            <a:r>
              <a:rPr lang="en-GB" altLang="en-US" sz="2200" dirty="0" smtClean="0">
                <a:latin typeface="Arial" charset="0"/>
              </a:rPr>
              <a:t>Industrial activities and mining</a:t>
            </a:r>
            <a:endParaRPr lang="de-DE" altLang="en-US" sz="2200" dirty="0" smtClean="0">
              <a:latin typeface="Arial" charset="0"/>
            </a:endParaRPr>
          </a:p>
          <a:p>
            <a:pPr marL="450850" indent="-450850">
              <a:spcBef>
                <a:spcPts val="2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u:	Urbanisation and infrastructure development</a:t>
            </a:r>
            <a:r>
              <a:rPr lang="de-DE" altLang="en-US" sz="2200" dirty="0" smtClean="0">
                <a:latin typeface="Arial" charset="0"/>
              </a:rPr>
              <a:t> </a:t>
            </a:r>
          </a:p>
          <a:p>
            <a:pPr marL="450850" indent="-450850">
              <a:spcBef>
                <a:spcPts val="2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p:	Discharges leading to point contamination of surface and ground water resources</a:t>
            </a:r>
          </a:p>
          <a:p>
            <a:pPr marL="450850" indent="-450850">
              <a:spcBef>
                <a:spcPts val="200"/>
              </a:spcBef>
              <a:buFontTx/>
              <a:buNone/>
            </a:pPr>
            <a:r>
              <a:rPr lang="en-US" altLang="en-US" sz="2200" dirty="0" smtClean="0">
                <a:latin typeface="Arial" charset="0"/>
              </a:rPr>
              <a:t>q:	Causes leading to non-point contamination of surface and ground water resources</a:t>
            </a:r>
            <a:endParaRPr lang="de-DE" altLang="en-US" sz="2200" dirty="0" smtClean="0">
              <a:latin typeface="Arial" charset="0"/>
            </a:endParaRPr>
          </a:p>
          <a:p>
            <a:pPr marL="450850" indent="-450850">
              <a:spcBef>
                <a:spcPts val="2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w:	Disturbance of the water cycle</a:t>
            </a:r>
            <a:r>
              <a:rPr lang="de-DE" altLang="en-US" sz="2200" dirty="0" smtClean="0">
                <a:latin typeface="Arial" charset="0"/>
              </a:rPr>
              <a:t> </a:t>
            </a:r>
          </a:p>
          <a:p>
            <a:pPr marL="450850" indent="-450850">
              <a:spcBef>
                <a:spcPts val="2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o:	Over abstraction of water</a:t>
            </a:r>
            <a:r>
              <a:rPr lang="de-DE" altLang="en-US" sz="2200" dirty="0" smtClean="0">
                <a:latin typeface="Arial" charset="0"/>
              </a:rPr>
              <a:t> </a:t>
            </a:r>
          </a:p>
          <a:p>
            <a:pPr marL="450850" indent="-450850">
              <a:spcBef>
                <a:spcPts val="2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n:	Natural causes</a:t>
            </a:r>
            <a:r>
              <a:rPr lang="de-DE" altLang="en-US" sz="2200" dirty="0" smtClean="0">
                <a:latin typeface="Arial" charset="0"/>
              </a:rPr>
              <a:t> </a:t>
            </a:r>
          </a:p>
        </p:txBody>
      </p:sp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6E9E8456-B2D3-47F6-85FC-39DF47076AC4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/>
              <a:t>16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88146" y="116632"/>
            <a:ext cx="808831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75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Indirect causes of land degradation</a:t>
            </a:r>
            <a:r>
              <a:rPr lang="de-CH" altLang="en-US" dirty="0">
                <a:solidFill>
                  <a:srgbClr val="FF0000"/>
                </a:solidFill>
              </a:rPr>
              <a:t/>
            </a:r>
            <a:br>
              <a:rPr lang="de-CH" altLang="en-US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413147"/>
            <a:ext cx="8642350" cy="5256213"/>
          </a:xfrm>
          <a:solidFill>
            <a:schemeClr val="bg1">
              <a:alpha val="74901"/>
            </a:schemeClr>
          </a:solidFill>
        </p:spPr>
        <p:txBody>
          <a:bodyPr>
            <a:spAutoFit/>
          </a:bodyPr>
          <a:lstStyle/>
          <a:p>
            <a:pPr marL="450850" indent="-450850">
              <a:lnSpc>
                <a:spcPct val="90000"/>
              </a:lnSpc>
              <a:spcAft>
                <a:spcPts val="200"/>
              </a:spcAft>
              <a:buFontTx/>
              <a:buNone/>
            </a:pPr>
            <a:r>
              <a:rPr lang="en-GB" altLang="en-US" sz="2400" dirty="0" smtClean="0">
                <a:latin typeface="Arial" charset="0"/>
              </a:rPr>
              <a:t>p:	Population density</a:t>
            </a:r>
          </a:p>
          <a:p>
            <a:pPr marL="450850" indent="-450850" algn="just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>
                <a:latin typeface="Arial" charset="0"/>
              </a:rPr>
              <a:t>t:	Land tenure</a:t>
            </a:r>
          </a:p>
          <a:p>
            <a:pPr marL="450850" indent="-450850" algn="just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>
                <a:latin typeface="Arial" charset="0"/>
              </a:rPr>
              <a:t>h:	Poverty / wealth </a:t>
            </a:r>
          </a:p>
          <a:p>
            <a:pPr marL="450850" indent="-450850" algn="just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>
                <a:latin typeface="Arial" charset="0"/>
              </a:rPr>
              <a:t>l:	Labour availability </a:t>
            </a:r>
          </a:p>
          <a:p>
            <a:pPr marL="450850" indent="-450850" algn="just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>
                <a:latin typeface="Arial" charset="0"/>
              </a:rPr>
              <a:t>r:	Inputs and infrastructure </a:t>
            </a:r>
          </a:p>
          <a:p>
            <a:pPr marL="450850" indent="-450850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>
                <a:latin typeface="Arial" charset="0"/>
              </a:rPr>
              <a:t>e:	Education, access to knowledge and support services </a:t>
            </a:r>
          </a:p>
          <a:p>
            <a:pPr marL="450850" indent="-450850">
              <a:lnSpc>
                <a:spcPct val="90000"/>
              </a:lnSpc>
              <a:spcAft>
                <a:spcPts val="200"/>
              </a:spcAft>
              <a:buFontTx/>
              <a:buNone/>
            </a:pPr>
            <a:r>
              <a:rPr lang="en-GB" altLang="en-US" sz="2400" dirty="0" smtClean="0">
                <a:latin typeface="Arial" charset="0"/>
              </a:rPr>
              <a:t>w:	War and conflict</a:t>
            </a:r>
          </a:p>
          <a:p>
            <a:pPr marL="450850" indent="-450850">
              <a:lnSpc>
                <a:spcPct val="90000"/>
              </a:lnSpc>
              <a:spcAft>
                <a:spcPts val="200"/>
              </a:spcAft>
              <a:buFontTx/>
              <a:buNone/>
            </a:pPr>
            <a:r>
              <a:rPr lang="en-GB" altLang="en-US" sz="2400" dirty="0" smtClean="0">
                <a:latin typeface="Arial" charset="0"/>
              </a:rPr>
              <a:t>g:	Governance / institutional </a:t>
            </a:r>
          </a:p>
          <a:p>
            <a:pPr marL="450850" indent="-450850">
              <a:lnSpc>
                <a:spcPct val="90000"/>
              </a:lnSpc>
              <a:spcAft>
                <a:spcPts val="200"/>
              </a:spcAft>
              <a:buFontTx/>
              <a:buNone/>
            </a:pPr>
            <a:r>
              <a:rPr lang="en-GB" altLang="en-US" sz="2400" dirty="0" smtClean="0">
                <a:latin typeface="Arial" charset="0"/>
              </a:rPr>
              <a:t>o:	Others (specify) </a:t>
            </a:r>
          </a:p>
        </p:txBody>
      </p:sp>
      <p:sp>
        <p:nvSpPr>
          <p:cNvPr id="245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18FF6C60-28B5-440A-AF8E-A5D07A86D251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/>
              <a:t>17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23850" y="0"/>
            <a:ext cx="8101013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67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2"/>
            <a:ext cx="7772400" cy="1079848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Impact on Ecosystem Services </a:t>
            </a:r>
            <a:r>
              <a:rPr lang="en-US" altLang="en-US" dirty="0">
                <a:solidFill>
                  <a:srgbClr val="FF0000"/>
                </a:solidFill>
              </a:rPr>
              <a:t>&amp; Indicators</a:t>
            </a:r>
            <a:r>
              <a:rPr lang="en-US" altLang="en-US" b="1" dirty="0">
                <a:solidFill>
                  <a:srgbClr val="FF0000"/>
                </a:solidFill>
              </a:rPr>
              <a:t/>
            </a:r>
            <a:br>
              <a:rPr lang="en-US" altLang="en-US" b="1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340768"/>
            <a:ext cx="8642350" cy="5256213"/>
          </a:xfrm>
          <a:solidFill>
            <a:schemeClr val="bg1">
              <a:alpha val="74901"/>
            </a:schemeClr>
          </a:solidFill>
        </p:spPr>
        <p:txBody>
          <a:bodyPr>
            <a:normAutofit fontScale="92500" lnSpcReduction="20000"/>
          </a:bodyPr>
          <a:lstStyle/>
          <a:p>
            <a:pPr marL="625475" indent="-625475">
              <a:buFontTx/>
              <a:buNone/>
            </a:pPr>
            <a:r>
              <a:rPr lang="en-US" altLang="en-US" sz="1600" b="1" dirty="0" smtClean="0">
                <a:latin typeface="Arial" charset="0"/>
              </a:rPr>
              <a:t>P  	Productive Services  &amp; indicators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(P1) 	production (of animal / plant quantity and quality including biomass for energy) and risk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(P2) 	water (quantity and quality ) for human, animal and plant consumption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(P3) 	land availability</a:t>
            </a:r>
          </a:p>
          <a:p>
            <a:pPr marL="625475" indent="-625475">
              <a:buFontTx/>
              <a:buNone/>
            </a:pPr>
            <a:r>
              <a:rPr lang="en-US" altLang="en-US" sz="1600" b="1" dirty="0" smtClean="0">
                <a:latin typeface="Arial" charset="0"/>
              </a:rPr>
              <a:t>E 	Ecological services (regulating / supporting) &amp; indicators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(E1) 	</a:t>
            </a:r>
            <a:r>
              <a:rPr lang="en-US" altLang="en-US" sz="1600" dirty="0" smtClean="0">
                <a:solidFill>
                  <a:schemeClr val="accent2"/>
                </a:solidFill>
                <a:latin typeface="Arial" charset="0"/>
              </a:rPr>
              <a:t>water cycle</a:t>
            </a:r>
            <a:r>
              <a:rPr lang="en-US" altLang="en-US" sz="1600" dirty="0" smtClean="0">
                <a:latin typeface="Arial" charset="0"/>
              </a:rPr>
              <a:t>: floods, storms, excessive rains 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(E2) 	</a:t>
            </a:r>
            <a:r>
              <a:rPr lang="en-US" altLang="en-US" sz="1600" dirty="0" smtClean="0">
                <a:solidFill>
                  <a:schemeClr val="accent2"/>
                </a:solidFill>
                <a:latin typeface="Arial" charset="0"/>
              </a:rPr>
              <a:t>water cycle</a:t>
            </a:r>
            <a:r>
              <a:rPr lang="en-US" altLang="en-US" sz="1600" dirty="0" smtClean="0">
                <a:latin typeface="Arial" charset="0"/>
              </a:rPr>
              <a:t>: drought, dry season flow, availability of water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(E3) 	</a:t>
            </a:r>
            <a:r>
              <a:rPr lang="en-US" altLang="en-US" sz="1600" dirty="0" smtClean="0">
                <a:solidFill>
                  <a:srgbClr val="CC0000"/>
                </a:solidFill>
                <a:latin typeface="Arial" charset="0"/>
              </a:rPr>
              <a:t>organic matter</a:t>
            </a:r>
            <a:r>
              <a:rPr lang="en-US" altLang="en-US" sz="1600" dirty="0" smtClean="0">
                <a:latin typeface="Arial" charset="0"/>
              </a:rPr>
              <a:t> status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(E4) 	</a:t>
            </a:r>
            <a:r>
              <a:rPr lang="en-US" altLang="en-US" sz="1600" dirty="0" smtClean="0">
                <a:solidFill>
                  <a:srgbClr val="6CB747"/>
                </a:solidFill>
                <a:latin typeface="Arial" charset="0"/>
              </a:rPr>
              <a:t>soil cover</a:t>
            </a:r>
            <a:r>
              <a:rPr lang="en-US" altLang="en-US" sz="1600" dirty="0" smtClean="0">
                <a:latin typeface="Arial" charset="0"/>
              </a:rPr>
              <a:t> (vegetation, mulch, etc.)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(E5) 	soil structure: surface (</a:t>
            </a:r>
            <a:r>
              <a:rPr lang="en-US" altLang="en-US" sz="1600" dirty="0" err="1" smtClean="0">
                <a:latin typeface="Arial" charset="0"/>
              </a:rPr>
              <a:t>eg</a:t>
            </a:r>
            <a:r>
              <a:rPr lang="en-US" altLang="en-US" sz="1600" dirty="0" smtClean="0">
                <a:latin typeface="Arial" charset="0"/>
              </a:rPr>
              <a:t> sealing and crusting) and subsoil affecting infiltration, water and nutrient holding capacity, salinity etc.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(E6) 	</a:t>
            </a:r>
            <a:r>
              <a:rPr lang="en-US" altLang="en-US" sz="1600" dirty="0" smtClean="0">
                <a:solidFill>
                  <a:srgbClr val="CC0000"/>
                </a:solidFill>
                <a:latin typeface="Arial" charset="0"/>
              </a:rPr>
              <a:t>nutrient cycle</a:t>
            </a:r>
            <a:r>
              <a:rPr lang="en-US" altLang="en-US" sz="1600" dirty="0" smtClean="0">
                <a:latin typeface="Arial" charset="0"/>
              </a:rPr>
              <a:t> (N, P, K) and the carbon cycle (C)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(E7) 	soil formation (including wind-deposited soils)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(E8) 	biodiversity 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(E9) 	greenhouse gas emission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(E10)	(micro)-climate (wind, shade, temperature, humidity)</a:t>
            </a:r>
          </a:p>
          <a:p>
            <a:pPr marL="625475" indent="-625475">
              <a:buFontTx/>
              <a:buNone/>
            </a:pPr>
            <a:r>
              <a:rPr lang="en-US" altLang="en-US" sz="1600" b="1" dirty="0" smtClean="0">
                <a:latin typeface="Arial" charset="0"/>
              </a:rPr>
              <a:t>S 	Socio-cultural services and human well-being &amp; indicators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(S1) 	spiritual, aesthetic, cultural landscape and heritage values, recreation and tourism, 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(S2) 	education and knowledge (including indigenous knowledge)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(S3) 	conflicts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(S4) 	food security, health  and poverty 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(S5) 	net income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(S6) 	private and public infrastructure (buildings, roads, dams, etc.)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E4F7C3DA-B356-4745-A879-FFC0ACF42B4C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/>
              <a:t>18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23528" y="188912"/>
            <a:ext cx="75231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018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6575" indent="-536575"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400" b="1" dirty="0" smtClean="0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7740650" y="6553200"/>
            <a:ext cx="1619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(WOCAT 2008)</a:t>
            </a:r>
          </a:p>
        </p:txBody>
      </p:sp>
    </p:spTree>
    <p:extLst>
      <p:ext uri="{BB962C8B-B14F-4D97-AF65-F5344CB8AC3E}">
        <p14:creationId xmlns:p14="http://schemas.microsoft.com/office/powerpoint/2010/main" val="2113289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412776"/>
          </a:xfrm>
        </p:spPr>
        <p:txBody>
          <a:bodyPr/>
          <a:lstStyle/>
          <a:p>
            <a:pPr eaLnBrk="0" hangingPunct="0"/>
            <a:r>
              <a:rPr lang="en-US" altLang="en-US" b="1" dirty="0"/>
              <a:t>“Level of impact” (on Ecosystem Services)</a:t>
            </a:r>
            <a:endParaRPr lang="de-CH" altLang="en-US" b="1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642350" cy="5256213"/>
          </a:xfrm>
          <a:solidFill>
            <a:schemeClr val="bg1">
              <a:alpha val="90979"/>
            </a:schemeClr>
          </a:solidFill>
        </p:spPr>
        <p:txBody>
          <a:bodyPr>
            <a:spAutoFit/>
          </a:bodyPr>
          <a:lstStyle/>
          <a:p>
            <a:pPr marL="450850" indent="-450850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FontTx/>
              <a:buNone/>
            </a:pPr>
            <a:r>
              <a:rPr lang="en-GB" altLang="en-US" sz="2200" b="1" dirty="0" smtClean="0">
                <a:latin typeface="Arial" charset="0"/>
              </a:rPr>
              <a:t>-3</a:t>
            </a:r>
            <a:r>
              <a:rPr lang="en-GB" altLang="en-US" sz="2200" dirty="0" smtClean="0">
                <a:latin typeface="Arial" charset="0"/>
              </a:rPr>
              <a:t> 	high negative influence: land degradation contributes negatively (more than 50%) to changes in ES</a:t>
            </a:r>
          </a:p>
          <a:p>
            <a:pPr marL="450850" indent="-450850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FontTx/>
              <a:buNone/>
            </a:pPr>
            <a:r>
              <a:rPr lang="en-GB" altLang="en-US" sz="2200" b="1" dirty="0" smtClean="0">
                <a:latin typeface="Arial" charset="0"/>
              </a:rPr>
              <a:t>-2</a:t>
            </a:r>
            <a:r>
              <a:rPr lang="en-GB" altLang="en-US" sz="2200" dirty="0" smtClean="0">
                <a:latin typeface="Arial" charset="0"/>
              </a:rPr>
              <a:t>	negative influence: land degradation contributes negatively </a:t>
            </a:r>
            <a:br>
              <a:rPr lang="en-GB" altLang="en-US" sz="2200" dirty="0" smtClean="0">
                <a:latin typeface="Arial" charset="0"/>
              </a:rPr>
            </a:br>
            <a:r>
              <a:rPr lang="en-GB" altLang="en-US" sz="2200" dirty="0" smtClean="0">
                <a:latin typeface="Arial" charset="0"/>
              </a:rPr>
              <a:t>(10-50%) to changes in ES</a:t>
            </a:r>
          </a:p>
          <a:p>
            <a:pPr marL="450850" indent="-450850">
              <a:lnSpc>
                <a:spcPct val="110000"/>
              </a:lnSpc>
              <a:spcBef>
                <a:spcPts val="300"/>
              </a:spcBef>
              <a:buFontTx/>
              <a:buNone/>
            </a:pPr>
            <a:r>
              <a:rPr lang="en-GB" altLang="en-US" sz="2200" b="1" dirty="0" smtClean="0">
                <a:latin typeface="Arial" charset="0"/>
              </a:rPr>
              <a:t>-1	</a:t>
            </a:r>
            <a:r>
              <a:rPr lang="en-GB" altLang="en-US" sz="2200" dirty="0" smtClean="0">
                <a:latin typeface="Arial" charset="0"/>
              </a:rPr>
              <a:t>low</a:t>
            </a:r>
            <a:r>
              <a:rPr lang="en-GB" altLang="en-US" sz="2200" b="1" dirty="0" smtClean="0">
                <a:latin typeface="Arial" charset="0"/>
              </a:rPr>
              <a:t> </a:t>
            </a:r>
            <a:r>
              <a:rPr lang="en-GB" altLang="en-US" sz="2200" dirty="0" smtClean="0">
                <a:latin typeface="Arial" charset="0"/>
              </a:rPr>
              <a:t>negative influence: land degradation contributes negatively </a:t>
            </a:r>
            <a:br>
              <a:rPr lang="en-GB" altLang="en-US" sz="2200" dirty="0" smtClean="0">
                <a:latin typeface="Arial" charset="0"/>
              </a:rPr>
            </a:br>
            <a:r>
              <a:rPr lang="en-GB" altLang="en-US" sz="2200" dirty="0" smtClean="0">
                <a:latin typeface="Arial" charset="0"/>
              </a:rPr>
              <a:t>(0-10-%) to changes in ES.</a:t>
            </a:r>
          </a:p>
          <a:p>
            <a:pPr marL="450850" indent="-450850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GB" altLang="en-US" sz="2200" b="1" dirty="0" smtClean="0">
                <a:latin typeface="Arial" charset="0"/>
              </a:rPr>
              <a:t>0	</a:t>
            </a:r>
            <a:r>
              <a:rPr lang="en-GB" altLang="en-US" sz="2200" dirty="0" smtClean="0">
                <a:latin typeface="Arial" charset="0"/>
              </a:rPr>
              <a:t>no impact, i.e. no or negligible change ecosystem service</a:t>
            </a:r>
          </a:p>
          <a:p>
            <a:pPr marL="450850" indent="-450850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GB" altLang="en-US" sz="2200" b="1" dirty="0" smtClean="0">
                <a:latin typeface="Arial" charset="0"/>
              </a:rPr>
              <a:t>+1	</a:t>
            </a:r>
            <a:r>
              <a:rPr lang="en-GB" altLang="en-US" sz="2200" dirty="0" smtClean="0">
                <a:latin typeface="Arial" charset="0"/>
              </a:rPr>
              <a:t>low positive influence: land degradation contributes positively </a:t>
            </a:r>
            <a:br>
              <a:rPr lang="en-GB" altLang="en-US" sz="2200" dirty="0" smtClean="0">
                <a:latin typeface="Arial" charset="0"/>
              </a:rPr>
            </a:br>
            <a:r>
              <a:rPr lang="en-GB" altLang="en-US" sz="2200" dirty="0" smtClean="0">
                <a:latin typeface="Arial" charset="0"/>
              </a:rPr>
              <a:t>(0-10%) to the changes in ES</a:t>
            </a:r>
          </a:p>
          <a:p>
            <a:pPr marL="450850" indent="-450850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GB" altLang="en-US" sz="2200" b="1" dirty="0" smtClean="0">
                <a:latin typeface="Arial" charset="0"/>
              </a:rPr>
              <a:t>+2	</a:t>
            </a:r>
            <a:r>
              <a:rPr lang="en-GB" altLang="en-US" sz="2200" dirty="0" smtClean="0">
                <a:latin typeface="Arial" charset="0"/>
              </a:rPr>
              <a:t>positive influence: land degradation contributes positively </a:t>
            </a:r>
            <a:br>
              <a:rPr lang="en-GB" altLang="en-US" sz="2200" dirty="0" smtClean="0">
                <a:latin typeface="Arial" charset="0"/>
              </a:rPr>
            </a:br>
            <a:r>
              <a:rPr lang="en-GB" altLang="en-US" sz="2200" dirty="0" smtClean="0">
                <a:latin typeface="Arial" charset="0"/>
              </a:rPr>
              <a:t>(10-50%) to the changes in ES</a:t>
            </a:r>
          </a:p>
          <a:p>
            <a:pPr marL="450850" indent="-450850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GB" altLang="en-US" sz="2200" b="1" dirty="0" smtClean="0">
                <a:latin typeface="Arial" charset="0"/>
              </a:rPr>
              <a:t>+3	</a:t>
            </a:r>
            <a:r>
              <a:rPr lang="en-GB" altLang="en-US" sz="2200" dirty="0" smtClean="0">
                <a:latin typeface="Arial" charset="0"/>
              </a:rPr>
              <a:t>high positive influence: land degradation contributes positively (more than 50%) to changes in ES.</a:t>
            </a: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BC6ED423-08D5-49E6-B5E6-FF62DCD54FC0}" type="slidenum">
              <a:rPr lang="en-US" altLang="en-US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19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04775" y="0"/>
            <a:ext cx="8088313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96001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/>
          <a:lstStyle/>
          <a:p>
            <a:r>
              <a:rPr lang="en-GB" dirty="0" smtClean="0"/>
              <a:t>5 Steps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825" y="1268760"/>
            <a:ext cx="8642350" cy="4968528"/>
          </a:xfrm>
        </p:spPr>
        <p:txBody>
          <a:bodyPr/>
          <a:lstStyle/>
          <a:p>
            <a:r>
              <a:rPr lang="de-CH" dirty="0" err="1" smtClean="0"/>
              <a:t>Preparation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base</a:t>
            </a:r>
            <a:r>
              <a:rPr lang="de-CH" dirty="0" smtClean="0"/>
              <a:t> </a:t>
            </a:r>
            <a:r>
              <a:rPr lang="de-CH" dirty="0" err="1" smtClean="0"/>
              <a:t>map</a:t>
            </a:r>
            <a:endParaRPr lang="de-CH" dirty="0" smtClean="0"/>
          </a:p>
          <a:p>
            <a:r>
              <a:rPr lang="de-CH" dirty="0" err="1" smtClean="0"/>
              <a:t>Step</a:t>
            </a:r>
            <a:r>
              <a:rPr lang="de-CH" dirty="0" smtClean="0"/>
              <a:t> </a:t>
            </a:r>
            <a:r>
              <a:rPr lang="de-CH" dirty="0"/>
              <a:t>1: </a:t>
            </a:r>
            <a:r>
              <a:rPr lang="de-CH" dirty="0" err="1"/>
              <a:t>Contributing</a:t>
            </a:r>
            <a:r>
              <a:rPr lang="de-CH" dirty="0"/>
              <a:t> </a:t>
            </a:r>
            <a:r>
              <a:rPr lang="de-CH" dirty="0" err="1" smtClean="0"/>
              <a:t>specialists</a:t>
            </a:r>
            <a:endParaRPr lang="de-CH" dirty="0" smtClean="0"/>
          </a:p>
          <a:p>
            <a:r>
              <a:rPr lang="de-CH" dirty="0" err="1"/>
              <a:t>Step</a:t>
            </a:r>
            <a:r>
              <a:rPr lang="de-CH" dirty="0"/>
              <a:t> 2: Land </a:t>
            </a:r>
            <a:r>
              <a:rPr lang="de-CH" dirty="0" err="1"/>
              <a:t>Use</a:t>
            </a:r>
            <a:r>
              <a:rPr lang="de-CH" dirty="0"/>
              <a:t> System (FAO</a:t>
            </a:r>
            <a:r>
              <a:rPr lang="de-CH" dirty="0" smtClean="0"/>
              <a:t>)</a:t>
            </a:r>
          </a:p>
          <a:p>
            <a:r>
              <a:rPr lang="de-CH" dirty="0" err="1"/>
              <a:t>Step</a:t>
            </a:r>
            <a:r>
              <a:rPr lang="de-CH" dirty="0"/>
              <a:t> 3: Land </a:t>
            </a:r>
            <a:r>
              <a:rPr lang="de-CH" dirty="0" err="1"/>
              <a:t>degradation</a:t>
            </a:r>
            <a:r>
              <a:rPr lang="de-CH" dirty="0" smtClean="0"/>
              <a:t> </a:t>
            </a:r>
          </a:p>
          <a:p>
            <a:r>
              <a:rPr lang="de-CH" dirty="0" err="1"/>
              <a:t>Step</a:t>
            </a:r>
            <a:r>
              <a:rPr lang="de-CH" dirty="0"/>
              <a:t> 4: </a:t>
            </a:r>
            <a:r>
              <a:rPr lang="de-CH" dirty="0" err="1"/>
              <a:t>Sustainable</a:t>
            </a:r>
            <a:r>
              <a:rPr lang="de-CH" dirty="0"/>
              <a:t> Land </a:t>
            </a:r>
            <a:r>
              <a:rPr lang="de-CH" dirty="0" smtClean="0"/>
              <a:t>Management</a:t>
            </a:r>
          </a:p>
          <a:p>
            <a:r>
              <a:rPr lang="de-CH" dirty="0" err="1"/>
              <a:t>Step</a:t>
            </a:r>
            <a:r>
              <a:rPr lang="de-CH" dirty="0"/>
              <a:t> 5: Expert </a:t>
            </a:r>
            <a:r>
              <a:rPr lang="de-CH" dirty="0" err="1"/>
              <a:t>recommendation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3874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7772400" cy="1268760"/>
          </a:xfrm>
        </p:spPr>
        <p:txBody>
          <a:bodyPr/>
          <a:lstStyle/>
          <a:p>
            <a:r>
              <a:rPr lang="en-GB" dirty="0" smtClean="0"/>
              <a:t>Data entry table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83638" y="6548438"/>
            <a:ext cx="360362" cy="179387"/>
          </a:xfrm>
          <a:prstGeom prst="rect">
            <a:avLst/>
          </a:prstGeom>
        </p:spPr>
        <p:txBody>
          <a:bodyPr/>
          <a:lstStyle/>
          <a:p>
            <a:fld id="{D78E4B7E-5A28-4C80-8D25-8DA897869172}" type="slidenum">
              <a:rPr lang="de-CH" smtClean="0">
                <a:solidFill>
                  <a:srgbClr val="000000"/>
                </a:solidFill>
              </a:rPr>
              <a:pPr/>
              <a:t>20</a:t>
            </a:fld>
            <a:endParaRPr lang="de-CH" sz="140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" y="1956519"/>
            <a:ext cx="8980488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568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340768"/>
          </a:xfrm>
        </p:spPr>
        <p:txBody>
          <a:bodyPr>
            <a:normAutofit/>
          </a:bodyPr>
          <a:lstStyle/>
          <a:p>
            <a:r>
              <a:rPr lang="de-CH" dirty="0" err="1" smtClean="0"/>
              <a:t>Step</a:t>
            </a:r>
            <a:r>
              <a:rPr lang="de-CH" dirty="0" smtClean="0"/>
              <a:t> 4: </a:t>
            </a:r>
            <a:r>
              <a:rPr lang="de-CH" dirty="0" err="1" smtClean="0"/>
              <a:t>Sustainable</a:t>
            </a:r>
            <a:r>
              <a:rPr lang="de-CH" dirty="0" smtClean="0"/>
              <a:t> Land </a:t>
            </a:r>
            <a:r>
              <a:rPr lang="de-CH" dirty="0"/>
              <a:t>M</a:t>
            </a:r>
            <a:r>
              <a:rPr lang="de-CH" dirty="0" smtClean="0"/>
              <a:t>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760"/>
            <a:ext cx="8642350" cy="4968528"/>
          </a:xfrm>
        </p:spPr>
        <p:txBody>
          <a:bodyPr/>
          <a:lstStyle/>
          <a:p>
            <a:r>
              <a:rPr lang="en-GB" dirty="0" smtClean="0"/>
              <a:t>Give the name of the most widespread technologies for each mapping unit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8E4B7E-5A28-4C80-8D25-8DA897869172}" type="slidenum">
              <a:rPr lang="de-CH" smtClean="0">
                <a:solidFill>
                  <a:srgbClr val="000000"/>
                </a:solidFill>
              </a:rPr>
              <a:pPr/>
              <a:t>21</a:t>
            </a:fld>
            <a:endParaRPr lang="de-CH" sz="1400">
              <a:solidFill>
                <a:srgbClr val="000000"/>
              </a:solidFill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534553"/>
              </p:ext>
            </p:extLst>
          </p:nvPr>
        </p:nvGraphicFramePr>
        <p:xfrm>
          <a:off x="2267744" y="2924944"/>
          <a:ext cx="4030663" cy="3497580"/>
        </p:xfrm>
        <a:graphic>
          <a:graphicData uri="http://schemas.openxmlformats.org/drawingml/2006/table">
            <a:tbl>
              <a:tblPr/>
              <a:tblGrid>
                <a:gridCol w="40306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79339"/>
                          </a:solidFill>
                          <a:effectLst/>
                          <a:latin typeface="Arial" charset="0"/>
                        </a:rPr>
                        <a:t>Conservation/SLM per 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Name / Group / Measure 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Extent (area)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Effectiveness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Effectiveness trend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Impact on ecosystem services (type and level)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Degradation addressed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2819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Conservation Groups</a:t>
            </a:r>
            <a:r>
              <a:rPr lang="de-CH" altLang="en-US" b="1" dirty="0">
                <a:solidFill>
                  <a:srgbClr val="00B050"/>
                </a:solidFill>
              </a:rPr>
              <a:t/>
            </a:r>
            <a:br>
              <a:rPr lang="de-CH" altLang="en-US" b="1" dirty="0">
                <a:solidFill>
                  <a:srgbClr val="00B050"/>
                </a:solidFill>
              </a:rPr>
            </a:b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341139"/>
            <a:ext cx="8642350" cy="5256213"/>
          </a:xfrm>
          <a:solidFill>
            <a:schemeClr val="bg1">
              <a:alpha val="78822"/>
            </a:schemeClr>
          </a:solidFill>
        </p:spPr>
        <p:txBody>
          <a:bodyPr>
            <a:normAutofit lnSpcReduction="10000"/>
          </a:bodyPr>
          <a:lstStyle/>
          <a:p>
            <a:pPr marL="715963" indent="-715963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CA: 	Conservation agriculture / mulching </a:t>
            </a:r>
          </a:p>
          <a:p>
            <a:pPr marL="715963" indent="-715963" algn="just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NM: 	</a:t>
            </a:r>
            <a:r>
              <a:rPr lang="en-GB" altLang="en-US" sz="2200" dirty="0" err="1" smtClean="0">
                <a:latin typeface="Arial" charset="0"/>
              </a:rPr>
              <a:t>Manuring</a:t>
            </a:r>
            <a:r>
              <a:rPr lang="en-GB" altLang="en-US" sz="2200" dirty="0" smtClean="0">
                <a:latin typeface="Arial" charset="0"/>
              </a:rPr>
              <a:t> / composting / nutrient management </a:t>
            </a:r>
          </a:p>
          <a:p>
            <a:pPr marL="715963" indent="-715963" algn="just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RO: 	Rotational system / shifting cultivation /  fallow /slash and burn</a:t>
            </a:r>
          </a:p>
          <a:p>
            <a:pPr marL="715963" indent="-715963" algn="just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VS: 	Vegetative strips / cover  </a:t>
            </a:r>
          </a:p>
          <a:p>
            <a:pPr marL="715963" indent="-715963" algn="just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AF: 	Agroforestry  </a:t>
            </a:r>
          </a:p>
          <a:p>
            <a:pPr marL="715963" indent="-715963" algn="just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AP: 	Afforestation and forest protection</a:t>
            </a:r>
          </a:p>
          <a:p>
            <a:pPr marL="715963" indent="-715963" algn="just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RH: 	Gully control / rehabilitation </a:t>
            </a:r>
          </a:p>
          <a:p>
            <a:pPr marL="715963" indent="-715963" algn="just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TR: 	Terraces  </a:t>
            </a:r>
          </a:p>
          <a:p>
            <a:pPr marL="715963" indent="-715963" algn="just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GR: 	Grazing land management</a:t>
            </a:r>
          </a:p>
          <a:p>
            <a:pPr marL="715963" indent="-715963" algn="just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WH: 	Water harvesting</a:t>
            </a:r>
          </a:p>
          <a:p>
            <a:pPr marL="715963" indent="-715963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SA: 	Groundwater / salinity regulation / water use efficiency</a:t>
            </a:r>
          </a:p>
          <a:p>
            <a:pPr marL="715963" indent="-715963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WQ: 	Water quality improvements </a:t>
            </a:r>
          </a:p>
          <a:p>
            <a:pPr marL="715963" indent="-715963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SD: 	Sand dune stabilization</a:t>
            </a:r>
          </a:p>
          <a:p>
            <a:pPr marL="715963" indent="-715963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CB: 	Coastal bank protection</a:t>
            </a:r>
          </a:p>
          <a:p>
            <a:pPr marL="715963" indent="-715963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PR: 	Protection against natural hazards</a:t>
            </a:r>
          </a:p>
          <a:p>
            <a:pPr marL="715963" indent="-715963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SC: 	Storm water control, road runoff</a:t>
            </a:r>
          </a:p>
          <a:p>
            <a:pPr marL="715963" indent="-715963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GB" altLang="en-US" sz="2200" dirty="0" smtClean="0">
                <a:latin typeface="Arial" charset="0"/>
              </a:rPr>
              <a:t>OT: 	Other: (specify)</a:t>
            </a:r>
          </a:p>
        </p:txBody>
      </p:sp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E2CE7C55-8371-4053-8140-47D8D5AAE464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/>
              <a:t>22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611560" y="116632"/>
            <a:ext cx="543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en-US" b="1" dirty="0" smtClean="0">
              <a:solidFill>
                <a:srgbClr val="579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06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9257" y="11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FF6600"/>
                </a:solidFill>
              </a:rPr>
              <a:t>3</a:t>
            </a:r>
            <a:endParaRPr lang="en-GB" b="1" dirty="0">
              <a:solidFill>
                <a:srgbClr val="FF66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83638" y="6548438"/>
            <a:ext cx="360362" cy="179387"/>
          </a:xfrm>
          <a:prstGeom prst="rect">
            <a:avLst/>
          </a:prstGeom>
        </p:spPr>
        <p:txBody>
          <a:bodyPr/>
          <a:lstStyle/>
          <a:p>
            <a:fld id="{D78E4B7E-5A28-4C80-8D25-8DA897869172}" type="slidenum">
              <a:rPr lang="de-CH" smtClean="0">
                <a:solidFill>
                  <a:srgbClr val="000000"/>
                </a:solidFill>
              </a:rPr>
              <a:pPr/>
              <a:t>23</a:t>
            </a:fld>
            <a:endParaRPr lang="de-CH" sz="1400">
              <a:solidFill>
                <a:srgbClr val="000000"/>
              </a:solidFill>
            </a:endParaRPr>
          </a:p>
        </p:txBody>
      </p:sp>
      <p:pic>
        <p:nvPicPr>
          <p:cNvPr id="5" name="Picture 2" descr="D:\OfficeCDE\DESIRE\DESIRE-Book\Part2\MapsISRIC\9.Torrealvilla_Conservation_Grou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82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196752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rgbClr val="00B050"/>
                </a:solidFill>
              </a:rPr>
              <a:t>WOCAT </a:t>
            </a:r>
            <a:r>
              <a:rPr lang="de-CH" dirty="0" err="1" smtClean="0">
                <a:solidFill>
                  <a:srgbClr val="00B050"/>
                </a:solidFill>
              </a:rPr>
              <a:t>categories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of</a:t>
            </a:r>
            <a:r>
              <a:rPr lang="de-CH" dirty="0" smtClean="0">
                <a:solidFill>
                  <a:srgbClr val="00B050"/>
                </a:solidFill>
              </a:rPr>
              <a:t> SLM </a:t>
            </a:r>
            <a:r>
              <a:rPr lang="de-CH" dirty="0" err="1" smtClean="0">
                <a:solidFill>
                  <a:srgbClr val="00B050"/>
                </a:solidFill>
              </a:rPr>
              <a:t>measures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83638" y="6548438"/>
            <a:ext cx="360362" cy="179387"/>
          </a:xfrm>
          <a:prstGeom prst="rect">
            <a:avLst/>
          </a:prstGeom>
        </p:spPr>
        <p:txBody>
          <a:bodyPr/>
          <a:lstStyle/>
          <a:p>
            <a:fld id="{D78E4B7E-5A28-4C80-8D25-8DA897869172}" type="slidenum">
              <a:rPr lang="de-CH" smtClean="0">
                <a:solidFill>
                  <a:srgbClr val="000000"/>
                </a:solidFill>
              </a:rPr>
              <a:pPr/>
              <a:t>24</a:t>
            </a:fld>
            <a:endParaRPr lang="de-CH" sz="140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"/>
          <a:stretch/>
        </p:blipFill>
        <p:spPr bwMode="auto">
          <a:xfrm>
            <a:off x="1" y="1343890"/>
            <a:ext cx="9144000" cy="539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610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39751" y="647701"/>
            <a:ext cx="1878012" cy="549052"/>
          </a:xfrm>
        </p:spPr>
        <p:txBody>
          <a:bodyPr>
            <a:normAutofit fontScale="90000"/>
          </a:bodyPr>
          <a:lstStyle/>
          <a:p>
            <a:r>
              <a:rPr lang="de-CH" dirty="0" err="1" smtClean="0"/>
              <a:t>Purpose</a:t>
            </a:r>
            <a:endParaRPr lang="en-GB" dirty="0"/>
          </a:p>
        </p:txBody>
      </p:sp>
      <p:sp>
        <p:nvSpPr>
          <p:cNvPr id="47106" name="Rectangle 2"/>
          <p:cNvSpPr>
            <a:spLocks noGrp="1" noChangeArrowheads="1" noTextEdit="1"/>
          </p:cNvSpPr>
          <p:nvPr>
            <p:ph idx="1"/>
          </p:nvPr>
        </p:nvSpPr>
        <p:spPr>
          <a:xfrm>
            <a:off x="250825" y="981075"/>
            <a:ext cx="4237038" cy="5256213"/>
          </a:xfrm>
        </p:spPr>
        <p:txBody>
          <a:bodyPr/>
          <a:lstStyle/>
          <a:p>
            <a:endParaRPr lang="en-GB"/>
          </a:p>
        </p:txBody>
      </p:sp>
      <p:pic>
        <p:nvPicPr>
          <p:cNvPr id="47108" name="Picture 4" descr="IMG0056"/>
          <p:cNvPicPr>
            <a:picLocks noChangeAspect="1" noChangeArrowheads="1"/>
          </p:cNvPicPr>
          <p:nvPr/>
        </p:nvPicPr>
        <p:blipFill>
          <a:blip r:embed="rId3" cstate="print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512763"/>
            <a:ext cx="4845051" cy="64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IMG0005"/>
          <p:cNvPicPr>
            <a:picLocks noChangeAspect="1" noChangeArrowheads="1"/>
          </p:cNvPicPr>
          <p:nvPr/>
        </p:nvPicPr>
        <p:blipFill>
          <a:blip r:embed="rId4" cstate="print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385" b="1314"/>
          <a:stretch>
            <a:fillRect/>
          </a:stretch>
        </p:blipFill>
        <p:spPr bwMode="auto">
          <a:xfrm>
            <a:off x="2782888" y="488950"/>
            <a:ext cx="4291012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IMG0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500063"/>
            <a:ext cx="62325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9342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en-US" sz="1000" b="1" smtClean="0">
                <a:solidFill>
                  <a:srgbClr val="FFFFFF"/>
                </a:solidFill>
              </a:rPr>
              <a:t>Fotos: H.P. Liniger</a:t>
            </a:r>
            <a:endParaRPr lang="de-DE" altLang="en-US" sz="1000" smtClean="0">
              <a:solidFill>
                <a:srgbClr val="FFFFFF"/>
              </a:solidFill>
              <a:latin typeface="Times"/>
            </a:endParaRP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2914650" y="5805264"/>
            <a:ext cx="2520950" cy="425450"/>
          </a:xfrm>
          <a:prstGeom prst="rect">
            <a:avLst/>
          </a:prstGeom>
          <a:solidFill>
            <a:srgbClr val="FFBB57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en-US" sz="2000" b="1" smtClean="0">
                <a:solidFill>
                  <a:srgbClr val="000000"/>
                </a:solidFill>
                <a:latin typeface="Lucida Sans Unicode" pitchFamily="34" charset="0"/>
              </a:rPr>
              <a:t>Mitigation / „Cure“</a:t>
            </a:r>
            <a:endParaRPr lang="en-US" altLang="en-US" sz="2000" b="1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76200" y="5817964"/>
            <a:ext cx="1512888" cy="425450"/>
          </a:xfrm>
          <a:prstGeom prst="rect">
            <a:avLst/>
          </a:prstGeom>
          <a:solidFill>
            <a:srgbClr val="00FF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en-US" sz="2000" b="1" smtClean="0">
                <a:solidFill>
                  <a:srgbClr val="000000"/>
                </a:solidFill>
                <a:latin typeface="Lucida Sans Unicode" pitchFamily="34" charset="0"/>
              </a:rPr>
              <a:t>Prevention</a:t>
            </a:r>
            <a:endParaRPr lang="en-US" altLang="en-US" sz="2000" b="1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6660232" y="5805264"/>
            <a:ext cx="2591718" cy="707886"/>
          </a:xfrm>
          <a:prstGeom prst="rect">
            <a:avLst/>
          </a:prstGeom>
          <a:solidFill>
            <a:srgbClr val="FF00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en-US" sz="2000" b="1" dirty="0" smtClean="0">
                <a:solidFill>
                  <a:srgbClr val="000000"/>
                </a:solidFill>
                <a:latin typeface="Lucida Sans Unicode" pitchFamily="34" charset="0"/>
              </a:rPr>
              <a:t>Rehabilitation / Restoration</a:t>
            </a:r>
            <a:endParaRPr lang="en-US" altLang="en-US" sz="2000" b="1" dirty="0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611560" y="81151"/>
            <a:ext cx="77724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rgbClr val="00B050"/>
                </a:solidFill>
              </a:rPr>
              <a:t>The challenge: Stage of SLM intervention</a:t>
            </a:r>
            <a:endParaRPr lang="en-US" altLang="en-US" sz="18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587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4" grpId="0" animBg="1"/>
      <p:bldP spid="198665" grpId="0" animBg="1"/>
      <p:bldP spid="1986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Effectiveness of implemented SLM </a:t>
            </a:r>
            <a:r>
              <a:rPr lang="en-US" dirty="0" smtClean="0">
                <a:solidFill>
                  <a:srgbClr val="00B050"/>
                </a:solidFill>
              </a:rPr>
              <a:t>technologies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2420888"/>
            <a:ext cx="8061325" cy="4248472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363538" indent="-363538">
              <a:spcBef>
                <a:spcPts val="1800"/>
              </a:spcBef>
              <a:buNone/>
            </a:pPr>
            <a:r>
              <a:rPr lang="en-US" b="1" dirty="0"/>
              <a:t>4: Very high</a:t>
            </a:r>
            <a:r>
              <a:rPr lang="en-US" dirty="0"/>
              <a:t>: the measures not only control the land degradation problems appropriately, </a:t>
            </a:r>
            <a:r>
              <a:rPr lang="en-US" dirty="0" smtClean="0"/>
              <a:t>but even </a:t>
            </a:r>
            <a:r>
              <a:rPr lang="en-US" dirty="0"/>
              <a:t>improve the situation compared to the situation before degradation occurred. </a:t>
            </a:r>
            <a:endParaRPr lang="en-US" dirty="0" smtClean="0"/>
          </a:p>
          <a:p>
            <a:pPr marL="363538" indent="-363538">
              <a:spcBef>
                <a:spcPts val="1800"/>
              </a:spcBef>
              <a:buNone/>
            </a:pPr>
            <a:r>
              <a:rPr lang="en-US" b="1" dirty="0" smtClean="0"/>
              <a:t>3</a:t>
            </a:r>
            <a:r>
              <a:rPr lang="en-US" b="1" dirty="0"/>
              <a:t>: High</a:t>
            </a:r>
            <a:r>
              <a:rPr lang="en-US" dirty="0"/>
              <a:t>: the measures control the land degradation problems appropriately. </a:t>
            </a:r>
            <a:r>
              <a:rPr lang="en-US" dirty="0" smtClean="0"/>
              <a:t>The </a:t>
            </a:r>
            <a:r>
              <a:rPr lang="en-US" dirty="0"/>
              <a:t>measures </a:t>
            </a:r>
            <a:r>
              <a:rPr lang="en-US" dirty="0" smtClean="0"/>
              <a:t>are able </a:t>
            </a:r>
            <a:r>
              <a:rPr lang="en-US" dirty="0"/>
              <a:t>to stop further deterioration, but improvements are slow.</a:t>
            </a:r>
          </a:p>
          <a:p>
            <a:pPr marL="363538" indent="-363538">
              <a:spcBef>
                <a:spcPts val="1800"/>
              </a:spcBef>
              <a:buNone/>
            </a:pPr>
            <a:r>
              <a:rPr lang="en-US" b="1" dirty="0"/>
              <a:t>2: Moderate</a:t>
            </a:r>
            <a:r>
              <a:rPr lang="en-US" dirty="0"/>
              <a:t>: the measures are acceptable for the </a:t>
            </a:r>
            <a:r>
              <a:rPr lang="en-US" dirty="0" smtClean="0"/>
              <a:t>given situations</a:t>
            </a:r>
            <a:r>
              <a:rPr lang="en-US" dirty="0"/>
              <a:t>. However, </a:t>
            </a:r>
            <a:r>
              <a:rPr lang="en-US" dirty="0" smtClean="0"/>
              <a:t>the </a:t>
            </a:r>
            <a:r>
              <a:rPr lang="en-US" dirty="0"/>
              <a:t>measures only slow down </a:t>
            </a:r>
            <a:r>
              <a:rPr lang="en-US" dirty="0" smtClean="0"/>
              <a:t>the degradation process</a:t>
            </a:r>
            <a:r>
              <a:rPr lang="en-US" dirty="0"/>
              <a:t>, but are not sufficient.</a:t>
            </a:r>
          </a:p>
          <a:p>
            <a:pPr marL="363538" indent="-363538">
              <a:spcBef>
                <a:spcPts val="1800"/>
              </a:spcBef>
              <a:buNone/>
            </a:pPr>
            <a:r>
              <a:rPr lang="en-US" b="1" dirty="0"/>
              <a:t>1: Low</a:t>
            </a:r>
            <a:r>
              <a:rPr lang="en-US" dirty="0"/>
              <a:t>: the measures need local adaptation </a:t>
            </a:r>
            <a:r>
              <a:rPr lang="en-US" dirty="0" smtClean="0"/>
              <a:t>and improvement </a:t>
            </a:r>
            <a:r>
              <a:rPr lang="en-US" dirty="0"/>
              <a:t>in order to reduce </a:t>
            </a:r>
            <a:r>
              <a:rPr lang="en-US" dirty="0" smtClean="0"/>
              <a:t>land degradation </a:t>
            </a:r>
            <a:r>
              <a:rPr lang="en-US" dirty="0"/>
              <a:t>to acceptable limits.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Effectiveness</a:t>
            </a:r>
            <a:r>
              <a:rPr lang="en-GB" sz="2400" dirty="0" smtClean="0"/>
              <a:t>: how much it reduces the degree of degradation or how well it is preventing degradation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54129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Effectiveness trend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825" y="1340768"/>
            <a:ext cx="8642350" cy="4896520"/>
          </a:xfrm>
        </p:spPr>
        <p:txBody>
          <a:bodyPr/>
          <a:lstStyle/>
          <a:p>
            <a:r>
              <a:rPr lang="en-US" b="1" dirty="0"/>
              <a:t>1: </a:t>
            </a:r>
            <a:r>
              <a:rPr lang="en-US" dirty="0"/>
              <a:t>increase in effectiveness: the measures have a growing positive impact on the reduction </a:t>
            </a:r>
            <a:r>
              <a:rPr lang="en-US" dirty="0" smtClean="0"/>
              <a:t>of </a:t>
            </a:r>
            <a:r>
              <a:rPr lang="en-GB" dirty="0" smtClean="0"/>
              <a:t>degradation</a:t>
            </a:r>
            <a:endParaRPr lang="en-GB" dirty="0"/>
          </a:p>
          <a:p>
            <a:r>
              <a:rPr lang="en-US" b="1" dirty="0"/>
              <a:t>0: </a:t>
            </a:r>
            <a:r>
              <a:rPr lang="en-US" dirty="0"/>
              <a:t>no change in effectiveness</a:t>
            </a:r>
          </a:p>
          <a:p>
            <a:r>
              <a:rPr lang="en-US" b="1" dirty="0"/>
              <a:t>-1: </a:t>
            </a:r>
            <a:r>
              <a:rPr lang="en-US" dirty="0"/>
              <a:t>decrease in effectiveness: the measures have less and less effect in reducing </a:t>
            </a:r>
            <a:r>
              <a:rPr lang="en-US" dirty="0" smtClean="0"/>
              <a:t>degradation, e.g</a:t>
            </a:r>
            <a:r>
              <a:rPr lang="en-US" dirty="0"/>
              <a:t>. due to lack of maintenance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693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2"/>
            <a:ext cx="7772400" cy="1079848"/>
          </a:xfrm>
        </p:spPr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Impact on Ecosystem Services </a:t>
            </a:r>
            <a:r>
              <a:rPr lang="en-US" altLang="en-US" dirty="0">
                <a:solidFill>
                  <a:srgbClr val="00B050"/>
                </a:solidFill>
              </a:rPr>
              <a:t>&amp; Indicators</a:t>
            </a:r>
            <a:r>
              <a:rPr lang="en-US" altLang="en-US" b="1" dirty="0">
                <a:solidFill>
                  <a:srgbClr val="00B050"/>
                </a:solidFill>
              </a:rPr>
              <a:t/>
            </a:r>
            <a:br>
              <a:rPr lang="en-US" altLang="en-US" b="1" dirty="0">
                <a:solidFill>
                  <a:srgbClr val="00B050"/>
                </a:solidFill>
              </a:rPr>
            </a:b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413147"/>
            <a:ext cx="8642350" cy="5256213"/>
          </a:xfrm>
          <a:solidFill>
            <a:schemeClr val="bg1">
              <a:alpha val="74901"/>
            </a:schemeClr>
          </a:solidFill>
        </p:spPr>
        <p:txBody>
          <a:bodyPr>
            <a:normAutofit fontScale="92500" lnSpcReduction="20000"/>
          </a:bodyPr>
          <a:lstStyle/>
          <a:p>
            <a:pPr marL="625475" indent="-625475">
              <a:buFontTx/>
              <a:buNone/>
            </a:pPr>
            <a:r>
              <a:rPr lang="en-US" altLang="en-US" sz="1600" b="1" dirty="0" smtClean="0">
                <a:latin typeface="Arial" charset="0"/>
              </a:rPr>
              <a:t>P  	Productive Services  &amp; indicators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(P1) 	production (of animal / plant quantity and quality including biomass for energy) and risk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(P2) 	water (quantity and quality ) for human, animal and plant consumption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(P3) 	land availability</a:t>
            </a:r>
          </a:p>
          <a:p>
            <a:pPr marL="625475" indent="-625475">
              <a:buFontTx/>
              <a:buNone/>
            </a:pPr>
            <a:r>
              <a:rPr lang="en-US" altLang="en-US" sz="1600" b="1" dirty="0" smtClean="0">
                <a:latin typeface="Arial" charset="0"/>
              </a:rPr>
              <a:t>E 	Ecological services (regulating / supporting) &amp; indicators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(E1) 	</a:t>
            </a:r>
            <a:r>
              <a:rPr lang="en-US" altLang="en-US" sz="1600" dirty="0" smtClean="0">
                <a:solidFill>
                  <a:schemeClr val="accent2"/>
                </a:solidFill>
                <a:latin typeface="Arial" charset="0"/>
              </a:rPr>
              <a:t>water cycle</a:t>
            </a:r>
            <a:r>
              <a:rPr lang="en-US" altLang="en-US" sz="1600" dirty="0" smtClean="0">
                <a:latin typeface="Arial" charset="0"/>
              </a:rPr>
              <a:t>: floods, storms, excessive rains 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(E2) 	</a:t>
            </a:r>
            <a:r>
              <a:rPr lang="en-US" altLang="en-US" sz="1600" dirty="0" smtClean="0">
                <a:solidFill>
                  <a:schemeClr val="accent2"/>
                </a:solidFill>
                <a:latin typeface="Arial" charset="0"/>
              </a:rPr>
              <a:t>water cycle</a:t>
            </a:r>
            <a:r>
              <a:rPr lang="en-US" altLang="en-US" sz="1600" dirty="0" smtClean="0">
                <a:latin typeface="Arial" charset="0"/>
              </a:rPr>
              <a:t>: drought, dry season flow, availability of water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(E3) 	</a:t>
            </a:r>
            <a:r>
              <a:rPr lang="en-US" altLang="en-US" sz="1600" dirty="0" smtClean="0">
                <a:solidFill>
                  <a:srgbClr val="CC0000"/>
                </a:solidFill>
                <a:latin typeface="Arial" charset="0"/>
              </a:rPr>
              <a:t>organic matter</a:t>
            </a:r>
            <a:r>
              <a:rPr lang="en-US" altLang="en-US" sz="1600" dirty="0" smtClean="0">
                <a:latin typeface="Arial" charset="0"/>
              </a:rPr>
              <a:t> status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(E4) 	</a:t>
            </a:r>
            <a:r>
              <a:rPr lang="en-US" altLang="en-US" sz="1600" dirty="0" smtClean="0">
                <a:solidFill>
                  <a:srgbClr val="6CB747"/>
                </a:solidFill>
                <a:latin typeface="Arial" charset="0"/>
              </a:rPr>
              <a:t>soil cover</a:t>
            </a:r>
            <a:r>
              <a:rPr lang="en-US" altLang="en-US" sz="1600" dirty="0" smtClean="0">
                <a:latin typeface="Arial" charset="0"/>
              </a:rPr>
              <a:t> (vegetation, mulch, etc.)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(E5) 	soil structure: surface (</a:t>
            </a:r>
            <a:r>
              <a:rPr lang="en-US" altLang="en-US" sz="1600" dirty="0" err="1" smtClean="0">
                <a:latin typeface="Arial" charset="0"/>
              </a:rPr>
              <a:t>eg</a:t>
            </a:r>
            <a:r>
              <a:rPr lang="en-US" altLang="en-US" sz="1600" dirty="0" smtClean="0">
                <a:latin typeface="Arial" charset="0"/>
              </a:rPr>
              <a:t> sealing and crusting) and subsoil affecting infiltration, water and nutrient holding capacity, salinity etc.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(E6) 	</a:t>
            </a:r>
            <a:r>
              <a:rPr lang="en-US" altLang="en-US" sz="1600" dirty="0" smtClean="0">
                <a:solidFill>
                  <a:srgbClr val="CC0000"/>
                </a:solidFill>
                <a:latin typeface="Arial" charset="0"/>
              </a:rPr>
              <a:t>nutrient cycle</a:t>
            </a:r>
            <a:r>
              <a:rPr lang="en-US" altLang="en-US" sz="1600" dirty="0" smtClean="0">
                <a:latin typeface="Arial" charset="0"/>
              </a:rPr>
              <a:t> (N, P, K) and the carbon cycle (C)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(E7) 	soil formation (including wind-deposited soils)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(E8) 	biodiversity 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(E9) 	greenhouse gas emission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(E10)	(micro)-climate (wind, shade, temperature, humidity)</a:t>
            </a:r>
          </a:p>
          <a:p>
            <a:pPr marL="625475" indent="-625475">
              <a:buFontTx/>
              <a:buNone/>
            </a:pPr>
            <a:r>
              <a:rPr lang="en-US" altLang="en-US" sz="1600" b="1" dirty="0" smtClean="0">
                <a:latin typeface="Arial" charset="0"/>
              </a:rPr>
              <a:t>S 	Socio-cultural services and human well-being &amp; indicators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(S1) 	spiritual, aesthetic, cultural landscape and heritage values, recreation and tourism, 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(S2) 	education and knowledge (including indigenous knowledge)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(S3) 	conflicts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(S4) 	food security, health  and poverty 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(S5) 	net income</a:t>
            </a:r>
          </a:p>
          <a:p>
            <a:pPr marL="625475" indent="-625475">
              <a:spcBef>
                <a:spcPct val="1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(S6) 	private and public infrastructure (buildings, roads, dams, etc.)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fld id="{E4F7C3DA-B356-4745-A879-FFC0ACF42B4C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/>
              <a:t>28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23528" y="188912"/>
            <a:ext cx="75231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018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6575" indent="-536575"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400" b="1" dirty="0" smtClean="0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7740650" y="6553200"/>
            <a:ext cx="1619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(WOCAT 2008)</a:t>
            </a:r>
          </a:p>
        </p:txBody>
      </p:sp>
      <p:sp>
        <p:nvSpPr>
          <p:cNvPr id="6" name="Rechteck 5"/>
          <p:cNvSpPr/>
          <p:nvPr/>
        </p:nvSpPr>
        <p:spPr>
          <a:xfrm>
            <a:off x="5788337" y="3421449"/>
            <a:ext cx="324815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-3 : </a:t>
            </a:r>
            <a:r>
              <a:rPr lang="en-US" sz="2000" dirty="0">
                <a:solidFill>
                  <a:srgbClr val="FF0000"/>
                </a:solidFill>
              </a:rPr>
              <a:t>high negative </a:t>
            </a:r>
            <a:r>
              <a:rPr lang="en-US" sz="2000" dirty="0" smtClean="0">
                <a:solidFill>
                  <a:srgbClr val="FF0000"/>
                </a:solidFill>
              </a:rPr>
              <a:t>impact</a:t>
            </a:r>
          </a:p>
          <a:p>
            <a:r>
              <a:rPr lang="fr-FR" sz="2000" dirty="0" smtClean="0">
                <a:solidFill>
                  <a:srgbClr val="FF0000"/>
                </a:solidFill>
              </a:rPr>
              <a:t>-2 : </a:t>
            </a:r>
            <a:r>
              <a:rPr lang="en-US" sz="2000" dirty="0">
                <a:solidFill>
                  <a:srgbClr val="FF0000"/>
                </a:solidFill>
              </a:rPr>
              <a:t>negative </a:t>
            </a:r>
            <a:r>
              <a:rPr lang="en-US" sz="2000" dirty="0" smtClean="0">
                <a:solidFill>
                  <a:srgbClr val="FF0000"/>
                </a:solidFill>
              </a:rPr>
              <a:t>impact</a:t>
            </a:r>
          </a:p>
          <a:p>
            <a:r>
              <a:rPr lang="fr-FR" sz="2000" dirty="0" smtClean="0">
                <a:solidFill>
                  <a:srgbClr val="FF0000"/>
                </a:solidFill>
              </a:rPr>
              <a:t>-1 : </a:t>
            </a:r>
            <a:r>
              <a:rPr lang="en-US" sz="2000" dirty="0">
                <a:solidFill>
                  <a:srgbClr val="FF0000"/>
                </a:solidFill>
              </a:rPr>
              <a:t>low negative impact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796136" y="4573577"/>
            <a:ext cx="324036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1F8C39"/>
                </a:solidFill>
              </a:rPr>
              <a:t>1 : </a:t>
            </a:r>
            <a:r>
              <a:rPr lang="en-US" sz="2000" dirty="0">
                <a:solidFill>
                  <a:srgbClr val="1F8C39"/>
                </a:solidFill>
              </a:rPr>
              <a:t>low positive impact</a:t>
            </a:r>
            <a:endParaRPr lang="fr-FR" sz="2000" dirty="0" smtClean="0">
              <a:solidFill>
                <a:srgbClr val="1F8C39"/>
              </a:solidFill>
            </a:endParaRPr>
          </a:p>
          <a:p>
            <a:r>
              <a:rPr lang="fr-FR" sz="2000" dirty="0" smtClean="0">
                <a:solidFill>
                  <a:srgbClr val="1F8C39"/>
                </a:solidFill>
              </a:rPr>
              <a:t>2 : </a:t>
            </a:r>
            <a:r>
              <a:rPr lang="en-US" sz="2000" dirty="0">
                <a:solidFill>
                  <a:srgbClr val="1F8C39"/>
                </a:solidFill>
              </a:rPr>
              <a:t>positive impact</a:t>
            </a:r>
            <a:endParaRPr lang="fr-FR" sz="2000" dirty="0" smtClean="0">
              <a:solidFill>
                <a:srgbClr val="1F8C39"/>
              </a:solidFill>
            </a:endParaRPr>
          </a:p>
          <a:p>
            <a:r>
              <a:rPr lang="fr-FR" sz="2000" dirty="0" smtClean="0">
                <a:solidFill>
                  <a:srgbClr val="1F8C39"/>
                </a:solidFill>
              </a:rPr>
              <a:t>3 : high</a:t>
            </a:r>
            <a:r>
              <a:rPr lang="en-US" sz="2000" dirty="0" smtClean="0">
                <a:solidFill>
                  <a:srgbClr val="1F8C39"/>
                </a:solidFill>
              </a:rPr>
              <a:t> </a:t>
            </a:r>
            <a:r>
              <a:rPr lang="en-US" sz="2000" dirty="0">
                <a:solidFill>
                  <a:srgbClr val="1F8C39"/>
                </a:solidFill>
              </a:rPr>
              <a:t>positive impact</a:t>
            </a:r>
            <a:endParaRPr lang="fr-FR" sz="2000" dirty="0" smtClean="0">
              <a:solidFill>
                <a:srgbClr val="1F8C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296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/>
          <a:lstStyle/>
          <a:p>
            <a:r>
              <a:rPr lang="de-CH" dirty="0" err="1" smtClean="0">
                <a:solidFill>
                  <a:srgbClr val="00B050"/>
                </a:solidFill>
              </a:rPr>
              <a:t>Implemented</a:t>
            </a:r>
            <a:r>
              <a:rPr lang="de-CH" dirty="0" smtClean="0">
                <a:solidFill>
                  <a:srgbClr val="00B050"/>
                </a:solidFill>
              </a:rPr>
              <a:t> SLM </a:t>
            </a:r>
            <a:r>
              <a:rPr lang="de-CH" dirty="0" err="1" smtClean="0">
                <a:solidFill>
                  <a:srgbClr val="00B050"/>
                </a:solidFill>
              </a:rPr>
              <a:t>technologies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4175"/>
            <a:ext cx="8061325" cy="321498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de-CH" b="1" dirty="0" err="1" smtClean="0"/>
              <a:t>Period</a:t>
            </a:r>
            <a:r>
              <a:rPr lang="de-CH" b="1" dirty="0" smtClean="0"/>
              <a:t> </a:t>
            </a:r>
            <a:r>
              <a:rPr lang="de-CH" b="1" dirty="0" err="1" smtClean="0"/>
              <a:t>of</a:t>
            </a:r>
            <a:r>
              <a:rPr lang="de-CH" b="1" dirty="0" smtClean="0"/>
              <a:t> </a:t>
            </a:r>
            <a:r>
              <a:rPr lang="de-CH" b="1" dirty="0" err="1" smtClean="0"/>
              <a:t>implementation</a:t>
            </a:r>
            <a:r>
              <a:rPr lang="de-CH" dirty="0" smtClean="0"/>
              <a:t>:</a:t>
            </a:r>
            <a:br>
              <a:rPr lang="de-CH" dirty="0" smtClean="0"/>
            </a:br>
            <a:r>
              <a:rPr lang="en-US" dirty="0" smtClean="0"/>
              <a:t>Indicate </a:t>
            </a:r>
            <a:r>
              <a:rPr lang="en-US" dirty="0"/>
              <a:t>since what year the technology has been implemented</a:t>
            </a:r>
            <a:endParaRPr lang="de-CH" dirty="0" smtClean="0"/>
          </a:p>
          <a:p>
            <a:pPr>
              <a:spcBef>
                <a:spcPts val="1800"/>
              </a:spcBef>
            </a:pPr>
            <a:r>
              <a:rPr lang="de-CH" b="1" dirty="0" smtClean="0"/>
              <a:t>Reference </a:t>
            </a:r>
            <a:r>
              <a:rPr lang="de-CH" b="1" dirty="0" err="1" smtClean="0"/>
              <a:t>to</a:t>
            </a:r>
            <a:r>
              <a:rPr lang="de-CH" b="1" dirty="0" smtClean="0"/>
              <a:t> QT:</a:t>
            </a:r>
            <a:br>
              <a:rPr lang="de-CH" b="1" dirty="0" smtClean="0"/>
            </a:br>
            <a:r>
              <a:rPr lang="en-US" dirty="0"/>
              <a:t>If more detailed information is available in a the questionnaire of </a:t>
            </a:r>
            <a:r>
              <a:rPr lang="en-US" dirty="0" smtClean="0"/>
              <a:t>SLM Technologies </a:t>
            </a:r>
            <a:r>
              <a:rPr lang="en-US" dirty="0"/>
              <a:t>(QT) please add their reference number</a:t>
            </a:r>
            <a:r>
              <a:rPr lang="en-US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Remarks</a:t>
            </a:r>
            <a:endParaRPr lang="en-GB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83638" y="6548438"/>
            <a:ext cx="360362" cy="179387"/>
          </a:xfrm>
          <a:prstGeom prst="rect">
            <a:avLst/>
          </a:prstGeom>
        </p:spPr>
        <p:txBody>
          <a:bodyPr/>
          <a:lstStyle/>
          <a:p>
            <a:fld id="{D78E4B7E-5A28-4C80-8D25-8DA897869172}" type="slidenum">
              <a:rPr lang="de-CH" smtClean="0">
                <a:solidFill>
                  <a:srgbClr val="000000"/>
                </a:solidFill>
              </a:rPr>
              <a:pPr/>
              <a:t>29</a:t>
            </a:fld>
            <a:endParaRPr lang="de-CH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021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>
            <a:normAutofit/>
          </a:bodyPr>
          <a:lstStyle/>
          <a:p>
            <a:r>
              <a:rPr lang="de-CH" dirty="0" err="1" smtClean="0"/>
              <a:t>Preparation</a:t>
            </a:r>
            <a:r>
              <a:rPr lang="de-CH" dirty="0" smtClean="0"/>
              <a:t>: Land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base</a:t>
            </a:r>
            <a:r>
              <a:rPr lang="de-CH" dirty="0" smtClean="0"/>
              <a:t> </a:t>
            </a:r>
            <a:r>
              <a:rPr lang="de-CH" dirty="0" err="1" smtClean="0"/>
              <a:t>map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83638" y="6548438"/>
            <a:ext cx="360362" cy="179387"/>
          </a:xfrm>
          <a:prstGeom prst="rect">
            <a:avLst/>
          </a:prstGeom>
        </p:spPr>
        <p:txBody>
          <a:bodyPr/>
          <a:lstStyle/>
          <a:p>
            <a:fld id="{D78E4B7E-5A28-4C80-8D25-8DA897869172}" type="slidenum">
              <a:rPr lang="de-CH" smtClean="0">
                <a:solidFill>
                  <a:srgbClr val="000000"/>
                </a:solidFill>
              </a:rPr>
              <a:pPr/>
              <a:t>3</a:t>
            </a:fld>
            <a:endParaRPr lang="de-CH" sz="1400">
              <a:solidFill>
                <a:srgbClr val="000000"/>
              </a:solidFill>
            </a:endParaRPr>
          </a:p>
        </p:txBody>
      </p:sp>
      <p:pic>
        <p:nvPicPr>
          <p:cNvPr id="5" name="Picture 2" descr="D:\OfficeCDE\DESIRE\DESIRE-Book\Part2\MapsISRIC\1.Torrealvilla_Land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6772"/>
            <a:ext cx="7093354" cy="5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778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340768"/>
          </a:xfrm>
        </p:spPr>
        <p:txBody>
          <a:bodyPr/>
          <a:lstStyle/>
          <a:p>
            <a:r>
              <a:rPr lang="de-CH" dirty="0" smtClean="0"/>
              <a:t>Data </a:t>
            </a:r>
            <a:r>
              <a:rPr lang="de-CH" dirty="0" err="1" smtClean="0"/>
              <a:t>entry</a:t>
            </a:r>
            <a:r>
              <a:rPr lang="de-CH" dirty="0" smtClean="0"/>
              <a:t> </a:t>
            </a:r>
            <a:r>
              <a:rPr lang="de-CH" dirty="0" err="1" smtClean="0"/>
              <a:t>table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83638" y="6548438"/>
            <a:ext cx="360362" cy="179387"/>
          </a:xfrm>
          <a:prstGeom prst="rect">
            <a:avLst/>
          </a:prstGeom>
        </p:spPr>
        <p:txBody>
          <a:bodyPr/>
          <a:lstStyle/>
          <a:p>
            <a:fld id="{D78E4B7E-5A28-4C80-8D25-8DA897869172}" type="slidenum">
              <a:rPr lang="de-CH" smtClean="0">
                <a:solidFill>
                  <a:srgbClr val="000000"/>
                </a:solidFill>
              </a:rPr>
              <a:pPr/>
              <a:t>30</a:t>
            </a:fld>
            <a:endParaRPr lang="de-CH" sz="140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276872"/>
            <a:ext cx="905986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987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/>
          <a:lstStyle/>
          <a:p>
            <a:r>
              <a:rPr lang="de-CH" dirty="0" err="1" smtClean="0"/>
              <a:t>Step</a:t>
            </a:r>
            <a:r>
              <a:rPr lang="de-CH" dirty="0" smtClean="0"/>
              <a:t> 5: Expert </a:t>
            </a:r>
            <a:r>
              <a:rPr lang="de-CH" dirty="0" err="1" smtClean="0"/>
              <a:t>recommendation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825" y="1268760"/>
            <a:ext cx="8642350" cy="49685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Recommendation on best intervention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US" b="1" dirty="0"/>
              <a:t>A </a:t>
            </a:r>
            <a:r>
              <a:rPr lang="en-US" b="1" dirty="0" smtClean="0"/>
              <a:t>	Adaptation </a:t>
            </a:r>
            <a:r>
              <a:rPr lang="en-US" dirty="0"/>
              <a:t>to the problem: the degradation is either too serious to deal with and </a:t>
            </a:r>
            <a:r>
              <a:rPr lang="en-US" dirty="0" smtClean="0"/>
              <a:t>is accepted </a:t>
            </a:r>
            <a:r>
              <a:rPr lang="en-US" dirty="0"/>
              <a:t>as a fact of life, or it is not worthwhile the effort to invest 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P </a:t>
            </a:r>
            <a:r>
              <a:rPr lang="en-US" b="1" dirty="0" smtClean="0"/>
              <a:t>	Prevention </a:t>
            </a:r>
            <a:r>
              <a:rPr lang="en-US" dirty="0"/>
              <a:t>implies the use of conservation measures that maintain natural resources </a:t>
            </a:r>
            <a:r>
              <a:rPr lang="en-US" dirty="0" smtClean="0"/>
              <a:t>and their </a:t>
            </a:r>
            <a:r>
              <a:rPr lang="en-US" dirty="0"/>
              <a:t>environmental and productive function on land that may be prone to </a:t>
            </a:r>
            <a:r>
              <a:rPr lang="en-US" dirty="0" smtClean="0"/>
              <a:t>further degradation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M 	Mitigation</a:t>
            </a:r>
            <a:r>
              <a:rPr lang="en-US" dirty="0"/>
              <a:t>: is intervention intended to reduce ongoing degradation. 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  <a:p>
            <a:r>
              <a:rPr lang="en-US" b="1" dirty="0"/>
              <a:t>R </a:t>
            </a:r>
            <a:r>
              <a:rPr lang="en-US" b="1" dirty="0" smtClean="0"/>
              <a:t>	Rehabilitation</a:t>
            </a:r>
            <a:r>
              <a:rPr lang="en-US" dirty="0"/>
              <a:t>: is intervention when the land is already degraded to such an extent that </a:t>
            </a:r>
            <a:r>
              <a:rPr lang="en-US" dirty="0" smtClean="0"/>
              <a:t>the original </a:t>
            </a:r>
            <a:r>
              <a:rPr lang="en-US" dirty="0"/>
              <a:t>use is only possible with extreme efforts as land has become </a:t>
            </a:r>
            <a:r>
              <a:rPr lang="en-US" dirty="0" smtClean="0"/>
              <a:t>practically unproductive.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83638" y="6548438"/>
            <a:ext cx="360362" cy="179387"/>
          </a:xfrm>
          <a:prstGeom prst="rect">
            <a:avLst/>
          </a:prstGeom>
        </p:spPr>
        <p:txBody>
          <a:bodyPr/>
          <a:lstStyle/>
          <a:p>
            <a:fld id="{D78E4B7E-5A28-4C80-8D25-8DA897869172}" type="slidenum">
              <a:rPr lang="de-CH" smtClean="0">
                <a:solidFill>
                  <a:srgbClr val="000000"/>
                </a:solidFill>
              </a:rPr>
              <a:pPr/>
              <a:t>31</a:t>
            </a:fld>
            <a:endParaRPr lang="de-CH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64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340768"/>
          </a:xfrm>
        </p:spPr>
        <p:txBody>
          <a:bodyPr/>
          <a:lstStyle/>
          <a:p>
            <a:r>
              <a:rPr lang="de-CH" dirty="0" err="1" smtClean="0"/>
              <a:t>Step</a:t>
            </a:r>
            <a:r>
              <a:rPr lang="de-CH" dirty="0" smtClean="0"/>
              <a:t> 5: Expert </a:t>
            </a:r>
            <a:r>
              <a:rPr lang="de-CH" dirty="0" err="1" smtClean="0"/>
              <a:t>recommendation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2498" y="1412776"/>
            <a:ext cx="8061325" cy="1342777"/>
          </a:xfrm>
        </p:spPr>
        <p:txBody>
          <a:bodyPr/>
          <a:lstStyle/>
          <a:p>
            <a:pPr marL="0" indent="0">
              <a:buNone/>
            </a:pPr>
            <a:r>
              <a:rPr lang="de-CH" sz="2800" dirty="0" err="1" smtClean="0"/>
              <a:t>Suggested</a:t>
            </a:r>
            <a:r>
              <a:rPr lang="de-CH" sz="2800" dirty="0" smtClean="0"/>
              <a:t> </a:t>
            </a:r>
            <a:r>
              <a:rPr lang="de-CH" sz="2800" dirty="0" err="1" smtClean="0"/>
              <a:t>interventions</a:t>
            </a:r>
            <a:r>
              <a:rPr lang="de-CH" sz="2800" dirty="0" smtClean="0"/>
              <a:t> on </a:t>
            </a:r>
            <a:r>
              <a:rPr lang="de-CH" sz="2800" dirty="0" err="1" smtClean="0"/>
              <a:t>how</a:t>
            </a:r>
            <a:r>
              <a:rPr lang="de-CH" sz="2800" dirty="0" smtClean="0"/>
              <a:t> </a:t>
            </a:r>
            <a:r>
              <a:rPr lang="de-CH" sz="2800" dirty="0" err="1" smtClean="0"/>
              <a:t>to</a:t>
            </a:r>
            <a:r>
              <a:rPr lang="de-CH" sz="2800" dirty="0" smtClean="0"/>
              <a:t> </a:t>
            </a:r>
            <a:r>
              <a:rPr lang="de-CH" sz="2800" dirty="0" err="1" smtClean="0"/>
              <a:t>address</a:t>
            </a:r>
            <a:r>
              <a:rPr lang="de-CH" sz="2800" dirty="0" smtClean="0"/>
              <a:t>  </a:t>
            </a:r>
            <a:r>
              <a:rPr lang="de-CH" sz="2800" dirty="0" err="1" smtClean="0"/>
              <a:t>land</a:t>
            </a:r>
            <a:r>
              <a:rPr lang="de-CH" sz="2800" dirty="0" smtClean="0"/>
              <a:t> </a:t>
            </a:r>
            <a:r>
              <a:rPr lang="de-CH" sz="2800" dirty="0" err="1" smtClean="0"/>
              <a:t>degradation</a:t>
            </a:r>
            <a:endParaRPr lang="en-GB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83638" y="6548438"/>
            <a:ext cx="360362" cy="179387"/>
          </a:xfrm>
          <a:prstGeom prst="rect">
            <a:avLst/>
          </a:prstGeom>
        </p:spPr>
        <p:txBody>
          <a:bodyPr/>
          <a:lstStyle/>
          <a:p>
            <a:fld id="{D78E4B7E-5A28-4C80-8D25-8DA897869172}" type="slidenum">
              <a:rPr lang="de-CH" smtClean="0">
                <a:solidFill>
                  <a:srgbClr val="000000"/>
                </a:solidFill>
              </a:rPr>
              <a:pPr/>
              <a:t>32</a:t>
            </a:fld>
            <a:endParaRPr lang="de-CH" sz="140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985" y="2597859"/>
            <a:ext cx="837649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269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260647"/>
            <a:ext cx="7772400" cy="100811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Preparation: Base map with mapping units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825" y="5301208"/>
            <a:ext cx="8642350" cy="1368152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Where no LUS map is available or not at the appropriate scale for a study site, any other land </a:t>
            </a:r>
            <a:r>
              <a:rPr lang="en-GB" dirty="0" smtClean="0"/>
              <a:t>use/land cover </a:t>
            </a:r>
            <a:r>
              <a:rPr lang="en-GB" dirty="0" smtClean="0"/>
              <a:t>map can be used as a base map.</a:t>
            </a:r>
          </a:p>
          <a:p>
            <a:endParaRPr lang="en-GB" dirty="0"/>
          </a:p>
          <a:p>
            <a:r>
              <a:rPr lang="en-GB" dirty="0" smtClean="0"/>
              <a:t>The smaller is the administrative unit, the more detailed the map will be.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3638" y="6548438"/>
            <a:ext cx="360362" cy="1793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04552E-E20F-4F3D-BF61-7323D6223A4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391" y="1396859"/>
            <a:ext cx="85315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Mapping unit</a:t>
            </a:r>
            <a:r>
              <a:rPr lang="en-GB" sz="2400" dirty="0"/>
              <a:t>: each land use system within an administrative unit</a:t>
            </a:r>
          </a:p>
          <a:p>
            <a:endParaRPr lang="en-GB" dirty="0"/>
          </a:p>
        </p:txBody>
      </p:sp>
      <p:pic>
        <p:nvPicPr>
          <p:cNvPr id="1026" name="Picture 2" descr="C:\Users\stephanie.jaquet\Documents\CDE_vientiane\01_WOCAT IFAD\04_Cambodia\04_WOCAT training\02_WOCATmapping\basemap_example [Konvertiert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47"/>
          <a:stretch/>
        </p:blipFill>
        <p:spPr bwMode="auto">
          <a:xfrm>
            <a:off x="270323" y="2209562"/>
            <a:ext cx="8766174" cy="29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972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/>
          <a:lstStyle/>
          <a:p>
            <a:r>
              <a:rPr lang="de-CH" dirty="0" err="1" smtClean="0"/>
              <a:t>Step</a:t>
            </a:r>
            <a:r>
              <a:rPr lang="de-CH" dirty="0" smtClean="0"/>
              <a:t> 1: </a:t>
            </a:r>
            <a:r>
              <a:rPr lang="de-CH" dirty="0" err="1" smtClean="0"/>
              <a:t>Contributing</a:t>
            </a:r>
            <a:r>
              <a:rPr lang="de-CH" dirty="0" smtClean="0"/>
              <a:t> </a:t>
            </a:r>
            <a:r>
              <a:rPr lang="de-CH" dirty="0" err="1" smtClean="0"/>
              <a:t>specialists</a:t>
            </a:r>
            <a:r>
              <a:rPr lang="de-CH" dirty="0" smtClean="0"/>
              <a:t>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268760"/>
            <a:ext cx="8642350" cy="4968528"/>
          </a:xfrm>
        </p:spPr>
        <p:txBody>
          <a:bodyPr/>
          <a:lstStyle/>
          <a:p>
            <a:r>
              <a:rPr lang="de-CH" sz="2400" dirty="0" smtClean="0"/>
              <a:t>Team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specialists</a:t>
            </a:r>
            <a:r>
              <a:rPr lang="de-CH" sz="2400" dirty="0" smtClean="0"/>
              <a:t> (</a:t>
            </a:r>
            <a:r>
              <a:rPr lang="de-CH" sz="2400" dirty="0" err="1" smtClean="0"/>
              <a:t>related</a:t>
            </a:r>
            <a:r>
              <a:rPr lang="de-CH" sz="2400" dirty="0" smtClean="0"/>
              <a:t> </a:t>
            </a:r>
            <a:r>
              <a:rPr lang="de-CH" sz="2400" dirty="0" err="1" smtClean="0"/>
              <a:t>to</a:t>
            </a:r>
            <a:r>
              <a:rPr lang="de-CH" sz="2400" dirty="0" smtClean="0"/>
              <a:t> </a:t>
            </a:r>
            <a:r>
              <a:rPr lang="de-CH" sz="2400" dirty="0" err="1" smtClean="0"/>
              <a:t>land</a:t>
            </a:r>
            <a:r>
              <a:rPr lang="de-CH" sz="2400" dirty="0" smtClean="0"/>
              <a:t> </a:t>
            </a:r>
            <a:r>
              <a:rPr lang="de-CH" sz="2400" dirty="0" err="1" smtClean="0"/>
              <a:t>degradation</a:t>
            </a:r>
            <a:r>
              <a:rPr lang="de-CH" sz="2400" dirty="0" smtClean="0"/>
              <a:t>, </a:t>
            </a:r>
            <a:r>
              <a:rPr lang="de-CH" sz="2400" dirty="0" err="1" smtClean="0"/>
              <a:t>land</a:t>
            </a:r>
            <a:r>
              <a:rPr lang="de-CH" sz="2400" dirty="0" smtClean="0"/>
              <a:t> </a:t>
            </a:r>
            <a:r>
              <a:rPr lang="de-CH" sz="2400" dirty="0" err="1" smtClean="0"/>
              <a:t>management</a:t>
            </a:r>
            <a:r>
              <a:rPr lang="de-CH" sz="2400" dirty="0" smtClean="0"/>
              <a:t>, </a:t>
            </a:r>
            <a:r>
              <a:rPr lang="de-CH" sz="2400" dirty="0" err="1" smtClean="0"/>
              <a:t>land</a:t>
            </a:r>
            <a:r>
              <a:rPr lang="de-CH" sz="2400" dirty="0" smtClean="0"/>
              <a:t> </a:t>
            </a:r>
            <a:r>
              <a:rPr lang="de-CH" sz="2400" dirty="0" err="1" smtClean="0"/>
              <a:t>use</a:t>
            </a:r>
            <a:r>
              <a:rPr lang="de-CH" sz="2400" dirty="0" smtClean="0"/>
              <a:t> and </a:t>
            </a:r>
            <a:r>
              <a:rPr lang="de-CH" sz="2400" dirty="0" err="1" smtClean="0"/>
              <a:t>soil</a:t>
            </a:r>
            <a:r>
              <a:rPr lang="de-CH" sz="2400" dirty="0" smtClean="0"/>
              <a:t> and </a:t>
            </a:r>
            <a:r>
              <a:rPr lang="de-CH" sz="2400" dirty="0" err="1" smtClean="0"/>
              <a:t>water</a:t>
            </a:r>
            <a:r>
              <a:rPr lang="de-CH" sz="2400" dirty="0" smtClean="0"/>
              <a:t> </a:t>
            </a:r>
            <a:r>
              <a:rPr lang="de-CH" sz="2400" dirty="0" err="1" smtClean="0"/>
              <a:t>conservation</a:t>
            </a:r>
            <a:r>
              <a:rPr lang="de-CH" sz="2400" dirty="0" smtClean="0"/>
              <a:t> in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country</a:t>
            </a:r>
            <a:r>
              <a:rPr lang="de-CH" sz="2400" dirty="0" smtClean="0"/>
              <a:t>.)</a:t>
            </a:r>
          </a:p>
          <a:p>
            <a:r>
              <a:rPr lang="de-CH" sz="2400" dirty="0" err="1" smtClean="0"/>
              <a:t>Participatory</a:t>
            </a:r>
            <a:r>
              <a:rPr lang="de-CH" sz="2400" dirty="0" smtClean="0"/>
              <a:t> expert </a:t>
            </a:r>
            <a:r>
              <a:rPr lang="de-CH" sz="2400" dirty="0" err="1" smtClean="0"/>
              <a:t>assessment</a:t>
            </a:r>
            <a:r>
              <a:rPr lang="de-CH" sz="2400" dirty="0" smtClean="0"/>
              <a:t> (</a:t>
            </a:r>
            <a:r>
              <a:rPr lang="de-CH" sz="2400" dirty="0" err="1" smtClean="0"/>
              <a:t>supported</a:t>
            </a:r>
            <a:r>
              <a:rPr lang="de-CH" sz="2400" dirty="0" smtClean="0"/>
              <a:t> </a:t>
            </a:r>
            <a:r>
              <a:rPr lang="de-CH" sz="2400" dirty="0" err="1" smtClean="0"/>
              <a:t>by</a:t>
            </a:r>
            <a:r>
              <a:rPr lang="de-CH" sz="2400" dirty="0" smtClean="0"/>
              <a:t> </a:t>
            </a:r>
            <a:r>
              <a:rPr lang="de-CH" sz="2400" dirty="0" err="1" smtClean="0"/>
              <a:t>documents</a:t>
            </a:r>
            <a:r>
              <a:rPr lang="de-CH" sz="2400" dirty="0" smtClean="0"/>
              <a:t>)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83638" y="6548438"/>
            <a:ext cx="360362" cy="179387"/>
          </a:xfrm>
          <a:prstGeom prst="rect">
            <a:avLst/>
          </a:prstGeom>
        </p:spPr>
        <p:txBody>
          <a:bodyPr/>
          <a:lstStyle/>
          <a:p>
            <a:fld id="{D78E4B7E-5A28-4C80-8D25-8DA897869172}" type="slidenum">
              <a:rPr lang="de-CH" smtClean="0">
                <a:solidFill>
                  <a:srgbClr val="000000"/>
                </a:solidFill>
              </a:rPr>
              <a:pPr/>
              <a:t>5</a:t>
            </a:fld>
            <a:endParaRPr lang="de-CH" sz="1400">
              <a:solidFill>
                <a:srgbClr val="000000"/>
              </a:solidFill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07504" y="2895357"/>
            <a:ext cx="4802188" cy="2811462"/>
            <a:chOff x="0" y="464"/>
            <a:chExt cx="5760" cy="3856"/>
          </a:xfrm>
        </p:grpSpPr>
        <p:pic>
          <p:nvPicPr>
            <p:cNvPr id="7" name="Picture 3" descr="_DSC734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4"/>
              <a:ext cx="5760" cy="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_DSC73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7762">
              <a:off x="1428" y="3033"/>
              <a:ext cx="1180" cy="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200" y="3294"/>
              <a:ext cx="90" cy="9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4120207" y="4215156"/>
            <a:ext cx="4916289" cy="2642844"/>
            <a:chOff x="2064" y="2575"/>
            <a:chExt cx="3696" cy="1815"/>
          </a:xfrm>
        </p:grpSpPr>
        <p:pic>
          <p:nvPicPr>
            <p:cNvPr id="12" name="Picture 13" descr="_DSC7569"/>
            <p:cNvPicPr>
              <a:picLocks noChangeAspect="1" noChangeArrowheads="1"/>
            </p:cNvPicPr>
            <p:nvPr/>
          </p:nvPicPr>
          <p:blipFill>
            <a:blip r:embed="rId4">
              <a:lum bright="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575"/>
              <a:ext cx="3696" cy="1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969" y="4158"/>
              <a:ext cx="1770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de-CH" altLang="en-US" sz="1200">
                  <a:solidFill>
                    <a:srgbClr val="FFFFFF"/>
                  </a:solidFill>
                </a:rPr>
                <a:t>Photos: H.P. Liniger</a:t>
              </a:r>
              <a:endParaRPr lang="de-DE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705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29208"/>
              </p:ext>
            </p:extLst>
          </p:nvPr>
        </p:nvGraphicFramePr>
        <p:xfrm>
          <a:off x="2195736" y="3133923"/>
          <a:ext cx="4032250" cy="1828800"/>
        </p:xfrm>
        <a:graphic>
          <a:graphicData uri="http://schemas.openxmlformats.org/drawingml/2006/table">
            <a:tbl>
              <a:tblPr/>
              <a:tblGrid>
                <a:gridCol w="4032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Land Use System (LUS)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Area trend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Intensity trend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/>
          <a:lstStyle/>
          <a:p>
            <a:r>
              <a:rPr lang="de-CH" dirty="0" err="1" smtClean="0"/>
              <a:t>Step</a:t>
            </a:r>
            <a:r>
              <a:rPr lang="de-CH" dirty="0" smtClean="0"/>
              <a:t> 2: Land </a:t>
            </a:r>
            <a:r>
              <a:rPr lang="de-CH" dirty="0" err="1" smtClean="0"/>
              <a:t>Use</a:t>
            </a:r>
            <a:r>
              <a:rPr lang="de-CH" dirty="0" smtClean="0"/>
              <a:t> System (FAO)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83638" y="6548438"/>
            <a:ext cx="360362" cy="179387"/>
          </a:xfrm>
          <a:prstGeom prst="rect">
            <a:avLst/>
          </a:prstGeom>
        </p:spPr>
        <p:txBody>
          <a:bodyPr/>
          <a:lstStyle/>
          <a:p>
            <a:fld id="{D78E4B7E-5A28-4C80-8D25-8DA897869172}" type="slidenum">
              <a:rPr lang="de-CH" smtClean="0">
                <a:solidFill>
                  <a:srgbClr val="000000"/>
                </a:solidFill>
              </a:rPr>
              <a:pPr/>
              <a:t>6</a:t>
            </a:fld>
            <a:endParaRPr lang="de-CH" sz="140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46" y="2982441"/>
            <a:ext cx="86677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66341" y="5373216"/>
            <a:ext cx="85423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CH" altLang="en-US" sz="2000" dirty="0" smtClean="0"/>
              <a:t>Area </a:t>
            </a:r>
            <a:r>
              <a:rPr lang="de-CH" altLang="en-US" sz="2000" dirty="0" err="1" smtClean="0"/>
              <a:t>trend</a:t>
            </a:r>
            <a:r>
              <a:rPr lang="de-CH" altLang="en-US" sz="2000" dirty="0" smtClean="0"/>
              <a:t> 2 = </a:t>
            </a:r>
            <a:r>
              <a:rPr lang="en-GB" altLang="en-US" sz="2000" dirty="0" smtClean="0"/>
              <a:t>area coverage is rapidly increasing in size; i.e. &gt; 10% of the LUS area/10 years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CH" altLang="en-US" sz="2000" dirty="0" err="1" smtClean="0"/>
              <a:t>Intensity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trend</a:t>
            </a:r>
            <a:r>
              <a:rPr lang="de-CH" altLang="en-US" sz="2000" dirty="0" smtClean="0"/>
              <a:t> 1 = </a:t>
            </a:r>
            <a:r>
              <a:rPr lang="en-GB" altLang="en-US" sz="2000" dirty="0" smtClean="0"/>
              <a:t>Moderate increase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50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Estimation of the increase or decrease in area over the past 10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Estimation of the increase or decrease of the intensity of each LUS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557403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09257" y="11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FF6600"/>
                </a:solidFill>
              </a:rPr>
              <a:t>3</a:t>
            </a:r>
            <a:endParaRPr lang="en-GB" b="1" dirty="0">
              <a:solidFill>
                <a:srgbClr val="FF66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83638" y="6548438"/>
            <a:ext cx="360362" cy="179387"/>
          </a:xfrm>
          <a:prstGeom prst="rect">
            <a:avLst/>
          </a:prstGeom>
        </p:spPr>
        <p:txBody>
          <a:bodyPr/>
          <a:lstStyle/>
          <a:p>
            <a:fld id="{D78E4B7E-5A28-4C80-8D25-8DA897869172}" type="slidenum">
              <a:rPr lang="de-CH" smtClean="0">
                <a:solidFill>
                  <a:srgbClr val="000000"/>
                </a:solidFill>
              </a:rPr>
              <a:pPr/>
              <a:t>7</a:t>
            </a:fld>
            <a:endParaRPr lang="de-CH" sz="1400">
              <a:solidFill>
                <a:srgbClr val="000000"/>
              </a:solidFill>
            </a:endParaRPr>
          </a:p>
        </p:txBody>
      </p:sp>
      <p:pic>
        <p:nvPicPr>
          <p:cNvPr id="13314" name="Picture 2" descr="D:\OfficeCDE\DESIRE\DESIRE-Book\Part2\MapsISRIC\2.Torrealvilla_Area_Trend_Land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7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OfficeCDE\DESIRE\DESIRE-Book\Part2\MapsISRIC\1.Torrealvilla_Land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415033"/>
            <a:ext cx="8856984" cy="68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4" y="465313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Area </a:t>
            </a:r>
            <a:r>
              <a:rPr lang="de-CH" dirty="0" err="1" smtClean="0"/>
              <a:t>trend</a:t>
            </a:r>
            <a:endParaRPr lang="en-GB" dirty="0"/>
          </a:p>
        </p:txBody>
      </p:sp>
      <p:sp>
        <p:nvSpPr>
          <p:cNvPr id="9" name="Ellipse 8"/>
          <p:cNvSpPr/>
          <p:nvPr/>
        </p:nvSpPr>
        <p:spPr bwMode="auto">
          <a:xfrm>
            <a:off x="5724128" y="4077072"/>
            <a:ext cx="1224136" cy="10081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5724128" y="620688"/>
            <a:ext cx="1224136" cy="10081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051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/>
          <a:lstStyle/>
          <a:p>
            <a:r>
              <a:rPr lang="de-CH" dirty="0" err="1"/>
              <a:t>Step</a:t>
            </a:r>
            <a:r>
              <a:rPr lang="de-CH" dirty="0"/>
              <a:t> 3: Land </a:t>
            </a:r>
            <a:r>
              <a:rPr lang="de-CH" dirty="0" err="1"/>
              <a:t>degradation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825" y="1268760"/>
            <a:ext cx="8642350" cy="4968528"/>
          </a:xfrm>
        </p:spPr>
        <p:txBody>
          <a:bodyPr/>
          <a:lstStyle/>
          <a:p>
            <a:r>
              <a:rPr lang="en-GB" dirty="0" smtClean="0"/>
              <a:t>Determine the major types of land degradation presently occurring under each land use system</a:t>
            </a:r>
            <a:endParaRPr lang="en-GB" dirty="0"/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602280"/>
              </p:ext>
            </p:extLst>
          </p:nvPr>
        </p:nvGraphicFramePr>
        <p:xfrm>
          <a:off x="4786635" y="2348880"/>
          <a:ext cx="4033837" cy="4381500"/>
        </p:xfrm>
        <a:graphic>
          <a:graphicData uri="http://schemas.openxmlformats.org/drawingml/2006/table">
            <a:tbl>
              <a:tblPr/>
              <a:tblGrid>
                <a:gridCol w="4033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Degradation per LUS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Extent (area)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Degree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Rate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(Impact on ecosystem services (type and level))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Direct causes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Indirect causes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Recommendation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1148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772400" cy="1268760"/>
          </a:xfrm>
        </p:spPr>
        <p:txBody>
          <a:bodyPr/>
          <a:lstStyle/>
          <a:p>
            <a:r>
              <a:rPr lang="de-CH" dirty="0" smtClean="0">
                <a:solidFill>
                  <a:srgbClr val="FF0000"/>
                </a:solidFill>
              </a:rPr>
              <a:t>Land </a:t>
            </a:r>
            <a:r>
              <a:rPr lang="de-CH" dirty="0" err="1" smtClean="0">
                <a:solidFill>
                  <a:srgbClr val="FF0000"/>
                </a:solidFill>
              </a:rPr>
              <a:t>degradation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types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787"/>
            <a:ext cx="3808169" cy="507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543" y="1432120"/>
            <a:ext cx="492443" cy="1501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2000" dirty="0" err="1">
                <a:solidFill>
                  <a:schemeClr val="bg1"/>
                </a:solidFill>
              </a:rPr>
              <a:t>S</a:t>
            </a:r>
            <a:r>
              <a:rPr lang="de-CH" sz="2000" dirty="0" err="1" smtClean="0">
                <a:solidFill>
                  <a:schemeClr val="bg1"/>
                </a:solidFill>
              </a:rPr>
              <a:t>alinization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4136" y="6340679"/>
            <a:ext cx="5677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 smtClean="0"/>
              <a:t>HP. Liniger</a:t>
            </a:r>
            <a:endParaRPr lang="en-GB" sz="600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17" y="1448474"/>
            <a:ext cx="3968277" cy="508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72259" y="6341366"/>
            <a:ext cx="5918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 smtClean="0">
                <a:solidFill>
                  <a:schemeClr val="bg1"/>
                </a:solidFill>
              </a:rPr>
              <a:t>G. Schwilch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9777" y="1451810"/>
            <a:ext cx="492443" cy="25269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2000" dirty="0" err="1" smtClean="0">
                <a:solidFill>
                  <a:schemeClr val="bg1"/>
                </a:solidFill>
              </a:rPr>
              <a:t>Soil</a:t>
            </a:r>
            <a:r>
              <a:rPr lang="de-CH" sz="2000" dirty="0" smtClean="0">
                <a:solidFill>
                  <a:schemeClr val="bg1"/>
                </a:solidFill>
              </a:rPr>
              <a:t> </a:t>
            </a:r>
            <a:r>
              <a:rPr lang="de-CH" sz="2000" dirty="0" err="1" smtClean="0">
                <a:solidFill>
                  <a:schemeClr val="bg1"/>
                </a:solidFill>
              </a:rPr>
              <a:t>erosion</a:t>
            </a:r>
            <a:r>
              <a:rPr lang="de-CH" sz="2000" dirty="0" smtClean="0">
                <a:solidFill>
                  <a:schemeClr val="bg1"/>
                </a:solidFill>
              </a:rPr>
              <a:t> </a:t>
            </a:r>
            <a:r>
              <a:rPr lang="de-CH" sz="2000" dirty="0" err="1" smtClean="0">
                <a:solidFill>
                  <a:schemeClr val="bg1"/>
                </a:solidFill>
              </a:rPr>
              <a:t>by</a:t>
            </a:r>
            <a:r>
              <a:rPr lang="de-CH" sz="2000" dirty="0" smtClean="0">
                <a:solidFill>
                  <a:schemeClr val="bg1"/>
                </a:solidFill>
              </a:rPr>
              <a:t> wind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00" y="1445144"/>
            <a:ext cx="3729608" cy="508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65051" y="6327776"/>
            <a:ext cx="603480" cy="185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 smtClean="0">
                <a:solidFill>
                  <a:schemeClr val="bg1"/>
                </a:solidFill>
              </a:rPr>
              <a:t>G. Schwilch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4153" y="1448474"/>
            <a:ext cx="492443" cy="2729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2000" dirty="0" smtClean="0">
                <a:solidFill>
                  <a:schemeClr val="bg1"/>
                </a:solidFill>
              </a:rPr>
              <a:t>Vegetation </a:t>
            </a:r>
            <a:r>
              <a:rPr lang="de-CH" sz="2000" dirty="0" err="1" smtClean="0">
                <a:solidFill>
                  <a:schemeClr val="bg1"/>
                </a:solidFill>
              </a:rPr>
              <a:t>degradation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48474"/>
            <a:ext cx="3665403" cy="507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213527" y="6334008"/>
            <a:ext cx="5918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 smtClean="0">
                <a:solidFill>
                  <a:schemeClr val="bg1"/>
                </a:solidFill>
              </a:rPr>
              <a:t>G. Schwilch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714533" y="1432119"/>
            <a:ext cx="3429467" cy="5093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95" y="1451809"/>
            <a:ext cx="3443511" cy="50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7"/>
          <p:cNvSpPr txBox="1"/>
          <p:nvPr/>
        </p:nvSpPr>
        <p:spPr>
          <a:xfrm>
            <a:off x="8564222" y="6327776"/>
            <a:ext cx="5677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 smtClean="0">
                <a:solidFill>
                  <a:schemeClr val="bg1"/>
                </a:solidFill>
              </a:rPr>
              <a:t>HP. </a:t>
            </a:r>
            <a:r>
              <a:rPr lang="de-CH" sz="600" dirty="0" err="1" smtClean="0">
                <a:solidFill>
                  <a:schemeClr val="bg1"/>
                </a:solidFill>
              </a:rPr>
              <a:t>Liniger</a:t>
            </a:r>
            <a:endParaRPr lang="de-CH" sz="600" dirty="0" smtClean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4533" y="1360975"/>
            <a:ext cx="492443" cy="21188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2000" dirty="0" err="1" smtClean="0">
                <a:solidFill>
                  <a:schemeClr val="bg1"/>
                </a:solidFill>
              </a:rPr>
              <a:t>Soil</a:t>
            </a:r>
            <a:r>
              <a:rPr lang="de-CH" sz="2000" dirty="0" smtClean="0">
                <a:solidFill>
                  <a:schemeClr val="tx1"/>
                </a:solidFill>
              </a:rPr>
              <a:t> </a:t>
            </a:r>
            <a:r>
              <a:rPr lang="de-CH" sz="2000" dirty="0" err="1" smtClean="0">
                <a:solidFill>
                  <a:schemeClr val="bg1"/>
                </a:solidFill>
              </a:rPr>
              <a:t>compaction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65121" y="1451810"/>
            <a:ext cx="492443" cy="33198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2000" dirty="0" smtClean="0">
                <a:solidFill>
                  <a:schemeClr val="bg1"/>
                </a:solidFill>
              </a:rPr>
              <a:t>: </a:t>
            </a:r>
            <a:r>
              <a:rPr lang="de-CH" sz="2000" dirty="0" err="1" smtClean="0">
                <a:solidFill>
                  <a:schemeClr val="bg1"/>
                </a:solidFill>
              </a:rPr>
              <a:t>Detrimental</a:t>
            </a:r>
            <a:r>
              <a:rPr lang="de-CH" sz="2000" dirty="0" smtClean="0">
                <a:solidFill>
                  <a:schemeClr val="bg1"/>
                </a:solidFill>
              </a:rPr>
              <a:t> </a:t>
            </a:r>
            <a:r>
              <a:rPr lang="de-CH" sz="2000" dirty="0" err="1" smtClean="0">
                <a:solidFill>
                  <a:schemeClr val="bg1"/>
                </a:solidFill>
              </a:rPr>
              <a:t>effects</a:t>
            </a:r>
            <a:r>
              <a:rPr lang="de-CH" sz="2000" dirty="0" smtClean="0">
                <a:solidFill>
                  <a:schemeClr val="bg1"/>
                </a:solidFill>
              </a:rPr>
              <a:t> </a:t>
            </a:r>
            <a:r>
              <a:rPr lang="de-CH" sz="2000" dirty="0" err="1" smtClean="0">
                <a:solidFill>
                  <a:schemeClr val="bg1"/>
                </a:solidFill>
              </a:rPr>
              <a:t>of</a:t>
            </a:r>
            <a:r>
              <a:rPr lang="de-CH" sz="2000" dirty="0" smtClean="0">
                <a:solidFill>
                  <a:schemeClr val="bg1"/>
                </a:solidFill>
              </a:rPr>
              <a:t> </a:t>
            </a:r>
            <a:r>
              <a:rPr lang="de-CH" sz="2000" dirty="0" err="1" smtClean="0">
                <a:solidFill>
                  <a:schemeClr val="bg1"/>
                </a:solidFill>
              </a:rPr>
              <a:t>fires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384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21" grpId="0"/>
      <p:bldP spid="3" grpId="0" animBg="1"/>
      <p:bldP spid="19" grpId="0"/>
      <p:bldP spid="23" grpId="0"/>
      <p:bldP spid="20" grpId="0"/>
    </p:bld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DA330"/>
      </a:lt1>
      <a:dk2>
        <a:srgbClr val="000000"/>
      </a:dk2>
      <a:lt2>
        <a:srgbClr val="FFFFFF"/>
      </a:lt2>
      <a:accent1>
        <a:srgbClr val="85B8D1"/>
      </a:accent1>
      <a:accent2>
        <a:srgbClr val="FFC000"/>
      </a:accent2>
      <a:accent3>
        <a:srgbClr val="FECEAD"/>
      </a:accent3>
      <a:accent4>
        <a:srgbClr val="000000"/>
      </a:accent4>
      <a:accent5>
        <a:srgbClr val="C2D8E5"/>
      </a:accent5>
      <a:accent6>
        <a:srgbClr val="E7AE00"/>
      </a:accent6>
      <a:hlink>
        <a:srgbClr val="B5E100"/>
      </a:hlink>
      <a:folHlink>
        <a:srgbClr val="E34200"/>
      </a:folHlink>
    </a:clrScheme>
    <a:fontScheme name="412_nccr_präsentation[ls]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12_nccr_präsentation[ls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2_nccr_präsentation[ls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2_nccr_präsentation[ls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2_nccr_präsentation[ls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2_nccr_präsentation[ls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2_nccr_präsentation[ls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2_nccr_präsentation[ls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2_nccr_präsentation[ls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2_nccr_präsentation[ls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2_nccr_präsentation[ls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2_nccr_präsentation[ls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2_nccr_präsentation[ls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921</Words>
  <Application>Microsoft Office PowerPoint</Application>
  <PresentationFormat>On-screen Show (4:3)</PresentationFormat>
  <Paragraphs>317</Paragraphs>
  <Slides>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Theme1</vt:lpstr>
      <vt:lpstr>2_Default Design</vt:lpstr>
      <vt:lpstr>PowerPoint Presentation</vt:lpstr>
      <vt:lpstr>5 Steps</vt:lpstr>
      <vt:lpstr>Preparation: Land use as base map</vt:lpstr>
      <vt:lpstr>Preparation: Base map with mapping units</vt:lpstr>
      <vt:lpstr>Step 1: Contributing specialists </vt:lpstr>
      <vt:lpstr>Step 2: Land Use System (FAO)</vt:lpstr>
      <vt:lpstr>PowerPoint Presentation</vt:lpstr>
      <vt:lpstr>Step 3: Land degradation</vt:lpstr>
      <vt:lpstr>Land degradation types</vt:lpstr>
      <vt:lpstr>Land Degradation types (1) (WOCAT 2008) </vt:lpstr>
      <vt:lpstr>Land Degradation types (1) (WOCAT 2008)</vt:lpstr>
      <vt:lpstr>Land Degradation types (1) (WOCAT 2008)</vt:lpstr>
      <vt:lpstr>Degradation “Degree”</vt:lpstr>
      <vt:lpstr>PowerPoint Presentation</vt:lpstr>
      <vt:lpstr>Degradation “Rate” </vt:lpstr>
      <vt:lpstr>Direct causes of land degradation  </vt:lpstr>
      <vt:lpstr>Indirect causes of land degradation </vt:lpstr>
      <vt:lpstr>Impact on Ecosystem Services &amp; Indicators </vt:lpstr>
      <vt:lpstr>“Level of impact” (on Ecosystem Services)</vt:lpstr>
      <vt:lpstr>Data entry table</vt:lpstr>
      <vt:lpstr>Step 4: Sustainable Land Management</vt:lpstr>
      <vt:lpstr>Conservation Groups </vt:lpstr>
      <vt:lpstr>PowerPoint Presentation</vt:lpstr>
      <vt:lpstr>WOCAT categories of SLM measures</vt:lpstr>
      <vt:lpstr>Purpose</vt:lpstr>
      <vt:lpstr>Effectiveness of implemented SLM technologies</vt:lpstr>
      <vt:lpstr>Effectiveness trend</vt:lpstr>
      <vt:lpstr>Impact on Ecosystem Services &amp; Indicators </vt:lpstr>
      <vt:lpstr>Implemented SLM technologies</vt:lpstr>
      <vt:lpstr>Data entry table</vt:lpstr>
      <vt:lpstr>Step 5: Expert recommendation</vt:lpstr>
      <vt:lpstr>Step 5: Expert recommendation</vt:lpstr>
    </vt:vector>
  </TitlesOfParts>
  <Company>CDE - University of Bern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Jaquet</dc:creator>
  <cp:lastModifiedBy>Stephanie Jaquet</cp:lastModifiedBy>
  <cp:revision>5</cp:revision>
  <dcterms:created xsi:type="dcterms:W3CDTF">2017-04-23T08:23:06Z</dcterms:created>
  <dcterms:modified xsi:type="dcterms:W3CDTF">2017-05-09T03:06:51Z</dcterms:modified>
</cp:coreProperties>
</file>