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6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53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39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60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5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9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48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75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3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50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726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59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6F57-B11F-4882-8686-716CAF147C55}" type="datetimeFigureOut">
              <a:rPr lang="es-CO" smtClean="0"/>
              <a:t>25/04/2018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8C70-28C1-4461-B195-655F307573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35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47ADB8E3-2E94-46D5-8CFF-D9AA4782A745}"/>
              </a:ext>
            </a:extLst>
          </p:cNvPr>
          <p:cNvGrpSpPr/>
          <p:nvPr/>
        </p:nvGrpSpPr>
        <p:grpSpPr>
          <a:xfrm>
            <a:off x="398692" y="1168925"/>
            <a:ext cx="8507761" cy="5432627"/>
            <a:chOff x="1671312" y="100020"/>
            <a:chExt cx="9007125" cy="6209300"/>
          </a:xfrm>
        </p:grpSpPr>
        <p:sp>
          <p:nvSpPr>
            <p:cNvPr id="5" name="TextBox 108">
              <a:extLst>
                <a:ext uri="{FF2B5EF4-FFF2-40B4-BE49-F238E27FC236}">
                  <a16:creationId xmlns:a16="http://schemas.microsoft.com/office/drawing/2014/main" id="{F8CB34EA-8A0B-4DAF-BD12-6696331B41C7}"/>
                </a:ext>
              </a:extLst>
            </p:cNvPr>
            <p:cNvSpPr txBox="1"/>
            <p:nvPr/>
          </p:nvSpPr>
          <p:spPr>
            <a:xfrm>
              <a:off x="1671312" y="100020"/>
              <a:ext cx="8817176" cy="809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Marco metodológico de aplicación del MST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Propuesta proyecto Colombia</a:t>
              </a:r>
            </a:p>
          </p:txBody>
        </p:sp>
        <p:sp>
          <p:nvSpPr>
            <p:cNvPr id="6" name="Rectangle 48">
              <a:extLst>
                <a:ext uri="{FF2B5EF4-FFF2-40B4-BE49-F238E27FC236}">
                  <a16:creationId xmlns:a16="http://schemas.microsoft.com/office/drawing/2014/main" id="{0B6F3F1B-529D-4095-AF53-F677444B5F9A}"/>
                </a:ext>
              </a:extLst>
            </p:cNvPr>
            <p:cNvSpPr/>
            <p:nvPr/>
          </p:nvSpPr>
          <p:spPr>
            <a:xfrm>
              <a:off x="3093178" y="4691031"/>
              <a:ext cx="2592288" cy="648072"/>
            </a:xfrm>
            <a:prstGeom prst="rect">
              <a:avLst/>
            </a:prstGeom>
            <a:solidFill>
              <a:srgbClr val="3890A2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tIns="144000"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Planificación y ordenamiento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territorial</a:t>
              </a:r>
            </a:p>
          </p:txBody>
        </p:sp>
        <p:sp>
          <p:nvSpPr>
            <p:cNvPr id="7" name="Rectangle 47">
              <a:extLst>
                <a:ext uri="{FF2B5EF4-FFF2-40B4-BE49-F238E27FC236}">
                  <a16:creationId xmlns:a16="http://schemas.microsoft.com/office/drawing/2014/main" id="{452FA519-F431-446F-88CA-11234CBB949F}"/>
                </a:ext>
              </a:extLst>
            </p:cNvPr>
            <p:cNvSpPr/>
            <p:nvPr/>
          </p:nvSpPr>
          <p:spPr>
            <a:xfrm>
              <a:off x="1741072" y="830799"/>
              <a:ext cx="2476790" cy="716044"/>
            </a:xfrm>
            <a:prstGeom prst="rect">
              <a:avLst/>
            </a:prstGeom>
            <a:solidFill>
              <a:srgbClr val="CC706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Evaluación nacional /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subnacional  (LADA)</a:t>
              </a:r>
            </a:p>
          </p:txBody>
        </p:sp>
        <p:sp>
          <p:nvSpPr>
            <p:cNvPr id="8" name="Rectangle 115">
              <a:extLst>
                <a:ext uri="{FF2B5EF4-FFF2-40B4-BE49-F238E27FC236}">
                  <a16:creationId xmlns:a16="http://schemas.microsoft.com/office/drawing/2014/main" id="{4207251C-99BF-4F70-A39A-3258B2D1DF99}"/>
                </a:ext>
              </a:extLst>
            </p:cNvPr>
            <p:cNvSpPr/>
            <p:nvPr/>
          </p:nvSpPr>
          <p:spPr>
            <a:xfrm>
              <a:off x="9048328" y="3182146"/>
              <a:ext cx="1630109" cy="936104"/>
            </a:xfrm>
            <a:prstGeom prst="rect">
              <a:avLst/>
            </a:prstGeom>
            <a:solidFill>
              <a:srgbClr val="4A79AC"/>
            </a:solidFill>
            <a:ln w="25400" cap="flat" cmpd="sng" algn="ctr">
              <a:noFill/>
              <a:prstDash val="solid"/>
            </a:ln>
            <a:effectLst/>
          </p:spPr>
          <p:txBody>
            <a:bodyPr tIns="144000" rtlCol="0" anchor="t" anchorCtr="0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Implementación MST y réplica</a:t>
              </a:r>
            </a:p>
          </p:txBody>
        </p:sp>
        <p:sp>
          <p:nvSpPr>
            <p:cNvPr id="9" name="Rectangle 100">
              <a:extLst>
                <a:ext uri="{FF2B5EF4-FFF2-40B4-BE49-F238E27FC236}">
                  <a16:creationId xmlns:a16="http://schemas.microsoft.com/office/drawing/2014/main" id="{FB7FB618-694F-4105-9625-D5DEF47AF721}"/>
                </a:ext>
              </a:extLst>
            </p:cNvPr>
            <p:cNvSpPr/>
            <p:nvPr/>
          </p:nvSpPr>
          <p:spPr>
            <a:xfrm>
              <a:off x="6137000" y="2547866"/>
              <a:ext cx="2604311" cy="775154"/>
            </a:xfrm>
            <a:prstGeom prst="rect">
              <a:avLst/>
            </a:prstGeom>
            <a:solidFill>
              <a:srgbClr val="94B76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 anchorCtr="0">
              <a:no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Selección de buenas prácticas MST 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Estrategia de implementación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0" name="Rectangle 57">
              <a:extLst>
                <a:ext uri="{FF2B5EF4-FFF2-40B4-BE49-F238E27FC236}">
                  <a16:creationId xmlns:a16="http://schemas.microsoft.com/office/drawing/2014/main" id="{2C5D377E-58F1-4032-AFB3-4D7A25FD005E}"/>
                </a:ext>
              </a:extLst>
            </p:cNvPr>
            <p:cNvSpPr/>
            <p:nvPr/>
          </p:nvSpPr>
          <p:spPr>
            <a:xfrm>
              <a:off x="2266521" y="5758210"/>
              <a:ext cx="8221967" cy="551110"/>
            </a:xfrm>
            <a:prstGeom prst="rect">
              <a:avLst/>
            </a:prstGeom>
            <a:solidFill>
              <a:srgbClr val="9780B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Plataforma de manejo del conocimiento para la toma de decisiones informadas </a:t>
              </a:r>
            </a:p>
          </p:txBody>
        </p:sp>
        <p:sp>
          <p:nvSpPr>
            <p:cNvPr id="11" name="Left-Right Arrow 51">
              <a:extLst>
                <a:ext uri="{FF2B5EF4-FFF2-40B4-BE49-F238E27FC236}">
                  <a16:creationId xmlns:a16="http://schemas.microsoft.com/office/drawing/2014/main" id="{763F03DB-FE7C-4AA2-9284-0B554A95C100}"/>
                </a:ext>
              </a:extLst>
            </p:cNvPr>
            <p:cNvSpPr/>
            <p:nvPr/>
          </p:nvSpPr>
          <p:spPr>
            <a:xfrm rot="5400000">
              <a:off x="2157309" y="5017586"/>
              <a:ext cx="1181491" cy="144016"/>
            </a:xfrm>
            <a:prstGeom prst="leftRightArrow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Rectangle 35">
              <a:extLst>
                <a:ext uri="{FF2B5EF4-FFF2-40B4-BE49-F238E27FC236}">
                  <a16:creationId xmlns:a16="http://schemas.microsoft.com/office/drawing/2014/main" id="{436ED412-B9D9-4FBD-B5A3-06D2D11C2314}"/>
                </a:ext>
              </a:extLst>
            </p:cNvPr>
            <p:cNvSpPr/>
            <p:nvPr/>
          </p:nvSpPr>
          <p:spPr>
            <a:xfrm>
              <a:off x="9036718" y="4413343"/>
              <a:ext cx="1641719" cy="957695"/>
            </a:xfrm>
            <a:prstGeom prst="rect">
              <a:avLst/>
            </a:prstGeom>
            <a:solidFill>
              <a:srgbClr val="4A79AC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tIns="144000" rtlCol="0" anchor="t" anchorCtr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Monitoreo y evaluación de impacto  </a:t>
              </a:r>
            </a:p>
          </p:txBody>
        </p:sp>
        <p:sp>
          <p:nvSpPr>
            <p:cNvPr id="13" name="Rectangle 31">
              <a:extLst>
                <a:ext uri="{FF2B5EF4-FFF2-40B4-BE49-F238E27FC236}">
                  <a16:creationId xmlns:a16="http://schemas.microsoft.com/office/drawing/2014/main" id="{B63B2DC8-3BE3-431E-A9F7-71FFFA6FB63F}"/>
                </a:ext>
              </a:extLst>
            </p:cNvPr>
            <p:cNvSpPr/>
            <p:nvPr/>
          </p:nvSpPr>
          <p:spPr>
            <a:xfrm>
              <a:off x="4578880" y="1589078"/>
              <a:ext cx="1249996" cy="1105613"/>
            </a:xfrm>
            <a:prstGeom prst="rect">
              <a:avLst/>
            </a:prstGeom>
            <a:solidFill>
              <a:srgbClr val="D59F33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tIns="14400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Selección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de zonas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prioritarios  </a:t>
              </a:r>
            </a:p>
          </p:txBody>
        </p:sp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FBC6BC41-3973-4D13-989E-1AB5E4AADE9D}"/>
                </a:ext>
              </a:extLst>
            </p:cNvPr>
            <p:cNvSpPr/>
            <p:nvPr/>
          </p:nvSpPr>
          <p:spPr>
            <a:xfrm>
              <a:off x="1730799" y="2759750"/>
              <a:ext cx="2476791" cy="1605354"/>
            </a:xfrm>
            <a:prstGeom prst="rect">
              <a:avLst/>
            </a:prstGeom>
            <a:solidFill>
              <a:srgbClr val="CC706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Estrategia  MST 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Instrumentos de planificación y mecanismos financieros  </a:t>
              </a:r>
              <a:endParaRPr kumimoji="0" lang="es-CO" sz="14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22">
              <a:extLst>
                <a:ext uri="{FF2B5EF4-FFF2-40B4-BE49-F238E27FC236}">
                  <a16:creationId xmlns:a16="http://schemas.microsoft.com/office/drawing/2014/main" id="{A121C090-20D5-4D75-A048-A2EF92C898AE}"/>
                </a:ext>
              </a:extLst>
            </p:cNvPr>
            <p:cNvSpPr/>
            <p:nvPr/>
          </p:nvSpPr>
          <p:spPr>
            <a:xfrm>
              <a:off x="6137000" y="1381313"/>
              <a:ext cx="2516907" cy="883873"/>
            </a:xfrm>
            <a:prstGeom prst="rect">
              <a:avLst/>
            </a:prstGeom>
            <a:solidFill>
              <a:srgbClr val="7BA14D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tIns="144000"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Evaluación local /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Zonas prioritarias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(LADA local)</a:t>
              </a:r>
            </a:p>
          </p:txBody>
        </p:sp>
        <p:sp>
          <p:nvSpPr>
            <p:cNvPr id="16" name="Rectangle 34">
              <a:extLst>
                <a:ext uri="{FF2B5EF4-FFF2-40B4-BE49-F238E27FC236}">
                  <a16:creationId xmlns:a16="http://schemas.microsoft.com/office/drawing/2014/main" id="{5D8FC2F6-7FF3-4C2F-B482-6BD752AA227A}"/>
                </a:ext>
              </a:extLst>
            </p:cNvPr>
            <p:cNvSpPr/>
            <p:nvPr/>
          </p:nvSpPr>
          <p:spPr>
            <a:xfrm>
              <a:off x="6099309" y="3695860"/>
              <a:ext cx="2592288" cy="1224136"/>
            </a:xfrm>
            <a:prstGeom prst="rect">
              <a:avLst/>
            </a:prstGeom>
            <a:solidFill>
              <a:srgbClr val="4FB9B4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tIns="144000"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Priorización y plan de acción para la implementación con  actores locales </a:t>
              </a:r>
              <a:r>
                <a:rPr kumimoji="0" lang="es-CO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Mecanismo de apoyo al MST, </a:t>
              </a:r>
              <a:endPara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ight Arrow 50">
              <a:extLst>
                <a:ext uri="{FF2B5EF4-FFF2-40B4-BE49-F238E27FC236}">
                  <a16:creationId xmlns:a16="http://schemas.microsoft.com/office/drawing/2014/main" id="{75486391-E538-4AA2-B6BF-7B79DFBE6746}"/>
                </a:ext>
              </a:extLst>
            </p:cNvPr>
            <p:cNvSpPr/>
            <p:nvPr/>
          </p:nvSpPr>
          <p:spPr>
            <a:xfrm>
              <a:off x="3331635" y="1914144"/>
              <a:ext cx="1142981" cy="227740"/>
            </a:xfrm>
            <a:prstGeom prst="rightArrow">
              <a:avLst/>
            </a:prstGeom>
            <a:gradFill flip="none" rotWithShape="1">
              <a:gsLst>
                <a:gs pos="0">
                  <a:srgbClr val="4F81BD">
                    <a:lumMod val="40000"/>
                    <a:lumOff val="60000"/>
                  </a:srgbClr>
                </a:gs>
                <a:gs pos="46000">
                  <a:srgbClr val="4F81BD">
                    <a:lumMod val="95000"/>
                    <a:lumOff val="5000"/>
                  </a:srgbClr>
                </a:gs>
                <a:gs pos="100000">
                  <a:srgbClr val="4F81BD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flat" cmpd="sng" algn="ctr">
              <a:gradFill>
                <a:gsLst>
                  <a:gs pos="15614">
                    <a:srgbClr val="E7EEF6"/>
                  </a:gs>
                  <a:gs pos="0">
                    <a:srgbClr val="4F81BD">
                      <a:lumMod val="5000"/>
                      <a:lumOff val="95000"/>
                    </a:srgbClr>
                  </a:gs>
                  <a:gs pos="74000">
                    <a:srgbClr val="4F81BD">
                      <a:lumMod val="45000"/>
                      <a:lumOff val="55000"/>
                    </a:srgbClr>
                  </a:gs>
                  <a:gs pos="83000">
                    <a:srgbClr val="4F81BD">
                      <a:lumMod val="45000"/>
                      <a:lumOff val="55000"/>
                    </a:srgbClr>
                  </a:gs>
                  <a:gs pos="100000">
                    <a:srgbClr val="4F81BD">
                      <a:lumMod val="30000"/>
                      <a:lumOff val="70000"/>
                    </a:srgbClr>
                  </a:gs>
                </a:gsLst>
                <a:lin ang="5400000" scaled="1"/>
              </a:gra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ight Arrow 52">
              <a:extLst>
                <a:ext uri="{FF2B5EF4-FFF2-40B4-BE49-F238E27FC236}">
                  <a16:creationId xmlns:a16="http://schemas.microsoft.com/office/drawing/2014/main" id="{337614A9-82C8-4C89-AAB0-30D1B32CBF83}"/>
                </a:ext>
              </a:extLst>
            </p:cNvPr>
            <p:cNvSpPr/>
            <p:nvPr/>
          </p:nvSpPr>
          <p:spPr>
            <a:xfrm>
              <a:off x="8741311" y="3727273"/>
              <a:ext cx="256753" cy="288032"/>
            </a:xfrm>
            <a:prstGeom prst="rightArrow">
              <a:avLst/>
            </a:prstGeom>
            <a:solidFill>
              <a:sysClr val="windowText" lastClr="000000"/>
            </a:solidFill>
            <a:ln w="1270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ight Arrow 50">
              <a:extLst>
                <a:ext uri="{FF2B5EF4-FFF2-40B4-BE49-F238E27FC236}">
                  <a16:creationId xmlns:a16="http://schemas.microsoft.com/office/drawing/2014/main" id="{DAD1012D-6BF1-4066-A5B1-20F5900ACE34}"/>
                </a:ext>
              </a:extLst>
            </p:cNvPr>
            <p:cNvSpPr/>
            <p:nvPr/>
          </p:nvSpPr>
          <p:spPr>
            <a:xfrm>
              <a:off x="5880247" y="1748047"/>
              <a:ext cx="256753" cy="108037"/>
            </a:xfrm>
            <a:prstGeom prst="rightArrow">
              <a:avLst/>
            </a:prstGeom>
            <a:solidFill>
              <a:sysClr val="windowText" lastClr="000000"/>
            </a:solidFill>
            <a:ln w="1270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eft-Right Arrow 51">
              <a:extLst>
                <a:ext uri="{FF2B5EF4-FFF2-40B4-BE49-F238E27FC236}">
                  <a16:creationId xmlns:a16="http://schemas.microsoft.com/office/drawing/2014/main" id="{67CC0A9A-825E-4974-A32F-5400229573F1}"/>
                </a:ext>
              </a:extLst>
            </p:cNvPr>
            <p:cNvSpPr/>
            <p:nvPr/>
          </p:nvSpPr>
          <p:spPr>
            <a:xfrm>
              <a:off x="4474616" y="3841569"/>
              <a:ext cx="1405630" cy="336442"/>
            </a:xfrm>
            <a:prstGeom prst="leftRightArrow">
              <a:avLst/>
            </a:prstGeom>
            <a:gradFill flip="none" rotWithShape="1">
              <a:gsLst>
                <a:gs pos="0">
                  <a:srgbClr val="4F81BD">
                    <a:lumMod val="0"/>
                    <a:lumOff val="100000"/>
                  </a:srgbClr>
                </a:gs>
                <a:gs pos="35000">
                  <a:srgbClr val="4F81BD">
                    <a:lumMod val="0"/>
                    <a:lumOff val="100000"/>
                  </a:srgbClr>
                </a:gs>
                <a:gs pos="100000">
                  <a:srgbClr val="4F81BD">
                    <a:lumMod val="100000"/>
                  </a:srgbClr>
                </a:gs>
              </a:gsLst>
              <a:path path="circle">
                <a:fillToRect l="50000" t="-80000" r="50000" b="18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Left-Right Arrow 51">
              <a:extLst>
                <a:ext uri="{FF2B5EF4-FFF2-40B4-BE49-F238E27FC236}">
                  <a16:creationId xmlns:a16="http://schemas.microsoft.com/office/drawing/2014/main" id="{98CB5642-429B-46F8-AB27-7F994435FCC5}"/>
                </a:ext>
              </a:extLst>
            </p:cNvPr>
            <p:cNvSpPr/>
            <p:nvPr/>
          </p:nvSpPr>
          <p:spPr>
            <a:xfrm rot="5400000">
              <a:off x="9769516" y="5518423"/>
              <a:ext cx="311925" cy="144018"/>
            </a:xfrm>
            <a:prstGeom prst="leftRightArrow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9DB3DEF4-9DBD-457F-B96A-4A0EFA07F9EF}"/>
                </a:ext>
              </a:extLst>
            </p:cNvPr>
            <p:cNvCxnSpPr>
              <a:stCxn id="7" idx="2"/>
              <a:endCxn id="14" idx="0"/>
            </p:cNvCxnSpPr>
            <p:nvPr/>
          </p:nvCxnSpPr>
          <p:spPr>
            <a:xfrm flipH="1">
              <a:off x="2969195" y="1546844"/>
              <a:ext cx="10273" cy="121290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453417CE-C8FB-4729-B16D-CE7D9A3F0478}"/>
                </a:ext>
              </a:extLst>
            </p:cNvPr>
            <p:cNvCxnSpPr>
              <a:cxnSpLocks/>
              <a:stCxn id="15" idx="2"/>
              <a:endCxn id="9" idx="0"/>
            </p:cNvCxnSpPr>
            <p:nvPr/>
          </p:nvCxnSpPr>
          <p:spPr>
            <a:xfrm>
              <a:off x="7395453" y="2265186"/>
              <a:ext cx="43702" cy="282681"/>
            </a:xfrm>
            <a:prstGeom prst="straightConnector1">
              <a:avLst/>
            </a:prstGeom>
            <a:noFill/>
            <a:ln w="4445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BE22BE8C-0B5C-427E-A773-974CE8D7FA21}"/>
                </a:ext>
              </a:extLst>
            </p:cNvPr>
            <p:cNvCxnSpPr>
              <a:cxnSpLocks/>
              <a:stCxn id="9" idx="2"/>
              <a:endCxn id="16" idx="0"/>
            </p:cNvCxnSpPr>
            <p:nvPr/>
          </p:nvCxnSpPr>
          <p:spPr>
            <a:xfrm flipH="1">
              <a:off x="7395453" y="3323020"/>
              <a:ext cx="43702" cy="372840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C0695E81-33DC-4DDC-A4E2-53C1266C7F3B}"/>
                </a:ext>
              </a:extLst>
            </p:cNvPr>
            <p:cNvCxnSpPr>
              <a:cxnSpLocks/>
              <a:stCxn id="8" idx="2"/>
              <a:endCxn id="12" idx="0"/>
            </p:cNvCxnSpPr>
            <p:nvPr/>
          </p:nvCxnSpPr>
          <p:spPr>
            <a:xfrm flipH="1">
              <a:off x="9857578" y="4118250"/>
              <a:ext cx="5805" cy="295093"/>
            </a:xfrm>
            <a:prstGeom prst="straightConnector1">
              <a:avLst/>
            </a:prstGeom>
            <a:noFill/>
            <a:ln w="4445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79B19C1F-60D4-4934-B9C6-51AB946E5C96}"/>
                </a:ext>
              </a:extLst>
            </p:cNvPr>
            <p:cNvCxnSpPr>
              <a:cxnSpLocks/>
              <a:stCxn id="6" idx="3"/>
              <a:endCxn id="16" idx="1"/>
            </p:cNvCxnSpPr>
            <p:nvPr/>
          </p:nvCxnSpPr>
          <p:spPr>
            <a:xfrm flipV="1">
              <a:off x="5685466" y="4307927"/>
              <a:ext cx="413844" cy="707140"/>
            </a:xfrm>
            <a:prstGeom prst="straightConnector1">
              <a:avLst/>
            </a:prstGeom>
            <a:noFill/>
            <a:ln w="4445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Left-Right Arrow 51">
              <a:extLst>
                <a:ext uri="{FF2B5EF4-FFF2-40B4-BE49-F238E27FC236}">
                  <a16:creationId xmlns:a16="http://schemas.microsoft.com/office/drawing/2014/main" id="{074B8DF5-9D3D-4A88-AF9B-EC42A28A0CAC}"/>
                </a:ext>
              </a:extLst>
            </p:cNvPr>
            <p:cNvSpPr/>
            <p:nvPr/>
          </p:nvSpPr>
          <p:spPr>
            <a:xfrm rot="5400000">
              <a:off x="7143424" y="5280718"/>
              <a:ext cx="504057" cy="144016"/>
            </a:xfrm>
            <a:prstGeom prst="leftRightArrow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1805E479-93EB-4E72-BF00-C29461EF29FD}"/>
                </a:ext>
              </a:extLst>
            </p:cNvPr>
            <p:cNvCxnSpPr>
              <a:cxnSpLocks/>
              <a:stCxn id="6" idx="0"/>
              <a:endCxn id="14" idx="2"/>
            </p:cNvCxnSpPr>
            <p:nvPr/>
          </p:nvCxnSpPr>
          <p:spPr>
            <a:xfrm flipH="1" flipV="1">
              <a:off x="2969195" y="4365104"/>
              <a:ext cx="1420127" cy="325927"/>
            </a:xfrm>
            <a:prstGeom prst="straightConnector1">
              <a:avLst/>
            </a:prstGeom>
            <a:noFill/>
            <a:ln w="4445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9" name="1 Título">
            <a:extLst>
              <a:ext uri="{FF2B5EF4-FFF2-40B4-BE49-F238E27FC236}">
                <a16:creationId xmlns:a16="http://schemas.microsoft.com/office/drawing/2014/main" id="{8EE06BC2-8CE0-42EF-9AD4-C785F64F38A7}"/>
              </a:ext>
            </a:extLst>
          </p:cNvPr>
          <p:cNvSpPr txBox="1">
            <a:spLocks/>
          </p:cNvSpPr>
          <p:nvPr/>
        </p:nvSpPr>
        <p:spPr>
          <a:xfrm>
            <a:off x="1907704" y="759909"/>
            <a:ext cx="7236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C" sz="2400" b="1" kern="0" dirty="0">
                <a:solidFill>
                  <a:srgbClr val="ADBA4E"/>
                </a:solidFill>
                <a:latin typeface="+mj-lt"/>
                <a:ea typeface="+mj-ea"/>
                <a:cs typeface="+mj-cs"/>
              </a:rPr>
              <a:t>DS-SLM </a:t>
            </a:r>
            <a:r>
              <a:rPr lang="es-EC" sz="2400" b="1" kern="0" dirty="0" err="1">
                <a:solidFill>
                  <a:srgbClr val="ADBA4E"/>
                </a:solidFill>
                <a:latin typeface="+mj-lt"/>
                <a:ea typeface="+mj-ea"/>
                <a:cs typeface="+mj-cs"/>
              </a:rPr>
              <a:t>Methodological</a:t>
            </a:r>
            <a:r>
              <a:rPr lang="es-EC" sz="2400" b="1" kern="0" dirty="0">
                <a:solidFill>
                  <a:srgbClr val="ADBA4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C" sz="2400" b="1" kern="0" dirty="0" err="1">
                <a:solidFill>
                  <a:srgbClr val="ADBA4E"/>
                </a:solidFill>
                <a:latin typeface="+mj-lt"/>
                <a:ea typeface="+mj-ea"/>
                <a:cs typeface="+mj-cs"/>
              </a:rPr>
              <a:t>framework</a:t>
            </a:r>
            <a:r>
              <a:rPr lang="es-EC" sz="2400" b="1" kern="0" dirty="0">
                <a:solidFill>
                  <a:srgbClr val="ADBA4E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s-EC" sz="2400" b="1" i="0" u="none" strike="noStrike" kern="0" cap="none" spc="0" normalizeH="0" baseline="0" noProof="0" dirty="0">
                <a:ln>
                  <a:noFill/>
                </a:ln>
                <a:solidFill>
                  <a:srgbClr val="ADBA4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0" name="Imagen 1" descr="logos_nuevo_gef.png">
            <a:extLst>
              <a:ext uri="{FF2B5EF4-FFF2-40B4-BE49-F238E27FC236}">
                <a16:creationId xmlns:a16="http://schemas.microsoft.com/office/drawing/2014/main" id="{ED0B2881-EE7D-4829-9AAA-5690BD8C96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13" y="-248594"/>
            <a:ext cx="8498640" cy="105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082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91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Otero Garcia</dc:creator>
  <cp:lastModifiedBy>Javier Otero Garcia</cp:lastModifiedBy>
  <cp:revision>1</cp:revision>
  <dcterms:created xsi:type="dcterms:W3CDTF">2018-04-25T14:51:44Z</dcterms:created>
  <dcterms:modified xsi:type="dcterms:W3CDTF">2018-04-25T14:58:40Z</dcterms:modified>
</cp:coreProperties>
</file>