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366" r:id="rId2"/>
    <p:sldId id="330" r:id="rId3"/>
    <p:sldId id="328" r:id="rId4"/>
    <p:sldId id="336" r:id="rId5"/>
    <p:sldId id="329" r:id="rId6"/>
    <p:sldId id="370" r:id="rId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33CC"/>
    <a:srgbClr val="FF7C80"/>
    <a:srgbClr val="FFCCFF"/>
    <a:srgbClr val="FF99FF"/>
    <a:srgbClr val="CC3300"/>
    <a:srgbClr val="FF66FF"/>
    <a:srgbClr val="00FFFF"/>
    <a:srgbClr val="99CCF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90" d="100"/>
          <a:sy n="90" d="100"/>
        </p:scale>
        <p:origin x="-440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[Gráfico en Microsoft Word]Hoja3!Tabla dinámica1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</c:pivotFmts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Hoja3!$B$3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rgbClr val="6600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tx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rgbClr val="CCFF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explosion val="15"/>
            <c:spPr>
              <a:solidFill>
                <a:srgbClr val="FF33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0"/>
            <c:bubble3D val="0"/>
            <c:spPr>
              <a:solidFill>
                <a:srgbClr val="99CC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Hoja3!$A$4:$A$15</c:f>
              <c:strCache>
                <c:ptCount val="11"/>
                <c:pt idx="0">
                  <c:v>Agroforestal</c:v>
                </c:pt>
                <c:pt idx="1">
                  <c:v>Área protegida</c:v>
                </c:pt>
                <c:pt idx="2">
                  <c:v>Asentamiento urbano</c:v>
                </c:pt>
                <c:pt idx="3">
                  <c:v>Cultivos permanentes</c:v>
                </c:pt>
                <c:pt idx="4">
                  <c:v>Cultivos transitorios</c:v>
                </c:pt>
                <c:pt idx="5">
                  <c:v>Ganadería</c:v>
                </c:pt>
                <c:pt idx="6">
                  <c:v>Infraestructura</c:v>
                </c:pt>
                <c:pt idx="7">
                  <c:v>Minería</c:v>
                </c:pt>
                <c:pt idx="8">
                  <c:v>Natural</c:v>
                </c:pt>
                <c:pt idx="9">
                  <c:v>Silvopastoril</c:v>
                </c:pt>
                <c:pt idx="10">
                  <c:v>Zonas acuáticas</c:v>
                </c:pt>
              </c:strCache>
            </c:strRef>
          </c:cat>
          <c:val>
            <c:numRef>
              <c:f>Hoja3!$B$4:$B$15</c:f>
              <c:numCache>
                <c:formatCode>0.0%</c:formatCode>
                <c:ptCount val="11"/>
                <c:pt idx="0">
                  <c:v>0.0960807361908134</c:v>
                </c:pt>
                <c:pt idx="1">
                  <c:v>0.0090762190754724</c:v>
                </c:pt>
                <c:pt idx="2">
                  <c:v>0.0520185906256483</c:v>
                </c:pt>
                <c:pt idx="3">
                  <c:v>0.00122836767904471</c:v>
                </c:pt>
                <c:pt idx="4">
                  <c:v>0.0163385187435173</c:v>
                </c:pt>
                <c:pt idx="5">
                  <c:v>0.285426004688898</c:v>
                </c:pt>
                <c:pt idx="6">
                  <c:v>0.0155272486031687</c:v>
                </c:pt>
                <c:pt idx="7">
                  <c:v>0.00504752945541047</c:v>
                </c:pt>
                <c:pt idx="8">
                  <c:v>0.115982430341704</c:v>
                </c:pt>
                <c:pt idx="9">
                  <c:v>0.297609376531983</c:v>
                </c:pt>
                <c:pt idx="10">
                  <c:v>0.105664978064339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>
        <a:lumMod val="40000"/>
        <a:lumOff val="60000"/>
      </a:schemeClr>
    </a:solidFill>
    <a:ln w="12700" cap="flat" cmpd="sng" algn="ctr">
      <a:noFill/>
      <a:round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es-E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[Estadística Tabla LUS.xlsx]Hoja3!Tabla dinámica1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  <c:pivotFmt>
        <c:idx val="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  <a:sp3d/>
        </c:spPr>
      </c:pivotFmt>
    </c:pivotFmts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Hoja3!$B$3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rgbClr val="0066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tx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explosion val="25"/>
            <c:spPr>
              <a:solidFill>
                <a:srgbClr val="CCFF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0"/>
            <c:bubble3D val="0"/>
            <c:spPr>
              <a:solidFill>
                <a:srgbClr val="FF33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1"/>
            <c:bubble3D val="0"/>
            <c:spPr>
              <a:solidFill>
                <a:srgbClr val="99CC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Hoja3!$A$4:$A$16</c:f>
              <c:strCache>
                <c:ptCount val="12"/>
                <c:pt idx="0">
                  <c:v>Agroforestal</c:v>
                </c:pt>
                <c:pt idx="1">
                  <c:v>Área protegida</c:v>
                </c:pt>
                <c:pt idx="2">
                  <c:v>Asentamiento urbano</c:v>
                </c:pt>
                <c:pt idx="3">
                  <c:v>Cultivos permanentes</c:v>
                </c:pt>
                <c:pt idx="4">
                  <c:v>Cultivos transitorios</c:v>
                </c:pt>
                <c:pt idx="5">
                  <c:v>Forestal</c:v>
                </c:pt>
                <c:pt idx="6">
                  <c:v>Ganadería</c:v>
                </c:pt>
                <c:pt idx="7">
                  <c:v>Infraestructura</c:v>
                </c:pt>
                <c:pt idx="8">
                  <c:v>Minería</c:v>
                </c:pt>
                <c:pt idx="9">
                  <c:v>Natural</c:v>
                </c:pt>
                <c:pt idx="10">
                  <c:v>Silvopastoril</c:v>
                </c:pt>
                <c:pt idx="11">
                  <c:v>Zonas acuáticas</c:v>
                </c:pt>
              </c:strCache>
            </c:strRef>
          </c:cat>
          <c:val>
            <c:numRef>
              <c:f>Hoja3!$B$4:$B$16</c:f>
              <c:numCache>
                <c:formatCode>0.0%</c:formatCode>
                <c:ptCount val="12"/>
                <c:pt idx="0">
                  <c:v>0.0670137628148451</c:v>
                </c:pt>
                <c:pt idx="1">
                  <c:v>0.00117322187806767</c:v>
                </c:pt>
                <c:pt idx="2">
                  <c:v>0.00464357159942421</c:v>
                </c:pt>
                <c:pt idx="3">
                  <c:v>0.00950410627449444</c:v>
                </c:pt>
                <c:pt idx="4">
                  <c:v>0.00176354447719015</c:v>
                </c:pt>
                <c:pt idx="5">
                  <c:v>0.00588068203557379</c:v>
                </c:pt>
                <c:pt idx="6">
                  <c:v>0.234547639021181</c:v>
                </c:pt>
                <c:pt idx="7">
                  <c:v>0.0019320483234959</c:v>
                </c:pt>
                <c:pt idx="8">
                  <c:v>0.0020986928604337</c:v>
                </c:pt>
                <c:pt idx="9">
                  <c:v>0.395875425914507</c:v>
                </c:pt>
                <c:pt idx="10">
                  <c:v>0.0952991543487992</c:v>
                </c:pt>
                <c:pt idx="11">
                  <c:v>0.180268150451988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>
        <a:lumMod val="40000"/>
        <a:lumOff val="60000"/>
      </a:schemeClr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es-E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[Estadística Tabla LUS.xlsx]Hoja3!Tabla dinámica1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4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5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6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7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8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9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0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1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2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3"/>
        <c:spPr>
          <a:solidFill>
            <a:schemeClr val="accent1"/>
          </a:solidFill>
          <a:ln w="19050"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5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6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7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8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9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20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21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22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23"/>
        <c:spPr>
          <a:solidFill>
            <a:schemeClr val="accent1"/>
          </a:solidFill>
          <a:ln w="19050">
            <a:noFill/>
          </a:ln>
          <a:effectLst/>
          <a:sp3d/>
        </c:spPr>
      </c:pivotFmt>
    </c:pivotFmts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Hoja3!$B$3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explosion val="13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rgbClr val="6600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rgbClr val="CCFF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rgbClr val="FF33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rgbClr val="99CC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Hoja3!$A$4:$A$14</c:f>
              <c:strCache>
                <c:ptCount val="10"/>
                <c:pt idx="0">
                  <c:v>Agroforestal</c:v>
                </c:pt>
                <c:pt idx="1">
                  <c:v>Área protegida</c:v>
                </c:pt>
                <c:pt idx="2">
                  <c:v>Asentamiento urbano</c:v>
                </c:pt>
                <c:pt idx="3">
                  <c:v>Cultivos transitorios</c:v>
                </c:pt>
                <c:pt idx="4">
                  <c:v>Forestal</c:v>
                </c:pt>
                <c:pt idx="5">
                  <c:v>Ganadería</c:v>
                </c:pt>
                <c:pt idx="6">
                  <c:v>Infraestructura</c:v>
                </c:pt>
                <c:pt idx="7">
                  <c:v>Natural</c:v>
                </c:pt>
                <c:pt idx="8">
                  <c:v>Silvopastoril</c:v>
                </c:pt>
                <c:pt idx="9">
                  <c:v>Zonas acuáticas</c:v>
                </c:pt>
              </c:strCache>
            </c:strRef>
          </c:cat>
          <c:val>
            <c:numRef>
              <c:f>Hoja3!$B$4:$B$14</c:f>
              <c:numCache>
                <c:formatCode>0.0%</c:formatCode>
                <c:ptCount val="10"/>
                <c:pt idx="0">
                  <c:v>0.0827576961753713</c:v>
                </c:pt>
                <c:pt idx="1">
                  <c:v>0.0150783278837997</c:v>
                </c:pt>
                <c:pt idx="2">
                  <c:v>0.00636799115391418</c:v>
                </c:pt>
                <c:pt idx="3">
                  <c:v>0.00650530135077309</c:v>
                </c:pt>
                <c:pt idx="4">
                  <c:v>0.000125180499585602</c:v>
                </c:pt>
                <c:pt idx="5">
                  <c:v>0.448853609485082</c:v>
                </c:pt>
                <c:pt idx="6">
                  <c:v>0.0016469999402855</c:v>
                </c:pt>
                <c:pt idx="7">
                  <c:v>0.0665720920186588</c:v>
                </c:pt>
                <c:pt idx="8">
                  <c:v>0.0933958042816955</c:v>
                </c:pt>
                <c:pt idx="9">
                  <c:v>0.278696997210834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>
        <a:lumMod val="40000"/>
        <a:lumOff val="60000"/>
      </a:schemeClr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es-E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[Estadística Tabla LUS.xlsx]Hoja3!Tabla dinámica1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4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5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6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7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8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9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0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1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2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3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4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5"/>
        <c:spPr>
          <a:solidFill>
            <a:schemeClr val="accent1"/>
          </a:solidFill>
          <a:ln w="19050"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7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8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19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20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21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22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23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24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25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26"/>
        <c:spPr>
          <a:solidFill>
            <a:schemeClr val="accent1"/>
          </a:solidFill>
          <a:ln w="19050">
            <a:noFill/>
          </a:ln>
          <a:effectLst/>
          <a:sp3d/>
        </c:spPr>
      </c:pivotFmt>
      <c:pivotFmt>
        <c:idx val="27"/>
        <c:spPr>
          <a:solidFill>
            <a:schemeClr val="accent1"/>
          </a:solidFill>
          <a:ln w="19050">
            <a:noFill/>
          </a:ln>
          <a:effectLst/>
          <a:sp3d/>
        </c:spPr>
      </c:pivotFmt>
    </c:pivotFmts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Hoja3!$B$3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explosion val="18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rgbClr val="6600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rgbClr val="CCFF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0"/>
            <c:bubble3D val="0"/>
            <c:spPr>
              <a:solidFill>
                <a:srgbClr val="FF33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1"/>
            <c:bubble3D val="0"/>
            <c:spPr>
              <a:solidFill>
                <a:srgbClr val="99CC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1"/>
              <c:layout>
                <c:manualLayout>
                  <c:x val="-0.0669432730923695"/>
                  <c:y val="-0.09014178789795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Hoja3!$A$4:$A$16</c:f>
              <c:strCache>
                <c:ptCount val="12"/>
                <c:pt idx="0">
                  <c:v>Agroforestal</c:v>
                </c:pt>
                <c:pt idx="1">
                  <c:v>Área protegida</c:v>
                </c:pt>
                <c:pt idx="2">
                  <c:v>Asentamiento urbano</c:v>
                </c:pt>
                <c:pt idx="3">
                  <c:v>Cultivos permanentes</c:v>
                </c:pt>
                <c:pt idx="4">
                  <c:v>Cultivos transitorios</c:v>
                </c:pt>
                <c:pt idx="5">
                  <c:v>Forestal</c:v>
                </c:pt>
                <c:pt idx="6">
                  <c:v>Ganadería</c:v>
                </c:pt>
                <c:pt idx="7">
                  <c:v>Infraestructura</c:v>
                </c:pt>
                <c:pt idx="8">
                  <c:v>Minería</c:v>
                </c:pt>
                <c:pt idx="9">
                  <c:v>Natural</c:v>
                </c:pt>
                <c:pt idx="10">
                  <c:v>Silvopastoril</c:v>
                </c:pt>
                <c:pt idx="11">
                  <c:v>Zonas acuáticas</c:v>
                </c:pt>
              </c:strCache>
            </c:strRef>
          </c:cat>
          <c:val>
            <c:numRef>
              <c:f>Hoja3!$B$4:$B$16</c:f>
              <c:numCache>
                <c:formatCode>0.0%</c:formatCode>
                <c:ptCount val="12"/>
                <c:pt idx="0">
                  <c:v>0.0914510342133846</c:v>
                </c:pt>
                <c:pt idx="1">
                  <c:v>0.159421826778818</c:v>
                </c:pt>
                <c:pt idx="2">
                  <c:v>0.00387012954785876</c:v>
                </c:pt>
                <c:pt idx="3">
                  <c:v>0.00168098955893311</c:v>
                </c:pt>
                <c:pt idx="4">
                  <c:v>0.0218661372051236</c:v>
                </c:pt>
                <c:pt idx="5">
                  <c:v>0.00176274892811964</c:v>
                </c:pt>
                <c:pt idx="6">
                  <c:v>0.53669630490248</c:v>
                </c:pt>
                <c:pt idx="7">
                  <c:v>0.00359073834668397</c:v>
                </c:pt>
                <c:pt idx="8">
                  <c:v>0.000959135251825769</c:v>
                </c:pt>
                <c:pt idx="9">
                  <c:v>0.0617636617381205</c:v>
                </c:pt>
                <c:pt idx="10">
                  <c:v>0.0715031155505814</c:v>
                </c:pt>
                <c:pt idx="11">
                  <c:v>0.0454341779780698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>
        <a:lumMod val="40000"/>
        <a:lumOff val="60000"/>
      </a:schemeClr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es-E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  <p:sp>
        <p:nvSpPr>
          <p:cNvPr id="7" name="Rectangle 6"/>
          <p:cNvSpPr/>
          <p:nvPr/>
        </p:nvSpPr>
        <p:spPr>
          <a:xfrm>
            <a:off x="378885" y="444729"/>
            <a:ext cx="11432116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378885" y="1906543"/>
            <a:ext cx="11435164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74519" y="444729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788" y="449005"/>
            <a:ext cx="10411968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940" y="1532427"/>
            <a:ext cx="10338816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378885" y="6227064"/>
            <a:ext cx="11432116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88" y="1298762"/>
            <a:ext cx="542544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8089" y="914401"/>
            <a:ext cx="542544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588" y="2456329"/>
            <a:ext cx="542544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  <p:grpSp>
        <p:nvGrpSpPr>
          <p:cNvPr id="8" name="Group 7"/>
          <p:cNvGrpSpPr/>
          <p:nvPr/>
        </p:nvGrpSpPr>
        <p:grpSpPr>
          <a:xfrm>
            <a:off x="378885" y="452719"/>
            <a:ext cx="11435164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8885" y="4801576"/>
            <a:ext cx="11432116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8885" y="6263390"/>
            <a:ext cx="11435164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095" y="4800600"/>
            <a:ext cx="11146989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8884" y="457199"/>
            <a:ext cx="11436096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799" y="5367338"/>
            <a:ext cx="11072284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78885" y="4280648"/>
            <a:ext cx="11435164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095" y="4778189"/>
            <a:ext cx="11146989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8884" y="457200"/>
            <a:ext cx="11436096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799" y="5344927"/>
            <a:ext cx="11072284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tos, imagen y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1" y="914401"/>
            <a:ext cx="6926729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  <p:sp>
        <p:nvSpPr>
          <p:cNvPr id="12" name="Rectangle 11"/>
          <p:cNvSpPr/>
          <p:nvPr/>
        </p:nvSpPr>
        <p:spPr>
          <a:xfrm>
            <a:off x="378884" y="4267201"/>
            <a:ext cx="36576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802" y="4953001"/>
            <a:ext cx="3296023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6" y="4419600"/>
            <a:ext cx="3300527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78885" y="594360"/>
            <a:ext cx="36576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378885" y="461683"/>
            <a:ext cx="11435164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28018" y="4801576"/>
            <a:ext cx="7782983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8885" y="6263390"/>
            <a:ext cx="11435164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215" y="4800600"/>
            <a:ext cx="7588868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28019" y="457199"/>
            <a:ext cx="7778496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93074" y="5367338"/>
            <a:ext cx="7538009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378886" y="457200"/>
            <a:ext cx="3649133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378886" y="3364992"/>
            <a:ext cx="3649133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8885" y="455774"/>
            <a:ext cx="11432116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378885" y="1577848"/>
            <a:ext cx="11435164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885" y="2133600"/>
            <a:ext cx="11432116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074279" y="2668544"/>
            <a:ext cx="5934615" cy="1511932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0165" y="473076"/>
            <a:ext cx="1292352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885" y="457200"/>
            <a:ext cx="8663516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7200708" y="3332822"/>
            <a:ext cx="5934456" cy="183215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8885" y="455774"/>
            <a:ext cx="11432116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378885" y="1577848"/>
            <a:ext cx="11435164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78885" y="444729"/>
            <a:ext cx="11432116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78883" y="2017059"/>
            <a:ext cx="11432116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894" y="1532965"/>
            <a:ext cx="10339045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378885" y="1906543"/>
            <a:ext cx="11435164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974519" y="444729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178" y="444729"/>
            <a:ext cx="10414623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8885" y="4801576"/>
            <a:ext cx="11432116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8885" y="6263390"/>
            <a:ext cx="11435164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974519" y="4801576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4814125"/>
            <a:ext cx="103632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984" y="5861304"/>
            <a:ext cx="10314432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78883" y="443755"/>
            <a:ext cx="11432116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  <p:sp>
        <p:nvSpPr>
          <p:cNvPr id="7" name="Rectangle 6"/>
          <p:cNvSpPr/>
          <p:nvPr/>
        </p:nvSpPr>
        <p:spPr>
          <a:xfrm>
            <a:off x="378885" y="4801576"/>
            <a:ext cx="11432116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8885" y="6263390"/>
            <a:ext cx="11435164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74519" y="4801576"/>
            <a:ext cx="58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41" y="4814048"/>
            <a:ext cx="103632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530" y="5862918"/>
            <a:ext cx="10309412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8885" y="455774"/>
            <a:ext cx="11432116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378885" y="1577848"/>
            <a:ext cx="11435164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883" y="2151063"/>
            <a:ext cx="524256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917" y="2151063"/>
            <a:ext cx="524256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8885" y="455774"/>
            <a:ext cx="11432116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378885" y="1577848"/>
            <a:ext cx="11435164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883" y="1735138"/>
            <a:ext cx="524256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883" y="2590800"/>
            <a:ext cx="524256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2660" y="1735138"/>
            <a:ext cx="524256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2660" y="2590800"/>
            <a:ext cx="524256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8885" y="455774"/>
            <a:ext cx="11432116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378885" y="1577848"/>
            <a:ext cx="11435164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  <p:grpSp>
        <p:nvGrpSpPr>
          <p:cNvPr id="5" name="Group 4"/>
          <p:cNvGrpSpPr/>
          <p:nvPr/>
        </p:nvGrpSpPr>
        <p:grpSpPr>
          <a:xfrm>
            <a:off x="378885" y="452719"/>
            <a:ext cx="11435164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5338" y="2133601"/>
            <a:ext cx="9435663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59915" y="64370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C784851-5513-4B52-8A6C-7C2ADC971B09}" type="datetimeFigureOut">
              <a:rPr lang="es-CO" smtClean="0"/>
              <a:t>8/08/18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264" y="6437033"/>
            <a:ext cx="8166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5279" y="167347"/>
            <a:ext cx="840828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61D09904-F4FC-438C-BEC8-07F6DF1E1416}" type="slidenum">
              <a:rPr lang="es-CO" smtClean="0"/>
              <a:t>‹Nr.›</a:t>
            </a:fld>
            <a:endParaRPr lang="es-C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885" y="630382"/>
            <a:ext cx="11432116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emf"/><Relationship Id="rId16" Type="http://schemas.openxmlformats.org/officeDocument/2006/relationships/image" Target="../media/image18.png"/><Relationship Id="rId17" Type="http://schemas.openxmlformats.org/officeDocument/2006/relationships/image" Target="../media/image19.jpeg"/><Relationship Id="rId18" Type="http://schemas.openxmlformats.org/officeDocument/2006/relationships/image" Target="../media/image20.jpeg"/><Relationship Id="rId19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9" Type="http://schemas.openxmlformats.org/officeDocument/2006/relationships/image" Target="../media/image37.jpeg"/><Relationship Id="rId10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20171211_1043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999" y="56445"/>
            <a:ext cx="2046111" cy="2653913"/>
          </a:xfrm>
          <a:prstGeom prst="ellipse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9" t="3497" r="7723" b="16256"/>
          <a:stretch/>
        </p:blipFill>
        <p:spPr>
          <a:xfrm>
            <a:off x="10034633" y="42333"/>
            <a:ext cx="2100923" cy="2664000"/>
          </a:xfrm>
          <a:prstGeom prst="ellipse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857067" y="958728"/>
            <a:ext cx="152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latin typeface="Apple Chancery"/>
                <a:cs typeface="Apple Chancery"/>
              </a:rPr>
              <a:t>BOLÍVAR</a:t>
            </a:r>
            <a:endParaRPr lang="es-CO" sz="2000" b="1" dirty="0" smtClean="0">
              <a:latin typeface="Apple Chancery"/>
              <a:cs typeface="Apple Chancery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156223" y="409222"/>
            <a:ext cx="1820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latin typeface="Apple Chancery"/>
                <a:cs typeface="Apple Chancery"/>
              </a:rPr>
              <a:t>ATLÁNTICO</a:t>
            </a:r>
            <a:endParaRPr lang="es-CO" sz="2000" b="1" dirty="0" smtClean="0">
              <a:latin typeface="Apple Chancery"/>
              <a:cs typeface="Apple Chancery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953023" y="1562684"/>
            <a:ext cx="1148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latin typeface="Apple Chancery"/>
                <a:cs typeface="Apple Chancery"/>
              </a:rPr>
              <a:t>SUCRE</a:t>
            </a:r>
            <a:endParaRPr lang="es-CO" sz="2000" b="1" dirty="0" smtClean="0">
              <a:latin typeface="Apple Chancery"/>
              <a:cs typeface="Apple Chancery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376356" y="2113017"/>
            <a:ext cx="152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latin typeface="Apple Chancery"/>
                <a:cs typeface="Apple Chancery"/>
              </a:rPr>
              <a:t>CÓRDOBA</a:t>
            </a:r>
            <a:endParaRPr lang="es-CO" sz="2000" b="1" dirty="0" smtClean="0">
              <a:latin typeface="Apple Chancery"/>
              <a:cs typeface="Apple Chancery"/>
            </a:endParaRPr>
          </a:p>
        </p:txBody>
      </p:sp>
      <p:cxnSp>
        <p:nvCxnSpPr>
          <p:cNvPr id="13" name="Conector recto de flecha 12"/>
          <p:cNvCxnSpPr>
            <a:stCxn id="9" idx="3"/>
          </p:cNvCxnSpPr>
          <p:nvPr/>
        </p:nvCxnSpPr>
        <p:spPr>
          <a:xfrm flipV="1">
            <a:off x="9976556" y="338666"/>
            <a:ext cx="1199444" cy="270611"/>
          </a:xfrm>
          <a:prstGeom prst="straightConnector1">
            <a:avLst/>
          </a:prstGeom>
          <a:ln>
            <a:solidFill>
              <a:srgbClr val="3333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6" idx="3"/>
          </p:cNvCxnSpPr>
          <p:nvPr/>
        </p:nvCxnSpPr>
        <p:spPr>
          <a:xfrm flipV="1">
            <a:off x="9383889" y="705555"/>
            <a:ext cx="1721556" cy="453228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>
            <a:stCxn id="10" idx="3"/>
          </p:cNvCxnSpPr>
          <p:nvPr/>
        </p:nvCxnSpPr>
        <p:spPr>
          <a:xfrm flipV="1">
            <a:off x="9101667" y="1143000"/>
            <a:ext cx="1989667" cy="619739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stCxn id="11" idx="3"/>
          </p:cNvCxnSpPr>
          <p:nvPr/>
        </p:nvCxnSpPr>
        <p:spPr>
          <a:xfrm flipV="1">
            <a:off x="9903178" y="1919111"/>
            <a:ext cx="609600" cy="393961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8988779" y="2697219"/>
            <a:ext cx="3203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i="1" u="sng" dirty="0" smtClean="0">
                <a:solidFill>
                  <a:schemeClr val="bg1"/>
                </a:solidFill>
              </a:rPr>
              <a:t>6’570.000 Hectáreas aprox. </a:t>
            </a:r>
            <a:endParaRPr lang="es-CO" sz="2000" i="1" u="sng" dirty="0" smtClean="0">
              <a:solidFill>
                <a:schemeClr val="bg1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59794" y="127000"/>
            <a:ext cx="454915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4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EVALUACIÓN DE LA</a:t>
            </a:r>
          </a:p>
          <a:p>
            <a:pPr algn="ctr"/>
            <a:r>
              <a:rPr lang="es-ES_tradnl" sz="4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DEGRADACIÓN</a:t>
            </a:r>
          </a:p>
          <a:p>
            <a:pPr algn="ctr"/>
            <a:r>
              <a:rPr lang="es-ES_tradnl" sz="4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DE LAS TIERRAS</a:t>
            </a:r>
            <a:endParaRPr lang="es-ES_tradnl" sz="4000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117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6" y="167426"/>
            <a:ext cx="11424263" cy="46368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0" y="1894506"/>
            <a:ext cx="1110097" cy="126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9791" t="18501" r="22917" b="18999"/>
          <a:stretch/>
        </p:blipFill>
        <p:spPr>
          <a:xfrm>
            <a:off x="5895107" y="1053613"/>
            <a:ext cx="1031040" cy="108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5" t="4259" r="15491" b="21481"/>
          <a:stretch/>
        </p:blipFill>
        <p:spPr>
          <a:xfrm>
            <a:off x="2012152" y="3339124"/>
            <a:ext cx="737955" cy="108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6" t="4259" r="16209" b="21666"/>
          <a:stretch/>
        </p:blipFill>
        <p:spPr>
          <a:xfrm>
            <a:off x="3761538" y="4146868"/>
            <a:ext cx="734400" cy="108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t="4446" r="16209" b="21481"/>
          <a:stretch/>
        </p:blipFill>
        <p:spPr>
          <a:xfrm>
            <a:off x="5379543" y="4087522"/>
            <a:ext cx="739800" cy="108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323" y="5778000"/>
            <a:ext cx="2293682" cy="108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650" r="2441" b="1701"/>
          <a:stretch/>
        </p:blipFill>
        <p:spPr>
          <a:xfrm>
            <a:off x="7254209" y="4087522"/>
            <a:ext cx="812903" cy="108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650" r="2441" b="1701"/>
          <a:stretch/>
        </p:blipFill>
        <p:spPr>
          <a:xfrm>
            <a:off x="6717809" y="4598722"/>
            <a:ext cx="812903" cy="108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04211" y="6106299"/>
            <a:ext cx="3236088" cy="720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99984" y="1080475"/>
            <a:ext cx="1199125" cy="900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265" y="3326746"/>
            <a:ext cx="1442034" cy="1080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2495" y="4717522"/>
            <a:ext cx="1199125" cy="90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479" y="0"/>
            <a:ext cx="1649313" cy="74697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2630" r="6578" b="19811"/>
          <a:stretch/>
        </p:blipFill>
        <p:spPr>
          <a:xfrm>
            <a:off x="8403480" y="2366538"/>
            <a:ext cx="773608" cy="900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974" y="4911349"/>
            <a:ext cx="1440000" cy="1080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80" y="4968824"/>
            <a:ext cx="810000" cy="1080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29" y="4177522"/>
            <a:ext cx="1440000" cy="1080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t="2254" r="6822" b="20187"/>
          <a:stretch/>
        </p:blipFill>
        <p:spPr>
          <a:xfrm>
            <a:off x="10132914" y="2379252"/>
            <a:ext cx="767070" cy="900000"/>
          </a:xfrm>
          <a:prstGeom prst="rect">
            <a:avLst/>
          </a:prstGeom>
        </p:spPr>
      </p:pic>
      <p:pic>
        <p:nvPicPr>
          <p:cNvPr id="2" name="Imagen 1" descr="Degradación Biológica Transformación del Bioma.pn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" t="2674" r="6776" b="3087"/>
          <a:stretch/>
        </p:blipFill>
        <p:spPr>
          <a:xfrm>
            <a:off x="7309556" y="5362221"/>
            <a:ext cx="759301" cy="1080000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2220527" y="4364566"/>
            <a:ext cx="314659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7045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t="5966" r="8215" b="8664"/>
          <a:stretch/>
        </p:blipFill>
        <p:spPr>
          <a:xfrm>
            <a:off x="5145566" y="1384299"/>
            <a:ext cx="7046434" cy="5334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100612" y="667456"/>
            <a:ext cx="70851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Sistemas de uso de las tierras </a:t>
            </a:r>
            <a:r>
              <a:rPr lang="es-ES" sz="20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(60)</a:t>
            </a:r>
            <a:endParaRPr lang="es-ES" sz="20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733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/>
          <a:srcRect l="41042" t="12833" r="27812" b="13333"/>
          <a:stretch/>
        </p:blipFill>
        <p:spPr>
          <a:xfrm>
            <a:off x="107636" y="3711222"/>
            <a:ext cx="1457878" cy="2160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2"/>
          <a:srcRect l="3750" t="27500" r="85313" b="63545"/>
          <a:stretch/>
        </p:blipFill>
        <p:spPr>
          <a:xfrm>
            <a:off x="1776154" y="3734564"/>
            <a:ext cx="1333500" cy="682352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2"/>
          <a:srcRect l="3750" t="36598" r="88941" b="52602"/>
          <a:stretch/>
        </p:blipFill>
        <p:spPr>
          <a:xfrm>
            <a:off x="1778853" y="4452524"/>
            <a:ext cx="891156" cy="82296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/>
          <a:srcRect l="3750" t="47198" r="85313" b="43333"/>
          <a:stretch/>
        </p:blipFill>
        <p:spPr>
          <a:xfrm>
            <a:off x="1782790" y="5293473"/>
            <a:ext cx="1333500" cy="721506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289719"/>
              </p:ext>
            </p:extLst>
          </p:nvPr>
        </p:nvGraphicFramePr>
        <p:xfrm>
          <a:off x="143869" y="707622"/>
          <a:ext cx="3838165" cy="2833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9187"/>
                <a:gridCol w="1016827"/>
                <a:gridCol w="587182"/>
                <a:gridCol w="844969"/>
              </a:tblGrid>
              <a:tr h="531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Clase de Uso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Áreas objeto de zonificación ambiental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Frontera Agrícola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general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996633"/>
                    </a:solidFill>
                  </a:tcPr>
                </a:tc>
              </a:tr>
              <a:tr h="177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Ganadería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35,4%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38,7%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77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16,3%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20,1%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77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Zonas acuáticas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7,0%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14,1%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77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Silvopastoril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77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Agroforestal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77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 protegida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77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Cultivos transitorios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77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Asentamiento urbano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77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Cultivos permanentes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77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Infraestructura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77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Plantación forestal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77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Minería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77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9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general</a:t>
                      </a:r>
                      <a:endParaRPr lang="es-CO" sz="12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36,6%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63,4%</a:t>
                      </a:r>
                      <a:endParaRPr lang="es-CO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  <a:endParaRPr lang="es-CO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1966802" y="4425228"/>
            <a:ext cx="70320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forestal</a:t>
            </a:r>
            <a:endParaRPr lang="es-CO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3811589694"/>
              </p:ext>
            </p:extLst>
          </p:nvPr>
        </p:nvGraphicFramePr>
        <p:xfrm>
          <a:off x="4668101" y="2600437"/>
          <a:ext cx="2988000" cy="1895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Gráfico 17"/>
          <p:cNvGraphicFramePr/>
          <p:nvPr>
            <p:extLst>
              <p:ext uri="{D42A27DB-BD31-4B8C-83A1-F6EECF244321}">
                <p14:modId xmlns:p14="http://schemas.microsoft.com/office/powerpoint/2010/main" val="2054221957"/>
              </p:ext>
            </p:extLst>
          </p:nvPr>
        </p:nvGraphicFramePr>
        <p:xfrm>
          <a:off x="9091111" y="710463"/>
          <a:ext cx="2988000" cy="189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2349794190"/>
              </p:ext>
            </p:extLst>
          </p:nvPr>
        </p:nvGraphicFramePr>
        <p:xfrm>
          <a:off x="4623691" y="4960800"/>
          <a:ext cx="2988000" cy="189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Gráfico 28"/>
          <p:cNvGraphicFramePr/>
          <p:nvPr>
            <p:extLst>
              <p:ext uri="{D42A27DB-BD31-4B8C-83A1-F6EECF244321}">
                <p14:modId xmlns:p14="http://schemas.microsoft.com/office/powerpoint/2010/main" val="872074956"/>
              </p:ext>
            </p:extLst>
          </p:nvPr>
        </p:nvGraphicFramePr>
        <p:xfrm>
          <a:off x="8456111" y="3704912"/>
          <a:ext cx="2988000" cy="189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7"/>
          <a:srcRect l="41667" t="12834" r="27916" b="13332"/>
          <a:stretch/>
        </p:blipFill>
        <p:spPr>
          <a:xfrm>
            <a:off x="4162387" y="738686"/>
            <a:ext cx="1423747" cy="2160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8"/>
          <a:srcRect l="42187" t="13666" r="29063" b="14000"/>
          <a:stretch/>
        </p:blipFill>
        <p:spPr>
          <a:xfrm>
            <a:off x="3618244" y="4698000"/>
            <a:ext cx="1373641" cy="2160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9"/>
          <a:srcRect l="44792" t="13167" r="31562" b="13333"/>
          <a:stretch/>
        </p:blipFill>
        <p:spPr>
          <a:xfrm>
            <a:off x="8254785" y="682242"/>
            <a:ext cx="1111837" cy="2160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0"/>
          <a:srcRect l="38854" t="15333" r="25730" b="15667"/>
          <a:stretch/>
        </p:blipFill>
        <p:spPr>
          <a:xfrm>
            <a:off x="10678121" y="5135901"/>
            <a:ext cx="1330435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8" grpId="0">
        <p:bldAsOne/>
      </p:bldGraphic>
      <p:bldGraphic spid="19" grpId="0">
        <p:bldAsOne/>
      </p:bldGraphic>
      <p:bldGraphic spid="2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222" y="489048"/>
            <a:ext cx="8032569" cy="6480000"/>
          </a:xfrm>
          <a:prstGeom prst="rect">
            <a:avLst/>
          </a:prstGeom>
          <a:noFill/>
        </p:spPr>
      </p:pic>
      <p:sp>
        <p:nvSpPr>
          <p:cNvPr id="13" name="Rectángulo 12"/>
          <p:cNvSpPr/>
          <p:nvPr/>
        </p:nvSpPr>
        <p:spPr>
          <a:xfrm>
            <a:off x="298349" y="-145990"/>
            <a:ext cx="69196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Degradaci</a:t>
            </a:r>
            <a:r>
              <a:rPr lang="es-ES" sz="3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ón de las tierras por SUT</a:t>
            </a:r>
            <a:endParaRPr lang="es-ES" sz="20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0585430" y="-28222"/>
            <a:ext cx="12411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Estado</a:t>
            </a:r>
            <a:endParaRPr lang="es-E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8" y="2275982"/>
            <a:ext cx="1440000" cy="108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8" y="3933880"/>
            <a:ext cx="1440000" cy="108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13" y="3929199"/>
            <a:ext cx="1440000" cy="1080000"/>
          </a:xfrm>
          <a:prstGeom prst="rect">
            <a:avLst/>
          </a:prstGeom>
        </p:spPr>
      </p:pic>
      <p:pic>
        <p:nvPicPr>
          <p:cNvPr id="18" name="Imagen 17" descr="IMG_20171211_10434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2" y="733777"/>
            <a:ext cx="1440000" cy="1080000"/>
          </a:xfrm>
          <a:prstGeom prst="rect">
            <a:avLst/>
          </a:prstGeom>
        </p:spPr>
      </p:pic>
      <p:pic>
        <p:nvPicPr>
          <p:cNvPr id="19" name="Imagen 18" descr="IMG_20171211_09272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9" y="733778"/>
            <a:ext cx="1440000" cy="1080000"/>
          </a:xfrm>
          <a:prstGeom prst="rect">
            <a:avLst/>
          </a:prstGeom>
        </p:spPr>
      </p:pic>
      <p:pic>
        <p:nvPicPr>
          <p:cNvPr id="20" name="Imagen 19" descr="IMG_20171010_15345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8" y="2271889"/>
            <a:ext cx="1440000" cy="1080000"/>
          </a:xfrm>
          <a:prstGeom prst="rect">
            <a:avLst/>
          </a:prstGeom>
        </p:spPr>
      </p:pic>
      <p:pic>
        <p:nvPicPr>
          <p:cNvPr id="21" name="Imagen 20" descr="IMG_20171010_11260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2" y="5489222"/>
            <a:ext cx="1440000" cy="1080000"/>
          </a:xfrm>
          <a:prstGeom prst="rect">
            <a:avLst/>
          </a:prstGeom>
        </p:spPr>
      </p:pic>
      <p:pic>
        <p:nvPicPr>
          <p:cNvPr id="22" name="Imagen 21" descr="IMG_20180205_163536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22" y="5489223"/>
            <a:ext cx="14351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4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12192000" cy="6832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40000" cy="144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54875"/>
            <a:ext cx="1800000" cy="1003125"/>
          </a:xfrm>
          <a:prstGeom prst="ellipse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2889" y="5669846"/>
            <a:ext cx="1800000" cy="1004171"/>
          </a:xfrm>
          <a:prstGeom prst="ellipse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445" y="3016957"/>
            <a:ext cx="1800000" cy="1003125"/>
          </a:xfrm>
          <a:prstGeom prst="ellipse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33" y="2342444"/>
            <a:ext cx="1800000" cy="1003125"/>
          </a:xfrm>
          <a:prstGeom prst="ellipse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9666" y="3129846"/>
            <a:ext cx="1800000" cy="1003125"/>
          </a:xfrm>
          <a:prstGeom prst="ellipse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8222" y="2000957"/>
            <a:ext cx="1800000" cy="1003125"/>
          </a:xfrm>
          <a:prstGeom prst="ellipse">
            <a:avLst/>
          </a:prstGeom>
        </p:spPr>
      </p:pic>
      <p:sp>
        <p:nvSpPr>
          <p:cNvPr id="10" name="Rectángulo 9"/>
          <p:cNvSpPr/>
          <p:nvPr/>
        </p:nvSpPr>
        <p:spPr>
          <a:xfrm rot="20523462">
            <a:off x="931593" y="2779516"/>
            <a:ext cx="460961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40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Por un Manejo Sostenible de las Tierras!!!</a:t>
            </a:r>
            <a:endParaRPr lang="es-ES_tradnl" sz="40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23971"/>
      </p:ext>
    </p:extLst>
  </p:cSld>
  <p:clrMapOvr>
    <a:masterClrMapping/>
  </p:clrMapOvr>
</p:sld>
</file>

<file path=ppt/theme/theme1.xml><?xml version="1.0" encoding="utf-8"?>
<a:theme xmlns:a="http://schemas.openxmlformats.org/drawingml/2006/main" name="Espectro">
  <a:themeElements>
    <a:clrScheme name="Espectro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Espectro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Espectr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Espectro.thmx</Template>
  <TotalTime>5286</TotalTime>
  <Words>157</Words>
  <Application>Microsoft Macintosh PowerPoint</Application>
  <PresentationFormat>Personalizado</PresentationFormat>
  <Paragraphs>71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Espectro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Julio Alvarez</cp:lastModifiedBy>
  <cp:revision>244</cp:revision>
  <dcterms:created xsi:type="dcterms:W3CDTF">2017-10-24T15:13:47Z</dcterms:created>
  <dcterms:modified xsi:type="dcterms:W3CDTF">2018-08-08T14:57:12Z</dcterms:modified>
</cp:coreProperties>
</file>