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0" r:id="rId2"/>
    <p:sldId id="557" r:id="rId3"/>
    <p:sldId id="556" r:id="rId4"/>
    <p:sldId id="558" r:id="rId5"/>
    <p:sldId id="559" r:id="rId6"/>
    <p:sldId id="560" r:id="rId7"/>
    <p:sldId id="561" r:id="rId8"/>
    <p:sldId id="562" r:id="rId9"/>
    <p:sldId id="564" r:id="rId10"/>
    <p:sldId id="566" r:id="rId11"/>
    <p:sldId id="567" r:id="rId12"/>
    <p:sldId id="500" r:id="rId13"/>
  </p:sldIdLst>
  <p:sldSz cx="12192000" cy="6858000"/>
  <p:notesSz cx="7315200" cy="96012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RO ENRIQUE RUIZ R." initials="JERR" lastIdx="5" clrIdx="0">
    <p:extLst/>
  </p:cmAuthor>
  <p:cmAuthor id="2" name="Javier Otero Garcia" initials="JOG" lastIdx="1" clrIdx="1">
    <p:extLst/>
  </p:cmAuthor>
  <p:cmAuthor id="3" name="OliveraSanchez, Carolina (FAOCO)" initials="OC(" lastIdx="13" clrIdx="2">
    <p:extLst/>
  </p:cmAuthor>
  <p:cmAuthor id="4" name="Sandra L. Ruiz R." initials="SLRR" lastIdx="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A"/>
    <a:srgbClr val="58D2C6"/>
    <a:srgbClr val="00FFCC"/>
    <a:srgbClr val="FF0000"/>
    <a:srgbClr val="FF5050"/>
    <a:srgbClr val="AF1C1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33" autoAdjust="0"/>
  </p:normalViewPr>
  <p:slideViewPr>
    <p:cSldViewPr snapToGrid="0" snapToObjects="1" showGuides="1">
      <p:cViewPr varScale="1">
        <p:scale>
          <a:sx n="58" d="100"/>
          <a:sy n="58" d="100"/>
        </p:scale>
        <p:origin x="89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calvarezp:Desktop:PRODUCTOS%20FAO_%20JULIO%20ALVAREZ%20:1_Subnacional:Estad&#237;sticas:Info%20Nacional:Estad&#237;stica%20Degradaci&#243;n%20por%20SU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calvarezp:Desktop:PRODUCTOS%20FAO_%20JULIO%20ALVAREZ%20:1_Subnacional:Estad&#237;sticas:Info%20Nacional:Estad&#237;stica%20Degradaci&#243;n%20por%20SU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calvarezp:Desktop:PRODUCTOS%20FAO_%20JULIO%20ALVAREZ%20:1_Subnacional:Estad&#237;sticas:Info%20Nacional:Estad&#237;stica%20Degradaci&#243;n%20por%20SU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[Estadística Degradación por SUT.xlsx]Hoja2!Tabla dinámica1</c:name>
    <c:fmtId val="-1"/>
  </c:pivotSource>
  <c:chart>
    <c:title>
      <c:tx>
        <c:rich>
          <a:bodyPr rot="0" vert="horz"/>
          <a:lstStyle/>
          <a:p>
            <a:pPr>
              <a:defRPr/>
            </a:pPr>
            <a:r>
              <a:rPr lang="es-ES"/>
              <a:t>Proceso Físico (Erosión)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4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5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6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7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8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0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1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2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3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4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5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6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7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8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29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0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1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2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3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4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5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6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7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8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9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0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1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2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3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4"/>
      </c:pivotFmt>
      <c:pivotFmt>
        <c:idx val="45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6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7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8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9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0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1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2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3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4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5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6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7"/>
        <c:spPr>
          <a:solidFill>
            <a:srgbClr val="C0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8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9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0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1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2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3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4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5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6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7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8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9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0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1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2"/>
        <c:spPr>
          <a:solidFill>
            <a:srgbClr val="92D05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3"/>
        <c:spPr>
          <a:solidFill>
            <a:srgbClr val="FFFF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4"/>
        <c:spPr>
          <a:solidFill>
            <a:srgbClr val="FFC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5"/>
        <c:spPr>
          <a:solidFill>
            <a:srgbClr val="FF0000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6"/>
        <c:spPr>
          <a:solidFill>
            <a:schemeClr val="bg1">
              <a:lumMod val="50000"/>
            </a:schemeClr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C9-4FA9-8A2A-498C0F1A7A1D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4C9-4FA9-8A2A-498C0F1A7A1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4C9-4FA9-8A2A-498C0F1A7A1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4C9-4FA9-8A2A-498C0F1A7A1D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4C9-4FA9-8A2A-498C0F1A7A1D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4C9-4FA9-8A2A-498C0F1A7A1D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4C9-4FA9-8A2A-498C0F1A7A1D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4C9-4FA9-8A2A-498C0F1A7A1D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E4C9-4FA9-8A2A-498C0F1A7A1D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E4C9-4FA9-8A2A-498C0F1A7A1D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E4C9-4FA9-8A2A-498C0F1A7A1D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E4C9-4FA9-8A2A-498C0F1A7A1D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E4C9-4FA9-8A2A-498C0F1A7A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Hoja2!$A$4:$A$10</c:f>
              <c:strCache>
                <c:ptCount val="6"/>
                <c:pt idx="0">
                  <c:v>Sin erosión</c:v>
                </c:pt>
                <c:pt idx="1">
                  <c:v>Leve</c:v>
                </c:pt>
                <c:pt idx="2">
                  <c:v>Moderado</c:v>
                </c:pt>
                <c:pt idx="3">
                  <c:v>Fuerte</c:v>
                </c:pt>
                <c:pt idx="4">
                  <c:v>Extremo</c:v>
                </c:pt>
                <c:pt idx="5">
                  <c:v>No Suelo</c:v>
                </c:pt>
              </c:strCache>
            </c:strRef>
          </c:cat>
          <c:val>
            <c:numRef>
              <c:f>Hoja2!$B$4:$B$10</c:f>
              <c:numCache>
                <c:formatCode>0.0%</c:formatCode>
                <c:ptCount val="6"/>
                <c:pt idx="0">
                  <c:v>0.29757698896041002</c:v>
                </c:pt>
                <c:pt idx="1">
                  <c:v>0.37360484448486098</c:v>
                </c:pt>
                <c:pt idx="2">
                  <c:v>0.237385152801353</c:v>
                </c:pt>
                <c:pt idx="3">
                  <c:v>4.0850332992673898E-2</c:v>
                </c:pt>
                <c:pt idx="4">
                  <c:v>1.19087120515946E-4</c:v>
                </c:pt>
                <c:pt idx="5">
                  <c:v>5.04635936401868E-2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4C9-4FA9-8A2A-498C0F1A7A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084751816"/>
        <c:axId val="-2085416824"/>
      </c:barChart>
      <c:catAx>
        <c:axId val="-20847518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85416824"/>
        <c:crosses val="autoZero"/>
        <c:auto val="1"/>
        <c:lblAlgn val="ctr"/>
        <c:lblOffset val="100"/>
        <c:noMultiLvlLbl val="0"/>
      </c:catAx>
      <c:valAx>
        <c:axId val="-2085416824"/>
        <c:scaling>
          <c:orientation val="minMax"/>
        </c:scaling>
        <c:delete val="0"/>
        <c:axPos val="b"/>
        <c:majorGridlines/>
        <c:numFmt formatCode="0.0%" sourceLinked="1"/>
        <c:majorTickMark val="out"/>
        <c:minorTickMark val="none"/>
        <c:tickLblPos val="nextTo"/>
        <c:crossAx val="-2084751816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/>
      </a:pPr>
      <a:endParaRPr lang="es-CO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Proceso Químico (Salinización)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ED500"/>
              </a:solidFill>
            </c:spPr>
            <c:extLst>
              <c:ext xmlns:c16="http://schemas.microsoft.com/office/drawing/2014/chart" uri="{C3380CC4-5D6E-409C-BE32-E72D297353CC}">
                <c16:uniqueId val="{00000001-1DC7-42B5-ADE5-453C1D2717F9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1DC7-42B5-ADE5-453C1D2717F9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1DC7-42B5-ADE5-453C1D2717F9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1DC7-42B5-ADE5-453C1D2717F9}"/>
              </c:ext>
            </c:extLst>
          </c:dPt>
          <c:dPt>
            <c:idx val="4"/>
            <c:invertIfNegative val="0"/>
            <c:bubble3D val="0"/>
            <c:spPr>
              <a:solidFill>
                <a:srgbClr val="800000"/>
              </a:solidFill>
            </c:spPr>
            <c:extLst>
              <c:ext xmlns:c16="http://schemas.microsoft.com/office/drawing/2014/chart" uri="{C3380CC4-5D6E-409C-BE32-E72D297353CC}">
                <c16:uniqueId val="{00000009-1DC7-42B5-ADE5-453C1D2717F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1DC7-42B5-ADE5-453C1D2717F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Hoja2!$A$5:$A$10</c:f>
              <c:strCache>
                <c:ptCount val="6"/>
                <c:pt idx="0">
                  <c:v>Sin evidencia</c:v>
                </c:pt>
                <c:pt idx="1">
                  <c:v>Leve</c:v>
                </c:pt>
                <c:pt idx="2">
                  <c:v>Moderado</c:v>
                </c:pt>
                <c:pt idx="3">
                  <c:v>Fuerte</c:v>
                </c:pt>
                <c:pt idx="4">
                  <c:v>Extremo</c:v>
                </c:pt>
                <c:pt idx="5">
                  <c:v>No Suelo</c:v>
                </c:pt>
              </c:strCache>
            </c:strRef>
          </c:cat>
          <c:val>
            <c:numRef>
              <c:f>Hoja2!$B$5:$B$10</c:f>
              <c:numCache>
                <c:formatCode>0.0%</c:formatCode>
                <c:ptCount val="6"/>
                <c:pt idx="0">
                  <c:v>0.40860157902574001</c:v>
                </c:pt>
                <c:pt idx="1">
                  <c:v>0.147451161150707</c:v>
                </c:pt>
                <c:pt idx="2">
                  <c:v>0.31494524206768298</c:v>
                </c:pt>
                <c:pt idx="3">
                  <c:v>5.7063598192518203E-3</c:v>
                </c:pt>
                <c:pt idx="4">
                  <c:v>4.9098905643991102E-2</c:v>
                </c:pt>
                <c:pt idx="5">
                  <c:v>7.41967522926269E-2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DC7-42B5-ADE5-453C1D271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7319288"/>
        <c:axId val="-2122943832"/>
      </c:barChart>
      <c:catAx>
        <c:axId val="-2127319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22943832"/>
        <c:crosses val="autoZero"/>
        <c:auto val="1"/>
        <c:lblAlgn val="ctr"/>
        <c:lblOffset val="100"/>
        <c:noMultiLvlLbl val="0"/>
      </c:catAx>
      <c:valAx>
        <c:axId val="-2122943832"/>
        <c:scaling>
          <c:orientation val="minMax"/>
        </c:scaling>
        <c:delete val="0"/>
        <c:axPos val="b"/>
        <c:majorGridlines/>
        <c:numFmt formatCode="0.0%" sourceLinked="1"/>
        <c:majorTickMark val="out"/>
        <c:minorTickMark val="none"/>
        <c:tickLblPos val="nextTo"/>
        <c:crossAx val="-2127319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700"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Proceso Biológico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ED500"/>
              </a:solidFill>
            </c:spPr>
            <c:extLst>
              <c:ext xmlns:c16="http://schemas.microsoft.com/office/drawing/2014/chart" uri="{C3380CC4-5D6E-409C-BE32-E72D297353CC}">
                <c16:uniqueId val="{00000001-D8D1-4281-98CC-9BB41689BC07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D8D1-4281-98CC-9BB41689BC07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5-D8D1-4281-98CC-9BB41689BC07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D8D1-4281-98CC-9BB41689BC07}"/>
              </c:ext>
            </c:extLst>
          </c:dPt>
          <c:dPt>
            <c:idx val="4"/>
            <c:invertIfNegative val="0"/>
            <c:bubble3D val="0"/>
            <c:spPr>
              <a:solidFill>
                <a:srgbClr val="800000"/>
              </a:solidFill>
            </c:spPr>
            <c:extLst>
              <c:ext xmlns:c16="http://schemas.microsoft.com/office/drawing/2014/chart" uri="{C3380CC4-5D6E-409C-BE32-E72D297353CC}">
                <c16:uniqueId val="{00000009-D8D1-4281-98CC-9BB41689BC0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Hoja2!$A$33:$A$37</c:f>
              <c:strCache>
                <c:ptCount val="5"/>
                <c:pt idx="0">
                  <c:v>Sin evidencia</c:v>
                </c:pt>
                <c:pt idx="1">
                  <c:v>Leve</c:v>
                </c:pt>
                <c:pt idx="2">
                  <c:v>Moderado</c:v>
                </c:pt>
                <c:pt idx="3">
                  <c:v>Fuerte</c:v>
                </c:pt>
                <c:pt idx="4">
                  <c:v>Extremo</c:v>
                </c:pt>
              </c:strCache>
            </c:strRef>
          </c:cat>
          <c:val>
            <c:numRef>
              <c:f>Hoja2!$B$33:$B$37</c:f>
              <c:numCache>
                <c:formatCode>0.0%</c:formatCode>
                <c:ptCount val="5"/>
                <c:pt idx="0">
                  <c:v>0.46902850573344601</c:v>
                </c:pt>
                <c:pt idx="1">
                  <c:v>3.8506240249962902E-2</c:v>
                </c:pt>
                <c:pt idx="2">
                  <c:v>7.3685038187855198E-2</c:v>
                </c:pt>
                <c:pt idx="3">
                  <c:v>8.8766274040006393E-2</c:v>
                </c:pt>
                <c:pt idx="4">
                  <c:v>0.330013941788729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D1-4281-98CC-9BB41689B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5562232"/>
        <c:axId val="-2133495608"/>
      </c:barChart>
      <c:catAx>
        <c:axId val="-21255622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33495608"/>
        <c:crosses val="autoZero"/>
        <c:auto val="1"/>
        <c:lblAlgn val="ctr"/>
        <c:lblOffset val="100"/>
        <c:noMultiLvlLbl val="0"/>
      </c:catAx>
      <c:valAx>
        <c:axId val="-2133495608"/>
        <c:scaling>
          <c:orientation val="minMax"/>
        </c:scaling>
        <c:delete val="0"/>
        <c:axPos val="b"/>
        <c:majorGridlines/>
        <c:numFmt formatCode="0.0%" sourceLinked="1"/>
        <c:majorTickMark val="out"/>
        <c:minorTickMark val="none"/>
        <c:tickLblPos val="nextTo"/>
        <c:crossAx val="-2125562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700"/>
      </a:pPr>
      <a:endParaRPr lang="es-CO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FCD3D8D-E459-415D-A589-3043A63AD6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39C8AC-9D77-4AED-B1C2-739349DF51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0A134F-C55D-44F1-ADC8-59F043CEED37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693B3E-87E7-4C79-B829-65588397FF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434CCA-41DF-45D4-AE46-E8B2AD7D32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7E8FA9E-7695-4B2E-9D07-44EBD25BE5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9197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C7B74BF-5FAA-4A38-8E93-5A02452F6EA7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34A34A5-E1B9-4285-9195-40EA71D552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77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10E59A-5E31-4F84-9AE5-D2D37FC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14BF7-17B9-47C5-9BEC-A79348271231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BDA7AF-D276-437D-B298-C46E8C79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75EB06-6EFF-4061-9217-B3F6D569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D829-2937-4A95-A03C-742A1EAF89CE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52347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06D482-CFB1-489B-8416-1B7EE47F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F3C1-6357-4898-A2E4-F098DB9244B8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F6432F-5D24-4EE9-BB3D-566CB64F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A4A513-32B3-4771-8BD0-2ABB6188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3A30A-80C9-4D4D-858A-914F69AB471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8300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A2FEAE-B8E1-45DD-AF01-42447718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5024-A33D-4305-B332-8A7F253C5A75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9206BB-DA42-453F-A3EE-18A1B874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21D729-06B1-44E9-B420-F3D0B281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EB18-214F-4408-BF96-6EFBE4C7E00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03953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734" y="260350"/>
            <a:ext cx="9218084" cy="865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9403" y="6525344"/>
            <a:ext cx="28448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3E3CF5-508D-4B11-8B5D-05F077CF55D9}" type="datetime3">
              <a:rPr lang="en-GB" smtClean="0"/>
              <a:pPr>
                <a:defRPr/>
              </a:pPr>
              <a:t>21 February,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27648" y="6552728"/>
            <a:ext cx="38608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  <p:extLst>
      <p:ext uri="{BB962C8B-B14F-4D97-AF65-F5344CB8AC3E}">
        <p14:creationId xmlns:p14="http://schemas.microsoft.com/office/powerpoint/2010/main" val="72844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E8DD3-E789-48D7-B086-C05AD772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3FB7-61B7-493B-8446-22804CFB8970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9B1826-BA5B-4028-9AFE-B2483FED2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8732E6-64A2-4BF4-9249-68119381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BDF6C-6EAC-4152-BA14-C257A8AE65C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67852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A76AB5-F8CB-4B63-B2AF-7236E553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76D70-CDB2-4C82-B1EE-D65BC8A1335B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A2CD40-3120-4315-BBF6-28DBFC98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889DC-07F1-4CDA-AE05-BA911576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FF4C-24BC-4D94-A1A1-EEF1C42692A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2286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966A3E6-EEF3-4692-846C-0C9D0B29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FC07C-E9BB-423C-8B32-2D19BE5086A8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EE14E19-2908-4DD3-A10A-49A75DE3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D215A35-7675-4C7F-B2A7-23A896F5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736F4-4ED6-4FDD-ACF0-6742938D69BB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10936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01227101-38DF-4C66-A28D-D94CB0EBC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813E-5017-4C11-AC90-6096590A47B3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0E0350E-D487-4B53-8DBF-3BA642BF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0397C98-902B-41CF-AE6C-215C39B6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90185-CFC4-4909-B0DD-B12A6E47B82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970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27BC1E17-FA28-4876-912D-2A0B5643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72C0-6108-4259-BAEE-E5F878894237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CB45619F-C3F2-4EED-ACBB-7F97903A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A6E48B8-F035-4FA2-85D4-CCF65B98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B27DE-CB83-48DF-8C24-030A2EC3737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5276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31E0D523-397C-4100-BB6A-01C489A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AA18-A889-49BD-BBD6-F3CB1AAF64FF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ACB1AF82-7A8C-4FE1-A5FC-140A9A36D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03E3041-0405-4883-B3B5-CE3C8C59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6E19F-10A5-4E05-8B84-4FD3EE025D01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52418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2B81797-93AC-4FCE-9443-E828AF43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0A672-12E6-45D9-A708-43C6ADF5A76D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5FB9536-49B4-4302-91EB-B0E60F8A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F787FFF-1E5E-4F8B-B43D-00378441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2F22F-634E-4581-BAB4-AC7CCC1C9926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6977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6B4D057-48FF-4953-A2ED-60D43792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E3E9-5E5E-4106-B6D5-21895F624837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3E5ACB3-012A-4220-ADCD-E819009B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59E92F6-678E-4858-ACCF-CECB1EA8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4619-B631-48DC-9598-9EB27A51E61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5714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F37B52CE-3CBA-4F3E-A01C-AA2532EDC6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Clic para editar título</a:t>
            </a:r>
            <a:endParaRPr lang="es-ES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7E153F74-4019-4132-B947-80950B98E1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Haga clic para modificar el estilo de texto del patrón</a:t>
            </a:r>
          </a:p>
          <a:p>
            <a:pPr lvl="1"/>
            <a:r>
              <a:rPr lang="es-ES_tradnl" altLang="es-CO"/>
              <a:t>Segundo nivel</a:t>
            </a:r>
          </a:p>
          <a:p>
            <a:pPr lvl="2"/>
            <a:r>
              <a:rPr lang="es-ES_tradnl" altLang="es-CO"/>
              <a:t>Tercer nivel</a:t>
            </a:r>
          </a:p>
          <a:p>
            <a:pPr lvl="3"/>
            <a:r>
              <a:rPr lang="es-ES_tradnl" altLang="es-CO"/>
              <a:t>Cuarto nivel</a:t>
            </a:r>
          </a:p>
          <a:p>
            <a:pPr lvl="4"/>
            <a:r>
              <a:rPr lang="es-ES_tradnl" altLang="es-CO"/>
              <a:t>Quinto nivel</a:t>
            </a:r>
            <a:endParaRPr lang="es-ES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42E8D9-394F-4239-BFD5-ADE7375A4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E25140-87C9-4C2B-A9CB-7AF5E2806B84}" type="datetime1">
              <a:rPr lang="es-ES" altLang="es-CO" smtClean="0"/>
              <a:t>21/02/2019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36E8E7-2844-45D2-BA13-2D74FCE8D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B16900-7413-42ED-9549-5A73A867C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756124-A22B-419F-B5B3-5698D1B47034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avier.oterogarcia@fao.org" TargetMode="External"/><Relationship Id="rId2" Type="http://schemas.openxmlformats.org/officeDocument/2006/relationships/hyperlink" Target="mailto:julio.alvarezpena@fao.or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chart" Target="../charts/chart3.xml"/><Relationship Id="rId12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13.png"/><Relationship Id="rId5" Type="http://schemas.openxmlformats.org/officeDocument/2006/relationships/chart" Target="../charts/chart1.xml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uadroTexto 3">
            <a:extLst>
              <a:ext uri="{FF2B5EF4-FFF2-40B4-BE49-F238E27FC236}">
                <a16:creationId xmlns:a16="http://schemas.microsoft.com/office/drawing/2014/main" id="{D8172E03-6BC7-4B78-92D5-06442ABC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835" y="1236717"/>
            <a:ext cx="811033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Proyecto Soporte a la Toma de Decisiones para la Incorporación y Ampliación </a:t>
            </a:r>
          </a:p>
          <a:p>
            <a:pPr algn="ctr" defTabSz="914400" eaLnBrk="1" hangingPunct="1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del Manejo Sostenible de la Tierra </a:t>
            </a:r>
            <a:endParaRPr lang="es-EC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PROYECTO</a:t>
            </a:r>
            <a:r>
              <a:rPr lang="es-ES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DS-SLM / TD - MST</a:t>
            </a:r>
            <a:endParaRPr lang="es-EC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GCP/CGLO/337/GFF</a:t>
            </a:r>
          </a:p>
          <a:p>
            <a:pPr algn="ctr" defTabSz="914400">
              <a:spcBef>
                <a:spcPct val="0"/>
              </a:spcBef>
              <a:buNone/>
            </a:pPr>
            <a:endParaRPr lang="es-ES" altLang="es-CO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Times New Roman" pitchFamily="18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CO" sz="2400" dirty="0">
                <a:solidFill>
                  <a:schemeClr val="accent3">
                    <a:lumMod val="75000"/>
                  </a:schemeClr>
                </a:solidFill>
              </a:rPr>
              <a:t>Estrategia para incorporar el manejo sostenible de tierras (MST) en la toma de decisiones (integración en tres ámbitos, nacional, departamental y local) con énfasis en instrumentos de planificación en Colombia</a:t>
            </a:r>
            <a:endParaRPr lang="es-ES" altLang="es-CO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EECBA5C-1602-4EDE-AEE7-0DA68D66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6E19F-10A5-4E05-8B84-4FD3EE025D01}" type="slidenum">
              <a:rPr lang="es-ES" altLang="es-CO" smtClean="0"/>
              <a:pPr>
                <a:defRPr/>
              </a:pPr>
              <a:t>1</a:t>
            </a:fld>
            <a:endParaRPr lang="es-ES" alt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066F9BA-AB38-4F07-B343-FE4F12F746E2}"/>
              </a:ext>
            </a:extLst>
          </p:cNvPr>
          <p:cNvSpPr txBox="1"/>
          <p:nvPr/>
        </p:nvSpPr>
        <p:spPr>
          <a:xfrm>
            <a:off x="476392" y="5229037"/>
            <a:ext cx="112483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i="1" dirty="0"/>
              <a:t>SOCIALIZACIÓN DE RESULTADOS FINALES Y ESTRATEGÍA DE APROPIACIÓN</a:t>
            </a:r>
          </a:p>
          <a:p>
            <a:pPr algn="ctr"/>
            <a:endParaRPr lang="es-CO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CO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 de febrero de 2019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7647EC-7889-407C-9AEC-04CFB202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9" y="157541"/>
            <a:ext cx="10382330" cy="810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pact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0" y="566002"/>
            <a:ext cx="3600000" cy="2523186"/>
          </a:xfrm>
          <a:prstGeom prst="rect">
            <a:avLst/>
          </a:prstGeom>
        </p:spPr>
      </p:pic>
      <p:pic>
        <p:nvPicPr>
          <p:cNvPr id="3" name="Imagen 2" descr="Respues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54" y="566002"/>
            <a:ext cx="3600000" cy="24913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98984" y="1203224"/>
            <a:ext cx="154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Impactos SE</a:t>
            </a:r>
            <a:endParaRPr lang="es-CO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9507257" y="1195032"/>
            <a:ext cx="144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Respuestas</a:t>
            </a:r>
            <a:endParaRPr lang="es-CO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454228" y="5519172"/>
            <a:ext cx="588300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CO" sz="900" dirty="0"/>
              <a:t>(P1) producción (de animales / plantas incluyendo la cantidad y calidad de biomasa para energía) y riesgo productivo</a:t>
            </a:r>
          </a:p>
          <a:p>
            <a:pPr lvl="0" algn="just"/>
            <a:r>
              <a:rPr lang="es-CO" sz="900" dirty="0"/>
              <a:t>(E1) ciclo del agua / régimen hidrológico (sequías, inundaciones, flujo de las estaciones secas)</a:t>
            </a:r>
          </a:p>
          <a:p>
            <a:pPr lvl="0" algn="just"/>
            <a:r>
              <a:rPr lang="es-CO" sz="900" dirty="0"/>
              <a:t>(E2) situación de la materia orgánica</a:t>
            </a:r>
          </a:p>
          <a:p>
            <a:pPr lvl="0" algn="just"/>
            <a:r>
              <a:rPr lang="es-CO" sz="900" dirty="0"/>
              <a:t>(E3) cobertura del suelo (vegetación, mantillos, etc.)</a:t>
            </a:r>
          </a:p>
          <a:p>
            <a:pPr lvl="0" algn="just"/>
            <a:r>
              <a:rPr lang="es-CO" sz="900" dirty="0"/>
              <a:t>(E4) estructura del suelo: superficies (por ej. selladas y con costras) y subsuelos que afectan la infiltración </a:t>
            </a:r>
          </a:p>
          <a:p>
            <a:pPr lvl="0" algn="just"/>
            <a:r>
              <a:rPr lang="es-CO" sz="900" dirty="0"/>
              <a:t>(E5) ciclo de los nutrientes (N, P, K) y ciclo del carbón (C)</a:t>
            </a:r>
          </a:p>
          <a:p>
            <a:pPr lvl="0" algn="just"/>
            <a:r>
              <a:rPr lang="es-CO" sz="900" dirty="0"/>
              <a:t>(E7) biodiversidad</a:t>
            </a:r>
          </a:p>
          <a:p>
            <a:pPr lvl="0"/>
            <a:r>
              <a:rPr lang="es-CO" sz="900" dirty="0"/>
              <a:t>(S3) conflictos</a:t>
            </a:r>
          </a:p>
          <a:p>
            <a:r>
              <a:rPr lang="es-CO" sz="900" dirty="0"/>
              <a:t>(S4) seguridad alimentaria, salud y pobreza</a:t>
            </a:r>
          </a:p>
        </p:txBody>
      </p:sp>
      <p:pic>
        <p:nvPicPr>
          <p:cNvPr id="8" name="Imagen 7" descr="Captura de pantalla 2018-08-01 a la(s) 12.34.57 p. 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30" y="2983091"/>
            <a:ext cx="3600000" cy="2546544"/>
          </a:xfrm>
          <a:prstGeom prst="rect">
            <a:avLst/>
          </a:prstGeom>
        </p:spPr>
      </p:pic>
      <p:pic>
        <p:nvPicPr>
          <p:cNvPr id="10" name="Imagen 9" descr="Captura de pantalla 2018-08-01 a la(s) 12.48.00 p. 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50" y="3091745"/>
            <a:ext cx="3240000" cy="151262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225588" y="4513146"/>
            <a:ext cx="3811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RO Sistemas de rotación / cambio de cultivos / barbechos / tala y quema</a:t>
            </a:r>
          </a:p>
          <a:p>
            <a:r>
              <a:rPr lang="es-ES" sz="900" dirty="0"/>
              <a:t>AF </a:t>
            </a:r>
            <a:r>
              <a:rPr lang="es-ES" sz="900" dirty="0" err="1"/>
              <a:t>Agrosilvicultura</a:t>
            </a:r>
            <a:r>
              <a:rPr lang="es-ES" sz="900" dirty="0"/>
              <a:t> (principalmente vegetal, combinada con la agricultura)</a:t>
            </a:r>
          </a:p>
          <a:p>
            <a:r>
              <a:rPr lang="es-ES" sz="900" dirty="0"/>
              <a:t>AP Reforestación y protección forestal</a:t>
            </a:r>
          </a:p>
          <a:p>
            <a:r>
              <a:rPr lang="es-ES" sz="900" dirty="0"/>
              <a:t>GR Manejo de las tierras con pasturas</a:t>
            </a:r>
          </a:p>
          <a:p>
            <a:r>
              <a:rPr lang="es-ES" sz="900" dirty="0"/>
              <a:t>WH Captación del agua (medidas estructurales, pero también combinadas)</a:t>
            </a:r>
            <a:endParaRPr lang="es-CO" sz="900" dirty="0"/>
          </a:p>
        </p:txBody>
      </p:sp>
      <p:sp>
        <p:nvSpPr>
          <p:cNvPr id="14" name="Rectángulo 13"/>
          <p:cNvSpPr/>
          <p:nvPr/>
        </p:nvSpPr>
        <p:spPr>
          <a:xfrm>
            <a:off x="1097535" y="70580"/>
            <a:ext cx="3842281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DEGRADACIÓN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225588" y="70580"/>
            <a:ext cx="388226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CONSERVACIÓN</a:t>
            </a:r>
          </a:p>
        </p:txBody>
      </p:sp>
    </p:spTree>
    <p:extLst>
      <p:ext uri="{BB962C8B-B14F-4D97-AF65-F5344CB8AC3E}">
        <p14:creationId xmlns:p14="http://schemas.microsoft.com/office/powerpoint/2010/main" val="9335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717667"/>
              </p:ext>
            </p:extLst>
          </p:nvPr>
        </p:nvGraphicFramePr>
        <p:xfrm>
          <a:off x="5813070" y="791192"/>
          <a:ext cx="6012039" cy="5883360"/>
        </p:xfrm>
        <a:graphic>
          <a:graphicData uri="http://schemas.openxmlformats.org/drawingml/2006/table">
            <a:tbl>
              <a:tblPr/>
              <a:tblGrid>
                <a:gridCol w="5089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33,55%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33,55%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(P) PREVENCIÓN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Agroforestal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-árido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Agroforestal semi-húmedo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Agrosilvopastoril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-húmedo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7,94%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(M) MITIGACIÓN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00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25,35%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80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Agrosilvopastoril semi-árido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6,46%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Cultivo permanente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-árido ondulado a plano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Cultivo permanente semi-árido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Cultivos transitorios semi-árido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Cultivos transitorios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-húmedo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Silvopastoril semi-árido ondulado a plano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Silvopastoril semi-árido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15,59%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Silvopastoril semi-húmedo ondulado a plano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(R) REHABILITACIÓN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32,18%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Agrosilvopastoril semi-árido ondulado a plano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Agrosilvopastoril semi-árido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17,49%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Agrosilvopastoril semi-húmedo ondulado a plano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416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Agrosilvopastoril semi-húmedo quebrado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11,42%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F1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6096000" y="58441"/>
            <a:ext cx="619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Uso propuesto más prácticas de manejo sostenible</a:t>
            </a:r>
            <a:endParaRPr lang="es-CO" sz="2000" b="1" dirty="0"/>
          </a:p>
        </p:txBody>
      </p:sp>
      <p:pic>
        <p:nvPicPr>
          <p:cNvPr id="24" name="Imagen 23" descr="Captura de pantalla 2018-08-01 a la(s) 12.56.17 p. m..png">
            <a:extLst>
              <a:ext uri="{FF2B5EF4-FFF2-40B4-BE49-F238E27FC236}">
                <a16:creationId xmlns:a16="http://schemas.microsoft.com/office/drawing/2014/main" id="{319D973C-6FA6-4FA2-879F-E59E9C8D6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4" y="4114519"/>
            <a:ext cx="3240000" cy="1681718"/>
          </a:xfrm>
          <a:prstGeom prst="rect">
            <a:avLst/>
          </a:prstGeom>
        </p:spPr>
      </p:pic>
      <p:pic>
        <p:nvPicPr>
          <p:cNvPr id="25" name="Imagen 24" descr="Recomendaciones.png">
            <a:extLst>
              <a:ext uri="{FF2B5EF4-FFF2-40B4-BE49-F238E27FC236}">
                <a16:creationId xmlns:a16="http://schemas.microsoft.com/office/drawing/2014/main" id="{A8841B25-FDA7-4578-848C-955E2A49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1" y="1061763"/>
            <a:ext cx="4237520" cy="270600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4FB41FE-E296-47C4-90B9-428A1780413A}"/>
              </a:ext>
            </a:extLst>
          </p:cNvPr>
          <p:cNvSpPr txBox="1"/>
          <p:nvPr/>
        </p:nvSpPr>
        <p:spPr>
          <a:xfrm>
            <a:off x="2658359" y="1475882"/>
            <a:ext cx="216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Recomendaciones</a:t>
            </a:r>
            <a:endParaRPr lang="es-CO" sz="2000" b="1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AA7CB69-CD59-4823-A46F-F9AEB69D64C3}"/>
              </a:ext>
            </a:extLst>
          </p:cNvPr>
          <p:cNvSpPr/>
          <p:nvPr/>
        </p:nvSpPr>
        <p:spPr>
          <a:xfrm>
            <a:off x="224311" y="138881"/>
            <a:ext cx="3802237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7228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70496" y="3803934"/>
            <a:ext cx="2656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rgbClr val="D2AD46"/>
                </a:solidFill>
                <a:effectLst>
                  <a:outerShdw blurRad="38100" dist="50800" dir="5400000" algn="ctr" rotWithShape="0">
                    <a:srgbClr val="996633">
                      <a:alpha val="43000"/>
                    </a:srgbClr>
                  </a:outerShdw>
                </a:effectLst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BD5252-240B-4263-B227-FA535B1599CA}"/>
              </a:ext>
            </a:extLst>
          </p:cNvPr>
          <p:cNvSpPr txBox="1"/>
          <p:nvPr/>
        </p:nvSpPr>
        <p:spPr>
          <a:xfrm>
            <a:off x="4061728" y="5189660"/>
            <a:ext cx="40685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hlinkClick r:id="rId2"/>
              </a:rPr>
              <a:t>julio.alvarezpena@fao.org</a:t>
            </a:r>
            <a:endParaRPr lang="es-CO" sz="2800" dirty="0"/>
          </a:p>
          <a:p>
            <a:pPr algn="ctr"/>
            <a:r>
              <a:rPr lang="es-CO" sz="2800" dirty="0">
                <a:hlinkClick r:id="rId3"/>
              </a:rPr>
              <a:t>Javier.oterogarcia@fao.org</a:t>
            </a:r>
            <a:endParaRPr lang="es-CO" sz="2800" dirty="0"/>
          </a:p>
          <a:p>
            <a:pPr algn="ctr"/>
            <a:endParaRPr lang="es-CO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B309CB-60BF-4A3F-BCCC-D70B235A9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9" y="812223"/>
            <a:ext cx="11821066" cy="92333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87171" y="2025158"/>
            <a:ext cx="11429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/>
              <a:t>Los </a:t>
            </a:r>
            <a:r>
              <a:rPr lang="es-ES_tradnl" sz="2400" b="1" i="1" dirty="0"/>
              <a:t>sistemas productivos sostenibles</a:t>
            </a:r>
            <a:r>
              <a:rPr lang="es-ES_tradnl" sz="2400" dirty="0"/>
              <a:t>, son aquellos sistemas de producción que satisface las necesidades presentes sin comprometer los recursos que satisfarán las necesidades futuras, con el objetivo de conservar y proteger la biodiversidad mediante la mejora de prácticas de manejo. [FAO, 2007]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92660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uadroTexto 3">
            <a:extLst>
              <a:ext uri="{FF2B5EF4-FFF2-40B4-BE49-F238E27FC236}">
                <a16:creationId xmlns:a16="http://schemas.microsoft.com/office/drawing/2014/main" id="{D8172E03-6BC7-4B78-92D5-06442ABC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835" y="1236717"/>
            <a:ext cx="81103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Proyecto Soporte a la Toma de Decisiones para la Incorporación y Ampliación </a:t>
            </a:r>
          </a:p>
          <a:p>
            <a:pPr algn="ctr" defTabSz="914400" eaLnBrk="1" hangingPunct="1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del Manejo Sostenible de la Tierra </a:t>
            </a:r>
            <a:endParaRPr lang="es-EC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PROYECTO</a:t>
            </a:r>
            <a:r>
              <a:rPr lang="es-ES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DS-SLM / TD - MST</a:t>
            </a:r>
            <a:endParaRPr lang="es-EC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GCP/CGLO/337/GFF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EECBA5C-1602-4EDE-AEE7-0DA68D66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6E19F-10A5-4E05-8B84-4FD3EE025D01}" type="slidenum">
              <a:rPr lang="es-ES" altLang="es-CO" smtClean="0"/>
              <a:pPr>
                <a:defRPr/>
              </a:pPr>
              <a:t>2</a:t>
            </a:fld>
            <a:endParaRPr lang="es-ES" alt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066F9BA-AB38-4F07-B343-FE4F12F746E2}"/>
              </a:ext>
            </a:extLst>
          </p:cNvPr>
          <p:cNvSpPr txBox="1"/>
          <p:nvPr/>
        </p:nvSpPr>
        <p:spPr>
          <a:xfrm>
            <a:off x="928937" y="3682292"/>
            <a:ext cx="1078391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i="1" dirty="0"/>
              <a:t>SOCIALIZACIÓN DE RESULTADOS FINALES Y ESTRATEGÍA DE APROPIACIÓN</a:t>
            </a:r>
          </a:p>
          <a:p>
            <a:pPr algn="ctr"/>
            <a:endParaRPr lang="es-CO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CO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EVALUACIÓN DE LA DEGRADACIÓN DE TIERRAS </a:t>
            </a:r>
          </a:p>
          <a:p>
            <a:pPr algn="ctr"/>
            <a:r>
              <a:rPr lang="es-CO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NIVEL SUBNACIONAL Y LOCAL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7647EC-7889-407C-9AEC-04CFB202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9" y="157541"/>
            <a:ext cx="10382330" cy="81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CDB198-B3D7-4C6D-8E21-8FBF8241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3" y="6224531"/>
            <a:ext cx="7158037" cy="559106"/>
          </a:xfrm>
          <a:prstGeom prst="rect">
            <a:avLst/>
          </a:prstGeom>
        </p:spPr>
      </p:pic>
      <p:pic>
        <p:nvPicPr>
          <p:cNvPr id="4" name="Imagen 3" descr="Zonas de estudi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1581" r="5008" b="18916"/>
          <a:stretch/>
        </p:blipFill>
        <p:spPr>
          <a:xfrm>
            <a:off x="77432" y="108427"/>
            <a:ext cx="3160162" cy="36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5246" r="5974" b="4520"/>
          <a:stretch/>
        </p:blipFill>
        <p:spPr bwMode="auto">
          <a:xfrm>
            <a:off x="7875980" y="898411"/>
            <a:ext cx="4034303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Imagen 2" descr="Sub_Naciona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t="1581" r="4506" b="18916"/>
          <a:stretch/>
        </p:blipFill>
        <p:spPr>
          <a:xfrm>
            <a:off x="3298690" y="1106202"/>
            <a:ext cx="4394906" cy="504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66F9BA-AB38-4F07-B343-FE4F12F746E2}"/>
              </a:ext>
            </a:extLst>
          </p:cNvPr>
          <p:cNvSpPr txBox="1"/>
          <p:nvPr/>
        </p:nvSpPr>
        <p:spPr>
          <a:xfrm>
            <a:off x="3140466" y="30977"/>
            <a:ext cx="5803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i="1" dirty="0"/>
              <a:t>LOCALIZACIÓN DE LAS ÁREAS PILOTO</a:t>
            </a:r>
          </a:p>
          <a:p>
            <a:pPr algn="ctr"/>
            <a:r>
              <a:rPr lang="es-CO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NIVEL SUBNACIONAL Y LOCAL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98690" y="6203392"/>
            <a:ext cx="199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i="1" u="sng" dirty="0"/>
              <a:t>6’570.000 Ha aprox. </a:t>
            </a:r>
            <a:endParaRPr lang="es-CO" sz="1600" i="1" u="sng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303868" y="544384"/>
            <a:ext cx="1606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i="1" u="sng" dirty="0"/>
              <a:t>63.500 Ha aprox. </a:t>
            </a:r>
            <a:endParaRPr lang="es-CO" sz="1600" i="1" u="sng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403292" y="1743848"/>
            <a:ext cx="156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000000"/>
                </a:solidFill>
                <a:latin typeface="Apple Chancery"/>
                <a:cs typeface="Apple Chancery"/>
              </a:rPr>
              <a:t>SAN JUAN</a:t>
            </a:r>
          </a:p>
          <a:p>
            <a:r>
              <a:rPr lang="es-ES_tradnl" sz="1400" b="1" dirty="0">
                <a:solidFill>
                  <a:srgbClr val="000000"/>
                </a:solidFill>
                <a:latin typeface="Apple Chancery"/>
                <a:cs typeface="Apple Chancery"/>
              </a:rPr>
              <a:t>NEPOMUCENO</a:t>
            </a:r>
            <a:endParaRPr lang="es-CO" sz="1400" b="1" dirty="0">
              <a:solidFill>
                <a:srgbClr val="000000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9170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CDB198-B3D7-4C6D-8E21-8FBF8241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3" y="6224531"/>
            <a:ext cx="7158037" cy="5591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5" t="23754" b="64737"/>
          <a:stretch/>
        </p:blipFill>
        <p:spPr>
          <a:xfrm>
            <a:off x="2257233" y="5288799"/>
            <a:ext cx="1620000" cy="72758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87627" y="1226394"/>
            <a:ext cx="461665" cy="4772926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pPr algn="ctr"/>
            <a:r>
              <a:rPr lang="es-ES" sz="1800" i="1" dirty="0"/>
              <a:t>Q1. Contribución de los especialistas</a:t>
            </a:r>
          </a:p>
        </p:txBody>
      </p:sp>
      <p:sp>
        <p:nvSpPr>
          <p:cNvPr id="9" name="Abrir llave 8"/>
          <p:cNvSpPr/>
          <p:nvPr/>
        </p:nvSpPr>
        <p:spPr>
          <a:xfrm>
            <a:off x="1868628" y="831283"/>
            <a:ext cx="476249" cy="5517444"/>
          </a:xfrm>
          <a:prstGeom prst="leftBrace">
            <a:avLst>
              <a:gd name="adj1" fmla="val 143889"/>
              <a:gd name="adj2" fmla="val 50000"/>
            </a:avLst>
          </a:prstGeom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t="24614" r="65745" b="64789"/>
          <a:stretch/>
        </p:blipFill>
        <p:spPr>
          <a:xfrm>
            <a:off x="2260210" y="1325254"/>
            <a:ext cx="1740634" cy="652638"/>
          </a:xfrm>
          <a:prstGeom prst="rect">
            <a:avLst/>
          </a:prstGeom>
        </p:spPr>
      </p:pic>
      <p:sp>
        <p:nvSpPr>
          <p:cNvPr id="11" name="Igual 10"/>
          <p:cNvSpPr/>
          <p:nvPr/>
        </p:nvSpPr>
        <p:spPr>
          <a:xfrm>
            <a:off x="4077477" y="1471248"/>
            <a:ext cx="514538" cy="364981"/>
          </a:xfrm>
          <a:prstGeom prst="mathEqual">
            <a:avLst>
              <a:gd name="adj1" fmla="val 23520"/>
              <a:gd name="adj2" fmla="val 5296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595959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36709" y="1198164"/>
            <a:ext cx="3987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Zonificación de la cobertura de la tierra</a:t>
            </a:r>
          </a:p>
          <a:p>
            <a:r>
              <a:rPr lang="es-ES" dirty="0"/>
              <a:t>Zonificación climática</a:t>
            </a:r>
          </a:p>
          <a:p>
            <a:r>
              <a:rPr lang="es-ES" dirty="0"/>
              <a:t>Zonificación del relieve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9" t="22628" r="40439" b="63130"/>
          <a:stretch/>
        </p:blipFill>
        <p:spPr>
          <a:xfrm>
            <a:off x="2263086" y="2581056"/>
            <a:ext cx="2255210" cy="86695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715293" y="958277"/>
            <a:ext cx="1112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</a:rPr>
              <a:t>Identificar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924843" y="2169010"/>
            <a:ext cx="122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</a:rPr>
              <a:t>Determinar</a:t>
            </a:r>
          </a:p>
        </p:txBody>
      </p:sp>
      <p:sp>
        <p:nvSpPr>
          <p:cNvPr id="16" name="Igual 15"/>
          <p:cNvSpPr/>
          <p:nvPr/>
        </p:nvSpPr>
        <p:spPr>
          <a:xfrm>
            <a:off x="4615110" y="2823094"/>
            <a:ext cx="514538" cy="364981"/>
          </a:xfrm>
          <a:prstGeom prst="mathEqual">
            <a:avLst>
              <a:gd name="adj1" fmla="val 23520"/>
              <a:gd name="adj2" fmla="val 5296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168510" y="2550009"/>
            <a:ext cx="1683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Presión</a:t>
            </a:r>
          </a:p>
          <a:p>
            <a:r>
              <a:rPr lang="es-ES" dirty="0"/>
              <a:t>Estado</a:t>
            </a:r>
          </a:p>
          <a:p>
            <a:r>
              <a:rPr lang="es-ES" dirty="0"/>
              <a:t>Impacto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4" t="23625" r="18058" b="65102"/>
          <a:stretch/>
        </p:blipFill>
        <p:spPr>
          <a:xfrm>
            <a:off x="2263449" y="4006281"/>
            <a:ext cx="2145734" cy="749361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967177" y="3636569"/>
            <a:ext cx="1112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</a:rPr>
              <a:t>Identificar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094426" y="4045791"/>
            <a:ext cx="362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Prácticas y/o tecnologías para el manejo de las tierras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702843" y="5047681"/>
            <a:ext cx="24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Adaptación</a:t>
            </a:r>
          </a:p>
          <a:p>
            <a:r>
              <a:rPr lang="es-ES" dirty="0"/>
              <a:t>Prevención</a:t>
            </a:r>
          </a:p>
          <a:p>
            <a:r>
              <a:rPr lang="es-ES" dirty="0"/>
              <a:t>Mitigación</a:t>
            </a:r>
          </a:p>
          <a:p>
            <a:r>
              <a:rPr lang="es-ES" dirty="0"/>
              <a:t>Rehabilitación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615809" y="4931970"/>
            <a:ext cx="122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</a:rPr>
              <a:t>Determinar</a:t>
            </a:r>
          </a:p>
        </p:txBody>
      </p:sp>
      <p:sp>
        <p:nvSpPr>
          <p:cNvPr id="23" name="Igual 22"/>
          <p:cNvSpPr/>
          <p:nvPr/>
        </p:nvSpPr>
        <p:spPr>
          <a:xfrm>
            <a:off x="4464826" y="4189052"/>
            <a:ext cx="514538" cy="364981"/>
          </a:xfrm>
          <a:prstGeom prst="mathEqual">
            <a:avLst>
              <a:gd name="adj1" fmla="val 23520"/>
              <a:gd name="adj2" fmla="val 5296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Igual 23"/>
          <p:cNvSpPr/>
          <p:nvPr/>
        </p:nvSpPr>
        <p:spPr>
          <a:xfrm>
            <a:off x="3965292" y="5456232"/>
            <a:ext cx="514538" cy="364981"/>
          </a:xfrm>
          <a:prstGeom prst="mathEqual">
            <a:avLst>
              <a:gd name="adj1" fmla="val 23520"/>
              <a:gd name="adj2" fmla="val 5296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91840" y="203519"/>
            <a:ext cx="7034686" cy="477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2500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EVALUACIÓN DE LA DEGRADACIÓN DE LAS TIERRAS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9807313" y="1533397"/>
            <a:ext cx="543739" cy="3477875"/>
          </a:xfrm>
          <a:prstGeom prst="rect">
            <a:avLst/>
          </a:prstGeom>
          <a:solidFill>
            <a:srgbClr val="9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</a:p>
          <a:p>
            <a:pPr algn="ctr"/>
            <a:r>
              <a:rPr lang="es-ES_tradnl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</a:p>
          <a:p>
            <a:pPr algn="ctr"/>
            <a:r>
              <a:rPr lang="es-ES_tradnl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</a:p>
          <a:p>
            <a:pPr algn="ctr"/>
            <a:r>
              <a:rPr lang="es-ES_tradnl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</a:p>
          <a:p>
            <a:pPr algn="ctr"/>
            <a:r>
              <a:rPr lang="es-ES_tradnl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647966" y="5578476"/>
            <a:ext cx="431869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ln>
                  <a:solidFill>
                    <a:srgbClr val="000000"/>
                  </a:solidFill>
                </a:ln>
              </a:rPr>
              <a:t>Nivel Sub-Nacional (1:100.000) Q1 al Q3</a:t>
            </a:r>
          </a:p>
          <a:p>
            <a:r>
              <a:rPr lang="es-ES" dirty="0">
                <a:ln>
                  <a:solidFill>
                    <a:srgbClr val="000000"/>
                  </a:solidFill>
                </a:ln>
              </a:rPr>
              <a:t>Nivel Local (1:25.000) Q1 al Q5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843" y="77451"/>
            <a:ext cx="2440722" cy="108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/>
      <p:bldP spid="14" grpId="0"/>
      <p:bldP spid="15" grpId="0"/>
      <p:bldP spid="16" grpId="0" animBg="1"/>
      <p:bldP spid="17" grpId="0"/>
      <p:bldP spid="19" grpId="0"/>
      <p:bldP spid="20" grpId="0"/>
      <p:bldP spid="21" grpId="0"/>
      <p:bldP spid="22" grpId="0"/>
      <p:bldP spid="23" grpId="0" animBg="1"/>
      <p:bldP spid="24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CDB198-B3D7-4C6D-8E21-8FBF8241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3" y="6224531"/>
            <a:ext cx="7158037" cy="5591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66F9BA-AB38-4F07-B343-FE4F12F746E2}"/>
              </a:ext>
            </a:extLst>
          </p:cNvPr>
          <p:cNvSpPr txBox="1"/>
          <p:nvPr/>
        </p:nvSpPr>
        <p:spPr>
          <a:xfrm>
            <a:off x="5033963" y="30977"/>
            <a:ext cx="340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i="1" dirty="0"/>
              <a:t>NIVEL SUBNACIONAL</a:t>
            </a:r>
          </a:p>
        </p:txBody>
      </p:sp>
      <p:sp>
        <p:nvSpPr>
          <p:cNvPr id="55" name="Rectángulo 54"/>
          <p:cNvSpPr/>
          <p:nvPr/>
        </p:nvSpPr>
        <p:spPr>
          <a:xfrm>
            <a:off x="150839" y="70580"/>
            <a:ext cx="3352032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SUT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3734101" y="70580"/>
            <a:ext cx="8270287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DEGRADACIÓN</a:t>
            </a:r>
          </a:p>
        </p:txBody>
      </p:sp>
      <p:pic>
        <p:nvPicPr>
          <p:cNvPr id="57" name="Imagen 56" descr="Zonificación SUT Clase Us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4468" r="4541" b="20494"/>
          <a:stretch/>
        </p:blipFill>
        <p:spPr>
          <a:xfrm>
            <a:off x="24591" y="906358"/>
            <a:ext cx="3539297" cy="3843132"/>
          </a:xfrm>
          <a:prstGeom prst="verticalScroll">
            <a:avLst/>
          </a:prstGeom>
          <a:ln>
            <a:solidFill>
              <a:schemeClr val="bg1"/>
            </a:solidFill>
          </a:ln>
        </p:spPr>
      </p:pic>
      <p:grpSp>
        <p:nvGrpSpPr>
          <p:cNvPr id="58" name="Agrupar 57"/>
          <p:cNvGrpSpPr/>
          <p:nvPr/>
        </p:nvGrpSpPr>
        <p:grpSpPr>
          <a:xfrm>
            <a:off x="663349" y="4907293"/>
            <a:ext cx="1826628" cy="1801312"/>
            <a:chOff x="250018" y="1028338"/>
            <a:chExt cx="1826628" cy="1801312"/>
          </a:xfrm>
        </p:grpSpPr>
        <p:pic>
          <p:nvPicPr>
            <p:cNvPr id="59" name="Imagen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656" r="39578"/>
            <a:stretch/>
          </p:blipFill>
          <p:spPr bwMode="auto">
            <a:xfrm>
              <a:off x="291982" y="1028338"/>
              <a:ext cx="1784664" cy="1799989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60" name="CuadroTexto 59"/>
            <p:cNvSpPr txBox="1"/>
            <p:nvPr/>
          </p:nvSpPr>
          <p:spPr>
            <a:xfrm>
              <a:off x="1372715" y="1785329"/>
              <a:ext cx="6687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rgbClr val="000000"/>
                  </a:solidFill>
                </a:rPr>
                <a:t>Ganadería</a:t>
              </a:r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933164" y="2598818"/>
              <a:ext cx="5567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rgbClr val="000000"/>
                  </a:solidFill>
                </a:rPr>
                <a:t>Natural</a:t>
              </a:r>
            </a:p>
          </p:txBody>
        </p:sp>
        <p:sp>
          <p:nvSpPr>
            <p:cNvPr id="62" name="CuadroTexto 61"/>
            <p:cNvSpPr txBox="1"/>
            <p:nvPr/>
          </p:nvSpPr>
          <p:spPr>
            <a:xfrm rot="21121180">
              <a:off x="292505" y="1977821"/>
              <a:ext cx="460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rgbClr val="000000"/>
                  </a:solidFill>
                </a:rPr>
                <a:t>Zonas</a:t>
              </a:r>
            </a:p>
          </p:txBody>
        </p:sp>
        <p:sp>
          <p:nvSpPr>
            <p:cNvPr id="63" name="CuadroTexto 62"/>
            <p:cNvSpPr txBox="1"/>
            <p:nvPr/>
          </p:nvSpPr>
          <p:spPr>
            <a:xfrm rot="21282602">
              <a:off x="250018" y="1814799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rgbClr val="000000"/>
                  </a:solidFill>
                </a:rPr>
                <a:t>Silvopastoril</a:t>
              </a:r>
            </a:p>
          </p:txBody>
        </p:sp>
        <p:sp>
          <p:nvSpPr>
            <p:cNvPr id="64" name="CuadroTexto 63"/>
            <p:cNvSpPr txBox="1"/>
            <p:nvPr/>
          </p:nvSpPr>
          <p:spPr>
            <a:xfrm rot="3378806">
              <a:off x="468813" y="1355962"/>
              <a:ext cx="7661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rgbClr val="000000"/>
                  </a:solidFill>
                </a:rPr>
                <a:t>Agroforestal</a:t>
              </a:r>
            </a:p>
          </p:txBody>
        </p:sp>
        <p:sp>
          <p:nvSpPr>
            <p:cNvPr id="65" name="CuadroTexto 64"/>
            <p:cNvSpPr txBox="1"/>
            <p:nvPr/>
          </p:nvSpPr>
          <p:spPr>
            <a:xfrm rot="17967437">
              <a:off x="467996" y="2264639"/>
              <a:ext cx="6305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>
                  <a:solidFill>
                    <a:srgbClr val="000000"/>
                  </a:solidFill>
                </a:rPr>
                <a:t>Acuáticas</a:t>
              </a:r>
            </a:p>
          </p:txBody>
        </p:sp>
      </p:grpSp>
      <p:sp>
        <p:nvSpPr>
          <p:cNvPr id="68" name="Flecha a la derecha con bandas 67"/>
          <p:cNvSpPr/>
          <p:nvPr/>
        </p:nvSpPr>
        <p:spPr>
          <a:xfrm>
            <a:off x="2854257" y="2411470"/>
            <a:ext cx="727853" cy="465639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CuadroTexto 68"/>
          <p:cNvSpPr txBox="1"/>
          <p:nvPr/>
        </p:nvSpPr>
        <p:spPr>
          <a:xfrm>
            <a:off x="3593184" y="732800"/>
            <a:ext cx="430887" cy="396982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sz="1600" dirty="0"/>
              <a:t>Cultivos o ganadería en suelos no aptos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3961027" y="870211"/>
            <a:ext cx="430887" cy="37105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sz="1600" dirty="0"/>
              <a:t>Número excesivo e cabezas de ganado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4339797" y="719275"/>
            <a:ext cx="430887" cy="397393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 sz="1600" dirty="0"/>
              <a:t>Exceso de fertilización o riego inadecuado</a:t>
            </a:r>
          </a:p>
        </p:txBody>
      </p:sp>
      <p:sp>
        <p:nvSpPr>
          <p:cNvPr id="72" name="Abrir llave 71"/>
          <p:cNvSpPr/>
          <p:nvPr/>
        </p:nvSpPr>
        <p:spPr>
          <a:xfrm>
            <a:off x="4692504" y="740304"/>
            <a:ext cx="432763" cy="6026408"/>
          </a:xfrm>
          <a:prstGeom prst="leftBrace">
            <a:avLst>
              <a:gd name="adj1" fmla="val 8333"/>
              <a:gd name="adj2" fmla="val 45373"/>
            </a:avLst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Rectángulo 73"/>
          <p:cNvSpPr/>
          <p:nvPr/>
        </p:nvSpPr>
        <p:spPr>
          <a:xfrm>
            <a:off x="3735061" y="463305"/>
            <a:ext cx="9673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1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Presión</a:t>
            </a:r>
          </a:p>
        </p:txBody>
      </p:sp>
      <p:sp>
        <p:nvSpPr>
          <p:cNvPr id="75" name="Rectángulo 74"/>
          <p:cNvSpPr/>
          <p:nvPr/>
        </p:nvSpPr>
        <p:spPr>
          <a:xfrm>
            <a:off x="9401810" y="463305"/>
            <a:ext cx="27437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1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Impacto sobre los Servicios</a:t>
            </a:r>
          </a:p>
          <a:p>
            <a:pPr algn="ctr"/>
            <a:r>
              <a:rPr lang="es-ES_tradnl" sz="1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Ecosistémicos</a:t>
            </a:r>
          </a:p>
        </p:txBody>
      </p:sp>
      <p:sp>
        <p:nvSpPr>
          <p:cNvPr id="76" name="Rectángulo 75"/>
          <p:cNvSpPr/>
          <p:nvPr/>
        </p:nvSpPr>
        <p:spPr>
          <a:xfrm>
            <a:off x="6960290" y="492958"/>
            <a:ext cx="90331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1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Estado</a:t>
            </a:r>
          </a:p>
        </p:txBody>
      </p:sp>
      <p:graphicFrame>
        <p:nvGraphicFramePr>
          <p:cNvPr id="77" name="Gráfico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68592"/>
              </p:ext>
            </p:extLst>
          </p:nvPr>
        </p:nvGraphicFramePr>
        <p:xfrm>
          <a:off x="4956528" y="732800"/>
          <a:ext cx="2767854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8" name="Gráfico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450223"/>
              </p:ext>
            </p:extLst>
          </p:nvPr>
        </p:nvGraphicFramePr>
        <p:xfrm>
          <a:off x="4967293" y="2506063"/>
          <a:ext cx="2779535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9" name="Gráfico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753647"/>
              </p:ext>
            </p:extLst>
          </p:nvPr>
        </p:nvGraphicFramePr>
        <p:xfrm>
          <a:off x="4967293" y="4202270"/>
          <a:ext cx="2779535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0" name="Rectángulo 79"/>
          <p:cNvSpPr/>
          <p:nvPr/>
        </p:nvSpPr>
        <p:spPr>
          <a:xfrm>
            <a:off x="4910067" y="2093322"/>
            <a:ext cx="3090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dirty="0">
                <a:solidFill>
                  <a:srgbClr val="000000"/>
                </a:solidFill>
              </a:rPr>
              <a:t>Leve: Existen algunas indicaciones de degradación, pero el proceso aún se encuentra en una etapa inicial. Este puede ser fácilmente frenado y el daño puede ser reparado con un menor esfuerzo.</a:t>
            </a:r>
          </a:p>
        </p:txBody>
      </p:sp>
      <p:sp>
        <p:nvSpPr>
          <p:cNvPr id="81" name="Rectángulo 80"/>
          <p:cNvSpPr/>
          <p:nvPr/>
        </p:nvSpPr>
        <p:spPr>
          <a:xfrm>
            <a:off x="4920832" y="3863716"/>
            <a:ext cx="3079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dirty="0">
                <a:solidFill>
                  <a:srgbClr val="FF6600"/>
                </a:solidFill>
              </a:rPr>
              <a:t>Moderado: La degradación es obvia, pero el control y la rehabilitación completa de la tierra aún es posible con un esfuerzo considerable.</a:t>
            </a:r>
          </a:p>
        </p:txBody>
      </p:sp>
      <p:sp>
        <p:nvSpPr>
          <p:cNvPr id="82" name="Rectángulo 81"/>
          <p:cNvSpPr/>
          <p:nvPr/>
        </p:nvSpPr>
        <p:spPr>
          <a:xfrm>
            <a:off x="4910067" y="5620087"/>
            <a:ext cx="3090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dirty="0">
                <a:solidFill>
                  <a:srgbClr val="FC453E"/>
                </a:solidFill>
              </a:rPr>
              <a:t>Fuerte: Algunos evidentes de degradación. Los cambios en las propiedades de la tierra son significativas y de muy difícil restauración dentro de un límite de tiempo razonable.</a:t>
            </a:r>
          </a:p>
        </p:txBody>
      </p:sp>
      <p:sp>
        <p:nvSpPr>
          <p:cNvPr id="83" name="Rectángulo 82"/>
          <p:cNvSpPr/>
          <p:nvPr/>
        </p:nvSpPr>
        <p:spPr>
          <a:xfrm>
            <a:off x="4920832" y="6081752"/>
            <a:ext cx="26389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rgbClr val="800000"/>
                </a:solidFill>
              </a:rPr>
              <a:t>Extremo: La degradación está más allá de la restauración.</a:t>
            </a:r>
          </a:p>
        </p:txBody>
      </p:sp>
      <p:pic>
        <p:nvPicPr>
          <p:cNvPr id="84" name="Imagen 83" descr="Degradación Física Erosión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3" t="4705" r="15314" b="21435"/>
          <a:stretch/>
        </p:blipFill>
        <p:spPr>
          <a:xfrm>
            <a:off x="7892327" y="476974"/>
            <a:ext cx="1389382" cy="19800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85" name="Imagen 84" descr="Degradación Química Salinización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4704" r="15618" b="21435"/>
          <a:stretch/>
        </p:blipFill>
        <p:spPr>
          <a:xfrm>
            <a:off x="7898634" y="2456974"/>
            <a:ext cx="1383075" cy="19800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86" name="Imagen 85" descr="Degradación Biológica Transformación del Bioma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4938" r="15618" b="21670"/>
          <a:stretch/>
        </p:blipFill>
        <p:spPr>
          <a:xfrm>
            <a:off x="7892327" y="4430836"/>
            <a:ext cx="1391941" cy="19800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89" name="CuadroTexto 88"/>
          <p:cNvSpPr txBox="1"/>
          <p:nvPr/>
        </p:nvSpPr>
        <p:spPr>
          <a:xfrm>
            <a:off x="9491652" y="2421218"/>
            <a:ext cx="251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Regulación hídrica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10075049" y="3892904"/>
            <a:ext cx="1307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Biodiversidad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9732620" y="5242161"/>
            <a:ext cx="2015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Propiedades del suelo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10685500" y="7447582"/>
            <a:ext cx="118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Seguridad</a:t>
            </a:r>
          </a:p>
          <a:p>
            <a:pPr algn="ctr"/>
            <a:r>
              <a:rPr lang="es-ES" sz="1600" dirty="0"/>
              <a:t>alimentaria</a:t>
            </a:r>
          </a:p>
        </p:txBody>
      </p:sp>
      <p:pic>
        <p:nvPicPr>
          <p:cNvPr id="95" name="Imagen 9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4388" y="7998494"/>
            <a:ext cx="1440000" cy="959040"/>
          </a:xfrm>
          <a:prstGeom prst="rect">
            <a:avLst/>
          </a:prstGeom>
        </p:spPr>
      </p:pic>
      <p:sp>
        <p:nvSpPr>
          <p:cNvPr id="96" name="CuadroTexto 95"/>
          <p:cNvSpPr txBox="1"/>
          <p:nvPr/>
        </p:nvSpPr>
        <p:spPr>
          <a:xfrm>
            <a:off x="10151840" y="1123188"/>
            <a:ext cx="1154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Productivo</a:t>
            </a:r>
          </a:p>
        </p:txBody>
      </p:sp>
      <p:pic>
        <p:nvPicPr>
          <p:cNvPr id="97" name="Imagen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40" y="1461742"/>
            <a:ext cx="1200000" cy="900000"/>
          </a:xfrm>
          <a:prstGeom prst="rect">
            <a:avLst/>
          </a:prstGeom>
        </p:spPr>
      </p:pic>
      <p:pic>
        <p:nvPicPr>
          <p:cNvPr id="98" name="Imagen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r="30887" b="14904"/>
          <a:stretch/>
        </p:blipFill>
        <p:spPr>
          <a:xfrm>
            <a:off x="10151840" y="2808564"/>
            <a:ext cx="1224000" cy="906667"/>
          </a:xfrm>
          <a:prstGeom prst="rect">
            <a:avLst/>
          </a:prstGeom>
        </p:spPr>
      </p:pic>
      <p:pic>
        <p:nvPicPr>
          <p:cNvPr id="99" name="Picture 2" descr="C:\Users\g4-1085\Desktop\IMG_134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40" y="4200004"/>
            <a:ext cx="1224000" cy="9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Imagen 99" descr="IMG_20180205_163536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40" y="5524773"/>
            <a:ext cx="1224000" cy="9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5" grpId="0" animBg="1"/>
      <p:bldP spid="56" grpId="0" animBg="1"/>
      <p:bldP spid="68" grpId="0" animBg="1"/>
      <p:bldP spid="69" grpId="0"/>
      <p:bldP spid="70" grpId="0"/>
      <p:bldP spid="71" grpId="0"/>
      <p:bldP spid="72" grpId="0" animBg="1"/>
      <p:bldP spid="74" grpId="0"/>
      <p:bldP spid="75" grpId="0"/>
      <p:bldP spid="76" grpId="0"/>
      <p:bldGraphic spid="77" grpId="0">
        <p:bldAsOne/>
      </p:bldGraphic>
      <p:bldGraphic spid="78" grpId="0">
        <p:bldAsOne/>
      </p:bldGraphic>
      <p:bldGraphic spid="79" grpId="0">
        <p:bldAsOne/>
      </p:bldGraphic>
      <p:bldP spid="80" grpId="0"/>
      <p:bldP spid="81" grpId="0"/>
      <p:bldP spid="82" grpId="0"/>
      <p:bldP spid="83" grpId="0"/>
      <p:bldP spid="89" grpId="0"/>
      <p:bldP spid="91" grpId="0"/>
      <p:bldP spid="92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CDB198-B3D7-4C6D-8E21-8FBF8241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3" y="6224531"/>
            <a:ext cx="7158037" cy="55910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2" y="3107175"/>
            <a:ext cx="2880000" cy="21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9" y="3107175"/>
            <a:ext cx="2880000" cy="2160000"/>
          </a:xfrm>
          <a:prstGeom prst="rect">
            <a:avLst/>
          </a:prstGeom>
        </p:spPr>
      </p:pic>
      <p:pic>
        <p:nvPicPr>
          <p:cNvPr id="15" name="Imagen 14" descr="IMG_20171211_1043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2" y="509306"/>
            <a:ext cx="2880000" cy="2160000"/>
          </a:xfrm>
          <a:prstGeom prst="rect">
            <a:avLst/>
          </a:prstGeom>
        </p:spPr>
      </p:pic>
      <p:pic>
        <p:nvPicPr>
          <p:cNvPr id="16" name="Imagen 15" descr="IMG_20171211_0927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9" y="509306"/>
            <a:ext cx="2880000" cy="2160000"/>
          </a:xfrm>
          <a:prstGeom prst="rect">
            <a:avLst/>
          </a:prstGeom>
        </p:spPr>
      </p:pic>
      <p:pic>
        <p:nvPicPr>
          <p:cNvPr id="18" name="Imagen 17" descr="IMG_20171010_11260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39" y="509306"/>
            <a:ext cx="2880000" cy="2160000"/>
          </a:xfrm>
          <a:prstGeom prst="rect">
            <a:avLst/>
          </a:prstGeom>
        </p:spPr>
      </p:pic>
      <p:pic>
        <p:nvPicPr>
          <p:cNvPr id="19" name="Imagen 18" descr="IMG_20180205_16353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40" y="3188793"/>
            <a:ext cx="28701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9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CDB198-B3D7-4C6D-8E21-8FBF8241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3" y="6224531"/>
            <a:ext cx="7158037" cy="559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066F9BA-AB38-4F07-B343-FE4F12F746E2}"/>
              </a:ext>
            </a:extLst>
          </p:cNvPr>
          <p:cNvSpPr txBox="1"/>
          <p:nvPr/>
        </p:nvSpPr>
        <p:spPr>
          <a:xfrm>
            <a:off x="5357860" y="30977"/>
            <a:ext cx="2173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i="1" dirty="0"/>
              <a:t>NIVEL LOCAL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/>
          <a:srcRect l="30000" t="18000" r="15104" b="19166"/>
          <a:stretch/>
        </p:blipFill>
        <p:spPr>
          <a:xfrm>
            <a:off x="-1" y="318562"/>
            <a:ext cx="5032361" cy="36000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12535" y="321127"/>
            <a:ext cx="491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</a:rPr>
              <a:t>Imagenes satelitales del 27/01/2018. </a:t>
            </a:r>
          </a:p>
          <a:p>
            <a:r>
              <a:rPr lang="es-CO" sz="1200" dirty="0">
                <a:solidFill>
                  <a:schemeClr val="bg1"/>
                </a:solidFill>
              </a:rPr>
              <a:t>Sensor Sentinel-2.</a:t>
            </a:r>
          </a:p>
          <a:p>
            <a:r>
              <a:rPr lang="es-CO" sz="1200" dirty="0">
                <a:solidFill>
                  <a:schemeClr val="bg1"/>
                </a:solidFill>
              </a:rPr>
              <a:t>Adquerida de la USGS (Servicio Geológico de los Estados Unidos).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916" y="63044"/>
            <a:ext cx="4331284" cy="6732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3169" r="6078" b="25914"/>
          <a:stretch/>
        </p:blipFill>
        <p:spPr>
          <a:xfrm>
            <a:off x="0" y="1562795"/>
            <a:ext cx="7745067" cy="472603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12535" y="6364157"/>
            <a:ext cx="477768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Coberturas de la tierra (CLC, 2018)</a:t>
            </a:r>
            <a:r>
              <a:rPr lang="es-ES" sz="22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(23)</a:t>
            </a:r>
            <a:endParaRPr lang="es-ES" sz="22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5246" r="5974" b="4520"/>
          <a:stretch/>
        </p:blipFill>
        <p:spPr bwMode="auto">
          <a:xfrm>
            <a:off x="4344985" y="848507"/>
            <a:ext cx="4034303" cy="54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6" name="CuadroTexto 25"/>
          <p:cNvSpPr txBox="1"/>
          <p:nvPr/>
        </p:nvSpPr>
        <p:spPr>
          <a:xfrm>
            <a:off x="5856810" y="1743848"/>
            <a:ext cx="156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000000"/>
                </a:solidFill>
                <a:latin typeface="Apple Chancery"/>
                <a:cs typeface="Apple Chancery"/>
              </a:rPr>
              <a:t>SAN JUAN</a:t>
            </a:r>
          </a:p>
          <a:p>
            <a:r>
              <a:rPr lang="es-ES_tradnl" sz="1200" b="1" dirty="0">
                <a:solidFill>
                  <a:srgbClr val="000000"/>
                </a:solidFill>
                <a:latin typeface="Apple Chancery"/>
                <a:cs typeface="Apple Chancery"/>
              </a:rPr>
              <a:t>NEPOMUCENO</a:t>
            </a:r>
            <a:endParaRPr lang="es-CO" sz="1200" b="1" dirty="0">
              <a:solidFill>
                <a:srgbClr val="000000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44979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4" grpId="0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istema_Uso_SJN_Leyend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3750" r="2837" b="3663"/>
          <a:stretch/>
        </p:blipFill>
        <p:spPr>
          <a:xfrm>
            <a:off x="7220324" y="16059"/>
            <a:ext cx="4951556" cy="63496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CDB198-B3D7-4C6D-8E21-8FBF8241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63" y="6224531"/>
            <a:ext cx="7158037" cy="55910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3800" r="8630" b="19291"/>
          <a:stretch/>
        </p:blipFill>
        <p:spPr>
          <a:xfrm>
            <a:off x="7836337" y="2323433"/>
            <a:ext cx="1843689" cy="221500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8318856" y="601650"/>
            <a:ext cx="1650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0000"/>
                </a:solidFill>
              </a:rPr>
              <a:t>Física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(Erosión)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Leve 50,4%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Moderado 25,5%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Fuerte 6,8%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680026" y="2608687"/>
            <a:ext cx="1650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0000"/>
                </a:solidFill>
              </a:rPr>
              <a:t>Química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(Salinización)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Leve 38,9%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Moderado 53,0%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Extremo 2,5%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447919" y="4718297"/>
            <a:ext cx="1650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000000"/>
                </a:solidFill>
              </a:rPr>
              <a:t>Biológica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(</a:t>
            </a:r>
            <a:r>
              <a:rPr lang="es-CO" sz="1400" b="1" dirty="0" err="1">
                <a:solidFill>
                  <a:srgbClr val="000000"/>
                </a:solidFill>
              </a:rPr>
              <a:t>Transf</a:t>
            </a:r>
            <a:r>
              <a:rPr lang="es-CO" sz="1400" b="1" dirty="0">
                <a:solidFill>
                  <a:srgbClr val="000000"/>
                </a:solidFill>
              </a:rPr>
              <a:t>. Bioma)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Fuerte 10,3%</a:t>
            </a:r>
          </a:p>
          <a:p>
            <a:pPr algn="ctr"/>
            <a:r>
              <a:rPr lang="es-CO" sz="1400" b="1" dirty="0">
                <a:solidFill>
                  <a:srgbClr val="000000"/>
                </a:solidFill>
              </a:rPr>
              <a:t>Extremo 56,9%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4" r="6633" b="20215"/>
          <a:stretch/>
        </p:blipFill>
        <p:spPr>
          <a:xfrm>
            <a:off x="10098720" y="3930863"/>
            <a:ext cx="1888086" cy="229366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t="77159" r="46322" b="6506"/>
          <a:stretch/>
        </p:blipFill>
        <p:spPr>
          <a:xfrm>
            <a:off x="14717" y="4648588"/>
            <a:ext cx="3600000" cy="156976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6633" b="20179"/>
          <a:stretch/>
        </p:blipFill>
        <p:spPr>
          <a:xfrm>
            <a:off x="10098720" y="24596"/>
            <a:ext cx="1888085" cy="229883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6580" r="8572" b="28628"/>
          <a:stretch/>
        </p:blipFill>
        <p:spPr>
          <a:xfrm>
            <a:off x="14717" y="450918"/>
            <a:ext cx="7201372" cy="4197670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76665" y="20031"/>
            <a:ext cx="411949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Sistemas de uso de las tierras (43)</a:t>
            </a:r>
          </a:p>
        </p:txBody>
      </p:sp>
      <p:pic>
        <p:nvPicPr>
          <p:cNvPr id="2" name="Imagen 1" descr="Sistema_Uso_SJN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6218" r="8229" b="27695"/>
          <a:stretch/>
        </p:blipFill>
        <p:spPr>
          <a:xfrm>
            <a:off x="124899" y="601650"/>
            <a:ext cx="7200000" cy="4249054"/>
          </a:xfrm>
          <a:prstGeom prst="rect">
            <a:avLst/>
          </a:prstGeom>
        </p:spPr>
      </p:pic>
      <p:sp>
        <p:nvSpPr>
          <p:cNvPr id="26" name="Cerrar llave 25"/>
          <p:cNvSpPr/>
          <p:nvPr/>
        </p:nvSpPr>
        <p:spPr>
          <a:xfrm flipH="1">
            <a:off x="7216089" y="450918"/>
            <a:ext cx="1016000" cy="5912555"/>
          </a:xfrm>
          <a:prstGeom prst="rightBrace">
            <a:avLst>
              <a:gd name="adj1" fmla="val 145486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3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us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38" y="715364"/>
            <a:ext cx="3664308" cy="2481463"/>
          </a:xfrm>
          <a:prstGeom prst="rect">
            <a:avLst/>
          </a:prstGeom>
        </p:spPr>
      </p:pic>
      <p:pic>
        <p:nvPicPr>
          <p:cNvPr id="5" name="Imagen 4" descr="Grad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08" y="715364"/>
            <a:ext cx="3600000" cy="251653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79284" y="1211145"/>
            <a:ext cx="64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SUT</a:t>
            </a:r>
            <a:endParaRPr lang="es-CO" sz="2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385245" y="1217552"/>
            <a:ext cx="115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Presión</a:t>
            </a:r>
            <a:endParaRPr lang="es-CO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0624757" y="1209359"/>
            <a:ext cx="97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Estado</a:t>
            </a:r>
            <a:endParaRPr lang="es-CO" sz="2000" b="1" dirty="0"/>
          </a:p>
        </p:txBody>
      </p:sp>
      <p:pic>
        <p:nvPicPr>
          <p:cNvPr id="13" name="Imagen 12" descr="Captura de pantalla 2018-07-31 a la(s) 4.33.15 p. 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9" y="3513509"/>
            <a:ext cx="3600000" cy="23842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2352" t="4573" r="3573" b="4880"/>
          <a:stretch/>
        </p:blipFill>
        <p:spPr>
          <a:xfrm>
            <a:off x="4416780" y="3245558"/>
            <a:ext cx="3386666" cy="2794001"/>
          </a:xfrm>
          <a:prstGeom prst="rect">
            <a:avLst/>
          </a:prstGeom>
          <a:ln>
            <a:noFill/>
          </a:ln>
        </p:spPr>
      </p:pic>
      <p:pic>
        <p:nvPicPr>
          <p:cNvPr id="6" name="Imagen 5" descr="Captura de pantalla 2018-08-01 a la(s) 11.53.43 a. 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89" y="4029894"/>
            <a:ext cx="2520000" cy="132774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1365240" y="4298657"/>
            <a:ext cx="64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/>
              <a:t>N/A*</a:t>
            </a:r>
            <a:endParaRPr lang="es-CO" sz="8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1394518" y="4507503"/>
            <a:ext cx="64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/>
              <a:t>Leve</a:t>
            </a:r>
            <a:endParaRPr lang="es-CO" sz="8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1363473" y="4688126"/>
            <a:ext cx="64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/>
              <a:t>Moderado</a:t>
            </a:r>
            <a:endParaRPr lang="es-CO" sz="8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1360651" y="4882859"/>
            <a:ext cx="64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" dirty="0"/>
              <a:t>Fuerte</a:t>
            </a:r>
            <a:endParaRPr lang="es-CO" sz="800" dirty="0"/>
          </a:p>
        </p:txBody>
      </p:sp>
      <p:pic>
        <p:nvPicPr>
          <p:cNvPr id="11" name="Imagen 10" descr="SU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19667"/>
            <a:ext cx="3600000" cy="251873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161161" y="5825480"/>
            <a:ext cx="38116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(s1) Prácticas inapropiadas en el manejo del suelo</a:t>
            </a:r>
          </a:p>
          <a:p>
            <a:pPr lvl="0"/>
            <a:r>
              <a:rPr lang="es-CO" sz="900" dirty="0"/>
              <a:t>(f4) conversión a otros usos de la tierra</a:t>
            </a:r>
          </a:p>
          <a:p>
            <a:pPr lvl="0"/>
            <a:r>
              <a:rPr lang="es-CO" sz="900" dirty="0"/>
              <a:t>(g1) número excesivo de cabezas de ganado,</a:t>
            </a:r>
          </a:p>
          <a:p>
            <a:r>
              <a:rPr lang="es-CO" sz="900" dirty="0"/>
              <a:t>(g2) pisoteo de animales a lo largo de los caminos</a:t>
            </a:r>
          </a:p>
          <a:p>
            <a:pPr lvl="0"/>
            <a:r>
              <a:rPr lang="es-CO" sz="900" dirty="0"/>
              <a:t>(w1) tasas de infiltración bajas / aumento de las superficies con escorrentías</a:t>
            </a:r>
          </a:p>
          <a:p>
            <a:pPr lvl="0"/>
            <a:r>
              <a:rPr lang="es-CO" sz="900" dirty="0"/>
              <a:t>(n1) topografía / relieves extremos</a:t>
            </a:r>
          </a:p>
          <a:p>
            <a:pPr lvl="0"/>
            <a:r>
              <a:rPr lang="es-CO" sz="900" dirty="0"/>
              <a:t>(n5) sequías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236450" y="5519172"/>
            <a:ext cx="38116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900" b="1" dirty="0"/>
              <a:t>1 Leve</a:t>
            </a:r>
            <a:r>
              <a:rPr lang="es-CO" sz="900" dirty="0"/>
              <a:t>: existen algunas indicaciones de degradación, pero el proceso aún se encuentra en una etapa inicial. Este puede ser fácilmente frenado y el daño puede ser reparado con un menor esfuerzo.</a:t>
            </a:r>
          </a:p>
          <a:p>
            <a:pPr algn="just"/>
            <a:r>
              <a:rPr lang="es-CO" sz="900" b="1" dirty="0"/>
              <a:t>2 Moderado</a:t>
            </a:r>
            <a:r>
              <a:rPr lang="es-CO" sz="900" dirty="0"/>
              <a:t>: la degradación es obvia, pero el control y la rehabilitación completa de la tierra aún es posible con un esfuerzo considerable.</a:t>
            </a:r>
          </a:p>
          <a:p>
            <a:pPr algn="just"/>
            <a:r>
              <a:rPr lang="es-CO" sz="900" b="1" dirty="0"/>
              <a:t>3 Fuerte</a:t>
            </a:r>
            <a:r>
              <a:rPr lang="es-CO" sz="900" dirty="0"/>
              <a:t>: signos evidentes de degradación. Los cambios en las propiedades de la tierra son significativas y de muy difícil restauración dentro de un límite de tiempo razonable.</a:t>
            </a:r>
          </a:p>
          <a:p>
            <a:pPr algn="just"/>
            <a:r>
              <a:rPr lang="es-CO" sz="900" b="1" dirty="0"/>
              <a:t>4 Extrema</a:t>
            </a:r>
            <a:r>
              <a:rPr lang="es-CO" sz="900" dirty="0"/>
              <a:t>: la degradación está más allá de la restauración.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50839" y="70580"/>
            <a:ext cx="3352032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SUT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734101" y="70580"/>
            <a:ext cx="8270287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DEGRADACIÓN</a:t>
            </a:r>
          </a:p>
        </p:txBody>
      </p:sp>
    </p:spTree>
    <p:extLst>
      <p:ext uri="{BB962C8B-B14F-4D97-AF65-F5344CB8AC3E}">
        <p14:creationId xmlns:p14="http://schemas.microsoft.com/office/powerpoint/2010/main" val="32714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5854</TotalTime>
  <Words>1012</Words>
  <Application>Microsoft Office PowerPoint</Application>
  <PresentationFormat>Panorámica</PresentationFormat>
  <Paragraphs>185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Apple Chancery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jotero</dc:creator>
  <cp:lastModifiedBy>Javier Otero Garcia</cp:lastModifiedBy>
  <cp:revision>373</cp:revision>
  <cp:lastPrinted>2017-08-01T11:43:01Z</cp:lastPrinted>
  <dcterms:created xsi:type="dcterms:W3CDTF">2017-07-04T17:33:39Z</dcterms:created>
  <dcterms:modified xsi:type="dcterms:W3CDTF">2019-02-21T10:40:43Z</dcterms:modified>
</cp:coreProperties>
</file>