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6745" r:id="rId2"/>
  </p:sldMasterIdLst>
  <p:notesMasterIdLst>
    <p:notesMasterId r:id="rId22"/>
  </p:notesMasterIdLst>
  <p:handoutMasterIdLst>
    <p:handoutMasterId r:id="rId23"/>
  </p:handoutMasterIdLst>
  <p:sldIdLst>
    <p:sldId id="2209" r:id="rId3"/>
    <p:sldId id="2306" r:id="rId4"/>
    <p:sldId id="2245" r:id="rId5"/>
    <p:sldId id="2153" r:id="rId6"/>
    <p:sldId id="2307" r:id="rId7"/>
    <p:sldId id="2104" r:id="rId8"/>
    <p:sldId id="2308" r:id="rId9"/>
    <p:sldId id="2310" r:id="rId10"/>
    <p:sldId id="2312" r:id="rId11"/>
    <p:sldId id="2313" r:id="rId12"/>
    <p:sldId id="2109" r:id="rId13"/>
    <p:sldId id="2317" r:id="rId14"/>
    <p:sldId id="2325" r:id="rId15"/>
    <p:sldId id="2327" r:id="rId16"/>
    <p:sldId id="2315" r:id="rId17"/>
    <p:sldId id="2298" r:id="rId18"/>
    <p:sldId id="2318" r:id="rId19"/>
    <p:sldId id="2295" r:id="rId20"/>
    <p:sldId id="2341" r:id="rId21"/>
  </p:sldIdLst>
  <p:sldSz cx="9144000" cy="6858000" type="screen4x3"/>
  <p:notesSz cx="6797675" cy="9928225"/>
  <p:defaultTextStyle>
    <a:defPPr>
      <a:defRPr lang="en-GB"/>
    </a:defPPr>
    <a:lvl1pPr algn="l" rtl="0" eaLnBrk="0" fontAlgn="base" hangingPunct="0">
      <a:spcBef>
        <a:spcPct val="50000"/>
      </a:spcBef>
      <a:spcAft>
        <a:spcPct val="0"/>
      </a:spcAft>
      <a:defRPr sz="1400" kern="1200">
        <a:solidFill>
          <a:srgbClr val="FF3300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400" kern="1200">
        <a:solidFill>
          <a:srgbClr val="FF3300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400" kern="1200">
        <a:solidFill>
          <a:srgbClr val="FF3300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400" kern="1200">
        <a:solidFill>
          <a:srgbClr val="FF3300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400" kern="1200">
        <a:solidFill>
          <a:srgbClr val="FF3300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FF3300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FF3300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FF3300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FF3300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ma Mekdaschi" initials="R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276E99"/>
    <a:srgbClr val="FF00FF"/>
    <a:srgbClr val="FF0000"/>
    <a:srgbClr val="FFFFFF"/>
    <a:srgbClr val="33CCFF"/>
    <a:srgbClr val="C9F1FF"/>
    <a:srgbClr val="FFFF66"/>
    <a:srgbClr val="57AB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1" autoAdjust="0"/>
    <p:restoredTop sz="82671" autoAdjust="0"/>
  </p:normalViewPr>
  <p:slideViewPr>
    <p:cSldViewPr snapToGrid="0">
      <p:cViewPr varScale="1">
        <p:scale>
          <a:sx n="128" d="100"/>
          <a:sy n="128" d="100"/>
        </p:scale>
        <p:origin x="918" y="9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-418" y="-38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47A21-F51C-4EBD-9E2F-226826630AC1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3D1AC498-BB79-41CF-8BFA-A9EE95A1E2F8}" type="pres">
      <dgm:prSet presAssocID="{51947A21-F51C-4EBD-9E2F-226826630AC1}" presName="Name0" presStyleCnt="0">
        <dgm:presLayoutVars>
          <dgm:dir/>
          <dgm:animLvl val="lvl"/>
          <dgm:resizeHandles val="exact"/>
        </dgm:presLayoutVars>
      </dgm:prSet>
      <dgm:spPr/>
    </dgm:pt>
    <dgm:pt modelId="{D5FB14C1-0951-4F33-AB46-EA799AA65ABC}" type="pres">
      <dgm:prSet presAssocID="{51947A21-F51C-4EBD-9E2F-226826630AC1}" presName="dummy" presStyleCnt="0"/>
      <dgm:spPr/>
    </dgm:pt>
    <dgm:pt modelId="{64B19599-3E6C-489B-8AC0-BC18594887E4}" type="pres">
      <dgm:prSet presAssocID="{51947A21-F51C-4EBD-9E2F-226826630AC1}" presName="linH" presStyleCnt="0"/>
      <dgm:spPr/>
    </dgm:pt>
    <dgm:pt modelId="{65DF5503-621C-4AAC-9CE7-75B99C182EE6}" type="pres">
      <dgm:prSet presAssocID="{51947A21-F51C-4EBD-9E2F-226826630AC1}" presName="padding1" presStyleCnt="0"/>
      <dgm:spPr/>
    </dgm:pt>
    <dgm:pt modelId="{81AA35A3-0828-4E0F-8711-3A6AE46CD716}" type="pres">
      <dgm:prSet presAssocID="{51947A21-F51C-4EBD-9E2F-226826630AC1}" presName="padding2" presStyleCnt="0"/>
      <dgm:spPr/>
    </dgm:pt>
    <dgm:pt modelId="{FB3A29A3-B037-4BFF-A0DC-52215B1BE2FB}" type="pres">
      <dgm:prSet presAssocID="{51947A21-F51C-4EBD-9E2F-226826630AC1}" presName="negArrow" presStyleCnt="0"/>
      <dgm:spPr/>
    </dgm:pt>
    <dgm:pt modelId="{708471FA-4575-442C-B5A9-AB7C226D34DA}" type="pres">
      <dgm:prSet presAssocID="{51947A21-F51C-4EBD-9E2F-226826630AC1}" presName="backgroundArrow" presStyleLbl="node1" presStyleIdx="0" presStyleCnt="1" custScaleY="48454" custLinFactNeighborX="-1381" custLinFactNeighborY="907"/>
      <dgm:spPr>
        <a:solidFill>
          <a:srgbClr val="FF9900"/>
        </a:solidFill>
        <a:ln>
          <a:noFill/>
        </a:ln>
      </dgm:spPr>
    </dgm:pt>
  </dgm:ptLst>
  <dgm:cxnLst>
    <dgm:cxn modelId="{D7DF7D86-EC58-4719-982D-EDE2B6809F9E}" type="presOf" srcId="{51947A21-F51C-4EBD-9E2F-226826630AC1}" destId="{3D1AC498-BB79-41CF-8BFA-A9EE95A1E2F8}" srcOrd="0" destOrd="0" presId="urn:microsoft.com/office/officeart/2005/8/layout/hProcess3"/>
    <dgm:cxn modelId="{2832E58B-E202-4DEB-82A2-71F0C567C6B8}" type="presParOf" srcId="{3D1AC498-BB79-41CF-8BFA-A9EE95A1E2F8}" destId="{D5FB14C1-0951-4F33-AB46-EA799AA65ABC}" srcOrd="0" destOrd="0" presId="urn:microsoft.com/office/officeart/2005/8/layout/hProcess3"/>
    <dgm:cxn modelId="{05EC1921-1FCA-42B9-B606-90F1667C3501}" type="presParOf" srcId="{3D1AC498-BB79-41CF-8BFA-A9EE95A1E2F8}" destId="{64B19599-3E6C-489B-8AC0-BC18594887E4}" srcOrd="1" destOrd="0" presId="urn:microsoft.com/office/officeart/2005/8/layout/hProcess3"/>
    <dgm:cxn modelId="{12C0171E-96FB-4403-93A7-0E22EB1054B9}" type="presParOf" srcId="{64B19599-3E6C-489B-8AC0-BC18594887E4}" destId="{65DF5503-621C-4AAC-9CE7-75B99C182EE6}" srcOrd="0" destOrd="0" presId="urn:microsoft.com/office/officeart/2005/8/layout/hProcess3"/>
    <dgm:cxn modelId="{17075C31-1420-43A1-B92C-E4DC30A30181}" type="presParOf" srcId="{64B19599-3E6C-489B-8AC0-BC18594887E4}" destId="{81AA35A3-0828-4E0F-8711-3A6AE46CD716}" srcOrd="1" destOrd="0" presId="urn:microsoft.com/office/officeart/2005/8/layout/hProcess3"/>
    <dgm:cxn modelId="{75D9C8C2-C472-42DE-A3A7-14A3C93382B0}" type="presParOf" srcId="{64B19599-3E6C-489B-8AC0-BC18594887E4}" destId="{FB3A29A3-B037-4BFF-A0DC-52215B1BE2FB}" srcOrd="2" destOrd="0" presId="urn:microsoft.com/office/officeart/2005/8/layout/hProcess3"/>
    <dgm:cxn modelId="{106C540D-A4D2-4261-A33C-26C48C6CAEE1}" type="presParOf" srcId="{64B19599-3E6C-489B-8AC0-BC18594887E4}" destId="{708471FA-4575-442C-B5A9-AB7C226D34DA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471FA-4575-442C-B5A9-AB7C226D34DA}">
      <dsp:nvSpPr>
        <dsp:cNvPr id="0" name=""/>
        <dsp:cNvSpPr/>
      </dsp:nvSpPr>
      <dsp:spPr>
        <a:xfrm>
          <a:off x="0" y="1372753"/>
          <a:ext cx="8736280" cy="2267647"/>
        </a:xfrm>
        <a:prstGeom prst="rightArrow">
          <a:avLst/>
        </a:prstGeom>
        <a:solidFill>
          <a:srgbClr val="FF99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buFontTx/>
              <a:buChar char="•"/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6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30000"/>
              </a:spcBef>
              <a:buFontTx/>
              <a:buChar char="•"/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7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b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buFontTx/>
              <a:buChar char="•"/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7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30000"/>
              </a:spcBef>
              <a:buFontTx/>
              <a:buChar char="•"/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8381BB4F-306B-42E6-8394-948240A5E5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353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8DFBB7F-84A4-448B-9115-0918188674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579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Dear</a:t>
            </a:r>
            <a:r>
              <a:rPr lang="de-CH" dirty="0" smtClean="0"/>
              <a:t> Ladies </a:t>
            </a:r>
            <a:r>
              <a:rPr lang="de-CH" dirty="0" err="1" smtClean="0"/>
              <a:t>and</a:t>
            </a:r>
            <a:r>
              <a:rPr lang="de-CH" dirty="0" smtClean="0"/>
              <a:t> Gentlemen.</a:t>
            </a:r>
            <a:r>
              <a:rPr lang="de-CH" baseline="0" dirty="0" smtClean="0"/>
              <a:t> I </a:t>
            </a:r>
            <a:r>
              <a:rPr lang="de-CH" baseline="0" dirty="0" err="1" smtClean="0"/>
              <a:t>would</a:t>
            </a:r>
            <a:r>
              <a:rPr lang="de-CH" baseline="0" dirty="0" smtClean="0"/>
              <a:t> like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welcome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you</a:t>
            </a:r>
            <a:r>
              <a:rPr lang="de-CH" baseline="0" dirty="0" smtClean="0"/>
              <a:t> </a:t>
            </a:r>
            <a:r>
              <a:rPr lang="de-CH" baseline="0" dirty="0" err="1" smtClean="0"/>
              <a:t>here</a:t>
            </a:r>
            <a:r>
              <a:rPr lang="de-CH" baseline="0" dirty="0" smtClean="0"/>
              <a:t> on behalf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World </a:t>
            </a:r>
            <a:r>
              <a:rPr lang="de-CH" baseline="0" dirty="0" err="1" smtClean="0"/>
              <a:t>Overview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Conservation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Approaches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Technologies </a:t>
            </a:r>
            <a:r>
              <a:rPr lang="de-CH" baseline="0" dirty="0" err="1" smtClean="0"/>
              <a:t>Secretariat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Centre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for</a:t>
            </a:r>
            <a:r>
              <a:rPr lang="de-CH" baseline="0" dirty="0" smtClean="0"/>
              <a:t> Development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Environment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University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Bern in </a:t>
            </a:r>
            <a:r>
              <a:rPr lang="de-CH" baseline="0" dirty="0" err="1" smtClean="0"/>
              <a:t>Switzerland</a:t>
            </a:r>
            <a:r>
              <a:rPr lang="de-CH" baseline="0" dirty="0" smtClean="0"/>
              <a:t>. In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 </a:t>
            </a:r>
            <a:r>
              <a:rPr lang="de-CH" baseline="0" dirty="0" err="1" smtClean="0"/>
              <a:t>next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one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hour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a half I will </a:t>
            </a:r>
            <a:r>
              <a:rPr lang="de-CH" baseline="0" dirty="0" err="1" smtClean="0"/>
              <a:t>present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you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World </a:t>
            </a:r>
            <a:r>
              <a:rPr lang="de-CH" baseline="0" dirty="0" err="1" smtClean="0"/>
              <a:t>Overview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Conservation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Approaches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Technologies Network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how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trying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support</a:t>
            </a:r>
            <a:r>
              <a:rPr lang="de-CH" baseline="0" dirty="0" smtClean="0"/>
              <a:t> KM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DS </a:t>
            </a:r>
            <a:r>
              <a:rPr lang="de-CH" baseline="0" dirty="0" err="1" smtClean="0"/>
              <a:t>for</a:t>
            </a:r>
            <a:r>
              <a:rPr lang="de-CH" baseline="0" dirty="0" smtClean="0"/>
              <a:t> SLM.  WOCAT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hosted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CDE. </a:t>
            </a:r>
            <a:r>
              <a:rPr lang="de-CH" baseline="0" dirty="0" err="1" smtClean="0"/>
              <a:t>Some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you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may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have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heard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Centre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for</a:t>
            </a:r>
            <a:r>
              <a:rPr lang="de-CH" baseline="0" dirty="0" smtClean="0"/>
              <a:t> Development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Environment (CDE) </a:t>
            </a:r>
            <a:r>
              <a:rPr lang="de-CH" baseline="0" dirty="0" err="1" smtClean="0"/>
              <a:t>already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since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quite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some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years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have</a:t>
            </a:r>
            <a:r>
              <a:rPr lang="de-CH" baseline="0" dirty="0" smtClean="0"/>
              <a:t> an </a:t>
            </a:r>
            <a:r>
              <a:rPr lang="de-CH" baseline="0" dirty="0" err="1" smtClean="0"/>
              <a:t>office</a:t>
            </a:r>
            <a:r>
              <a:rPr lang="de-CH" baseline="0" dirty="0" smtClean="0"/>
              <a:t> in Vientiane. CDE </a:t>
            </a:r>
            <a:r>
              <a:rPr lang="de-CH" baseline="0" dirty="0" err="1" smtClean="0"/>
              <a:t>amongst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others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supporting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government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Lao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implement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Lao </a:t>
            </a:r>
            <a:r>
              <a:rPr lang="de-CH" baseline="0" dirty="0" err="1" smtClean="0"/>
              <a:t>Decide</a:t>
            </a:r>
            <a:r>
              <a:rPr lang="de-CH" baseline="0" dirty="0" smtClean="0"/>
              <a:t> Info </a:t>
            </a:r>
            <a:r>
              <a:rPr lang="de-CH" baseline="0" dirty="0" err="1" smtClean="0"/>
              <a:t>project</a:t>
            </a:r>
            <a:r>
              <a:rPr lang="de-CH" baseline="0" dirty="0" smtClean="0"/>
              <a:t>.  </a:t>
            </a:r>
          </a:p>
          <a:p>
            <a:r>
              <a:rPr lang="de-CH" dirty="0" err="1" smtClean="0"/>
              <a:t>My</a:t>
            </a:r>
            <a:r>
              <a:rPr lang="de-CH" dirty="0" smtClean="0"/>
              <a:t> </a:t>
            </a:r>
            <a:r>
              <a:rPr lang="de-CH" dirty="0" err="1" smtClean="0"/>
              <a:t>name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Nicole </a:t>
            </a:r>
            <a:r>
              <a:rPr lang="de-CH" dirty="0" err="1" smtClean="0"/>
              <a:t>Harari</a:t>
            </a:r>
            <a:r>
              <a:rPr lang="de-CH" dirty="0" smtClean="0"/>
              <a:t>. I am </a:t>
            </a:r>
            <a:r>
              <a:rPr lang="de-CH" dirty="0" err="1" smtClean="0"/>
              <a:t>working</a:t>
            </a:r>
            <a:r>
              <a:rPr lang="de-CH" dirty="0" smtClean="0"/>
              <a:t> </a:t>
            </a:r>
            <a:r>
              <a:rPr lang="de-CH" dirty="0" err="1" smtClean="0"/>
              <a:t>as</a:t>
            </a:r>
            <a:r>
              <a:rPr lang="de-CH" dirty="0" smtClean="0"/>
              <a:t> a </a:t>
            </a:r>
            <a:r>
              <a:rPr lang="de-CH" dirty="0" err="1" smtClean="0"/>
              <a:t>research</a:t>
            </a:r>
            <a:r>
              <a:rPr lang="de-CH" dirty="0" smtClean="0"/>
              <a:t> </a:t>
            </a:r>
            <a:r>
              <a:rPr lang="de-CH" dirty="0" err="1" smtClean="0"/>
              <a:t>scientist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project</a:t>
            </a:r>
            <a:r>
              <a:rPr lang="de-CH" dirty="0" smtClean="0"/>
              <a:t> </a:t>
            </a:r>
            <a:r>
              <a:rPr lang="de-CH" dirty="0" err="1" smtClean="0"/>
              <a:t>coordinator</a:t>
            </a:r>
            <a:r>
              <a:rPr lang="de-CH" dirty="0" smtClean="0"/>
              <a:t> at </a:t>
            </a:r>
            <a:r>
              <a:rPr lang="de-CH" dirty="0" err="1" smtClean="0"/>
              <a:t>the</a:t>
            </a:r>
            <a:r>
              <a:rPr lang="de-CH" dirty="0" smtClean="0"/>
              <a:t> WOCAT </a:t>
            </a:r>
            <a:r>
              <a:rPr lang="de-CH" dirty="0" err="1" smtClean="0"/>
              <a:t>Secretariat</a:t>
            </a:r>
            <a:r>
              <a:rPr lang="de-CH" dirty="0" smtClean="0"/>
              <a:t>.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DFBB7F-84A4-448B-9115-0918188674A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314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6DCA406-4B22-495C-B5EE-60BD6CB2FD1B}" type="slidenum">
              <a:rPr lang="en-GB" altLang="de-DE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15</a:t>
            </a:fld>
            <a:endParaRPr lang="en-GB" altLang="de-DE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987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13" tIns="45757" rIns="91513" bIns="45757" anchor="b"/>
          <a:lstStyle>
            <a:lvl1pPr>
              <a:defRPr sz="1400">
                <a:solidFill>
                  <a:srgbClr val="FF3300"/>
                </a:solidFill>
                <a:latin typeface="Arial" pitchFamily="34" charset="0"/>
              </a:defRPr>
            </a:lvl1pPr>
            <a:lvl2pPr marL="742950" indent="-285750">
              <a:defRPr sz="1400">
                <a:solidFill>
                  <a:srgbClr val="FF3300"/>
                </a:solidFill>
                <a:latin typeface="Arial" pitchFamily="34" charset="0"/>
              </a:defRPr>
            </a:lvl2pPr>
            <a:lvl3pPr marL="1143000" indent="-228600">
              <a:defRPr sz="1400">
                <a:solidFill>
                  <a:srgbClr val="FF3300"/>
                </a:solidFill>
                <a:latin typeface="Arial" pitchFamily="34" charset="0"/>
              </a:defRPr>
            </a:lvl3pPr>
            <a:lvl4pPr marL="1600200" indent="-228600">
              <a:defRPr sz="1400">
                <a:solidFill>
                  <a:srgbClr val="FF3300"/>
                </a:solidFill>
                <a:latin typeface="Arial" pitchFamily="34" charset="0"/>
              </a:defRPr>
            </a:lvl4pPr>
            <a:lvl5pPr marL="2057400" indent="-228600">
              <a:defRPr sz="1400">
                <a:solidFill>
                  <a:srgbClr val="FF33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CE91C52-37E6-4920-9982-A287AECB1D40}" type="slidenum">
              <a:rPr lang="en-GB" sz="120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algn="r" eaLnBrk="1" hangingPunct="1"/>
              <a:t>16</a:t>
            </a:fld>
            <a:endParaRPr lang="en-GB" sz="1200" smtClean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Where to invest?</a:t>
            </a:r>
          </a:p>
          <a:p>
            <a:pPr eaLnBrk="1" hangingPunct="1">
              <a:defRPr/>
            </a:pPr>
            <a:endParaRPr lang="en-US" sz="13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Which SLM technology and approach?</a:t>
            </a:r>
          </a:p>
          <a:p>
            <a:pPr eaLnBrk="1" hangingPunct="1">
              <a:defRPr/>
            </a:pP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Where? </a:t>
            </a:r>
          </a:p>
          <a:p>
            <a:pPr eaLnBrk="1" hangingPunct="1">
              <a:defRPr/>
            </a:pP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Costs?</a:t>
            </a:r>
          </a:p>
          <a:p>
            <a:pPr eaLnBrk="1" hangingPunct="1">
              <a:defRPr/>
            </a:pP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Impacts?</a:t>
            </a:r>
          </a:p>
          <a:p>
            <a:pPr eaLnBrk="1" hangingPunct="1">
              <a:defRPr/>
            </a:pP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Alleviating poverty?</a:t>
            </a:r>
          </a:p>
          <a:p>
            <a:pPr eaLnBrk="1" hangingPunct="1">
              <a:defRPr/>
            </a:pPr>
            <a:r>
              <a:rPr lang="de-CH" sz="13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Combatting desertification?</a:t>
            </a:r>
            <a:endParaRPr lang="en-US" sz="13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Adapted to climate change?</a:t>
            </a:r>
          </a:p>
        </p:txBody>
      </p:sp>
    </p:spTree>
    <p:extLst>
      <p:ext uri="{BB962C8B-B14F-4D97-AF65-F5344CB8AC3E}">
        <p14:creationId xmlns:p14="http://schemas.microsoft.com/office/powerpoint/2010/main" val="1914746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0250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2363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3213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2475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7967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3687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9407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5127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8A1AEAE-C618-4AD2-8FB0-F571A3CB13DE}" type="slidenum">
              <a:rPr lang="en-GB" altLang="de-DE" smtClean="0"/>
              <a:pPr>
                <a:spcBef>
                  <a:spcPct val="0"/>
                </a:spcBef>
              </a:pPr>
              <a:t>17</a:t>
            </a:fld>
            <a:endParaRPr lang="en-GB" altLang="de-DE" smtClean="0"/>
          </a:p>
        </p:txBody>
      </p:sp>
    </p:spTree>
    <p:extLst>
      <p:ext uri="{BB962C8B-B14F-4D97-AF65-F5344CB8AC3E}">
        <p14:creationId xmlns:p14="http://schemas.microsoft.com/office/powerpoint/2010/main" val="2367843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0250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2363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3213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2475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7967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3687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9407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5127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7694F8D-5C03-48C2-A939-F72D165F0A60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65893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375266-78DF-4997-A1FD-DA8BF459CFEA}" type="slidenum">
              <a:rPr lang="en-GB" smtClean="0"/>
              <a:pPr/>
              <a:t>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97901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Initiated</a:t>
            </a:r>
            <a:r>
              <a:rPr lang="de-CH" baseline="0" dirty="0" smtClean="0"/>
              <a:t> in 1992 </a:t>
            </a:r>
            <a:r>
              <a:rPr lang="de-CH" baseline="0" dirty="0" err="1" smtClean="0"/>
              <a:t>as</a:t>
            </a:r>
            <a:r>
              <a:rPr lang="de-CH" baseline="0" dirty="0" smtClean="0"/>
              <a:t> a </a:t>
            </a:r>
            <a:r>
              <a:rPr lang="de-CH" baseline="0" dirty="0" err="1" smtClean="0"/>
              <a:t>loose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network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soil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water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conservation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specialists</a:t>
            </a:r>
            <a:r>
              <a:rPr lang="de-CH" baseline="0" dirty="0" smtClean="0"/>
              <a:t> after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Rio </a:t>
            </a:r>
            <a:r>
              <a:rPr lang="de-CH" baseline="0" dirty="0" err="1" smtClean="0"/>
              <a:t>conference</a:t>
            </a:r>
            <a:r>
              <a:rPr lang="de-CH" baseline="0" dirty="0" smtClean="0"/>
              <a:t>.</a:t>
            </a:r>
          </a:p>
          <a:p>
            <a:r>
              <a:rPr lang="de-CH" baseline="0" dirty="0" smtClean="0"/>
              <a:t>CDE, ISRIC, FAO in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management</a:t>
            </a:r>
            <a:endParaRPr lang="de-CH" baseline="0" dirty="0" smtClean="0"/>
          </a:p>
          <a:p>
            <a:r>
              <a:rPr lang="de-CH" baseline="0" dirty="0" err="1" smtClean="0"/>
              <a:t>new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set-up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since</a:t>
            </a:r>
            <a:r>
              <a:rPr lang="de-CH" baseline="0" dirty="0" smtClean="0"/>
              <a:t> 2014: WOCAT International, </a:t>
            </a:r>
            <a:r>
              <a:rPr lang="de-CH" baseline="0" dirty="0" err="1" smtClean="0"/>
              <a:t>consisting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following</a:t>
            </a:r>
            <a:r>
              <a:rPr lang="de-CH" baseline="0" dirty="0" smtClean="0"/>
              <a:t> 9 </a:t>
            </a:r>
            <a:r>
              <a:rPr lang="de-CH" baseline="0" dirty="0" err="1" smtClean="0"/>
              <a:t>consortium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partners</a:t>
            </a:r>
            <a:r>
              <a:rPr lang="de-CH" baseline="0" dirty="0" smtClean="0"/>
              <a:t>. </a:t>
            </a:r>
          </a:p>
          <a:p>
            <a:r>
              <a:rPr lang="de-CH" baseline="0" dirty="0" smtClean="0"/>
              <a:t>SDC: </a:t>
            </a:r>
            <a:r>
              <a:rPr lang="de-CH" baseline="0" dirty="0" err="1" smtClean="0"/>
              <a:t>financed</a:t>
            </a:r>
            <a:r>
              <a:rPr lang="de-CH" baseline="0" dirty="0" smtClean="0"/>
              <a:t> WOCAT </a:t>
            </a:r>
            <a:r>
              <a:rPr lang="de-CH" baseline="0" dirty="0" err="1" smtClean="0"/>
              <a:t>since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more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than</a:t>
            </a:r>
            <a:r>
              <a:rPr lang="de-CH" baseline="0" dirty="0" smtClean="0"/>
              <a:t> 20 </a:t>
            </a:r>
            <a:r>
              <a:rPr lang="de-CH" baseline="0" dirty="0" err="1" smtClean="0"/>
              <a:t>years</a:t>
            </a:r>
            <a:r>
              <a:rPr lang="de-CH" baseline="0" dirty="0" smtClean="0"/>
              <a:t>.</a:t>
            </a:r>
          </a:p>
          <a:p>
            <a:r>
              <a:rPr lang="de-CH" baseline="0" dirty="0" smtClean="0"/>
              <a:t>CDE: </a:t>
            </a:r>
            <a:r>
              <a:rPr lang="de-CH" baseline="0" dirty="0" err="1" smtClean="0"/>
              <a:t>Founding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member</a:t>
            </a:r>
            <a:r>
              <a:rPr lang="de-CH" baseline="0" dirty="0" smtClean="0"/>
              <a:t>, </a:t>
            </a:r>
            <a:r>
              <a:rPr lang="de-CH" baseline="0" dirty="0" err="1" smtClean="0"/>
              <a:t>hosting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WOCAT </a:t>
            </a:r>
            <a:r>
              <a:rPr lang="de-CH" baseline="0" dirty="0" err="1" smtClean="0"/>
              <a:t>Secretariat</a:t>
            </a:r>
            <a:endParaRPr lang="de-CH" baseline="0" dirty="0" smtClean="0"/>
          </a:p>
          <a:p>
            <a:r>
              <a:rPr lang="de-CH" baseline="0" dirty="0" smtClean="0"/>
              <a:t>FAO: Land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Water</a:t>
            </a:r>
            <a:r>
              <a:rPr lang="de-CH" baseline="0" dirty="0" smtClean="0"/>
              <a:t> Resources Division</a:t>
            </a:r>
          </a:p>
          <a:p>
            <a:r>
              <a:rPr lang="de-CH" baseline="0" dirty="0" smtClean="0"/>
              <a:t>GIZ: German </a:t>
            </a:r>
            <a:r>
              <a:rPr lang="de-CH" baseline="0" dirty="0" err="1" smtClean="0"/>
              <a:t>Cooperation</a:t>
            </a:r>
            <a:r>
              <a:rPr lang="de-CH" baseline="0" dirty="0" smtClean="0"/>
              <a:t>, </a:t>
            </a:r>
            <a:r>
              <a:rPr lang="de-CH" baseline="0" dirty="0" err="1" smtClean="0"/>
              <a:t>very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active</a:t>
            </a:r>
            <a:r>
              <a:rPr lang="de-CH" baseline="0" dirty="0" smtClean="0"/>
              <a:t> in WOCAT</a:t>
            </a:r>
          </a:p>
          <a:p>
            <a:r>
              <a:rPr lang="de-CH" baseline="0" dirty="0" smtClean="0"/>
              <a:t>CIAT: Int. </a:t>
            </a:r>
            <a:r>
              <a:rPr lang="de-CH" baseline="0" dirty="0" err="1" smtClean="0"/>
              <a:t>Centre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for</a:t>
            </a:r>
            <a:r>
              <a:rPr lang="de-CH" baseline="0" dirty="0" smtClean="0"/>
              <a:t> Tropical </a:t>
            </a:r>
            <a:r>
              <a:rPr lang="de-CH" baseline="0" dirty="0" err="1" smtClean="0"/>
              <a:t>Agriculture</a:t>
            </a:r>
            <a:endParaRPr lang="de-CH" baseline="0" dirty="0" smtClean="0"/>
          </a:p>
          <a:p>
            <a:r>
              <a:rPr lang="de-CH" baseline="0" dirty="0" smtClean="0"/>
              <a:t>ISRIC: World </a:t>
            </a:r>
            <a:r>
              <a:rPr lang="de-CH" baseline="0" dirty="0" err="1" smtClean="0"/>
              <a:t>Soil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information</a:t>
            </a:r>
            <a:r>
              <a:rPr lang="de-CH" baseline="0" dirty="0" smtClean="0"/>
              <a:t> at </a:t>
            </a:r>
            <a:r>
              <a:rPr lang="de-CH" baseline="0" dirty="0" err="1" smtClean="0"/>
              <a:t>Wageningen</a:t>
            </a:r>
            <a:r>
              <a:rPr lang="de-CH" baseline="0" dirty="0" smtClean="0"/>
              <a:t> University in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Netherlands</a:t>
            </a:r>
            <a:endParaRPr lang="de-CH" baseline="0" dirty="0" smtClean="0"/>
          </a:p>
          <a:p>
            <a:r>
              <a:rPr lang="de-CH" baseline="0" dirty="0" smtClean="0"/>
              <a:t>ICARDA: </a:t>
            </a:r>
            <a:r>
              <a:rPr lang="de-CH" baseline="0" dirty="0" err="1" smtClean="0"/>
              <a:t>working</a:t>
            </a:r>
            <a:r>
              <a:rPr lang="de-CH" baseline="0" dirty="0" smtClean="0"/>
              <a:t> in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dry </a:t>
            </a:r>
            <a:r>
              <a:rPr lang="de-CH" baseline="0" dirty="0" err="1" smtClean="0"/>
              <a:t>areas</a:t>
            </a:r>
            <a:r>
              <a:rPr lang="de-CH" baseline="0" dirty="0" smtClean="0"/>
              <a:t>, Jordan </a:t>
            </a:r>
            <a:r>
              <a:rPr lang="de-CH" baseline="0" dirty="0" err="1" smtClean="0"/>
              <a:t>office</a:t>
            </a:r>
            <a:endParaRPr lang="de-CH" baseline="0" dirty="0" smtClean="0"/>
          </a:p>
          <a:p>
            <a:r>
              <a:rPr lang="de-CH" baseline="0" dirty="0" smtClean="0"/>
              <a:t>ICIMOD: in Nepal. Hosting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NEPCAT initiative.</a:t>
            </a:r>
          </a:p>
          <a:p>
            <a:r>
              <a:rPr lang="de-CH" baseline="0" dirty="0" smtClean="0"/>
              <a:t>University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Kwazulu</a:t>
            </a:r>
            <a:r>
              <a:rPr lang="de-CH" baseline="0" dirty="0" smtClean="0"/>
              <a:t> Natal in South </a:t>
            </a:r>
            <a:r>
              <a:rPr lang="de-CH" baseline="0" dirty="0" err="1" smtClean="0"/>
              <a:t>Africa</a:t>
            </a:r>
            <a:r>
              <a:rPr lang="de-CH" baseline="0" dirty="0" smtClean="0"/>
              <a:t>. South </a:t>
            </a:r>
            <a:r>
              <a:rPr lang="de-CH" baseline="0" dirty="0" err="1" smtClean="0"/>
              <a:t>Africa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a </a:t>
            </a:r>
            <a:r>
              <a:rPr lang="de-CH" baseline="0" dirty="0" err="1" smtClean="0"/>
              <a:t>very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active</a:t>
            </a:r>
            <a:r>
              <a:rPr lang="de-CH" baseline="0" dirty="0" smtClean="0"/>
              <a:t> WOCAT </a:t>
            </a:r>
            <a:r>
              <a:rPr lang="de-CH" baseline="0" dirty="0" err="1" smtClean="0"/>
              <a:t>member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supporting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various</a:t>
            </a:r>
            <a:r>
              <a:rPr lang="de-CH" baseline="0" dirty="0" smtClean="0"/>
              <a:t> African countries in </a:t>
            </a:r>
            <a:r>
              <a:rPr lang="de-CH" baseline="0" dirty="0" err="1" smtClean="0"/>
              <a:t>using</a:t>
            </a:r>
            <a:r>
              <a:rPr lang="de-CH" baseline="0" dirty="0" smtClean="0"/>
              <a:t> WOCAT </a:t>
            </a:r>
            <a:r>
              <a:rPr lang="de-CH" baseline="0" dirty="0" err="1" smtClean="0"/>
              <a:t>tools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methods</a:t>
            </a:r>
            <a:r>
              <a:rPr lang="de-CH" baseline="0" dirty="0" smtClean="0"/>
              <a:t>.</a:t>
            </a:r>
          </a:p>
          <a:p>
            <a:endParaRPr lang="de-CH" baseline="0" dirty="0" smtClean="0"/>
          </a:p>
          <a:p>
            <a:r>
              <a:rPr lang="de-CH" baseline="0" dirty="0" err="1" smtClean="0"/>
              <a:t>with</a:t>
            </a:r>
            <a:r>
              <a:rPr lang="de-CH" baseline="0" dirty="0" smtClean="0"/>
              <a:t> 9 </a:t>
            </a:r>
            <a:r>
              <a:rPr lang="de-CH" baseline="0" dirty="0" err="1" smtClean="0"/>
              <a:t>consortium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partners</a:t>
            </a:r>
            <a:endParaRPr lang="de-CH" baseline="0" dirty="0" smtClean="0"/>
          </a:p>
          <a:p>
            <a:r>
              <a:rPr lang="de-CH" baseline="0" dirty="0" smtClean="0"/>
              <a:t>WOCAT </a:t>
            </a:r>
            <a:r>
              <a:rPr lang="de-CH" baseline="0" dirty="0" err="1" smtClean="0"/>
              <a:t>goes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new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DFBB7F-84A4-448B-9115-0918188674A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672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Standardized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harmonized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knowledge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system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getting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increased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recognition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many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partners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agencies</a:t>
            </a:r>
            <a:r>
              <a:rPr lang="de-CH" baseline="0" dirty="0" smtClean="0"/>
              <a:t>. This </a:t>
            </a:r>
            <a:r>
              <a:rPr lang="de-CH" baseline="0" dirty="0" err="1" smtClean="0"/>
              <a:t>culminated</a:t>
            </a:r>
            <a:r>
              <a:rPr lang="de-CH" baseline="0" dirty="0" smtClean="0"/>
              <a:t> last </a:t>
            </a:r>
            <a:r>
              <a:rPr lang="de-CH" baseline="0" dirty="0" err="1" smtClean="0"/>
              <a:t>year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recognition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UNCCD </a:t>
            </a:r>
            <a:r>
              <a:rPr lang="de-CH" baseline="0" dirty="0" err="1" smtClean="0"/>
              <a:t>as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recommended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database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best</a:t>
            </a:r>
            <a:r>
              <a:rPr lang="de-CH" baseline="0" dirty="0" smtClean="0"/>
              <a:t> SLM </a:t>
            </a:r>
            <a:r>
              <a:rPr lang="de-CH" baseline="0" dirty="0" err="1" smtClean="0"/>
              <a:t>practices</a:t>
            </a:r>
            <a:r>
              <a:rPr lang="de-CH" baseline="0" dirty="0" smtClean="0"/>
              <a:t>.</a:t>
            </a:r>
            <a:endParaRPr lang="de-CH" dirty="0" smtClean="0"/>
          </a:p>
          <a:p>
            <a:r>
              <a:rPr lang="de-CH" dirty="0" smtClean="0"/>
              <a:t>Recognition: </a:t>
            </a:r>
            <a:r>
              <a:rPr lang="de-CH" dirty="0" err="1" smtClean="0"/>
              <a:t>many</a:t>
            </a:r>
            <a:r>
              <a:rPr lang="de-CH" dirty="0" smtClean="0"/>
              <a:t> </a:t>
            </a:r>
            <a:r>
              <a:rPr lang="de-CH" dirty="0" err="1" smtClean="0"/>
              <a:t>partners</a:t>
            </a:r>
            <a:r>
              <a:rPr lang="de-CH" dirty="0" smtClean="0"/>
              <a:t> </a:t>
            </a:r>
            <a:r>
              <a:rPr lang="de-CH" dirty="0" err="1" smtClean="0"/>
              <a:t>know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use</a:t>
            </a:r>
            <a:r>
              <a:rPr lang="de-CH" dirty="0" smtClean="0"/>
              <a:t> </a:t>
            </a:r>
            <a:r>
              <a:rPr lang="de-CH" dirty="0" err="1" smtClean="0"/>
              <a:t>WOCATand</a:t>
            </a:r>
            <a:r>
              <a:rPr lang="de-CH" dirty="0" smtClean="0"/>
              <a:t> </a:t>
            </a:r>
            <a:r>
              <a:rPr lang="de-CH" dirty="0" err="1" smtClean="0"/>
              <a:t>recently</a:t>
            </a:r>
            <a:r>
              <a:rPr lang="de-CH" dirty="0" smtClean="0"/>
              <a:t> </a:t>
            </a:r>
            <a:r>
              <a:rPr lang="de-CH" dirty="0" err="1" smtClean="0"/>
              <a:t>we</a:t>
            </a:r>
            <a:r>
              <a:rPr lang="de-CH" dirty="0" smtClean="0"/>
              <a:t> </a:t>
            </a:r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getting</a:t>
            </a:r>
            <a:r>
              <a:rPr lang="de-CH" dirty="0" smtClean="0"/>
              <a:t> </a:t>
            </a:r>
            <a:r>
              <a:rPr lang="de-CH" dirty="0" err="1" smtClean="0"/>
              <a:t>official</a:t>
            </a:r>
            <a:r>
              <a:rPr lang="de-CH" dirty="0" smtClean="0"/>
              <a:t> </a:t>
            </a:r>
            <a:r>
              <a:rPr lang="de-CH" dirty="0" err="1" smtClean="0"/>
              <a:t>recognition</a:t>
            </a:r>
            <a:r>
              <a:rPr lang="de-CH" dirty="0" smtClean="0"/>
              <a:t>: </a:t>
            </a:r>
            <a:r>
              <a:rPr lang="de-CH" dirty="0" err="1" smtClean="0"/>
              <a:t>one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milestones</a:t>
            </a:r>
            <a:r>
              <a:rPr lang="de-CH" baseline="0" dirty="0" smtClean="0"/>
              <a:t> was last </a:t>
            </a:r>
            <a:r>
              <a:rPr lang="de-CH" baseline="0" dirty="0" err="1" smtClean="0"/>
              <a:t>year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with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visit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Monique </a:t>
            </a:r>
            <a:r>
              <a:rPr lang="de-CH" baseline="0" dirty="0" err="1" smtClean="0"/>
              <a:t>Barbut</a:t>
            </a:r>
            <a:r>
              <a:rPr lang="de-CH" baseline="0" dirty="0" smtClean="0"/>
              <a:t>, Executive General UNCCD</a:t>
            </a:r>
          </a:p>
          <a:p>
            <a:r>
              <a:rPr lang="de-CH" baseline="0" dirty="0" smtClean="0"/>
              <a:t>Primary </a:t>
            </a:r>
            <a:r>
              <a:rPr lang="de-CH" baseline="0" dirty="0" err="1" smtClean="0"/>
              <a:t>recommended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db</a:t>
            </a:r>
            <a:r>
              <a:rPr lang="de-CH" baseline="0" dirty="0" smtClean="0"/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DFBB7F-84A4-448B-9115-0918188674A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626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6700" indent="-266700">
              <a:spcAft>
                <a:spcPts val="600"/>
              </a:spcAft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 standardized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questionnaires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for documentation and evaluation of SLM technologies and approaches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production of knowledge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spcAft>
                <a:spcPts val="600"/>
              </a:spcAft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for storage, search, analysis and exchange of SLM technologies and approaches  </a:t>
            </a:r>
          </a:p>
          <a:p>
            <a:pPr marL="266700" indent="-266700">
              <a:spcAft>
                <a:spcPts val="600"/>
              </a:spcAft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mapping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tool for local and regional spatial assessment of land degradation and SLM </a:t>
            </a:r>
          </a:p>
          <a:p>
            <a:pPr marL="266700" indent="-266700">
              <a:spcAft>
                <a:spcPts val="600"/>
              </a:spcAft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modules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topics on global issues such as CC adaptation and watershed management</a:t>
            </a:r>
          </a:p>
          <a:p>
            <a:pPr marL="266700" indent="-266700">
              <a:spcAft>
                <a:spcPts val="600"/>
              </a:spcAft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decision support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tool for selection and scaling-up of identified best practices</a:t>
            </a:r>
          </a:p>
          <a:p>
            <a:pPr marL="266700" indent="-266700">
              <a:spcAft>
                <a:spcPts val="600"/>
              </a:spcAft>
              <a:defRPr/>
            </a:pP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CH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49FAE8-7241-4C47-A728-8D595DC682F5}" type="slidenum">
              <a:rPr lang="en-GB" altLang="de-DE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9</a:t>
            </a:fld>
            <a:endParaRPr lang="en-GB" altLang="de-DE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79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F7892E-C632-412C-8ED0-F8BB850F5C77}" type="slidenum">
              <a:rPr lang="en-GB" altLang="de-DE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10</a:t>
            </a:fld>
            <a:endParaRPr lang="en-GB" altLang="de-DE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339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Wider </a:t>
            </a:r>
            <a:r>
              <a:rPr lang="de-CH" dirty="0" err="1" smtClean="0"/>
              <a:t>range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valuable</a:t>
            </a:r>
            <a:r>
              <a:rPr lang="de-CH" baseline="0" dirty="0" smtClean="0"/>
              <a:t> SLM </a:t>
            </a:r>
            <a:r>
              <a:rPr lang="de-CH" baseline="0" dirty="0" err="1" smtClean="0"/>
              <a:t>knowledge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needs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made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availabel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different </a:t>
            </a:r>
            <a:r>
              <a:rPr lang="de-CH" baseline="0" dirty="0" err="1" smtClean="0"/>
              <a:t>users</a:t>
            </a:r>
            <a:r>
              <a:rPr lang="de-CH" baseline="0" dirty="0" smtClean="0"/>
              <a:t> in different </a:t>
            </a:r>
            <a:r>
              <a:rPr lang="de-CH" baseline="0" dirty="0" err="1" smtClean="0"/>
              <a:t>attractive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use-full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formates</a:t>
            </a:r>
            <a:endParaRPr lang="de-CH" baseline="0" dirty="0" smtClean="0"/>
          </a:p>
          <a:p>
            <a:endParaRPr lang="de-CH" baseline="0" dirty="0" smtClean="0"/>
          </a:p>
          <a:p>
            <a:r>
              <a:rPr lang="de-CH" baseline="0" dirty="0" smtClean="0"/>
              <a:t>Lots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do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improve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access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this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valuable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knowledge</a:t>
            </a:r>
            <a:r>
              <a:rPr lang="de-CH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DFBB7F-84A4-448B-9115-0918188674A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61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3B47A2-9EDD-4D75-A748-AFCDAF3000E2}" type="slidenum">
              <a:rPr lang="en-GB" altLang="de-DE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12</a:t>
            </a:fld>
            <a:endParaRPr lang="en-GB" altLang="de-DE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78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75025C4-73AB-42BC-B0AE-2F0086B8010C}" type="slidenum">
              <a:rPr lang="en-GB" altLang="de-DE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GB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3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6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1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58800"/>
            <a:ext cx="1828800" cy="355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558800"/>
            <a:ext cx="5335587" cy="355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01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4E53C-34CF-41C5-AC87-B09E727991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241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44B66-5A7C-47F7-A6D4-177778B252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168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81075"/>
            <a:ext cx="4244975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244975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8C3E2-E808-4CB5-8433-95BDDEE785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674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7711-51EC-4919-BDDF-A4B421F4F9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7998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E66B2-68CF-484B-8F99-0F76B94609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16172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C4BAB-B2C3-445D-B252-A6612E1813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819949" y="694944"/>
            <a:ext cx="1185062" cy="2852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8708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FDD72-1895-49CC-B74F-87F973D355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703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69EC0-9684-4A39-BB6E-06EAE7A834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3317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36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F23CD-FDC5-4DFC-A782-F00AD3E679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51293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0"/>
            <a:ext cx="2178050" cy="623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383337" cy="623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91C4B-ED5B-4403-8FB6-FC7231A07F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5056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9388" y="0"/>
            <a:ext cx="8713787" cy="623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C773E-A97A-48FD-AFAC-7373292847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33927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8DAD4-B7C5-42F3-97CA-FED5835DB291}" type="slidenum">
              <a:rPr lang="de-CH">
                <a:solidFill>
                  <a:srgbClr val="000000"/>
                </a:solidFill>
              </a:rPr>
              <a:pPr/>
              <a:t>‹#›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7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286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943100"/>
            <a:ext cx="3581400" cy="2171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813" y="1943100"/>
            <a:ext cx="3582987" cy="2171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7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25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7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159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9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445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E3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558800"/>
            <a:ext cx="73167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altLang="en-US" smtClean="0"/>
              <a:t>Mastertitelformat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943100"/>
            <a:ext cx="7316787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altLang="en-US" smtClean="0"/>
              <a:t>Mastertextformat bearbeiten</a:t>
            </a:r>
          </a:p>
          <a:p>
            <a:pPr lvl="1"/>
            <a:r>
              <a:rPr lang="de-CH" altLang="en-US" smtClean="0"/>
              <a:t>Zweite Ebene</a:t>
            </a:r>
          </a:p>
          <a:p>
            <a:pPr lvl="2"/>
            <a:r>
              <a:rPr lang="de-CH" altLang="en-US" smtClean="0"/>
              <a:t>Dritte Ebene</a:t>
            </a:r>
          </a:p>
          <a:p>
            <a:pPr lvl="3"/>
            <a:r>
              <a:rPr lang="de-CH" altLang="en-US" smtClean="0"/>
              <a:t>Vierte Ebene</a:t>
            </a:r>
          </a:p>
          <a:p>
            <a:pPr lvl="4"/>
            <a:r>
              <a:rPr lang="de-CH" altLang="en-US" smtClean="0"/>
              <a:t>Fünfte Ebene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07" r:id="rId1"/>
    <p:sldLayoutId id="2147486708" r:id="rId2"/>
    <p:sldLayoutId id="2147486709" r:id="rId3"/>
    <p:sldLayoutId id="2147486710" r:id="rId4"/>
    <p:sldLayoutId id="2147486711" r:id="rId5"/>
    <p:sldLayoutId id="2147486712" r:id="rId6"/>
    <p:sldLayoutId id="2147486713" r:id="rId7"/>
    <p:sldLayoutId id="2147486714" r:id="rId8"/>
    <p:sldLayoutId id="2147486715" r:id="rId9"/>
    <p:sldLayoutId id="2147486716" r:id="rId10"/>
    <p:sldLayoutId id="2147486717" r:id="rId11"/>
  </p:sldLayoutIdLst>
  <p:txStyles>
    <p:title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9pPr>
    </p:titleStyle>
    <p:bodyStyle>
      <a:lvl1pPr marL="379413" indent="-379413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Times"/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1139825" indent="-37465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Times"/>
        <a:buChar char="•"/>
        <a:defRPr sz="2600">
          <a:solidFill>
            <a:schemeClr val="tx1"/>
          </a:solidFill>
          <a:latin typeface="+mn-lt"/>
        </a:defRPr>
      </a:lvl2pPr>
      <a:lvl3pPr marL="1909763" indent="-411163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Times"/>
        <a:buChar char="•"/>
        <a:defRPr sz="2200">
          <a:solidFill>
            <a:schemeClr val="tx1"/>
          </a:solidFill>
          <a:latin typeface="+mn-lt"/>
        </a:defRPr>
      </a:lvl3pPr>
      <a:lvl4pPr marL="2670175" indent="-401638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Times"/>
        <a:buChar char="•"/>
        <a:defRPr>
          <a:solidFill>
            <a:schemeClr val="tx1"/>
          </a:solidFill>
          <a:latin typeface="+mn-lt"/>
        </a:defRPr>
      </a:lvl4pPr>
      <a:lvl5pPr marL="3430588" indent="-369888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Times"/>
        <a:buChar char="•"/>
        <a:defRPr>
          <a:solidFill>
            <a:schemeClr val="tx1"/>
          </a:solidFill>
          <a:latin typeface="+mn-lt"/>
        </a:defRPr>
      </a:lvl5pPr>
      <a:lvl6pPr marL="3887788" indent="-369888" algn="l" rtl="0" fontAlgn="base">
        <a:lnSpc>
          <a:spcPct val="8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tx1"/>
          </a:solidFill>
          <a:latin typeface="+mn-lt"/>
        </a:defRPr>
      </a:lvl6pPr>
      <a:lvl7pPr marL="4344988" indent="-369888" algn="l" rtl="0" fontAlgn="base">
        <a:lnSpc>
          <a:spcPct val="8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tx1"/>
          </a:solidFill>
          <a:latin typeface="+mn-lt"/>
        </a:defRPr>
      </a:lvl7pPr>
      <a:lvl8pPr marL="4802188" indent="-369888" algn="l" rtl="0" fontAlgn="base">
        <a:lnSpc>
          <a:spcPct val="8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tx1"/>
          </a:solidFill>
          <a:latin typeface="+mn-lt"/>
        </a:defRPr>
      </a:lvl8pPr>
      <a:lvl9pPr marL="5259388" indent="-369888" algn="l" rtl="0" fontAlgn="base">
        <a:lnSpc>
          <a:spcPct val="8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13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5532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1E469DE-3161-46EA-825F-112B05564B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77724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914400" y="1243012"/>
            <a:ext cx="10191750" cy="5386388"/>
          </a:xfrm>
          <a:prstGeom prst="rect">
            <a:avLst/>
          </a:prstGeom>
          <a:solidFill>
            <a:srgbClr val="ECC38C">
              <a:alpha val="2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86" y="396469"/>
            <a:ext cx="1551712" cy="55386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1" y="0"/>
            <a:ext cx="7277100" cy="7086600"/>
          </a:xfrm>
          <a:prstGeom prst="rect">
            <a:avLst/>
          </a:prstGeom>
          <a:solidFill>
            <a:srgbClr val="ECC38C">
              <a:alpha val="2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2993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46" r:id="rId1"/>
    <p:sldLayoutId id="2147486747" r:id="rId2"/>
    <p:sldLayoutId id="2147486748" r:id="rId3"/>
    <p:sldLayoutId id="2147486749" r:id="rId4"/>
    <p:sldLayoutId id="2147486750" r:id="rId5"/>
    <p:sldLayoutId id="2147486751" r:id="rId6"/>
    <p:sldLayoutId id="2147486752" r:id="rId7"/>
    <p:sldLayoutId id="2147486753" r:id="rId8"/>
    <p:sldLayoutId id="2147486754" r:id="rId9"/>
    <p:sldLayoutId id="2147486755" r:id="rId10"/>
    <p:sldLayoutId id="2147486756" r:id="rId11"/>
    <p:sldLayoutId id="2147486762" r:id="rId12"/>
  </p:sldLayoutIdLst>
  <p:transition spd="slow"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J:\DATA%20(D)\Tv-video\WOCAT\Greener%20land%20bluer%20water\Video%20Presentation%20all%20Tajikistan%20Ts%20As,%20DRR-Kenya\iskandar.mp4" TargetMode="External"/><Relationship Id="rId6" Type="http://schemas.openxmlformats.org/officeDocument/2006/relationships/image" Target="../media/image63.wmf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65.png"/><Relationship Id="rId10" Type="http://schemas.openxmlformats.org/officeDocument/2006/relationships/image" Target="../media/image76.png"/><Relationship Id="rId4" Type="http://schemas.openxmlformats.org/officeDocument/2006/relationships/image" Target="../media/image71.jpe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www.unccd.int/en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diagramData" Target="../diagrams/data1.xml"/><Relationship Id="rId21" Type="http://schemas.openxmlformats.org/officeDocument/2006/relationships/image" Target="../media/image54.png"/><Relationship Id="rId7" Type="http://schemas.microsoft.com/office/2007/relationships/diagramDrawing" Target="../diagrams/drawing1.xml"/><Relationship Id="rId12" Type="http://schemas.openxmlformats.org/officeDocument/2006/relationships/image" Target="../media/image45.pn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9.pn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4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89" y="4947684"/>
            <a:ext cx="2552439" cy="16905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-67922" y="-86263"/>
            <a:ext cx="9349945" cy="13550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67" y="4947684"/>
            <a:ext cx="2545809" cy="1690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19" y="4947684"/>
            <a:ext cx="2254102" cy="1690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28" y="4947684"/>
            <a:ext cx="2254101" cy="169057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-38867" y="4947684"/>
            <a:ext cx="920329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-59296" y="6638260"/>
            <a:ext cx="920329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16030" y="1361830"/>
            <a:ext cx="7290610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FF3300"/>
                </a:solidFill>
                <a:latin typeface="Arial" pitchFamily="34" charset="0"/>
              </a:defRPr>
            </a:lvl1pPr>
            <a:lvl2pPr marL="742950" indent="-285750">
              <a:defRPr sz="1400">
                <a:solidFill>
                  <a:srgbClr val="FF3300"/>
                </a:solidFill>
                <a:latin typeface="Arial" pitchFamily="34" charset="0"/>
              </a:defRPr>
            </a:lvl2pPr>
            <a:lvl3pPr marL="1143000" indent="-228600">
              <a:defRPr sz="1400">
                <a:solidFill>
                  <a:srgbClr val="FF3300"/>
                </a:solidFill>
                <a:latin typeface="Arial" pitchFamily="34" charset="0"/>
              </a:defRPr>
            </a:lvl3pPr>
            <a:lvl4pPr marL="1600200" indent="-228600">
              <a:defRPr sz="1400">
                <a:solidFill>
                  <a:srgbClr val="FF3300"/>
                </a:solidFill>
                <a:latin typeface="Arial" pitchFamily="34" charset="0"/>
              </a:defRPr>
            </a:lvl4pPr>
            <a:lvl5pPr marL="2057400" indent="-228600">
              <a:defRPr sz="1400">
                <a:solidFill>
                  <a:srgbClr val="FF33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9pPr>
          </a:lstStyle>
          <a:p>
            <a:r>
              <a:rPr lang="es-ES" sz="2400" b="1" dirty="0">
                <a:solidFill>
                  <a:srgbClr val="000000"/>
                </a:solidFill>
                <a:cs typeface="Arial" pitchFamily="34" charset="0"/>
              </a:rPr>
              <a:t>Panorama Mundial de Enfoques y Tecnologías </a:t>
            </a:r>
            <a:r>
              <a:rPr lang="es-ES" sz="2400" b="1" dirty="0" smtClean="0">
                <a:solidFill>
                  <a:schemeClr val="tx1"/>
                </a:solidFill>
                <a:cs typeface="Arial" pitchFamily="34" charset="0"/>
              </a:rPr>
              <a:t>para</a:t>
            </a:r>
            <a:r>
              <a:rPr lang="es-ES" sz="2400" b="1" dirty="0" smtClean="0">
                <a:solidFill>
                  <a:srgbClr val="000000"/>
                </a:solidFill>
                <a:cs typeface="Arial" pitchFamily="34" charset="0"/>
              </a:rPr>
              <a:t> la Conservación</a:t>
            </a:r>
            <a:endParaRPr lang="de-CH" sz="2400" b="1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de-CH" sz="3200" b="1" dirty="0" err="1" smtClean="0">
                <a:solidFill>
                  <a:srgbClr val="000000"/>
                </a:solidFill>
                <a:cs typeface="Arial" pitchFamily="34" charset="0"/>
              </a:rPr>
              <a:t>Gestión</a:t>
            </a:r>
            <a:r>
              <a:rPr lang="de-CH" sz="3200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CH" sz="3200" b="1" dirty="0">
                <a:solidFill>
                  <a:srgbClr val="000000"/>
                </a:solidFill>
                <a:cs typeface="Arial" pitchFamily="34" charset="0"/>
              </a:rPr>
              <a:t>del </a:t>
            </a:r>
            <a:r>
              <a:rPr lang="de-CH" sz="3200" b="1" dirty="0" err="1">
                <a:solidFill>
                  <a:srgbClr val="000000"/>
                </a:solidFill>
                <a:cs typeface="Arial" pitchFamily="34" charset="0"/>
              </a:rPr>
              <a:t>conocimiento</a:t>
            </a:r>
            <a:endParaRPr lang="de-CH" sz="3200" b="1" dirty="0">
              <a:solidFill>
                <a:srgbClr val="000000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sz="3200" b="1" dirty="0">
                <a:solidFill>
                  <a:srgbClr val="000000"/>
                </a:solidFill>
                <a:cs typeface="Arial" pitchFamily="34" charset="0"/>
              </a:rPr>
              <a:t> y </a:t>
            </a:r>
            <a:r>
              <a:rPr lang="en-GB" sz="3200" b="1" dirty="0" err="1">
                <a:solidFill>
                  <a:srgbClr val="000000"/>
                </a:solidFill>
                <a:cs typeface="Arial" pitchFamily="34" charset="0"/>
              </a:rPr>
              <a:t>toma</a:t>
            </a:r>
            <a:r>
              <a:rPr lang="en-GB" sz="3200" b="1" dirty="0">
                <a:solidFill>
                  <a:srgbClr val="000000"/>
                </a:solidFill>
                <a:cs typeface="Arial" pitchFamily="34" charset="0"/>
              </a:rPr>
              <a:t> de </a:t>
            </a:r>
            <a:r>
              <a:rPr lang="en-GB" sz="3200" b="1" dirty="0" err="1">
                <a:solidFill>
                  <a:srgbClr val="000000"/>
                </a:solidFill>
                <a:cs typeface="Arial" pitchFamily="34" charset="0"/>
              </a:rPr>
              <a:t>decisiones</a:t>
            </a:r>
            <a:r>
              <a:rPr lang="en-GB" sz="3200" b="1" dirty="0">
                <a:solidFill>
                  <a:srgbClr val="000000"/>
                </a:solidFill>
                <a:cs typeface="Arial" pitchFamily="34" charset="0"/>
              </a:rPr>
              <a:t> para </a:t>
            </a:r>
            <a:r>
              <a:rPr lang="en-GB" sz="3200" b="1" dirty="0" smtClean="0">
                <a:solidFill>
                  <a:srgbClr val="000000"/>
                </a:solidFill>
                <a:cs typeface="Arial" pitchFamily="34" charset="0"/>
              </a:rPr>
              <a:t>el </a:t>
            </a:r>
            <a:r>
              <a:rPr lang="en-GB" sz="3200" b="1" dirty="0" err="1" smtClean="0">
                <a:solidFill>
                  <a:srgbClr val="000000"/>
                </a:solidFill>
                <a:cs typeface="Arial" pitchFamily="34" charset="0"/>
              </a:rPr>
              <a:t>manejo</a:t>
            </a:r>
            <a:r>
              <a:rPr lang="en-GB" sz="3200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GB" sz="3200" b="1" dirty="0" err="1" smtClean="0">
                <a:solidFill>
                  <a:srgbClr val="000000"/>
                </a:solidFill>
                <a:cs typeface="Arial" pitchFamily="34" charset="0"/>
              </a:rPr>
              <a:t>sostenible</a:t>
            </a:r>
            <a:r>
              <a:rPr lang="en-GB" sz="3200" b="1" dirty="0" smtClean="0">
                <a:solidFill>
                  <a:srgbClr val="000000"/>
                </a:solidFill>
                <a:cs typeface="Arial" pitchFamily="34" charset="0"/>
              </a:rPr>
              <a:t> de </a:t>
            </a:r>
            <a:r>
              <a:rPr lang="en-GB" sz="3200" b="1" dirty="0" err="1" smtClean="0">
                <a:solidFill>
                  <a:srgbClr val="000000"/>
                </a:solidFill>
                <a:cs typeface="Arial" pitchFamily="34" charset="0"/>
              </a:rPr>
              <a:t>tierras</a:t>
            </a:r>
            <a:r>
              <a:rPr lang="en-GB" sz="3200" b="1" dirty="0" smtClean="0">
                <a:solidFill>
                  <a:srgbClr val="000000"/>
                </a:solidFill>
                <a:cs typeface="Arial" pitchFamily="34" charset="0"/>
              </a:rPr>
              <a:t> (MST)</a:t>
            </a:r>
            <a:endParaRPr lang="en-GB" dirty="0" smtClean="0">
              <a:solidFill>
                <a:srgbClr val="000000"/>
              </a:solidFill>
              <a:cs typeface="Arial" pitchFamily="34" charset="0"/>
            </a:endParaRPr>
          </a:p>
          <a:p>
            <a:endParaRPr lang="en-GB" sz="1600" dirty="0" smtClean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WOCAT </a:t>
            </a:r>
            <a:r>
              <a:rPr lang="en-GB" dirty="0" err="1" smtClean="0">
                <a:solidFill>
                  <a:srgbClr val="000000"/>
                </a:solidFill>
                <a:cs typeface="Arial" pitchFamily="34" charset="0"/>
              </a:rPr>
              <a:t>Secretaría</a:t>
            </a: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, Nicole Harari </a:t>
            </a:r>
          </a:p>
          <a:p>
            <a:r>
              <a:rPr lang="en-GB" dirty="0">
                <a:solidFill>
                  <a:srgbClr val="000000"/>
                </a:solidFill>
                <a:cs typeface="Arial" pitchFamily="34" charset="0"/>
              </a:rPr>
              <a:t>Centro </a:t>
            </a: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para el </a:t>
            </a:r>
            <a:r>
              <a:rPr lang="en-GB" dirty="0" err="1" smtClean="0">
                <a:solidFill>
                  <a:srgbClr val="000000"/>
                </a:solidFill>
                <a:cs typeface="Arial" pitchFamily="34" charset="0"/>
              </a:rPr>
              <a:t>Desarrollo</a:t>
            </a: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 y el </a:t>
            </a:r>
            <a:r>
              <a:rPr lang="en-GB" dirty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edio </a:t>
            </a:r>
            <a:r>
              <a:rPr lang="en-GB" dirty="0" err="1" smtClean="0">
                <a:solidFill>
                  <a:srgbClr val="000000"/>
                </a:solidFill>
                <a:cs typeface="Arial" pitchFamily="34" charset="0"/>
              </a:rPr>
              <a:t>Ambiente</a:t>
            </a: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 (CDE), </a:t>
            </a:r>
            <a:r>
              <a:rPr lang="en-GB" dirty="0">
                <a:solidFill>
                  <a:srgbClr val="000000"/>
                </a:solidFill>
                <a:cs typeface="Arial" pitchFamily="34" charset="0"/>
              </a:rPr>
              <a:t>Universidad de </a:t>
            </a: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Berna, </a:t>
            </a:r>
            <a:r>
              <a:rPr lang="en-GB" dirty="0" err="1">
                <a:solidFill>
                  <a:srgbClr val="000000"/>
                </a:solidFill>
                <a:cs typeface="Arial" pitchFamily="34" charset="0"/>
              </a:rPr>
              <a:t>Suiza</a:t>
            </a:r>
            <a:endParaRPr lang="en-GB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4098" name="Picture 2" descr="D:\01 VIDEO WOCAT\04 LOGOS GENERAL\cde_Logo_ne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58" y="148326"/>
            <a:ext cx="7905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4" y="244196"/>
            <a:ext cx="3153380" cy="8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480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157163" y="1509712"/>
            <a:ext cx="2997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indent="0">
              <a:spcBef>
                <a:spcPct val="40000"/>
              </a:spcBef>
              <a:buFontTx/>
              <a:buNone/>
              <a:defRPr/>
            </a:pPr>
            <a:r>
              <a:rPr lang="es-AR" altLang="en-US" sz="2000" b="1" dirty="0" smtClean="0">
                <a:latin typeface="Arial" panose="020B0604020202020204" pitchFamily="34" charset="0"/>
              </a:rPr>
              <a:t>Sumario </a:t>
            </a: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§"/>
              <a:defRPr/>
            </a:pPr>
            <a:r>
              <a:rPr lang="es-AR" altLang="en-US" sz="1800" dirty="0" smtClean="0">
                <a:latin typeface="Arial" panose="020B0604020202020204" pitchFamily="34" charset="0"/>
              </a:rPr>
              <a:t>generado automáticamente</a:t>
            </a: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§"/>
              <a:defRPr/>
            </a:pPr>
            <a:r>
              <a:rPr lang="es-AR" altLang="en-US" sz="1800" dirty="0" smtClean="0">
                <a:latin typeface="Arial" panose="020B0604020202020204" pitchFamily="34" charset="0"/>
              </a:rPr>
              <a:t>en todos idiomas</a:t>
            </a: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§"/>
              <a:defRPr/>
            </a:pPr>
            <a:r>
              <a:rPr lang="es-AR" altLang="en-US" sz="1800" dirty="0" smtClean="0">
                <a:latin typeface="Arial" panose="020B0604020202020204" pitchFamily="34" charset="0"/>
              </a:rPr>
              <a:t>compilaciones de BP; hojas de información para extensión agraria</a:t>
            </a: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§"/>
              <a:defRPr/>
            </a:pPr>
            <a:endParaRPr lang="es-AR" altLang="en-US" sz="1800" dirty="0" smtClean="0">
              <a:latin typeface="Arial" panose="020B0604020202020204" pitchFamily="34" charset="0"/>
            </a:endParaRP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§"/>
              <a:defRPr/>
            </a:pPr>
            <a:endParaRPr lang="es-AR" altLang="en-US" sz="1800" dirty="0" smtClean="0">
              <a:latin typeface="Arial" panose="020B0604020202020204" pitchFamily="34" charset="0"/>
            </a:endParaRP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§"/>
              <a:defRPr/>
            </a:pPr>
            <a:endParaRPr lang="es-AR" altLang="en-US" sz="2400" dirty="0" smtClean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1028700"/>
            <a:ext cx="3959225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1158875"/>
            <a:ext cx="3649662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414463"/>
            <a:ext cx="3609975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9"/>
          <p:cNvSpPr txBox="1">
            <a:spLocks noChangeArrowheads="1"/>
          </p:cNvSpPr>
          <p:nvPr/>
        </p:nvSpPr>
        <p:spPr bwMode="auto">
          <a:xfrm>
            <a:off x="4457700" y="2113021"/>
            <a:ext cx="1168400" cy="338138"/>
          </a:xfrm>
          <a:prstGeom prst="rect">
            <a:avLst/>
          </a:prstGeom>
          <a:solidFill>
            <a:srgbClr val="FFFFFF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Dónde</a:t>
            </a:r>
            <a:r>
              <a:rPr lang="de-CH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31"/>
          <p:cNvSpPr txBox="1">
            <a:spLocks noChangeArrowheads="1"/>
          </p:cNvSpPr>
          <p:nvPr/>
        </p:nvSpPr>
        <p:spPr bwMode="auto">
          <a:xfrm>
            <a:off x="4308475" y="3840163"/>
            <a:ext cx="1546225" cy="830997"/>
          </a:xfrm>
          <a:prstGeom prst="rect">
            <a:avLst/>
          </a:prstGeom>
          <a:solidFill>
            <a:srgbClr val="FFFFFF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Especificaciones</a:t>
            </a:r>
            <a:r>
              <a:rPr lang="de-CH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CH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técnicos</a:t>
            </a:r>
            <a:r>
              <a:rPr lang="de-CH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? </a:t>
            </a:r>
            <a:r>
              <a:rPr lang="de-CH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Costos</a:t>
            </a:r>
            <a:r>
              <a:rPr lang="de-CH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? </a:t>
            </a: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958975"/>
            <a:ext cx="3730625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87700" y="3551238"/>
            <a:ext cx="935038" cy="584775"/>
          </a:xfrm>
          <a:prstGeom prst="rect">
            <a:avLst/>
          </a:prstGeom>
          <a:solidFill>
            <a:srgbClr val="FFFFFF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Qu</a:t>
            </a:r>
            <a:r>
              <a:rPr lang="de-CH" alt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de-CH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  <a:endParaRPr lang="de-CH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Cómo</a:t>
            </a:r>
            <a:r>
              <a:rPr lang="de-CH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? </a:t>
            </a: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32"/>
          <p:cNvSpPr txBox="1">
            <a:spLocks noChangeArrowheads="1"/>
          </p:cNvSpPr>
          <p:nvPr/>
        </p:nvSpPr>
        <p:spPr bwMode="auto">
          <a:xfrm>
            <a:off x="7313613" y="2903538"/>
            <a:ext cx="1287462" cy="584775"/>
          </a:xfrm>
          <a:prstGeom prst="rect">
            <a:avLst/>
          </a:prstGeom>
          <a:solidFill>
            <a:srgbClr val="FFFFFF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Impactos</a:t>
            </a:r>
            <a:r>
              <a:rPr lang="de-CH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Beneficios</a:t>
            </a:r>
            <a:r>
              <a:rPr lang="de-CH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7" y="4136013"/>
            <a:ext cx="2055115" cy="233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" y="273378"/>
            <a:ext cx="4918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 err="1">
                <a:solidFill>
                  <a:schemeClr val="tx1"/>
                </a:solidFill>
              </a:rPr>
              <a:t>Productos</a:t>
            </a:r>
            <a:r>
              <a:rPr lang="de-CH" sz="2800" b="1" dirty="0">
                <a:solidFill>
                  <a:schemeClr val="tx1"/>
                </a:solidFill>
              </a:rPr>
              <a:t> de </a:t>
            </a:r>
            <a:r>
              <a:rPr lang="de-CH" sz="2800" b="1" dirty="0" err="1">
                <a:solidFill>
                  <a:schemeClr val="tx1"/>
                </a:solidFill>
              </a:rPr>
              <a:t>conocimiento</a:t>
            </a:r>
            <a:endParaRPr lang="de-CH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45669" y="701770"/>
            <a:ext cx="1397583" cy="4359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9200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1" t="15369" r="32849" b="4674"/>
          <a:stretch>
            <a:fillRect/>
          </a:stretch>
        </p:blipFill>
        <p:spPr bwMode="auto">
          <a:xfrm>
            <a:off x="4495289" y="805737"/>
            <a:ext cx="1642003" cy="22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30345" y="1705228"/>
            <a:ext cx="4567580" cy="4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US" altLang="en-US" sz="2400" kern="0" dirty="0" smtClean="0"/>
              <a:t>Con </a:t>
            </a:r>
            <a:r>
              <a:rPr lang="en-US" altLang="en-US" sz="2400" kern="0" dirty="0" err="1" smtClean="0"/>
              <a:t>diferentes</a:t>
            </a:r>
            <a:r>
              <a:rPr lang="en-US" altLang="en-US" sz="2400" kern="0" dirty="0" smtClean="0"/>
              <a:t> </a:t>
            </a:r>
            <a:r>
              <a:rPr lang="en-US" altLang="en-US" sz="2400" kern="0" dirty="0" err="1" smtClean="0"/>
              <a:t>socios</a:t>
            </a:r>
            <a:r>
              <a:rPr lang="en-US" altLang="en-US" sz="2400" kern="0" dirty="0" smtClean="0"/>
              <a:t> se </a:t>
            </a:r>
            <a:r>
              <a:rPr lang="en-US" altLang="en-US" sz="2400" kern="0" dirty="0" err="1" smtClean="0"/>
              <a:t>producen</a:t>
            </a:r>
            <a:r>
              <a:rPr lang="en-US" altLang="en-US" sz="2400" kern="0" dirty="0" smtClean="0"/>
              <a:t> </a:t>
            </a:r>
            <a:r>
              <a:rPr lang="en-US" altLang="en-US" sz="2400" kern="0" dirty="0" err="1" smtClean="0"/>
              <a:t>productos</a:t>
            </a:r>
            <a:r>
              <a:rPr lang="en-US" altLang="en-US" sz="2400" kern="0" dirty="0" smtClean="0"/>
              <a:t> </a:t>
            </a:r>
            <a:r>
              <a:rPr lang="en-US" altLang="en-US" sz="2400" kern="0" dirty="0" err="1" smtClean="0"/>
              <a:t>solidos</a:t>
            </a:r>
            <a:r>
              <a:rPr lang="en-US" altLang="en-US" sz="2400" kern="0" dirty="0" smtClean="0"/>
              <a:t> y </a:t>
            </a:r>
            <a:r>
              <a:rPr lang="en-US" altLang="en-US" sz="2400" kern="0" dirty="0" err="1" smtClean="0"/>
              <a:t>accessibles</a:t>
            </a:r>
            <a:r>
              <a:rPr lang="en-US" altLang="en-US" sz="2400" kern="0" dirty="0" smtClean="0"/>
              <a:t>:</a:t>
            </a:r>
            <a:endParaRPr lang="en-US" altLang="en-US" sz="2400" kern="0" dirty="0"/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400" kern="0" dirty="0" err="1" smtClean="0"/>
              <a:t>compilaciones</a:t>
            </a:r>
            <a:r>
              <a:rPr lang="en-US" altLang="en-US" sz="2400" kern="0" dirty="0" smtClean="0"/>
              <a:t> y </a:t>
            </a:r>
            <a:r>
              <a:rPr lang="en-US" altLang="en-US" sz="2400" kern="0" dirty="0" err="1" smtClean="0"/>
              <a:t>manuales</a:t>
            </a:r>
            <a:r>
              <a:rPr lang="en-US" altLang="en-US" sz="2400" kern="0" dirty="0" smtClean="0"/>
              <a:t/>
            </a:r>
            <a:br>
              <a:rPr lang="en-US" altLang="en-US" sz="2400" kern="0" dirty="0" smtClean="0"/>
            </a:br>
            <a:r>
              <a:rPr lang="en-US" altLang="en-US" sz="2400" kern="0" dirty="0" smtClean="0"/>
              <a:t>(</a:t>
            </a:r>
            <a:r>
              <a:rPr lang="en-US" altLang="en-US" sz="2400" kern="0" dirty="0" err="1" smtClean="0"/>
              <a:t>globales</a:t>
            </a:r>
            <a:r>
              <a:rPr lang="en-US" altLang="en-US" sz="2400" kern="0" dirty="0" smtClean="0"/>
              <a:t>, </a:t>
            </a:r>
            <a:r>
              <a:rPr lang="en-US" altLang="en-US" sz="2400" kern="0" dirty="0" err="1" smtClean="0"/>
              <a:t>regionales</a:t>
            </a:r>
            <a:r>
              <a:rPr lang="en-US" altLang="en-US" sz="2400" kern="0" dirty="0" smtClean="0"/>
              <a:t>, </a:t>
            </a:r>
            <a:r>
              <a:rPr lang="en-US" altLang="en-US" sz="2400" kern="0" dirty="0" err="1" smtClean="0"/>
              <a:t>nacionales</a:t>
            </a:r>
            <a:r>
              <a:rPr lang="en-US" altLang="en-US" sz="2400" kern="0" dirty="0" smtClean="0"/>
              <a:t>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400" kern="0" dirty="0" err="1" smtClean="0"/>
              <a:t>mapas</a:t>
            </a:r>
            <a:r>
              <a:rPr lang="en-US" altLang="en-US" sz="2400" kern="0" dirty="0" smtClean="0"/>
              <a:t>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400" kern="0" dirty="0" smtClean="0"/>
              <a:t>videos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400" kern="0" dirty="0" err="1" smtClean="0"/>
              <a:t>otros</a:t>
            </a:r>
            <a:endParaRPr lang="en-US" altLang="en-US" sz="2400" kern="0" dirty="0" smtClean="0"/>
          </a:p>
          <a:p>
            <a:pPr>
              <a:spcAft>
                <a:spcPts val="1200"/>
              </a:spcAft>
              <a:defRPr/>
            </a:pPr>
            <a:r>
              <a:rPr lang="en-US" altLang="en-US" sz="2400" kern="0" dirty="0" smtClean="0">
                <a:solidFill>
                  <a:srgbClr val="FF99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400" kern="0" dirty="0" err="1" smtClean="0">
                <a:solidFill>
                  <a:srgbClr val="FF9900"/>
                </a:solidFill>
                <a:sym typeface="Wingdings" panose="05000000000000000000" pitchFamily="2" charset="2"/>
              </a:rPr>
              <a:t>por</a:t>
            </a:r>
            <a:r>
              <a:rPr lang="en-US" altLang="en-US" sz="2400" kern="0" dirty="0" smtClean="0">
                <a:solidFill>
                  <a:srgbClr val="FF99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kern="0" dirty="0" err="1" smtClean="0">
                <a:solidFill>
                  <a:srgbClr val="FF9900"/>
                </a:solidFill>
                <a:sym typeface="Wingdings" panose="05000000000000000000" pitchFamily="2" charset="2"/>
              </a:rPr>
              <a:t>diferentes</a:t>
            </a:r>
            <a:r>
              <a:rPr lang="en-US" altLang="en-US" sz="2400" kern="0" dirty="0" smtClean="0">
                <a:solidFill>
                  <a:srgbClr val="FF99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kern="0" dirty="0" err="1" smtClean="0">
                <a:solidFill>
                  <a:srgbClr val="FF9900"/>
                </a:solidFill>
                <a:sym typeface="Wingdings" panose="05000000000000000000" pitchFamily="2" charset="2"/>
              </a:rPr>
              <a:t>usarios</a:t>
            </a:r>
            <a:r>
              <a:rPr lang="en-US" altLang="en-US" sz="2400" kern="0" dirty="0" smtClean="0">
                <a:solidFill>
                  <a:srgbClr val="FF9900"/>
                </a:solidFill>
                <a:sym typeface="Wingdings" panose="05000000000000000000" pitchFamily="2" charset="2"/>
              </a:rPr>
              <a:t/>
            </a:r>
            <a:br>
              <a:rPr lang="en-US" altLang="en-US" sz="2400" kern="0" dirty="0" smtClean="0">
                <a:solidFill>
                  <a:srgbClr val="FF9900"/>
                </a:solidFill>
                <a:sym typeface="Wingdings" panose="05000000000000000000" pitchFamily="2" charset="2"/>
              </a:rPr>
            </a:br>
            <a:r>
              <a:rPr lang="en-US" altLang="en-US" sz="2400" kern="0" dirty="0" smtClean="0">
                <a:solidFill>
                  <a:srgbClr val="FF9900"/>
                </a:solidFill>
                <a:sym typeface="Wingdings" panose="05000000000000000000" pitchFamily="2" charset="2"/>
              </a:rPr>
              <a:t>		</a:t>
            </a:r>
            <a:r>
              <a:rPr lang="en-US" altLang="en-US" sz="2400" kern="0" dirty="0" err="1" smtClean="0">
                <a:solidFill>
                  <a:srgbClr val="FF9900"/>
                </a:solidFill>
                <a:sym typeface="Wingdings" panose="05000000000000000000" pitchFamily="2" charset="2"/>
              </a:rPr>
              <a:t>en</a:t>
            </a:r>
            <a:r>
              <a:rPr lang="en-US" altLang="en-US" sz="2400" kern="0" dirty="0" smtClean="0">
                <a:solidFill>
                  <a:srgbClr val="FF99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kern="0" dirty="0" err="1" smtClean="0">
                <a:solidFill>
                  <a:srgbClr val="FF9900"/>
                </a:solidFill>
                <a:sym typeface="Wingdings" panose="05000000000000000000" pitchFamily="2" charset="2"/>
              </a:rPr>
              <a:t>varios</a:t>
            </a:r>
            <a:r>
              <a:rPr lang="en-US" altLang="en-US" sz="2400" kern="0" dirty="0" smtClean="0">
                <a:solidFill>
                  <a:srgbClr val="FF99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kern="0" dirty="0" err="1" smtClean="0">
                <a:solidFill>
                  <a:srgbClr val="FF9900"/>
                </a:solidFill>
                <a:sym typeface="Wingdings" panose="05000000000000000000" pitchFamily="2" charset="2"/>
              </a:rPr>
              <a:t>formatos</a:t>
            </a:r>
            <a:endParaRPr lang="en-US" altLang="en-US" sz="2400" kern="0" dirty="0" smtClean="0">
              <a:solidFill>
                <a:srgbClr val="FF9900"/>
              </a:solidFill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 bwMode="auto">
          <a:xfrm>
            <a:off x="98589" y="145872"/>
            <a:ext cx="4936332" cy="145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b="1" dirty="0" err="1" smtClean="0">
                <a:latin typeface="Arial" pitchFamily="34" charset="0"/>
              </a:rPr>
              <a:t>Productos</a:t>
            </a:r>
            <a:r>
              <a:rPr lang="en-US" altLang="en-US" sz="2800" b="1" dirty="0" smtClean="0">
                <a:latin typeface="Arial" pitchFamily="34" charset="0"/>
              </a:rPr>
              <a:t> de </a:t>
            </a:r>
            <a:r>
              <a:rPr lang="en-US" altLang="en-US" sz="2800" b="1" dirty="0" err="1" smtClean="0">
                <a:latin typeface="Arial" pitchFamily="34" charset="0"/>
              </a:rPr>
              <a:t>conocimiento</a:t>
            </a:r>
            <a:r>
              <a:rPr lang="en-US" altLang="en-US" sz="2800" b="1" dirty="0" smtClean="0">
                <a:latin typeface="Arial" pitchFamily="34" charset="0"/>
              </a:rPr>
              <a:t> MST </a:t>
            </a:r>
            <a:r>
              <a:rPr lang="en-US" altLang="en-US" sz="2800" b="1" dirty="0" err="1" smtClean="0">
                <a:latin typeface="Arial" pitchFamily="34" charset="0"/>
              </a:rPr>
              <a:t>globales</a:t>
            </a:r>
            <a:endParaRPr lang="en-US" altLang="en-US" sz="2800" b="1" dirty="0">
              <a:latin typeface="Arial" pitchFamily="34" charset="0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229681" y="3328260"/>
            <a:ext cx="2014883" cy="1912899"/>
            <a:chOff x="-289" y="563"/>
            <a:chExt cx="2117" cy="2112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" y="563"/>
              <a:ext cx="2065" cy="2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-198" y="1080"/>
              <a:ext cx="2026" cy="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en-US" sz="2400" dirty="0" err="1" smtClean="0">
                  <a:solidFill>
                    <a:srgbClr val="FF0000"/>
                  </a:solidFill>
                  <a:latin typeface="Arial" pitchFamily="34" charset="0"/>
                </a:rPr>
                <a:t>Degradación</a:t>
              </a:r>
              <a:endParaRPr lang="en-US" altLang="en-US" sz="24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7333401" y="3301994"/>
            <a:ext cx="1640840" cy="1912899"/>
            <a:chOff x="1655" y="571"/>
            <a:chExt cx="1724" cy="2112"/>
          </a:xfrm>
        </p:grpSpPr>
        <p:pic>
          <p:nvPicPr>
            <p:cNvPr id="22" name="Picture 1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641"/>
            <a:stretch>
              <a:fillRect/>
            </a:stretch>
          </p:blipFill>
          <p:spPr bwMode="auto">
            <a:xfrm>
              <a:off x="1655" y="571"/>
              <a:ext cx="1724" cy="2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1768" y="1095"/>
              <a:ext cx="967" cy="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en-US" sz="2400" dirty="0" smtClean="0">
                  <a:solidFill>
                    <a:srgbClr val="579339"/>
                  </a:solidFill>
                  <a:latin typeface="Arial" pitchFamily="34" charset="0"/>
                </a:rPr>
                <a:t>MST</a:t>
              </a:r>
              <a:endParaRPr lang="en-US" altLang="en-US" sz="2400" dirty="0">
                <a:solidFill>
                  <a:srgbClr val="579339"/>
                </a:solidFill>
                <a:latin typeface="Arial" pitchFamily="34" charset="0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07" y="1127417"/>
            <a:ext cx="1504274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0" t="13110" r="28416" b="13000"/>
          <a:stretch>
            <a:fillRect/>
          </a:stretch>
        </p:blipFill>
        <p:spPr bwMode="auto">
          <a:xfrm>
            <a:off x="9718736" y="875665"/>
            <a:ext cx="1601788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1" t="5341" r="1156" b="4713"/>
          <a:stretch/>
        </p:blipFill>
        <p:spPr bwMode="auto">
          <a:xfrm>
            <a:off x="5034921" y="5313164"/>
            <a:ext cx="3805446" cy="122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iskandar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13" y="6090205"/>
            <a:ext cx="411459" cy="41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utoShape 2"/>
          <p:cNvSpPr>
            <a:spLocks/>
          </p:cNvSpPr>
          <p:nvPr/>
        </p:nvSpPr>
        <p:spPr bwMode="auto">
          <a:xfrm>
            <a:off x="2345486" y="25523730"/>
            <a:ext cx="8883770" cy="6849014"/>
          </a:xfrm>
          <a:custGeom>
            <a:avLst/>
            <a:gdLst>
              <a:gd name="T0" fmla="*/ 1666006226 w 21600"/>
              <a:gd name="T1" fmla="*/ 990234728 h 21600"/>
              <a:gd name="T2" fmla="*/ 1666006226 w 21600"/>
              <a:gd name="T3" fmla="*/ 990234728 h 21600"/>
              <a:gd name="T4" fmla="*/ 1666006226 w 21600"/>
              <a:gd name="T5" fmla="*/ 990234728 h 21600"/>
              <a:gd name="T6" fmla="*/ 1666006226 w 21600"/>
              <a:gd name="T7" fmla="*/ 99023472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944" y="3573977"/>
            <a:ext cx="1457657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226" y="165510"/>
            <a:ext cx="1671518" cy="237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529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747" y="4655569"/>
            <a:ext cx="2757487" cy="2202431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153988" y="191295"/>
            <a:ext cx="72294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defRPr/>
            </a:pPr>
            <a:r>
              <a:rPr lang="en-US" altLang="en-US" sz="2800" b="1" kern="0" dirty="0" err="1" smtClean="0">
                <a:latin typeface="Arial" pitchFamily="34" charset="0"/>
                <a:cs typeface="Arial" pitchFamily="34" charset="0"/>
              </a:rPr>
              <a:t>Productos</a:t>
            </a:r>
            <a:r>
              <a:rPr lang="en-US" altLang="en-US" sz="2800" b="1" kern="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en-US" sz="2800" b="1" kern="0" dirty="0" err="1" smtClean="0">
                <a:latin typeface="Arial" pitchFamily="34" charset="0"/>
                <a:cs typeface="Arial" pitchFamily="34" charset="0"/>
              </a:rPr>
              <a:t>conocimiento</a:t>
            </a:r>
            <a:r>
              <a:rPr lang="en-US" altLang="en-US" sz="2800" b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kern="0" dirty="0" err="1" smtClean="0">
                <a:latin typeface="Arial" pitchFamily="34" charset="0"/>
                <a:cs typeface="Arial" pitchFamily="34" charset="0"/>
              </a:rPr>
              <a:t>creados</a:t>
            </a:r>
            <a:r>
              <a:rPr lang="en-US" altLang="en-US" sz="2800" b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kern="0" dirty="0" err="1" smtClean="0">
                <a:latin typeface="Arial" pitchFamily="34" charset="0"/>
                <a:cs typeface="Arial" pitchFamily="34" charset="0"/>
              </a:rPr>
              <a:t>en</a:t>
            </a:r>
            <a:r>
              <a:rPr lang="en-US" altLang="en-US" sz="2800" b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kern="0" dirty="0" err="1" smtClean="0">
                <a:latin typeface="Arial" pitchFamily="34" charset="0"/>
                <a:cs typeface="Arial" pitchFamily="34" charset="0"/>
              </a:rPr>
              <a:t>los</a:t>
            </a:r>
            <a:r>
              <a:rPr lang="en-US" altLang="en-US" sz="2800" b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kern="0" dirty="0" err="1" smtClean="0">
                <a:latin typeface="Arial" pitchFamily="34" charset="0"/>
                <a:cs typeface="Arial" pitchFamily="34" charset="0"/>
              </a:rPr>
              <a:t>países</a:t>
            </a:r>
            <a:endParaRPr lang="en-US" altLang="en-US" sz="2800" b="1" i="1" kern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5" name="Picture 11" descr="C:\Users\nicole.harari\Desktop\BHUT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848100"/>
            <a:ext cx="1824038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0" t="13110" r="28416" b="13000"/>
          <a:stretch>
            <a:fillRect/>
          </a:stretch>
        </p:blipFill>
        <p:spPr bwMode="auto">
          <a:xfrm>
            <a:off x="9382125" y="1981732"/>
            <a:ext cx="167481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358900"/>
            <a:ext cx="20986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1587239"/>
            <a:ext cx="2035175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3988" y="1331913"/>
            <a:ext cx="2894012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285750" indent="-28575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Carpetas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MST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en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idiomas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locales con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los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sumarios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WOCAT </a:t>
            </a:r>
          </a:p>
          <a:p>
            <a:pPr marL="285750" indent="-28575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Compilaciones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MST con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los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sumarios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WOCAT</a:t>
            </a:r>
          </a:p>
          <a:p>
            <a:pPr marL="285750" indent="-28575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Carteles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MST para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usarios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de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tierra</a:t>
            </a:r>
            <a:endParaRPr lang="en-US" altLang="en-US" sz="1800" dirty="0" smtClean="0">
              <a:solidFill>
                <a:srgbClr val="000000"/>
              </a:solidFill>
              <a:latin typeface="Arial "/>
            </a:endParaRPr>
          </a:p>
          <a:p>
            <a:pPr marL="285750" indent="-28575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Calendarios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MST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en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idiomas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locales</a:t>
            </a:r>
          </a:p>
          <a:p>
            <a:pPr marL="285750" indent="-28575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Videos MST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en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idiomas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locales</a:t>
            </a:r>
          </a:p>
          <a:p>
            <a:pPr marL="285750" indent="-28575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Programas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radio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en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 "/>
              </a:rPr>
              <a:t>idiomas</a:t>
            </a:r>
            <a:r>
              <a:rPr lang="en-US" altLang="en-US" sz="1800" dirty="0" smtClean="0">
                <a:solidFill>
                  <a:srgbClr val="000000"/>
                </a:solidFill>
                <a:latin typeface="Arial "/>
              </a:rPr>
              <a:t> locales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en-US" altLang="en-US" sz="1000" dirty="0" smtClean="0">
              <a:solidFill>
                <a:srgbClr val="000000"/>
              </a:solidFill>
              <a:latin typeface="Arial "/>
            </a:endParaRPr>
          </a:p>
        </p:txBody>
      </p:sp>
      <p:pic>
        <p:nvPicPr>
          <p:cNvPr id="3380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3187700"/>
            <a:ext cx="25654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68" y="5041900"/>
            <a:ext cx="256698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7645669" y="701770"/>
            <a:ext cx="1397583" cy="4359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0215" y="861219"/>
            <a:ext cx="224664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994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Placeholder 2"/>
          <p:cNvSpPr>
            <a:spLocks noGrp="1"/>
          </p:cNvSpPr>
          <p:nvPr>
            <p:ph type="body" idx="1"/>
          </p:nvPr>
        </p:nvSpPr>
        <p:spPr>
          <a:xfrm>
            <a:off x="142875" y="160338"/>
            <a:ext cx="7229475" cy="858837"/>
          </a:xfrm>
        </p:spPr>
        <p:txBody>
          <a:bodyPr anchor="t"/>
          <a:lstStyle/>
          <a:p>
            <a:r>
              <a:rPr lang="en-US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Soluciónes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línea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socios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Filipinas</a:t>
            </a:r>
          </a:p>
        </p:txBody>
      </p:sp>
      <p:pic>
        <p:nvPicPr>
          <p:cNvPr id="512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988"/>
            <a:ext cx="65770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5757863"/>
            <a:ext cx="1498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0" y="5757863"/>
            <a:ext cx="2065338" cy="48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1169988"/>
            <a:ext cx="3014663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3289300"/>
            <a:ext cx="2033587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7645669" y="701770"/>
            <a:ext cx="1397583" cy="4359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379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733425"/>
            <a:ext cx="8005762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328863" y="2914650"/>
            <a:ext cx="3730625" cy="779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13305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142875" y="1339850"/>
            <a:ext cx="38306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spcBef>
                <a:spcPct val="4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dirty="0" smtClean="0">
                <a:latin typeface="Arial" panose="020B0604020202020204" pitchFamily="34" charset="0"/>
              </a:rPr>
              <a:t>Con el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soporte</a:t>
            </a:r>
            <a:r>
              <a:rPr lang="en-US" altLang="en-US" sz="2400" dirty="0" smtClean="0">
                <a:latin typeface="Arial" panose="020B0604020202020204" pitchFamily="34" charset="0"/>
              </a:rPr>
              <a:t> de la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Secretaría</a:t>
            </a:r>
            <a:r>
              <a:rPr lang="en-US" altLang="en-US" sz="2400" dirty="0" smtClean="0">
                <a:latin typeface="Arial" panose="020B0604020202020204" pitchFamily="34" charset="0"/>
              </a:rPr>
              <a:t> WOCAT</a:t>
            </a: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dirty="0" smtClean="0">
                <a:latin typeface="Arial" panose="020B0604020202020204" pitchFamily="34" charset="0"/>
              </a:rPr>
              <a:t>No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en</a:t>
            </a:r>
            <a:r>
              <a:rPr lang="en-US" altLang="en-US" sz="2400" dirty="0" smtClean="0"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línea</a:t>
            </a:r>
            <a:endParaRPr lang="en-US" altLang="en-US" sz="2400" dirty="0" smtClean="0">
              <a:latin typeface="Arial" panose="020B0604020202020204" pitchFamily="34" charset="0"/>
            </a:endParaRP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§"/>
              <a:defRPr/>
            </a:pPr>
            <a:endParaRPr lang="en-US" altLang="en-US" sz="1800" dirty="0" smtClean="0">
              <a:latin typeface="Arial" panose="020B0604020202020204" pitchFamily="34" charset="0"/>
            </a:endParaRP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§"/>
              <a:defRPr/>
            </a:pPr>
            <a:endParaRPr lang="en-US" altLang="en-US" sz="1800" dirty="0" smtClean="0">
              <a:latin typeface="Arial" panose="020B0604020202020204" pitchFamily="34" charset="0"/>
            </a:endParaRPr>
          </a:p>
          <a:p>
            <a:pPr>
              <a:spcBef>
                <a:spcPct val="40000"/>
              </a:spcBef>
              <a:buFont typeface="Wingdings" panose="05000000000000000000" pitchFamily="2" charset="2"/>
              <a:buChar char="§"/>
              <a:defRPr/>
            </a:pPr>
            <a:endParaRPr lang="en-US" altLang="en-US" sz="2400" dirty="0" smtClean="0">
              <a:latin typeface="Arial" panose="020B060402020202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42875" y="319088"/>
            <a:ext cx="72294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defRPr/>
            </a:pPr>
            <a:r>
              <a:rPr lang="en-US" altLang="en-US" sz="2800" b="1" kern="0" dirty="0" err="1" smtClean="0">
                <a:latin typeface="Arial" pitchFamily="34" charset="0"/>
                <a:cs typeface="Arial" pitchFamily="34" charset="0"/>
              </a:rPr>
              <a:t>Análisis</a:t>
            </a:r>
            <a:r>
              <a:rPr lang="en-US" altLang="en-US" sz="2800" b="1" kern="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en-US" sz="2800" b="1" kern="0" dirty="0" err="1" smtClean="0">
                <a:latin typeface="Arial" pitchFamily="34" charset="0"/>
                <a:cs typeface="Arial" pitchFamily="34" charset="0"/>
              </a:rPr>
              <a:t>datos</a:t>
            </a:r>
            <a:endParaRPr lang="en-US" altLang="en-US" sz="2800" b="1" i="1" kern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963" y="3379788"/>
            <a:ext cx="45132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188"/>
          <a:stretch>
            <a:fillRect/>
          </a:stretch>
        </p:blipFill>
        <p:spPr bwMode="auto">
          <a:xfrm>
            <a:off x="5691951" y="228599"/>
            <a:ext cx="33138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138" y="4111625"/>
            <a:ext cx="41687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10272"/>
          <a:stretch/>
        </p:blipFill>
        <p:spPr>
          <a:xfrm>
            <a:off x="520048" y="3044827"/>
            <a:ext cx="4794731" cy="1915886"/>
          </a:xfrm>
          <a:prstGeom prst="rect">
            <a:avLst/>
          </a:prstGeom>
        </p:spPr>
      </p:pic>
      <p:pic>
        <p:nvPicPr>
          <p:cNvPr id="29700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74" y="4576763"/>
            <a:ext cx="5714126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6640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 txBox="1">
            <a:spLocks noGrp="1"/>
          </p:cNvSpPr>
          <p:nvPr/>
        </p:nvSpPr>
        <p:spPr bwMode="auto">
          <a:xfrm>
            <a:off x="7696200" y="65532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FF3300"/>
                </a:solidFill>
                <a:latin typeface="Arial" pitchFamily="34" charset="0"/>
              </a:defRPr>
            </a:lvl1pPr>
            <a:lvl2pPr marL="742950" indent="-285750">
              <a:defRPr sz="1400">
                <a:solidFill>
                  <a:srgbClr val="FF3300"/>
                </a:solidFill>
                <a:latin typeface="Arial" pitchFamily="34" charset="0"/>
              </a:defRPr>
            </a:lvl2pPr>
            <a:lvl3pPr marL="1143000" indent="-228600">
              <a:defRPr sz="1400">
                <a:solidFill>
                  <a:srgbClr val="FF3300"/>
                </a:solidFill>
                <a:latin typeface="Arial" pitchFamily="34" charset="0"/>
              </a:defRPr>
            </a:lvl3pPr>
            <a:lvl4pPr marL="1600200" indent="-228600">
              <a:defRPr sz="1400">
                <a:solidFill>
                  <a:srgbClr val="FF3300"/>
                </a:solidFill>
                <a:latin typeface="Arial" pitchFamily="34" charset="0"/>
              </a:defRPr>
            </a:lvl4pPr>
            <a:lvl5pPr marL="2057400" indent="-228600">
              <a:defRPr sz="1400">
                <a:solidFill>
                  <a:srgbClr val="FF33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3F7C301-E76A-423B-BFBC-8B928E7B63CC}" type="slidenum">
              <a:rPr lang="en-US" sz="12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algn="r" eaLnBrk="1" hangingPunct="1"/>
              <a:t>16</a:t>
            </a:fld>
            <a:endParaRPr lang="en-US" sz="1200" i="1" smtClean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"/>
          <a:stretch>
            <a:fillRect/>
          </a:stretch>
        </p:blipFill>
        <p:spPr bwMode="auto">
          <a:xfrm>
            <a:off x="0" y="620713"/>
            <a:ext cx="9144000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681413" y="4973637"/>
            <a:ext cx="5383212" cy="1479550"/>
            <a:chOff x="2319" y="3133"/>
            <a:chExt cx="3391" cy="932"/>
          </a:xfrm>
        </p:grpSpPr>
        <p:sp>
          <p:nvSpPr>
            <p:cNvPr id="35855" name="Text Box 7"/>
            <p:cNvSpPr txBox="1">
              <a:spLocks noChangeArrowheads="1"/>
            </p:cNvSpPr>
            <p:nvPr/>
          </p:nvSpPr>
          <p:spPr bwMode="auto">
            <a:xfrm>
              <a:off x="3805" y="3133"/>
              <a:ext cx="1905" cy="523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400">
                  <a:solidFill>
                    <a:srgbClr val="FF3300"/>
                  </a:solidFill>
                  <a:latin typeface="Arial" pitchFamily="34" charset="0"/>
                </a:defRPr>
              </a:lvl1pPr>
              <a:lvl2pPr marL="742950" indent="-285750">
                <a:defRPr sz="1400">
                  <a:solidFill>
                    <a:srgbClr val="FF3300"/>
                  </a:solidFill>
                  <a:latin typeface="Arial" pitchFamily="34" charset="0"/>
                </a:defRPr>
              </a:lvl2pPr>
              <a:lvl3pPr marL="1143000" indent="-228600">
                <a:defRPr sz="1400">
                  <a:solidFill>
                    <a:srgbClr val="FF3300"/>
                  </a:solidFill>
                  <a:latin typeface="Arial" pitchFamily="34" charset="0"/>
                </a:defRPr>
              </a:lvl3pPr>
              <a:lvl4pPr marL="1600200" indent="-228600">
                <a:defRPr sz="1400">
                  <a:solidFill>
                    <a:srgbClr val="FF3300"/>
                  </a:solidFill>
                  <a:latin typeface="Arial" pitchFamily="34" charset="0"/>
                </a:defRPr>
              </a:lvl4pPr>
              <a:lvl5pPr marL="2057400" indent="-228600">
                <a:defRPr sz="1400">
                  <a:solidFill>
                    <a:srgbClr val="FF33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33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33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33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3300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2400" dirty="0" smtClean="0">
                  <a:solidFill>
                    <a:schemeClr val="tx1"/>
                  </a:solidFill>
                  <a:cs typeface="Arial" pitchFamily="34" charset="0"/>
                </a:rPr>
                <a:t>¿</a:t>
              </a:r>
              <a:r>
                <a:rPr lang="en-US" sz="2400" dirty="0" err="1" smtClean="0">
                  <a:solidFill>
                    <a:srgbClr val="000000"/>
                  </a:solidFill>
                  <a:cs typeface="Arial" pitchFamily="34" charset="0"/>
                </a:rPr>
                <a:t>Degradación</a:t>
              </a:r>
              <a:r>
                <a:rPr lang="en-US" sz="2400" dirty="0" smtClean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cs typeface="Arial" pitchFamily="34" charset="0"/>
                </a:rPr>
                <a:t>peor</a:t>
              </a:r>
              <a:r>
                <a:rPr lang="en-US" sz="2400" dirty="0" smtClean="0">
                  <a:solidFill>
                    <a:srgbClr val="000000"/>
                  </a:solidFill>
                  <a:cs typeface="Arial" pitchFamily="34" charset="0"/>
                </a:rPr>
                <a:t>?</a:t>
              </a:r>
              <a:br>
                <a:rPr lang="en-US" sz="2400" dirty="0" smtClean="0">
                  <a:solidFill>
                    <a:srgbClr val="000000"/>
                  </a:solidFill>
                  <a:cs typeface="Arial" pitchFamily="34" charset="0"/>
                </a:rPr>
              </a:br>
              <a:r>
                <a:rPr lang="en-US" sz="2400" dirty="0" smtClean="0">
                  <a:solidFill>
                    <a:srgbClr val="000000"/>
                  </a:solidFill>
                  <a:cs typeface="Arial" pitchFamily="34" charset="0"/>
                  <a:sym typeface="Wingdings" pitchFamily="2" charset="2"/>
                </a:rPr>
                <a:t> </a:t>
              </a:r>
              <a:r>
                <a:rPr lang="en-US" sz="2400" dirty="0" err="1" smtClean="0">
                  <a:solidFill>
                    <a:srgbClr val="000000"/>
                  </a:solidFill>
                  <a:cs typeface="Arial" pitchFamily="34" charset="0"/>
                  <a:sym typeface="Wingdings" pitchFamily="2" charset="2"/>
                </a:rPr>
                <a:t>Rehabilitación</a:t>
              </a:r>
              <a:endParaRPr lang="en-US" sz="24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5856" name="Freeform 8"/>
            <p:cNvSpPr>
              <a:spLocks/>
            </p:cNvSpPr>
            <p:nvPr/>
          </p:nvSpPr>
          <p:spPr bwMode="auto">
            <a:xfrm>
              <a:off x="2319" y="3430"/>
              <a:ext cx="1704" cy="635"/>
            </a:xfrm>
            <a:custGeom>
              <a:avLst/>
              <a:gdLst>
                <a:gd name="T0" fmla="*/ 15 w 1704"/>
                <a:gd name="T1" fmla="*/ 193 h 635"/>
                <a:gd name="T2" fmla="*/ 96 w 1704"/>
                <a:gd name="T3" fmla="*/ 198 h 635"/>
                <a:gd name="T4" fmla="*/ 340 w 1704"/>
                <a:gd name="T5" fmla="*/ 251 h 635"/>
                <a:gd name="T6" fmla="*/ 419 w 1704"/>
                <a:gd name="T7" fmla="*/ 247 h 635"/>
                <a:gd name="T8" fmla="*/ 507 w 1704"/>
                <a:gd name="T9" fmla="*/ 261 h 635"/>
                <a:gd name="T10" fmla="*/ 658 w 1704"/>
                <a:gd name="T11" fmla="*/ 338 h 635"/>
                <a:gd name="T12" fmla="*/ 849 w 1704"/>
                <a:gd name="T13" fmla="*/ 390 h 635"/>
                <a:gd name="T14" fmla="*/ 1147 w 1704"/>
                <a:gd name="T15" fmla="*/ 359 h 635"/>
                <a:gd name="T16" fmla="*/ 920 w 1704"/>
                <a:gd name="T17" fmla="*/ 284 h 635"/>
                <a:gd name="T18" fmla="*/ 819 w 1704"/>
                <a:gd name="T19" fmla="*/ 213 h 635"/>
                <a:gd name="T20" fmla="*/ 692 w 1704"/>
                <a:gd name="T21" fmla="*/ 152 h 635"/>
                <a:gd name="T22" fmla="*/ 582 w 1704"/>
                <a:gd name="T23" fmla="*/ 0 h 635"/>
                <a:gd name="T24" fmla="*/ 869 w 1704"/>
                <a:gd name="T25" fmla="*/ 117 h 635"/>
                <a:gd name="T26" fmla="*/ 1068 w 1704"/>
                <a:gd name="T27" fmla="*/ 257 h 635"/>
                <a:gd name="T28" fmla="*/ 1243 w 1704"/>
                <a:gd name="T29" fmla="*/ 314 h 635"/>
                <a:gd name="T30" fmla="*/ 1435 w 1704"/>
                <a:gd name="T31" fmla="*/ 359 h 635"/>
                <a:gd name="T32" fmla="*/ 1704 w 1704"/>
                <a:gd name="T33" fmla="*/ 503 h 635"/>
                <a:gd name="T34" fmla="*/ 1453 w 1704"/>
                <a:gd name="T35" fmla="*/ 443 h 635"/>
                <a:gd name="T36" fmla="*/ 1335 w 1704"/>
                <a:gd name="T37" fmla="*/ 409 h 635"/>
                <a:gd name="T38" fmla="*/ 1238 w 1704"/>
                <a:gd name="T39" fmla="*/ 455 h 635"/>
                <a:gd name="T40" fmla="*/ 1188 w 1704"/>
                <a:gd name="T41" fmla="*/ 551 h 635"/>
                <a:gd name="T42" fmla="*/ 1036 w 1704"/>
                <a:gd name="T43" fmla="*/ 612 h 635"/>
                <a:gd name="T44" fmla="*/ 852 w 1704"/>
                <a:gd name="T45" fmla="*/ 635 h 635"/>
                <a:gd name="T46" fmla="*/ 557 w 1704"/>
                <a:gd name="T47" fmla="*/ 562 h 635"/>
                <a:gd name="T48" fmla="*/ 456 w 1704"/>
                <a:gd name="T49" fmla="*/ 505 h 635"/>
                <a:gd name="T50" fmla="*/ 288 w 1704"/>
                <a:gd name="T51" fmla="*/ 430 h 635"/>
                <a:gd name="T52" fmla="*/ 121 w 1704"/>
                <a:gd name="T53" fmla="*/ 309 h 635"/>
                <a:gd name="T54" fmla="*/ 0 w 1704"/>
                <a:gd name="T55" fmla="*/ 233 h 635"/>
                <a:gd name="T56" fmla="*/ 5 w 1704"/>
                <a:gd name="T57" fmla="*/ 193 h 6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04"/>
                <a:gd name="T88" fmla="*/ 0 h 635"/>
                <a:gd name="T89" fmla="*/ 1704 w 1704"/>
                <a:gd name="T90" fmla="*/ 635 h 6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04" h="635">
                  <a:moveTo>
                    <a:pt x="15" y="193"/>
                  </a:moveTo>
                  <a:lnTo>
                    <a:pt x="96" y="198"/>
                  </a:lnTo>
                  <a:lnTo>
                    <a:pt x="340" y="251"/>
                  </a:lnTo>
                  <a:lnTo>
                    <a:pt x="419" y="247"/>
                  </a:lnTo>
                  <a:lnTo>
                    <a:pt x="507" y="261"/>
                  </a:lnTo>
                  <a:lnTo>
                    <a:pt x="658" y="338"/>
                  </a:lnTo>
                  <a:lnTo>
                    <a:pt x="849" y="390"/>
                  </a:lnTo>
                  <a:lnTo>
                    <a:pt x="1147" y="359"/>
                  </a:lnTo>
                  <a:lnTo>
                    <a:pt x="920" y="284"/>
                  </a:lnTo>
                  <a:lnTo>
                    <a:pt x="819" y="213"/>
                  </a:lnTo>
                  <a:lnTo>
                    <a:pt x="692" y="152"/>
                  </a:lnTo>
                  <a:lnTo>
                    <a:pt x="582" y="0"/>
                  </a:lnTo>
                  <a:lnTo>
                    <a:pt x="869" y="117"/>
                  </a:lnTo>
                  <a:lnTo>
                    <a:pt x="1068" y="257"/>
                  </a:lnTo>
                  <a:lnTo>
                    <a:pt x="1243" y="314"/>
                  </a:lnTo>
                  <a:lnTo>
                    <a:pt x="1435" y="359"/>
                  </a:lnTo>
                  <a:lnTo>
                    <a:pt x="1704" y="503"/>
                  </a:lnTo>
                  <a:lnTo>
                    <a:pt x="1453" y="443"/>
                  </a:lnTo>
                  <a:lnTo>
                    <a:pt x="1335" y="409"/>
                  </a:lnTo>
                  <a:lnTo>
                    <a:pt x="1238" y="455"/>
                  </a:lnTo>
                  <a:lnTo>
                    <a:pt x="1188" y="551"/>
                  </a:lnTo>
                  <a:lnTo>
                    <a:pt x="1036" y="612"/>
                  </a:lnTo>
                  <a:lnTo>
                    <a:pt x="852" y="635"/>
                  </a:lnTo>
                  <a:lnTo>
                    <a:pt x="557" y="562"/>
                  </a:lnTo>
                  <a:lnTo>
                    <a:pt x="456" y="505"/>
                  </a:lnTo>
                  <a:lnTo>
                    <a:pt x="288" y="430"/>
                  </a:lnTo>
                  <a:lnTo>
                    <a:pt x="121" y="309"/>
                  </a:lnTo>
                  <a:lnTo>
                    <a:pt x="0" y="233"/>
                  </a:lnTo>
                  <a:lnTo>
                    <a:pt x="5" y="193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smtClean="0">
                <a:latin typeface="Arial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2700" y="1922463"/>
            <a:ext cx="9051926" cy="2514600"/>
            <a:chOff x="8" y="1211"/>
            <a:chExt cx="5702" cy="1584"/>
          </a:xfrm>
        </p:grpSpPr>
        <p:sp>
          <p:nvSpPr>
            <p:cNvPr id="35853" name="Text Box 10"/>
            <p:cNvSpPr txBox="1">
              <a:spLocks noChangeArrowheads="1"/>
            </p:cNvSpPr>
            <p:nvPr/>
          </p:nvSpPr>
          <p:spPr bwMode="auto">
            <a:xfrm>
              <a:off x="3150" y="1211"/>
              <a:ext cx="2560" cy="756"/>
            </a:xfrm>
            <a:prstGeom prst="rect">
              <a:avLst/>
            </a:prstGeom>
            <a:solidFill>
              <a:srgbClr val="FFCC00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FF3300"/>
                  </a:solidFill>
                  <a:latin typeface="Arial" pitchFamily="34" charset="0"/>
                </a:defRPr>
              </a:lvl1pPr>
              <a:lvl2pPr marL="742950" indent="-285750">
                <a:defRPr sz="1400">
                  <a:solidFill>
                    <a:srgbClr val="FF3300"/>
                  </a:solidFill>
                  <a:latin typeface="Arial" pitchFamily="34" charset="0"/>
                </a:defRPr>
              </a:lvl2pPr>
              <a:lvl3pPr marL="1143000" indent="-228600">
                <a:defRPr sz="1400">
                  <a:solidFill>
                    <a:srgbClr val="FF3300"/>
                  </a:solidFill>
                  <a:latin typeface="Arial" pitchFamily="34" charset="0"/>
                </a:defRPr>
              </a:lvl3pPr>
              <a:lvl4pPr marL="1600200" indent="-228600">
                <a:defRPr sz="1400">
                  <a:solidFill>
                    <a:srgbClr val="FF3300"/>
                  </a:solidFill>
                  <a:latin typeface="Arial" pitchFamily="34" charset="0"/>
                </a:defRPr>
              </a:lvl4pPr>
              <a:lvl5pPr marL="2057400" indent="-228600">
                <a:defRPr sz="1400">
                  <a:solidFill>
                    <a:srgbClr val="FF33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33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33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33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3300"/>
                  </a:solidFill>
                  <a:latin typeface="Arial" pitchFamily="34" charset="0"/>
                </a:defRPr>
              </a:lvl9pPr>
            </a:lstStyle>
            <a:p>
              <a:pPr algn="r" eaLnBrk="1" hangingPunct="1"/>
              <a:r>
                <a:rPr lang="en-US" sz="2400" dirty="0" smtClean="0">
                  <a:solidFill>
                    <a:schemeClr val="tx1"/>
                  </a:solidFill>
                  <a:cs typeface="Arial" pitchFamily="34" charset="0"/>
                </a:rPr>
                <a:t>¿La </a:t>
              </a:r>
              <a:r>
                <a:rPr lang="en-US" sz="2400" dirty="0" err="1" smtClean="0">
                  <a:solidFill>
                    <a:schemeClr val="tx1"/>
                  </a:solidFill>
                  <a:cs typeface="Arial" pitchFamily="34" charset="0"/>
                </a:rPr>
                <a:t>degradación</a:t>
              </a:r>
              <a:r>
                <a:rPr lang="en-US" sz="2400" dirty="0" smtClean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cs typeface="Arial" pitchFamily="34" charset="0"/>
                </a:rPr>
                <a:t>inicia</a:t>
              </a:r>
              <a:r>
                <a:rPr lang="en-US" sz="2400" dirty="0" smtClean="0">
                  <a:solidFill>
                    <a:schemeClr val="tx1"/>
                  </a:solidFill>
                  <a:cs typeface="Arial" pitchFamily="34" charset="0"/>
                </a:rPr>
                <a:t> con </a:t>
              </a:r>
              <a:r>
                <a:rPr lang="en-US" sz="2400" dirty="0" err="1" smtClean="0">
                  <a:solidFill>
                    <a:schemeClr val="tx1"/>
                  </a:solidFill>
                  <a:cs typeface="Arial" pitchFamily="34" charset="0"/>
                </a:rPr>
                <a:t>tendencia</a:t>
              </a:r>
              <a:r>
                <a:rPr lang="en-US" sz="2400" dirty="0" smtClean="0">
                  <a:solidFill>
                    <a:schemeClr val="tx1"/>
                  </a:solidFill>
                  <a:cs typeface="Arial" pitchFamily="34" charset="0"/>
                </a:rPr>
                <a:t> a </a:t>
              </a:r>
              <a:r>
                <a:rPr lang="en-US" sz="2400" dirty="0" err="1" smtClean="0">
                  <a:solidFill>
                    <a:schemeClr val="tx1"/>
                  </a:solidFill>
                  <a:cs typeface="Arial" pitchFamily="34" charset="0"/>
                </a:rPr>
                <a:t>intensificarse</a:t>
              </a:r>
              <a:r>
                <a:rPr lang="en-US" sz="2400" dirty="0" smtClean="0">
                  <a:solidFill>
                    <a:schemeClr val="tx1"/>
                  </a:solidFill>
                  <a:cs typeface="Arial" pitchFamily="34" charset="0"/>
                </a:rPr>
                <a:t>? </a:t>
              </a:r>
              <a:r>
                <a:rPr lang="en-US" sz="2400" dirty="0" smtClean="0">
                  <a:solidFill>
                    <a:srgbClr val="000000"/>
                  </a:solidFill>
                  <a:cs typeface="Arial" pitchFamily="34" charset="0"/>
                </a:rPr>
                <a:t/>
              </a:r>
              <a:br>
                <a:rPr lang="en-US" sz="2400" dirty="0" smtClean="0">
                  <a:solidFill>
                    <a:srgbClr val="000000"/>
                  </a:solidFill>
                  <a:cs typeface="Arial" pitchFamily="34" charset="0"/>
                </a:rPr>
              </a:br>
              <a:r>
                <a:rPr lang="en-US" sz="2400" dirty="0" smtClean="0">
                  <a:solidFill>
                    <a:srgbClr val="000000"/>
                  </a:solidFill>
                  <a:cs typeface="Arial" pitchFamily="34" charset="0"/>
                  <a:sym typeface="Wingdings" pitchFamily="2" charset="2"/>
                </a:rPr>
                <a:t> </a:t>
              </a:r>
              <a:r>
                <a:rPr lang="en-US" sz="2400" dirty="0" err="1" smtClean="0">
                  <a:solidFill>
                    <a:srgbClr val="000000"/>
                  </a:solidFill>
                  <a:cs typeface="Arial" pitchFamily="34" charset="0"/>
                  <a:sym typeface="Wingdings" pitchFamily="2" charset="2"/>
                </a:rPr>
                <a:t>Prevención</a:t>
              </a:r>
              <a:endParaRPr lang="en-US" sz="2400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35854" name="Freeform 11"/>
            <p:cNvSpPr>
              <a:spLocks/>
            </p:cNvSpPr>
            <p:nvPr/>
          </p:nvSpPr>
          <p:spPr bwMode="auto">
            <a:xfrm>
              <a:off x="8" y="1661"/>
              <a:ext cx="3130" cy="1134"/>
            </a:xfrm>
            <a:custGeom>
              <a:avLst/>
              <a:gdLst>
                <a:gd name="T0" fmla="*/ 1406 w 3130"/>
                <a:gd name="T1" fmla="*/ 862 h 1134"/>
                <a:gd name="T2" fmla="*/ 1678 w 3130"/>
                <a:gd name="T3" fmla="*/ 817 h 1134"/>
                <a:gd name="T4" fmla="*/ 1950 w 3130"/>
                <a:gd name="T5" fmla="*/ 771 h 1134"/>
                <a:gd name="T6" fmla="*/ 2223 w 3130"/>
                <a:gd name="T7" fmla="*/ 680 h 1134"/>
                <a:gd name="T8" fmla="*/ 2449 w 3130"/>
                <a:gd name="T9" fmla="*/ 590 h 1134"/>
                <a:gd name="T10" fmla="*/ 2631 w 3130"/>
                <a:gd name="T11" fmla="*/ 544 h 1134"/>
                <a:gd name="T12" fmla="*/ 2812 w 3130"/>
                <a:gd name="T13" fmla="*/ 499 h 1134"/>
                <a:gd name="T14" fmla="*/ 2994 w 3130"/>
                <a:gd name="T15" fmla="*/ 499 h 1134"/>
                <a:gd name="T16" fmla="*/ 3130 w 3130"/>
                <a:gd name="T17" fmla="*/ 454 h 1134"/>
                <a:gd name="T18" fmla="*/ 3039 w 3130"/>
                <a:gd name="T19" fmla="*/ 363 h 1134"/>
                <a:gd name="T20" fmla="*/ 2903 w 3130"/>
                <a:gd name="T21" fmla="*/ 272 h 1134"/>
                <a:gd name="T22" fmla="*/ 2767 w 3130"/>
                <a:gd name="T23" fmla="*/ 181 h 1134"/>
                <a:gd name="T24" fmla="*/ 2585 w 3130"/>
                <a:gd name="T25" fmla="*/ 91 h 1134"/>
                <a:gd name="T26" fmla="*/ 2449 w 3130"/>
                <a:gd name="T27" fmla="*/ 45 h 1134"/>
                <a:gd name="T28" fmla="*/ 2223 w 3130"/>
                <a:gd name="T29" fmla="*/ 0 h 1134"/>
                <a:gd name="T30" fmla="*/ 2041 w 3130"/>
                <a:gd name="T31" fmla="*/ 0 h 1134"/>
                <a:gd name="T32" fmla="*/ 1769 w 3130"/>
                <a:gd name="T33" fmla="*/ 0 h 1134"/>
                <a:gd name="T34" fmla="*/ 1542 w 3130"/>
                <a:gd name="T35" fmla="*/ 0 h 1134"/>
                <a:gd name="T36" fmla="*/ 1406 w 3130"/>
                <a:gd name="T37" fmla="*/ 0 h 1134"/>
                <a:gd name="T38" fmla="*/ 1225 w 3130"/>
                <a:gd name="T39" fmla="*/ 45 h 1134"/>
                <a:gd name="T40" fmla="*/ 998 w 3130"/>
                <a:gd name="T41" fmla="*/ 91 h 1134"/>
                <a:gd name="T42" fmla="*/ 816 w 3130"/>
                <a:gd name="T43" fmla="*/ 136 h 1134"/>
                <a:gd name="T44" fmla="*/ 635 w 3130"/>
                <a:gd name="T45" fmla="*/ 136 h 1134"/>
                <a:gd name="T46" fmla="*/ 499 w 3130"/>
                <a:gd name="T47" fmla="*/ 181 h 1134"/>
                <a:gd name="T48" fmla="*/ 408 w 3130"/>
                <a:gd name="T49" fmla="*/ 272 h 1134"/>
                <a:gd name="T50" fmla="*/ 272 w 3130"/>
                <a:gd name="T51" fmla="*/ 318 h 1134"/>
                <a:gd name="T52" fmla="*/ 136 w 3130"/>
                <a:gd name="T53" fmla="*/ 363 h 1134"/>
                <a:gd name="T54" fmla="*/ 45 w 3130"/>
                <a:gd name="T55" fmla="*/ 363 h 1134"/>
                <a:gd name="T56" fmla="*/ 0 w 3130"/>
                <a:gd name="T57" fmla="*/ 454 h 1134"/>
                <a:gd name="T58" fmla="*/ 0 w 3130"/>
                <a:gd name="T59" fmla="*/ 907 h 1134"/>
                <a:gd name="T60" fmla="*/ 136 w 3130"/>
                <a:gd name="T61" fmla="*/ 907 h 1134"/>
                <a:gd name="T62" fmla="*/ 363 w 3130"/>
                <a:gd name="T63" fmla="*/ 998 h 1134"/>
                <a:gd name="T64" fmla="*/ 499 w 3130"/>
                <a:gd name="T65" fmla="*/ 1043 h 1134"/>
                <a:gd name="T66" fmla="*/ 680 w 3130"/>
                <a:gd name="T67" fmla="*/ 1134 h 1134"/>
                <a:gd name="T68" fmla="*/ 816 w 3130"/>
                <a:gd name="T69" fmla="*/ 1089 h 1134"/>
                <a:gd name="T70" fmla="*/ 998 w 3130"/>
                <a:gd name="T71" fmla="*/ 998 h 1134"/>
                <a:gd name="T72" fmla="*/ 1179 w 3130"/>
                <a:gd name="T73" fmla="*/ 907 h 1134"/>
                <a:gd name="T74" fmla="*/ 1315 w 3130"/>
                <a:gd name="T75" fmla="*/ 862 h 1134"/>
                <a:gd name="T76" fmla="*/ 1452 w 3130"/>
                <a:gd name="T77" fmla="*/ 862 h 113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130"/>
                <a:gd name="T118" fmla="*/ 0 h 1134"/>
                <a:gd name="T119" fmla="*/ 3130 w 3130"/>
                <a:gd name="T120" fmla="*/ 1134 h 113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130" h="1134">
                  <a:moveTo>
                    <a:pt x="1406" y="862"/>
                  </a:moveTo>
                  <a:lnTo>
                    <a:pt x="1678" y="817"/>
                  </a:lnTo>
                  <a:lnTo>
                    <a:pt x="1950" y="771"/>
                  </a:lnTo>
                  <a:lnTo>
                    <a:pt x="2223" y="680"/>
                  </a:lnTo>
                  <a:lnTo>
                    <a:pt x="2449" y="590"/>
                  </a:lnTo>
                  <a:lnTo>
                    <a:pt x="2631" y="544"/>
                  </a:lnTo>
                  <a:lnTo>
                    <a:pt x="2812" y="499"/>
                  </a:lnTo>
                  <a:lnTo>
                    <a:pt x="2994" y="499"/>
                  </a:lnTo>
                  <a:lnTo>
                    <a:pt x="3130" y="454"/>
                  </a:lnTo>
                  <a:lnTo>
                    <a:pt x="3039" y="363"/>
                  </a:lnTo>
                  <a:lnTo>
                    <a:pt x="2903" y="272"/>
                  </a:lnTo>
                  <a:lnTo>
                    <a:pt x="2767" y="181"/>
                  </a:lnTo>
                  <a:lnTo>
                    <a:pt x="2585" y="91"/>
                  </a:lnTo>
                  <a:lnTo>
                    <a:pt x="2449" y="45"/>
                  </a:lnTo>
                  <a:lnTo>
                    <a:pt x="2223" y="0"/>
                  </a:lnTo>
                  <a:lnTo>
                    <a:pt x="2041" y="0"/>
                  </a:lnTo>
                  <a:lnTo>
                    <a:pt x="1769" y="0"/>
                  </a:lnTo>
                  <a:lnTo>
                    <a:pt x="1542" y="0"/>
                  </a:lnTo>
                  <a:lnTo>
                    <a:pt x="1406" y="0"/>
                  </a:lnTo>
                  <a:lnTo>
                    <a:pt x="1225" y="45"/>
                  </a:lnTo>
                  <a:lnTo>
                    <a:pt x="998" y="91"/>
                  </a:lnTo>
                  <a:lnTo>
                    <a:pt x="816" y="136"/>
                  </a:lnTo>
                  <a:lnTo>
                    <a:pt x="635" y="136"/>
                  </a:lnTo>
                  <a:lnTo>
                    <a:pt x="499" y="181"/>
                  </a:lnTo>
                  <a:lnTo>
                    <a:pt x="408" y="272"/>
                  </a:lnTo>
                  <a:lnTo>
                    <a:pt x="272" y="318"/>
                  </a:lnTo>
                  <a:lnTo>
                    <a:pt x="136" y="363"/>
                  </a:lnTo>
                  <a:lnTo>
                    <a:pt x="45" y="363"/>
                  </a:lnTo>
                  <a:lnTo>
                    <a:pt x="0" y="454"/>
                  </a:lnTo>
                  <a:lnTo>
                    <a:pt x="0" y="907"/>
                  </a:lnTo>
                  <a:lnTo>
                    <a:pt x="136" y="907"/>
                  </a:lnTo>
                  <a:lnTo>
                    <a:pt x="363" y="998"/>
                  </a:lnTo>
                  <a:lnTo>
                    <a:pt x="499" y="1043"/>
                  </a:lnTo>
                  <a:lnTo>
                    <a:pt x="680" y="1134"/>
                  </a:lnTo>
                  <a:lnTo>
                    <a:pt x="816" y="1089"/>
                  </a:lnTo>
                  <a:lnTo>
                    <a:pt x="998" y="998"/>
                  </a:lnTo>
                  <a:lnTo>
                    <a:pt x="1179" y="907"/>
                  </a:lnTo>
                  <a:lnTo>
                    <a:pt x="1315" y="862"/>
                  </a:lnTo>
                  <a:lnTo>
                    <a:pt x="1452" y="862"/>
                  </a:lnTo>
                </a:path>
              </a:pathLst>
            </a:cu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smtClean="0">
                <a:latin typeface="Arial" pitchFamily="34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1750" y="3740151"/>
            <a:ext cx="8077200" cy="3114675"/>
            <a:chOff x="20" y="2356"/>
            <a:chExt cx="5088" cy="1962"/>
          </a:xfrm>
        </p:grpSpPr>
        <p:sp>
          <p:nvSpPr>
            <p:cNvPr id="35850" name="Text Box 13"/>
            <p:cNvSpPr txBox="1">
              <a:spLocks noChangeArrowheads="1"/>
            </p:cNvSpPr>
            <p:nvPr/>
          </p:nvSpPr>
          <p:spPr bwMode="auto">
            <a:xfrm>
              <a:off x="3296" y="2356"/>
              <a:ext cx="1812" cy="523"/>
            </a:xfrm>
            <a:prstGeom prst="rect">
              <a:avLst/>
            </a:prstGeom>
            <a:solidFill>
              <a:srgbClr val="00FF00"/>
            </a:solidFill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FF3300"/>
                  </a:solidFill>
                  <a:latin typeface="Arial" pitchFamily="34" charset="0"/>
                </a:defRPr>
              </a:lvl1pPr>
              <a:lvl2pPr marL="742950" indent="-285750">
                <a:defRPr sz="1400">
                  <a:solidFill>
                    <a:srgbClr val="FF3300"/>
                  </a:solidFill>
                  <a:latin typeface="Arial" pitchFamily="34" charset="0"/>
                </a:defRPr>
              </a:lvl2pPr>
              <a:lvl3pPr marL="1143000" indent="-228600">
                <a:defRPr sz="1400">
                  <a:solidFill>
                    <a:srgbClr val="FF3300"/>
                  </a:solidFill>
                  <a:latin typeface="Arial" pitchFamily="34" charset="0"/>
                </a:defRPr>
              </a:lvl3pPr>
              <a:lvl4pPr marL="1600200" indent="-228600">
                <a:defRPr sz="1400">
                  <a:solidFill>
                    <a:srgbClr val="FF3300"/>
                  </a:solidFill>
                  <a:latin typeface="Arial" pitchFamily="34" charset="0"/>
                </a:defRPr>
              </a:lvl4pPr>
              <a:lvl5pPr marL="2057400" indent="-228600">
                <a:defRPr sz="1400">
                  <a:solidFill>
                    <a:srgbClr val="FF33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33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33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33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FF3300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2400" dirty="0" smtClean="0">
                  <a:solidFill>
                    <a:schemeClr val="tx1"/>
                  </a:solidFill>
                  <a:cs typeface="Arial" pitchFamily="34" charset="0"/>
                </a:rPr>
                <a:t>¿</a:t>
              </a:r>
              <a:r>
                <a:rPr lang="en-US" sz="2400" dirty="0" err="1" smtClean="0">
                  <a:solidFill>
                    <a:srgbClr val="000000"/>
                  </a:solidFill>
                  <a:cs typeface="Arial" pitchFamily="34" charset="0"/>
                </a:rPr>
                <a:t>Qué</a:t>
              </a:r>
              <a:r>
                <a:rPr lang="en-US" sz="2400" dirty="0" smtClean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cs typeface="Arial" pitchFamily="34" charset="0"/>
                </a:rPr>
                <a:t>difundir</a:t>
              </a:r>
              <a:r>
                <a:rPr lang="en-US" sz="2400" dirty="0" smtClean="0">
                  <a:solidFill>
                    <a:srgbClr val="000000"/>
                  </a:solidFill>
                  <a:cs typeface="Arial" pitchFamily="34" charset="0"/>
                </a:rPr>
                <a:t>? </a:t>
              </a:r>
              <a:br>
                <a:rPr lang="en-US" sz="2400" dirty="0" smtClean="0">
                  <a:solidFill>
                    <a:srgbClr val="000000"/>
                  </a:solidFill>
                  <a:cs typeface="Arial" pitchFamily="34" charset="0"/>
                </a:rPr>
              </a:br>
              <a:r>
                <a:rPr lang="en-US" sz="2400" dirty="0" smtClean="0">
                  <a:solidFill>
                    <a:schemeClr val="tx1"/>
                  </a:solidFill>
                  <a:cs typeface="Arial" pitchFamily="34" charset="0"/>
                </a:rPr>
                <a:t>¿</a:t>
              </a:r>
              <a:r>
                <a:rPr lang="en-US" sz="2400" dirty="0" err="1" smtClean="0">
                  <a:solidFill>
                    <a:srgbClr val="000000"/>
                  </a:solidFill>
                  <a:cs typeface="Arial" pitchFamily="34" charset="0"/>
                </a:rPr>
                <a:t>Dónde</a:t>
              </a:r>
              <a:r>
                <a:rPr lang="en-US" sz="2400" dirty="0" smtClean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cs typeface="Arial" pitchFamily="34" charset="0"/>
                </a:rPr>
                <a:t>es</a:t>
              </a:r>
              <a:r>
                <a:rPr lang="en-US" sz="2400" dirty="0" smtClean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cs typeface="Arial" pitchFamily="34" charset="0"/>
                </a:rPr>
                <a:t>mejor</a:t>
              </a:r>
              <a:r>
                <a:rPr lang="en-US" sz="2400" dirty="0" smtClean="0">
                  <a:solidFill>
                    <a:srgbClr val="000000"/>
                  </a:solidFill>
                  <a:cs typeface="Arial" pitchFamily="34" charset="0"/>
                </a:rPr>
                <a:t>?</a:t>
              </a:r>
            </a:p>
          </p:txBody>
        </p:sp>
        <p:sp>
          <p:nvSpPr>
            <p:cNvPr id="35851" name="Freeform 14"/>
            <p:cNvSpPr>
              <a:spLocks/>
            </p:cNvSpPr>
            <p:nvPr/>
          </p:nvSpPr>
          <p:spPr bwMode="auto">
            <a:xfrm>
              <a:off x="2506" y="2665"/>
              <a:ext cx="588" cy="473"/>
            </a:xfrm>
            <a:custGeom>
              <a:avLst/>
              <a:gdLst>
                <a:gd name="T0" fmla="*/ 396 w 588"/>
                <a:gd name="T1" fmla="*/ 473 h 473"/>
                <a:gd name="T2" fmla="*/ 76 w 588"/>
                <a:gd name="T3" fmla="*/ 237 h 473"/>
                <a:gd name="T4" fmla="*/ 0 w 588"/>
                <a:gd name="T5" fmla="*/ 176 h 473"/>
                <a:gd name="T6" fmla="*/ 55 w 588"/>
                <a:gd name="T7" fmla="*/ 87 h 473"/>
                <a:gd name="T8" fmla="*/ 170 w 588"/>
                <a:gd name="T9" fmla="*/ 0 h 473"/>
                <a:gd name="T10" fmla="*/ 229 w 588"/>
                <a:gd name="T11" fmla="*/ 25 h 473"/>
                <a:gd name="T12" fmla="*/ 588 w 588"/>
                <a:gd name="T13" fmla="*/ 237 h 473"/>
                <a:gd name="T14" fmla="*/ 563 w 588"/>
                <a:gd name="T15" fmla="*/ 473 h 473"/>
                <a:gd name="T16" fmla="*/ 396 w 588"/>
                <a:gd name="T17" fmla="*/ 473 h 4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8"/>
                <a:gd name="T28" fmla="*/ 0 h 473"/>
                <a:gd name="T29" fmla="*/ 588 w 588"/>
                <a:gd name="T30" fmla="*/ 473 h 4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8" h="473">
                  <a:moveTo>
                    <a:pt x="396" y="473"/>
                  </a:moveTo>
                  <a:lnTo>
                    <a:pt x="76" y="237"/>
                  </a:lnTo>
                  <a:lnTo>
                    <a:pt x="0" y="176"/>
                  </a:lnTo>
                  <a:lnTo>
                    <a:pt x="55" y="87"/>
                  </a:lnTo>
                  <a:lnTo>
                    <a:pt x="170" y="0"/>
                  </a:lnTo>
                  <a:lnTo>
                    <a:pt x="229" y="25"/>
                  </a:lnTo>
                  <a:lnTo>
                    <a:pt x="588" y="237"/>
                  </a:lnTo>
                  <a:lnTo>
                    <a:pt x="563" y="473"/>
                  </a:lnTo>
                  <a:lnTo>
                    <a:pt x="396" y="473"/>
                  </a:lnTo>
                  <a:close/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smtClean="0">
                <a:latin typeface="Arial" pitchFamily="34" charset="0"/>
              </a:endParaRPr>
            </a:p>
          </p:txBody>
        </p:sp>
        <p:sp>
          <p:nvSpPr>
            <p:cNvPr id="35852" name="Freeform 15"/>
            <p:cNvSpPr>
              <a:spLocks/>
            </p:cNvSpPr>
            <p:nvPr/>
          </p:nvSpPr>
          <p:spPr bwMode="auto">
            <a:xfrm>
              <a:off x="20" y="3875"/>
              <a:ext cx="2235" cy="443"/>
            </a:xfrm>
            <a:custGeom>
              <a:avLst/>
              <a:gdLst>
                <a:gd name="T0" fmla="*/ 5 w 2235"/>
                <a:gd name="T1" fmla="*/ 438 h 443"/>
                <a:gd name="T2" fmla="*/ 0 w 2235"/>
                <a:gd name="T3" fmla="*/ 79 h 443"/>
                <a:gd name="T4" fmla="*/ 123 w 2235"/>
                <a:gd name="T5" fmla="*/ 69 h 443"/>
                <a:gd name="T6" fmla="*/ 221 w 2235"/>
                <a:gd name="T7" fmla="*/ 44 h 443"/>
                <a:gd name="T8" fmla="*/ 379 w 2235"/>
                <a:gd name="T9" fmla="*/ 5 h 443"/>
                <a:gd name="T10" fmla="*/ 463 w 2235"/>
                <a:gd name="T11" fmla="*/ 0 h 443"/>
                <a:gd name="T12" fmla="*/ 664 w 2235"/>
                <a:gd name="T13" fmla="*/ 10 h 443"/>
                <a:gd name="T14" fmla="*/ 763 w 2235"/>
                <a:gd name="T15" fmla="*/ 74 h 443"/>
                <a:gd name="T16" fmla="*/ 861 w 2235"/>
                <a:gd name="T17" fmla="*/ 177 h 443"/>
                <a:gd name="T18" fmla="*/ 945 w 2235"/>
                <a:gd name="T19" fmla="*/ 266 h 443"/>
                <a:gd name="T20" fmla="*/ 1098 w 2235"/>
                <a:gd name="T21" fmla="*/ 281 h 443"/>
                <a:gd name="T22" fmla="*/ 1280 w 2235"/>
                <a:gd name="T23" fmla="*/ 335 h 443"/>
                <a:gd name="T24" fmla="*/ 1472 w 2235"/>
                <a:gd name="T25" fmla="*/ 320 h 443"/>
                <a:gd name="T26" fmla="*/ 1698 w 2235"/>
                <a:gd name="T27" fmla="*/ 290 h 443"/>
                <a:gd name="T28" fmla="*/ 1915 w 2235"/>
                <a:gd name="T29" fmla="*/ 226 h 443"/>
                <a:gd name="T30" fmla="*/ 2092 w 2235"/>
                <a:gd name="T31" fmla="*/ 271 h 443"/>
                <a:gd name="T32" fmla="*/ 2181 w 2235"/>
                <a:gd name="T33" fmla="*/ 379 h 443"/>
                <a:gd name="T34" fmla="*/ 2235 w 2235"/>
                <a:gd name="T35" fmla="*/ 443 h 443"/>
                <a:gd name="T36" fmla="*/ 1733 w 2235"/>
                <a:gd name="T37" fmla="*/ 438 h 443"/>
                <a:gd name="T38" fmla="*/ 5 w 2235"/>
                <a:gd name="T39" fmla="*/ 438 h 4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35"/>
                <a:gd name="T61" fmla="*/ 0 h 443"/>
                <a:gd name="T62" fmla="*/ 2235 w 2235"/>
                <a:gd name="T63" fmla="*/ 443 h 4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35" h="443">
                  <a:moveTo>
                    <a:pt x="5" y="438"/>
                  </a:moveTo>
                  <a:lnTo>
                    <a:pt x="0" y="79"/>
                  </a:lnTo>
                  <a:lnTo>
                    <a:pt x="123" y="69"/>
                  </a:lnTo>
                  <a:lnTo>
                    <a:pt x="221" y="44"/>
                  </a:lnTo>
                  <a:lnTo>
                    <a:pt x="379" y="5"/>
                  </a:lnTo>
                  <a:lnTo>
                    <a:pt x="463" y="0"/>
                  </a:lnTo>
                  <a:lnTo>
                    <a:pt x="664" y="10"/>
                  </a:lnTo>
                  <a:lnTo>
                    <a:pt x="763" y="74"/>
                  </a:lnTo>
                  <a:lnTo>
                    <a:pt x="861" y="177"/>
                  </a:lnTo>
                  <a:lnTo>
                    <a:pt x="945" y="266"/>
                  </a:lnTo>
                  <a:lnTo>
                    <a:pt x="1098" y="281"/>
                  </a:lnTo>
                  <a:lnTo>
                    <a:pt x="1280" y="335"/>
                  </a:lnTo>
                  <a:lnTo>
                    <a:pt x="1472" y="320"/>
                  </a:lnTo>
                  <a:lnTo>
                    <a:pt x="1698" y="290"/>
                  </a:lnTo>
                  <a:lnTo>
                    <a:pt x="1915" y="226"/>
                  </a:lnTo>
                  <a:lnTo>
                    <a:pt x="2092" y="271"/>
                  </a:lnTo>
                  <a:lnTo>
                    <a:pt x="2181" y="379"/>
                  </a:lnTo>
                  <a:lnTo>
                    <a:pt x="2235" y="443"/>
                  </a:lnTo>
                  <a:lnTo>
                    <a:pt x="1733" y="438"/>
                  </a:lnTo>
                  <a:lnTo>
                    <a:pt x="5" y="438"/>
                  </a:lnTo>
                  <a:close/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smtClean="0">
                <a:latin typeface="Arial" pitchFamily="34" charset="0"/>
              </a:endParaRPr>
            </a:p>
          </p:txBody>
        </p:sp>
      </p:grp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9700" y="854772"/>
            <a:ext cx="8240712" cy="692150"/>
          </a:xfrm>
        </p:spPr>
        <p:txBody>
          <a:bodyPr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iAmpliación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 ¿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Dónde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¿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Qué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¿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Cómo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¿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Impacto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 bwMode="auto">
          <a:xfrm>
            <a:off x="139700" y="87661"/>
            <a:ext cx="72294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defRPr/>
            </a:pPr>
            <a:r>
              <a:rPr lang="en-US" altLang="en-US" sz="2800" b="1" kern="0" dirty="0" err="1" smtClean="0">
                <a:latin typeface="Arial" pitchFamily="34" charset="0"/>
                <a:cs typeface="Arial" pitchFamily="34" charset="0"/>
              </a:rPr>
              <a:t>Mapeo</a:t>
            </a:r>
            <a:endParaRPr lang="en-US" altLang="en-US" sz="2800" b="1" i="1" kern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675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383" y="1069595"/>
            <a:ext cx="1624013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069595"/>
            <a:ext cx="3178197" cy="337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1450" y="341313"/>
            <a:ext cx="8240713" cy="523875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800" b="1" dirty="0" err="1" smtClean="0">
                <a:latin typeface="Arial" pitchFamily="34" charset="0"/>
                <a:cs typeface="Arial" pitchFamily="34" charset="0"/>
              </a:rPr>
              <a:t>Mapeo</a:t>
            </a: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 WOCAT-FAO</a:t>
            </a:r>
            <a:endParaRPr lang="en-US" altLang="en-US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3" name="Oval 4"/>
          <p:cNvSpPr>
            <a:spLocks noChangeArrowheads="1"/>
          </p:cNvSpPr>
          <p:nvPr/>
        </p:nvSpPr>
        <p:spPr bwMode="auto">
          <a:xfrm>
            <a:off x="2052996" y="2875678"/>
            <a:ext cx="1603375" cy="1771650"/>
          </a:xfrm>
          <a:prstGeom prst="ellipse">
            <a:avLst/>
          </a:prstGeom>
          <a:noFill/>
          <a:ln w="254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de-DE" sz="14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7894" name="Rectangle 19"/>
          <p:cNvSpPr>
            <a:spLocks noChangeArrowheads="1"/>
          </p:cNvSpPr>
          <p:nvPr/>
        </p:nvSpPr>
        <p:spPr bwMode="auto">
          <a:xfrm>
            <a:off x="7739063" y="712788"/>
            <a:ext cx="1398587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de-CH" altLang="en-US" sz="14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939" y="341313"/>
            <a:ext cx="3227968" cy="234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49 Imagen" descr="tipo degrad - copia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836" y="2756258"/>
            <a:ext cx="2958583" cy="2089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C:\Users\Suelo\Desktop\SIMPOSIO WOCAT\FOTOS\IMG-20170612-WA004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80"/>
          <a:stretch>
            <a:fillRect/>
          </a:stretch>
        </p:blipFill>
        <p:spPr bwMode="auto">
          <a:xfrm>
            <a:off x="5178941" y="4567679"/>
            <a:ext cx="2500186" cy="208302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1450" y="4567679"/>
            <a:ext cx="485973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800" dirty="0">
                <a:solidFill>
                  <a:schemeClr val="tx1"/>
                </a:solidFill>
              </a:rPr>
              <a:t>Análisis de estado y tendencia de degradación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800" dirty="0">
                <a:solidFill>
                  <a:schemeClr val="tx1"/>
                </a:solidFill>
              </a:rPr>
              <a:t>Identificación de zonas muy degradadas y zonas de conservación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800" dirty="0" smtClean="0">
                <a:solidFill>
                  <a:schemeClr val="tx1"/>
                </a:solidFill>
              </a:rPr>
              <a:t>Identificación de </a:t>
            </a:r>
            <a:r>
              <a:rPr lang="es-CL" sz="1800" dirty="0">
                <a:solidFill>
                  <a:schemeClr val="tx1"/>
                </a:solidFill>
              </a:rPr>
              <a:t>áreas priorizadas para intervenciones</a:t>
            </a:r>
          </a:p>
          <a:p>
            <a:r>
              <a:rPr lang="es-CL" dirty="0" smtClean="0"/>
              <a:t>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40649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13" y="5134124"/>
            <a:ext cx="194468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00" y="1319213"/>
            <a:ext cx="19431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Rectangle 4"/>
          <p:cNvSpPr>
            <a:spLocks noChangeArrowheads="1"/>
          </p:cNvSpPr>
          <p:nvPr/>
        </p:nvSpPr>
        <p:spPr bwMode="auto">
          <a:xfrm>
            <a:off x="2340912" y="1148314"/>
            <a:ext cx="5398393" cy="544734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6B6BC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D2AD4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u="sng" dirty="0" smtClean="0">
                <a:solidFill>
                  <a:schemeClr val="tx1"/>
                </a:solidFill>
                <a:cs typeface="Open Sans" pitchFamily="34" charset="0"/>
              </a:rPr>
              <a:t>Parte </a:t>
            </a:r>
            <a:r>
              <a:rPr lang="en-US" altLang="en-US" sz="1800" u="sng" dirty="0">
                <a:solidFill>
                  <a:schemeClr val="tx1"/>
                </a:solidFill>
                <a:cs typeface="Open Sans" pitchFamily="34" charset="0"/>
              </a:rPr>
              <a:t>I</a:t>
            </a:r>
            <a:r>
              <a:rPr lang="en-US" altLang="en-US" sz="1800" b="0" u="sng" dirty="0">
                <a:solidFill>
                  <a:schemeClr val="tx1"/>
                </a:solidFill>
                <a:cs typeface="Open Sans" pitchFamily="34" charset="0"/>
              </a:rPr>
              <a:t>:</a:t>
            </a:r>
            <a:r>
              <a:rPr lang="en-US" altLang="en-US" sz="1800" b="0" dirty="0">
                <a:solidFill>
                  <a:schemeClr val="tx1"/>
                </a:solidFill>
                <a:cs typeface="Open Sans" pitchFamily="34" charset="0"/>
              </a:rPr>
              <a:t> </a:t>
            </a:r>
            <a:r>
              <a:rPr lang="en-US" altLang="en-US" sz="1800" dirty="0" err="1" smtClean="0">
                <a:solidFill>
                  <a:schemeClr val="tx1"/>
                </a:solidFill>
                <a:cs typeface="Open Sans" pitchFamily="34" charset="0"/>
              </a:rPr>
              <a:t>Identificación</a:t>
            </a:r>
            <a:r>
              <a:rPr lang="en-US" altLang="en-US" sz="1800" b="0" dirty="0" smtClean="0">
                <a:solidFill>
                  <a:srgbClr val="000000"/>
                </a:solidFill>
                <a:cs typeface="Open Sans" pitchFamily="34" charset="0"/>
              </a:rPr>
              <a:t> (</a:t>
            </a:r>
            <a:r>
              <a:rPr lang="en-US" altLang="en-US" sz="1800" b="0" i="1" dirty="0" smtClean="0">
                <a:solidFill>
                  <a:srgbClr val="000000"/>
                </a:solidFill>
                <a:cs typeface="Open Sans" pitchFamily="34" charset="0"/>
              </a:rPr>
              <a:t>taller de </a:t>
            </a:r>
            <a:r>
              <a:rPr lang="en-US" altLang="en-US" sz="1800" b="0" i="1" dirty="0" err="1" smtClean="0">
                <a:solidFill>
                  <a:srgbClr val="000000"/>
                </a:solidFill>
                <a:cs typeface="Open Sans" pitchFamily="34" charset="0"/>
              </a:rPr>
              <a:t>actores</a:t>
            </a:r>
            <a:r>
              <a:rPr lang="en-US" altLang="en-US" sz="1800" b="0" i="1" dirty="0" smtClean="0">
                <a:solidFill>
                  <a:srgbClr val="000000"/>
                </a:solidFill>
                <a:cs typeface="Open Sans" pitchFamily="34" charset="0"/>
              </a:rPr>
              <a:t> / </a:t>
            </a:r>
            <a:r>
              <a:rPr lang="en-US" altLang="en-US" sz="1800" b="0" i="1" dirty="0" err="1" smtClean="0">
                <a:solidFill>
                  <a:schemeClr val="tx1"/>
                </a:solidFill>
                <a:cs typeface="Open Sans" pitchFamily="34" charset="0"/>
              </a:rPr>
              <a:t>enfoque</a:t>
            </a:r>
            <a:r>
              <a:rPr lang="en-US" altLang="en-US" sz="1800" b="0" i="1" dirty="0" smtClean="0">
                <a:solidFill>
                  <a:schemeClr val="tx1"/>
                </a:solidFill>
                <a:cs typeface="Open Sans" pitchFamily="34" charset="0"/>
              </a:rPr>
              <a:t> de </a:t>
            </a:r>
            <a:r>
              <a:rPr lang="en-US" altLang="en-US" sz="1800" b="0" i="1" dirty="0" err="1" smtClean="0">
                <a:solidFill>
                  <a:schemeClr val="tx1"/>
                </a:solidFill>
                <a:cs typeface="Open Sans" pitchFamily="34" charset="0"/>
              </a:rPr>
              <a:t>aprendizaje</a:t>
            </a:r>
            <a:r>
              <a:rPr lang="en-US" altLang="en-US" sz="1800" b="0" i="1" dirty="0" smtClean="0">
                <a:solidFill>
                  <a:schemeClr val="tx1"/>
                </a:solidFill>
                <a:cs typeface="Open Sans" pitchFamily="34" charset="0"/>
              </a:rPr>
              <a:t> </a:t>
            </a:r>
            <a:r>
              <a:rPr lang="en-US" altLang="en-US" sz="1800" b="0" i="1" dirty="0" err="1" smtClean="0">
                <a:solidFill>
                  <a:schemeClr val="tx1"/>
                </a:solidFill>
                <a:cs typeface="Open Sans" pitchFamily="34" charset="0"/>
              </a:rPr>
              <a:t>participativo</a:t>
            </a:r>
            <a:r>
              <a:rPr lang="en-US" altLang="en-US" sz="1800" b="0" dirty="0" smtClean="0">
                <a:solidFill>
                  <a:srgbClr val="000000"/>
                </a:solidFill>
                <a:cs typeface="Open Sans" pitchFamily="34" charset="0"/>
              </a:rPr>
              <a:t>)</a:t>
            </a:r>
            <a:r>
              <a:rPr lang="en-US" altLang="en-US" sz="2000" b="0" dirty="0">
                <a:solidFill>
                  <a:srgbClr val="000000"/>
                </a:solidFill>
                <a:cs typeface="Open Sans" pitchFamily="34" charset="0"/>
              </a:rPr>
              <a:t/>
            </a:r>
            <a:br>
              <a:rPr lang="en-US" altLang="en-US" sz="2000" b="0" dirty="0">
                <a:solidFill>
                  <a:srgbClr val="000000"/>
                </a:solidFill>
                <a:cs typeface="Open Sans" pitchFamily="34" charset="0"/>
              </a:rPr>
            </a:b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</a:rPr>
              <a:t>Problemas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</a:rPr>
              <a:t> y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</a:rPr>
              <a:t>soluciones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</a:rPr>
              <a:t>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</a:rPr>
              <a:t>posibles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</a:rPr>
              <a:t>:</a:t>
            </a:r>
            <a:endParaRPr lang="en-US" altLang="en-US" sz="1600" b="0" dirty="0">
              <a:solidFill>
                <a:srgbClr val="000000"/>
              </a:solidFill>
              <a:cs typeface="Open Sans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</a:rPr>
              <a:t>creación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</a:rPr>
              <a:t> del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</a:rPr>
              <a:t>mapa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</a:rPr>
              <a:t> de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</a:rPr>
              <a:t>uso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</a:rPr>
              <a:t> de la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</a:rPr>
              <a:t>tierra</a:t>
            </a:r>
            <a:endParaRPr lang="en-US" altLang="en-US" sz="1600" b="0" dirty="0">
              <a:solidFill>
                <a:srgbClr val="000000"/>
              </a:solidFill>
              <a:cs typeface="Open Sans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en-US" sz="1600" b="0" dirty="0" smtClean="0">
                <a:solidFill>
                  <a:schemeClr val="tx1"/>
                </a:solidFill>
                <a:cs typeface="Open Sans" pitchFamily="34" charset="0"/>
              </a:rPr>
              <a:t>primer </a:t>
            </a:r>
            <a:r>
              <a:rPr lang="en-US" altLang="en-US" sz="1600" b="0" dirty="0" err="1" smtClean="0">
                <a:solidFill>
                  <a:schemeClr val="tx1"/>
                </a:solidFill>
                <a:cs typeface="Open Sans" pitchFamily="34" charset="0"/>
              </a:rPr>
              <a:t>inventario</a:t>
            </a:r>
            <a:r>
              <a:rPr lang="en-US" altLang="en-US" sz="1600" b="0" dirty="0" smtClean="0">
                <a:solidFill>
                  <a:schemeClr val="tx1"/>
                </a:solidFill>
                <a:cs typeface="Open Sans" pitchFamily="34" charset="0"/>
              </a:rPr>
              <a:t> de </a:t>
            </a:r>
            <a:r>
              <a:rPr lang="en-US" altLang="en-US" sz="1600" b="0" dirty="0" err="1" smtClean="0">
                <a:solidFill>
                  <a:schemeClr val="tx1"/>
                </a:solidFill>
                <a:cs typeface="Open Sans" pitchFamily="34" charset="0"/>
              </a:rPr>
              <a:t>degradación</a:t>
            </a:r>
            <a:r>
              <a:rPr lang="en-US" altLang="en-US" sz="1600" b="0" dirty="0" smtClean="0">
                <a:solidFill>
                  <a:schemeClr val="tx1"/>
                </a:solidFill>
                <a:cs typeface="Open Sans" pitchFamily="34" charset="0"/>
              </a:rPr>
              <a:t> de la </a:t>
            </a:r>
            <a:r>
              <a:rPr lang="en-US" altLang="en-US" sz="1600" b="0" dirty="0" err="1" smtClean="0">
                <a:solidFill>
                  <a:schemeClr val="tx1"/>
                </a:solidFill>
                <a:cs typeface="Open Sans" pitchFamily="34" charset="0"/>
              </a:rPr>
              <a:t>tierra</a:t>
            </a:r>
            <a:r>
              <a:rPr lang="en-US" altLang="en-US" sz="1600" b="0" dirty="0" smtClean="0">
                <a:solidFill>
                  <a:schemeClr val="tx1"/>
                </a:solidFill>
                <a:cs typeface="Open Sans" pitchFamily="34" charset="0"/>
              </a:rPr>
              <a:t> y </a:t>
            </a:r>
            <a:r>
              <a:rPr lang="en-US" altLang="en-US" sz="1600" b="0" dirty="0" err="1" smtClean="0">
                <a:solidFill>
                  <a:schemeClr val="tx1"/>
                </a:solidFill>
                <a:cs typeface="Open Sans" pitchFamily="34" charset="0"/>
              </a:rPr>
              <a:t>prácticas</a:t>
            </a:r>
            <a:r>
              <a:rPr lang="en-US" altLang="en-US" sz="1600" b="0" dirty="0" smtClean="0">
                <a:solidFill>
                  <a:schemeClr val="tx1"/>
                </a:solidFill>
                <a:cs typeface="Open Sans" pitchFamily="34" charset="0"/>
              </a:rPr>
              <a:t> de MST </a:t>
            </a:r>
            <a:endParaRPr lang="en-US" altLang="en-US" sz="1600" b="0" dirty="0">
              <a:solidFill>
                <a:schemeClr val="tx1"/>
              </a:solidFill>
              <a:cs typeface="Open Sans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2000" b="0" dirty="0">
                <a:solidFill>
                  <a:srgbClr val="000000"/>
                </a:solidFill>
                <a:cs typeface="Open Sans" pitchFamily="34" charset="0"/>
              </a:rPr>
              <a:t/>
            </a:r>
            <a:br>
              <a:rPr lang="en-US" altLang="en-US" sz="2000" b="0" dirty="0">
                <a:solidFill>
                  <a:srgbClr val="000000"/>
                </a:solidFill>
                <a:cs typeface="Open Sans" pitchFamily="34" charset="0"/>
              </a:rPr>
            </a:br>
            <a:r>
              <a:rPr lang="en-US" altLang="en-US" sz="1800" u="sng" dirty="0" smtClean="0">
                <a:solidFill>
                  <a:schemeClr val="tx1"/>
                </a:solidFill>
                <a:cs typeface="Open Sans" pitchFamily="34" charset="0"/>
              </a:rPr>
              <a:t>Parte </a:t>
            </a:r>
            <a:r>
              <a:rPr lang="en-US" altLang="en-US" sz="1800" u="sng" dirty="0">
                <a:solidFill>
                  <a:schemeClr val="tx1"/>
                </a:solidFill>
                <a:cs typeface="Open Sans" pitchFamily="34" charset="0"/>
              </a:rPr>
              <a:t>II:</a:t>
            </a:r>
            <a:r>
              <a:rPr lang="en-US" altLang="en-US" sz="1800" dirty="0">
                <a:solidFill>
                  <a:schemeClr val="tx1"/>
                </a:solidFill>
                <a:cs typeface="Open Sans" pitchFamily="34" charset="0"/>
              </a:rPr>
              <a:t> </a:t>
            </a:r>
            <a:r>
              <a:rPr lang="en-US" altLang="en-US" sz="1800" dirty="0" err="1" smtClean="0">
                <a:solidFill>
                  <a:schemeClr val="tx1"/>
                </a:solidFill>
                <a:cs typeface="Open Sans" pitchFamily="34" charset="0"/>
              </a:rPr>
              <a:t>Documentación</a:t>
            </a:r>
            <a:r>
              <a:rPr lang="en-US" altLang="en-US" sz="1800" dirty="0" smtClean="0">
                <a:solidFill>
                  <a:schemeClr val="tx1"/>
                </a:solidFill>
                <a:cs typeface="Open Sans" pitchFamily="34" charset="0"/>
              </a:rPr>
              <a:t> &amp; </a:t>
            </a:r>
            <a:r>
              <a:rPr lang="en-US" altLang="en-US" sz="1800" dirty="0" err="1" smtClean="0">
                <a:solidFill>
                  <a:schemeClr val="tx1"/>
                </a:solidFill>
                <a:cs typeface="Open Sans" pitchFamily="34" charset="0"/>
              </a:rPr>
              <a:t>Valoración</a:t>
            </a:r>
            <a:r>
              <a:rPr lang="en-US" altLang="en-US" sz="1800" dirty="0" smtClean="0">
                <a:solidFill>
                  <a:schemeClr val="tx1"/>
                </a:solidFill>
                <a:cs typeface="Open Sans" pitchFamily="34" charset="0"/>
              </a:rPr>
              <a:t> </a:t>
            </a:r>
            <a:r>
              <a:rPr lang="en-US" altLang="en-US" sz="1800" b="0" i="1" dirty="0" smtClean="0">
                <a:solidFill>
                  <a:schemeClr val="tx1"/>
                </a:solidFill>
                <a:cs typeface="Open Sans" pitchFamily="34" charset="0"/>
              </a:rPr>
              <a:t>(base de </a:t>
            </a:r>
            <a:r>
              <a:rPr lang="en-US" altLang="en-US" sz="1800" b="0" i="1" dirty="0" err="1" smtClean="0">
                <a:solidFill>
                  <a:schemeClr val="tx1"/>
                </a:solidFill>
                <a:cs typeface="Open Sans" pitchFamily="34" charset="0"/>
              </a:rPr>
              <a:t>evidencia</a:t>
            </a:r>
            <a:r>
              <a:rPr lang="en-US" altLang="en-US" sz="1800" b="0" i="1" dirty="0" smtClean="0">
                <a:solidFill>
                  <a:schemeClr val="tx1"/>
                </a:solidFill>
                <a:cs typeface="Open Sans" pitchFamily="34" charset="0"/>
              </a:rPr>
              <a:t>)</a:t>
            </a:r>
            <a:endParaRPr lang="en-US" altLang="en-US" sz="2000" b="0" i="1" dirty="0">
              <a:solidFill>
                <a:srgbClr val="000000"/>
              </a:solidFill>
              <a:cs typeface="Open Sans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mapeo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 de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degradación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 de la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tierra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 y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prácticas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 de MST 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</a:rPr>
              <a:t>inventario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</a:rPr>
              <a:t>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</a:rPr>
              <a:t>detallado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</a:rPr>
              <a:t> de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</a:rPr>
              <a:t>prácticas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</a:rPr>
              <a:t> de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</a:rPr>
              <a:t>degradación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</a:rPr>
              <a:t> de la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</a:rPr>
              <a:t>tierra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</a:rPr>
              <a:t> y  MST</a:t>
            </a:r>
            <a:endParaRPr lang="en-US" altLang="en-US" sz="1600" b="0" dirty="0">
              <a:solidFill>
                <a:srgbClr val="000000"/>
              </a:solidFill>
              <a:cs typeface="Open Sans" pitchFamily="34" charset="0"/>
            </a:endParaRPr>
          </a:p>
          <a:p>
            <a:pPr eaLnBrk="1" hangingPunct="1">
              <a:buNone/>
            </a:pPr>
            <a:endParaRPr lang="en-US" altLang="en-US" sz="2000" i="1" dirty="0">
              <a:solidFill>
                <a:srgbClr val="000000"/>
              </a:solidFill>
              <a:cs typeface="Open Sans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1800" u="sng" dirty="0" smtClean="0">
                <a:solidFill>
                  <a:schemeClr val="tx1"/>
                </a:solidFill>
                <a:cs typeface="Open Sans" pitchFamily="34" charset="0"/>
              </a:rPr>
              <a:t>Parte </a:t>
            </a:r>
            <a:r>
              <a:rPr lang="en-US" altLang="en-US" sz="1800" u="sng" dirty="0">
                <a:solidFill>
                  <a:schemeClr val="tx1"/>
                </a:solidFill>
                <a:cs typeface="Open Sans" pitchFamily="34" charset="0"/>
              </a:rPr>
              <a:t>III:</a:t>
            </a:r>
            <a:r>
              <a:rPr lang="en-US" altLang="en-US" sz="1800" dirty="0">
                <a:solidFill>
                  <a:schemeClr val="tx1"/>
                </a:solidFill>
                <a:cs typeface="Open Sans" pitchFamily="34" charset="0"/>
              </a:rPr>
              <a:t> </a:t>
            </a:r>
            <a:r>
              <a:rPr lang="en-US" altLang="en-US" sz="1800" dirty="0" err="1" smtClean="0">
                <a:solidFill>
                  <a:schemeClr val="tx1"/>
                </a:solidFill>
                <a:cs typeface="Open Sans" pitchFamily="34" charset="0"/>
              </a:rPr>
              <a:t>Evaluación</a:t>
            </a:r>
            <a:r>
              <a:rPr lang="en-US" altLang="en-US" sz="1800" dirty="0" smtClean="0">
                <a:solidFill>
                  <a:schemeClr val="tx1"/>
                </a:solidFill>
                <a:cs typeface="Open Sans" pitchFamily="34" charset="0"/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cs typeface="Open Sans" pitchFamily="34" charset="0"/>
              </a:rPr>
              <a:t>&amp; </a:t>
            </a:r>
            <a:r>
              <a:rPr lang="en-US" altLang="en-US" sz="1800" dirty="0" err="1" smtClean="0">
                <a:solidFill>
                  <a:schemeClr val="tx1"/>
                </a:solidFill>
                <a:cs typeface="Open Sans" pitchFamily="34" charset="0"/>
              </a:rPr>
              <a:t>Selección</a:t>
            </a:r>
            <a:r>
              <a:rPr lang="en-US" altLang="en-US" sz="1800" dirty="0" smtClean="0">
                <a:solidFill>
                  <a:schemeClr val="tx1"/>
                </a:solidFill>
                <a:cs typeface="Open Sans" pitchFamily="34" charset="0"/>
              </a:rPr>
              <a:t> </a:t>
            </a:r>
            <a:r>
              <a:rPr lang="en-US" altLang="en-US" sz="1800" b="0" i="1" dirty="0" smtClean="0">
                <a:solidFill>
                  <a:srgbClr val="000000"/>
                </a:solidFill>
                <a:cs typeface="Open Sans" pitchFamily="34" charset="0"/>
              </a:rPr>
              <a:t>(taller de </a:t>
            </a:r>
            <a:r>
              <a:rPr lang="en-US" altLang="en-US" sz="1800" b="0" i="1" dirty="0" err="1" smtClean="0">
                <a:solidFill>
                  <a:srgbClr val="000000"/>
                </a:solidFill>
                <a:cs typeface="Open Sans" pitchFamily="34" charset="0"/>
              </a:rPr>
              <a:t>actores</a:t>
            </a:r>
            <a:r>
              <a:rPr lang="en-US" altLang="en-US" sz="1800" b="0" i="1" dirty="0" smtClean="0">
                <a:solidFill>
                  <a:srgbClr val="000000"/>
                </a:solidFill>
                <a:cs typeface="Open Sans" pitchFamily="34" charset="0"/>
              </a:rPr>
              <a:t>: </a:t>
            </a:r>
            <a:r>
              <a:rPr lang="en-US" altLang="en-US" sz="1800" b="0" i="1" dirty="0" err="1" smtClean="0">
                <a:solidFill>
                  <a:schemeClr val="tx1"/>
                </a:solidFill>
                <a:cs typeface="Open Sans" pitchFamily="34" charset="0"/>
              </a:rPr>
              <a:t>establecer</a:t>
            </a:r>
            <a:r>
              <a:rPr lang="en-US" altLang="en-US" sz="1800" b="0" i="1" dirty="0" smtClean="0">
                <a:solidFill>
                  <a:schemeClr val="tx1"/>
                </a:solidFill>
                <a:cs typeface="Open Sans" pitchFamily="34" charset="0"/>
              </a:rPr>
              <a:t> </a:t>
            </a:r>
            <a:r>
              <a:rPr lang="en-US" altLang="en-US" sz="1800" b="0" i="1" dirty="0" err="1" smtClean="0">
                <a:solidFill>
                  <a:schemeClr val="tx1"/>
                </a:solidFill>
                <a:cs typeface="Open Sans" pitchFamily="34" charset="0"/>
              </a:rPr>
              <a:t>criterios</a:t>
            </a:r>
            <a:r>
              <a:rPr lang="en-US" altLang="en-US" sz="1800" b="0" i="1" dirty="0" smtClean="0">
                <a:solidFill>
                  <a:schemeClr val="tx1"/>
                </a:solidFill>
                <a:cs typeface="Open Sans" pitchFamily="34" charset="0"/>
              </a:rPr>
              <a:t> </a:t>
            </a:r>
            <a:r>
              <a:rPr lang="en-US" altLang="en-US" sz="1800" b="0" i="1" dirty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 </a:t>
            </a:r>
            <a:r>
              <a:rPr lang="en-US" altLang="en-US" sz="1800" b="0" i="1" dirty="0" err="1" smtClean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puntuación</a:t>
            </a:r>
            <a:r>
              <a:rPr lang="en-US" altLang="en-US" sz="1800" b="0" i="1" dirty="0" smtClean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 </a:t>
            </a:r>
            <a:r>
              <a:rPr lang="en-US" altLang="en-US" sz="1800" b="0" i="1" dirty="0" err="1" smtClean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categorización</a:t>
            </a:r>
            <a:r>
              <a:rPr lang="en-US" altLang="en-US" sz="1800" b="0" i="1" dirty="0" smtClean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)</a:t>
            </a:r>
            <a:endParaRPr lang="en-US" altLang="en-US" sz="1800" b="0" i="1" dirty="0">
              <a:solidFill>
                <a:schemeClr val="tx1"/>
              </a:solidFill>
              <a:cs typeface="Open Sans" pitchFamily="34" charset="0"/>
              <a:sym typeface="Wingdings" pitchFamily="2" charset="2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en-US" sz="1600" b="0" dirty="0" err="1" smtClean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selección</a:t>
            </a:r>
            <a:r>
              <a:rPr lang="en-US" altLang="en-US" sz="1600" b="0" dirty="0" smtClean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 de </a:t>
            </a:r>
            <a:r>
              <a:rPr lang="en-US" altLang="en-US" sz="1600" b="0" dirty="0" err="1" smtClean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prácticas</a:t>
            </a:r>
            <a:r>
              <a:rPr lang="en-US" altLang="en-US" sz="1600" b="0" dirty="0" smtClean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 </a:t>
            </a:r>
            <a:r>
              <a:rPr lang="en-US" altLang="en-US" sz="1600" b="0" dirty="0" err="1" smtClean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más</a:t>
            </a:r>
            <a:r>
              <a:rPr lang="en-US" altLang="en-US" sz="1600" b="0" dirty="0" smtClean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 </a:t>
            </a:r>
            <a:r>
              <a:rPr lang="en-US" altLang="en-US" sz="1600" b="0" dirty="0" err="1" smtClean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promisorias</a:t>
            </a:r>
            <a:r>
              <a:rPr lang="en-US" altLang="en-US" sz="1600" b="0" dirty="0" smtClean="0">
                <a:solidFill>
                  <a:schemeClr val="tx1"/>
                </a:solidFill>
                <a:cs typeface="Open Sans" pitchFamily="34" charset="0"/>
                <a:sym typeface="Wingdings" pitchFamily="2" charset="2"/>
              </a:rPr>
              <a:t> 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a </a:t>
            </a: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nivel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 local y regional</a:t>
            </a:r>
            <a:endParaRPr lang="en-US" altLang="en-US" sz="1600" b="0" dirty="0">
              <a:solidFill>
                <a:srgbClr val="000000"/>
              </a:solidFill>
              <a:cs typeface="Open Sans" pitchFamily="34" charset="0"/>
              <a:sym typeface="Wingdings" pitchFamily="2" charset="2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en-US" sz="1600" b="0" dirty="0" err="1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negociación</a:t>
            </a:r>
            <a:r>
              <a:rPr lang="en-US" altLang="en-US" sz="1600" b="0" dirty="0" smtClean="0">
                <a:solidFill>
                  <a:srgbClr val="000000"/>
                </a:solidFill>
                <a:cs typeface="Open Sans" pitchFamily="34" charset="0"/>
                <a:sym typeface="Wingdings" pitchFamily="2" charset="2"/>
              </a:rPr>
              <a:t> </a:t>
            </a:r>
            <a:endParaRPr lang="en-US" altLang="en-US" sz="2000" b="0" dirty="0">
              <a:solidFill>
                <a:srgbClr val="000000"/>
              </a:solidFill>
              <a:cs typeface="Open Sans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739305" y="712379"/>
            <a:ext cx="1397583" cy="4359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85314" y="92614"/>
            <a:ext cx="65046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6B6BC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D2AD46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DO" altLang="en-US" dirty="0" smtClean="0">
                <a:solidFill>
                  <a:schemeClr val="tx1"/>
                </a:solidFill>
                <a:cs typeface="Open Sans" pitchFamily="34" charset="0"/>
              </a:rPr>
              <a:t>Proceso de apoyo en la toma de decisiones local: talleres de actores </a:t>
            </a:r>
            <a:endParaRPr lang="es-DO" altLang="en-US" dirty="0">
              <a:solidFill>
                <a:schemeClr val="tx1"/>
              </a:solidFill>
              <a:cs typeface="Open Sans" pitchFamily="34" charset="0"/>
              <a:sym typeface="Wingdings" pitchFamily="2" charset="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00" y="2797956"/>
            <a:ext cx="1998513" cy="21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701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17"/>
          <p:cNvSpPr>
            <a:spLocks noChangeArrowheads="1"/>
          </p:cNvSpPr>
          <p:nvPr/>
        </p:nvSpPr>
        <p:spPr bwMode="auto">
          <a:xfrm>
            <a:off x="182562" y="1404402"/>
            <a:ext cx="6940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altLang="de-DE" sz="2400" b="1" dirty="0" smtClean="0">
                <a:solidFill>
                  <a:srgbClr val="FF6600"/>
                </a:solidFill>
                <a:latin typeface="Arial" panose="020B0604020202020204" pitchFamily="34" charset="0"/>
              </a:rPr>
              <a:t>www.wocat.net        https</a:t>
            </a:r>
            <a:r>
              <a:rPr lang="en-US" altLang="de-DE" sz="2400" b="1" dirty="0">
                <a:solidFill>
                  <a:srgbClr val="FF6600"/>
                </a:solidFill>
                <a:latin typeface="Arial" panose="020B0604020202020204" pitchFamily="34" charset="0"/>
              </a:rPr>
              <a:t>://qcat.wocat.net</a:t>
            </a:r>
            <a:r>
              <a:rPr lang="en-US" altLang="de-DE" sz="2400" b="1" dirty="0" smtClean="0">
                <a:solidFill>
                  <a:srgbClr val="FF6600"/>
                </a:solidFill>
                <a:latin typeface="Arial" panose="020B0604020202020204" pitchFamily="34" charset="0"/>
              </a:rPr>
              <a:t>/</a:t>
            </a:r>
            <a:r>
              <a:rPr lang="en-US" altLang="en-US" sz="2400" b="1" dirty="0">
                <a:solidFill>
                  <a:srgbClr val="FF6600"/>
                </a:solidFill>
                <a:latin typeface="Arial" panose="020B0604020202020204" pitchFamily="34" charset="0"/>
              </a:rPr>
              <a:t>	 </a:t>
            </a:r>
          </a:p>
        </p:txBody>
      </p:sp>
      <p:sp>
        <p:nvSpPr>
          <p:cNvPr id="68619" name="Rectangle 13"/>
          <p:cNvSpPr>
            <a:spLocks noChangeArrowheads="1"/>
          </p:cNvSpPr>
          <p:nvPr/>
        </p:nvSpPr>
        <p:spPr bwMode="auto">
          <a:xfrm>
            <a:off x="7739063" y="712788"/>
            <a:ext cx="1398587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de-CH" altLang="de-DE" sz="14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82562" y="284163"/>
            <a:ext cx="5656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alt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+mj-ea"/>
                <a:cs typeface="+mj-cs"/>
              </a:rPr>
              <a:t>Muchas</a:t>
            </a:r>
            <a:r>
              <a:rPr lang="en-US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+mj-ea"/>
                <a:cs typeface="+mj-cs"/>
              </a:rPr>
              <a:t> gracias!</a:t>
            </a:r>
            <a:endParaRPr lang="en-US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62" y="1969317"/>
            <a:ext cx="5219700" cy="4283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497" y="1969317"/>
            <a:ext cx="3587503" cy="2419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497" y="4491917"/>
            <a:ext cx="3581153" cy="158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89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-7495" y="1251679"/>
            <a:ext cx="9218951" cy="54564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617" y="3630434"/>
            <a:ext cx="1935956" cy="564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657" y="3521049"/>
            <a:ext cx="1040766" cy="1128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963" y="2631412"/>
            <a:ext cx="988319" cy="939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225" y="3493498"/>
            <a:ext cx="1059776" cy="972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0364" y="4286000"/>
            <a:ext cx="1003642" cy="9246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60" y="3603421"/>
            <a:ext cx="1525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>
                <a:solidFill>
                  <a:schemeClr val="bg1">
                    <a:lumMod val="50000"/>
                  </a:schemeClr>
                </a:solidFill>
              </a:rPr>
              <a:t>herramientas y metodologías </a:t>
            </a:r>
            <a:r>
              <a:rPr lang="es-AR" dirty="0" smtClean="0">
                <a:solidFill>
                  <a:schemeClr val="bg1">
                    <a:lumMod val="50000"/>
                  </a:schemeClr>
                </a:solidFill>
              </a:rPr>
              <a:t>estandarizadas con socios</a:t>
            </a:r>
            <a:endParaRPr lang="es-A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4902" y="2336786"/>
            <a:ext cx="1658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76E99"/>
                </a:solidFill>
              </a:rPr>
              <a:t>red MST </a:t>
            </a:r>
            <a:r>
              <a:rPr lang="en-GB" b="1" dirty="0" err="1" smtClean="0">
                <a:solidFill>
                  <a:srgbClr val="276E99"/>
                </a:solidFill>
              </a:rPr>
              <a:t>mundial</a:t>
            </a:r>
            <a:endParaRPr lang="en-GB" b="1" dirty="0">
              <a:solidFill>
                <a:srgbClr val="276E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6416" y="3627548"/>
            <a:ext cx="16018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197D7F"/>
                </a:solidFill>
              </a:rPr>
              <a:t>base </a:t>
            </a:r>
            <a:r>
              <a:rPr lang="en-GB" b="1" dirty="0" smtClean="0">
                <a:solidFill>
                  <a:srgbClr val="197D7F"/>
                </a:solidFill>
              </a:rPr>
              <a:t>de </a:t>
            </a:r>
            <a:r>
              <a:rPr lang="en-GB" b="1" dirty="0" err="1" smtClean="0">
                <a:solidFill>
                  <a:srgbClr val="197D7F"/>
                </a:solidFill>
              </a:rPr>
              <a:t>datos</a:t>
            </a:r>
            <a:r>
              <a:rPr lang="en-GB" b="1" dirty="0" smtClean="0">
                <a:solidFill>
                  <a:srgbClr val="197D7F"/>
                </a:solidFill>
              </a:rPr>
              <a:t> MST global</a:t>
            </a:r>
            <a:r>
              <a:rPr lang="en-GB" dirty="0" smtClean="0">
                <a:solidFill>
                  <a:srgbClr val="197D7F"/>
                </a:solidFill>
              </a:rPr>
              <a:t> (</a:t>
            </a:r>
            <a:r>
              <a:rPr lang="en-GB" dirty="0" err="1" smtClean="0">
                <a:solidFill>
                  <a:srgbClr val="197D7F"/>
                </a:solidFill>
              </a:rPr>
              <a:t>aceso</a:t>
            </a:r>
            <a:r>
              <a:rPr lang="en-GB" dirty="0" smtClean="0">
                <a:solidFill>
                  <a:srgbClr val="197D7F"/>
                </a:solidFill>
              </a:rPr>
              <a:t> </a:t>
            </a:r>
            <a:r>
              <a:rPr lang="en-GB" dirty="0" err="1" smtClean="0">
                <a:solidFill>
                  <a:srgbClr val="197D7F"/>
                </a:solidFill>
              </a:rPr>
              <a:t>libre</a:t>
            </a:r>
            <a:r>
              <a:rPr lang="en-GB" dirty="0" smtClean="0">
                <a:solidFill>
                  <a:srgbClr val="197D7F"/>
                </a:solidFill>
              </a:rPr>
              <a:t>)</a:t>
            </a:r>
            <a:endParaRPr lang="en-GB" b="1" dirty="0">
              <a:solidFill>
                <a:srgbClr val="197D7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6375" y="5272995"/>
            <a:ext cx="2150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solidFill>
                  <a:srgbClr val="C76141"/>
                </a:solidFill>
              </a:rPr>
              <a:t>capacitación</a:t>
            </a:r>
            <a:r>
              <a:rPr lang="en-GB" b="1" dirty="0" smtClean="0">
                <a:solidFill>
                  <a:srgbClr val="C76141"/>
                </a:solidFill>
              </a:rPr>
              <a:t> </a:t>
            </a:r>
            <a:r>
              <a:rPr lang="en-GB" dirty="0" smtClean="0">
                <a:solidFill>
                  <a:srgbClr val="C76141"/>
                </a:solidFill>
              </a:rPr>
              <a:t>a </a:t>
            </a:r>
            <a:r>
              <a:rPr lang="en-GB" dirty="0" err="1" smtClean="0">
                <a:solidFill>
                  <a:srgbClr val="C76141"/>
                </a:solidFill>
              </a:rPr>
              <a:t>nivel</a:t>
            </a:r>
            <a:r>
              <a:rPr lang="en-GB" dirty="0" smtClean="0">
                <a:solidFill>
                  <a:srgbClr val="C76141"/>
                </a:solidFill>
              </a:rPr>
              <a:t> local, regional y </a:t>
            </a:r>
            <a:r>
              <a:rPr lang="en-GB" dirty="0" err="1" smtClean="0">
                <a:solidFill>
                  <a:srgbClr val="C76141"/>
                </a:solidFill>
              </a:rPr>
              <a:t>nacional</a:t>
            </a:r>
            <a:endParaRPr lang="en-GB" dirty="0">
              <a:solidFill>
                <a:srgbClr val="C76141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29548" y="412725"/>
            <a:ext cx="71040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de-CH" sz="2800" b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Misión de WOCAT</a:t>
            </a:r>
            <a:endParaRPr lang="en-GB" sz="2800" b="1" kern="1200" dirty="0">
              <a:solidFill>
                <a:srgbClr val="FF66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0573" y="1321123"/>
            <a:ext cx="55307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FF3300"/>
                </a:solidFill>
                <a:latin typeface="Arial" pitchFamily="34" charset="0"/>
              </a:defRPr>
            </a:lvl1pPr>
            <a:lvl2pPr marL="742950" indent="-285750">
              <a:defRPr sz="1400">
                <a:solidFill>
                  <a:srgbClr val="FF3300"/>
                </a:solidFill>
                <a:latin typeface="Arial" pitchFamily="34" charset="0"/>
              </a:defRPr>
            </a:lvl2pPr>
            <a:lvl3pPr marL="1143000" indent="-228600">
              <a:defRPr sz="1400">
                <a:solidFill>
                  <a:srgbClr val="FF3300"/>
                </a:solidFill>
                <a:latin typeface="Arial" pitchFamily="34" charset="0"/>
              </a:defRPr>
            </a:lvl3pPr>
            <a:lvl4pPr marL="1600200" indent="-228600">
              <a:defRPr sz="1400">
                <a:solidFill>
                  <a:srgbClr val="FF3300"/>
                </a:solidFill>
                <a:latin typeface="Arial" pitchFamily="34" charset="0"/>
              </a:defRPr>
            </a:lvl4pPr>
            <a:lvl5pPr marL="2057400" indent="-228600">
              <a:defRPr sz="1400">
                <a:solidFill>
                  <a:srgbClr val="FF33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</a:defRPr>
            </a:lvl9pPr>
          </a:lstStyle>
          <a:p>
            <a:r>
              <a:rPr lang="es-BO" sz="2000" dirty="0" smtClean="0">
                <a:solidFill>
                  <a:srgbClr val="000000"/>
                </a:solidFill>
                <a:cs typeface="Arial" pitchFamily="34" charset="0"/>
              </a:rPr>
              <a:t>Apoyar en la </a:t>
            </a:r>
            <a:r>
              <a:rPr lang="es-BO" sz="2000" i="1" dirty="0" smtClean="0">
                <a:solidFill>
                  <a:srgbClr val="000000"/>
                </a:solidFill>
                <a:cs typeface="Arial" pitchFamily="34" charset="0"/>
              </a:rPr>
              <a:t>innovación y toma de decisiones en MST </a:t>
            </a:r>
            <a:r>
              <a:rPr lang="es-BO" sz="2000" dirty="0" smtClean="0">
                <a:solidFill>
                  <a:srgbClr val="000000"/>
                </a:solidFill>
                <a:cs typeface="Arial" pitchFamily="34" charset="0"/>
              </a:rPr>
              <a:t>mediante:</a:t>
            </a:r>
          </a:p>
        </p:txBody>
      </p:sp>
      <p:pic>
        <p:nvPicPr>
          <p:cNvPr id="18" name="Picture 3" descr="Maroc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70" y="4770376"/>
            <a:ext cx="2228430" cy="167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01" y="2762010"/>
            <a:ext cx="1659321" cy="187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38" y="1474099"/>
            <a:ext cx="2712462" cy="122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548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19456"/>
            <a:ext cx="7772400" cy="692150"/>
          </a:xfrm>
        </p:spPr>
        <p:txBody>
          <a:bodyPr/>
          <a:lstStyle/>
          <a:p>
            <a:r>
              <a:rPr lang="en-US" sz="2800" b="1" kern="120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Grupos</a:t>
            </a:r>
            <a:r>
              <a:rPr lang="en-US" sz="28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2800" b="1" kern="120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destinatarios</a:t>
            </a:r>
            <a:r>
              <a:rPr lang="en-US" sz="28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2800" b="1" kern="120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principales</a:t>
            </a:r>
            <a:endParaRPr lang="en-US" sz="2800" b="1" kern="1200" dirty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9" y="1247293"/>
            <a:ext cx="5402262" cy="5470080"/>
          </a:xfrm>
        </p:spPr>
        <p:txBody>
          <a:bodyPr/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 err="1" smtClean="0">
                <a:latin typeface="Arial "/>
              </a:rPr>
              <a:t>Especialistas</a:t>
            </a:r>
            <a:r>
              <a:rPr lang="en-US" sz="2000" b="1" dirty="0" smtClean="0">
                <a:latin typeface="Arial "/>
              </a:rPr>
              <a:t> de MST a </a:t>
            </a:r>
            <a:r>
              <a:rPr lang="en-US" sz="2000" b="1" dirty="0" err="1" smtClean="0">
                <a:latin typeface="Arial "/>
              </a:rPr>
              <a:t>escala</a:t>
            </a:r>
            <a:r>
              <a:rPr lang="en-US" sz="2000" b="1" dirty="0" smtClean="0">
                <a:latin typeface="Arial "/>
              </a:rPr>
              <a:t> local/campo</a:t>
            </a:r>
            <a:r>
              <a:rPr lang="en-US" sz="2000" dirty="0" smtClean="0">
                <a:latin typeface="Arial "/>
              </a:rPr>
              <a:t>, incl. </a:t>
            </a:r>
            <a:r>
              <a:rPr lang="en-US" sz="2000" dirty="0" err="1" smtClean="0">
                <a:latin typeface="Arial "/>
              </a:rPr>
              <a:t>técnicos</a:t>
            </a:r>
            <a:r>
              <a:rPr lang="en-US" sz="2000" dirty="0" smtClean="0">
                <a:latin typeface="Arial "/>
              </a:rPr>
              <a:t>, </a:t>
            </a:r>
            <a:r>
              <a:rPr lang="de-CH" sz="2000" dirty="0" err="1"/>
              <a:t>agentes</a:t>
            </a:r>
            <a:r>
              <a:rPr lang="de-CH" sz="2000" dirty="0"/>
              <a:t> de </a:t>
            </a:r>
            <a:r>
              <a:rPr lang="de-CH" sz="2000" dirty="0" err="1"/>
              <a:t>extensión</a:t>
            </a:r>
            <a:r>
              <a:rPr lang="de-CH" sz="2000" dirty="0"/>
              <a:t> </a:t>
            </a:r>
            <a:r>
              <a:rPr lang="de-CH" sz="2000" dirty="0" err="1" smtClean="0"/>
              <a:t>agraria</a:t>
            </a:r>
            <a:endParaRPr lang="en-US" sz="2000" dirty="0">
              <a:latin typeface="Arial 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latin typeface="Arial "/>
              </a:rPr>
              <a:t>Especialistas</a:t>
            </a:r>
            <a:r>
              <a:rPr lang="en-US" sz="2000" b="1" dirty="0">
                <a:latin typeface="Arial "/>
              </a:rPr>
              <a:t> de MST a </a:t>
            </a:r>
            <a:r>
              <a:rPr lang="en-US" sz="2000" b="1" dirty="0" err="1">
                <a:latin typeface="Arial "/>
              </a:rPr>
              <a:t>escala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 smtClean="0">
                <a:latin typeface="Arial "/>
              </a:rPr>
              <a:t>nacional</a:t>
            </a:r>
            <a:r>
              <a:rPr lang="en-US" sz="2000" b="1" dirty="0" smtClean="0">
                <a:latin typeface="Arial "/>
              </a:rPr>
              <a:t> y </a:t>
            </a:r>
            <a:r>
              <a:rPr lang="en-US" sz="2000" b="1" dirty="0" err="1" smtClean="0">
                <a:latin typeface="Arial "/>
              </a:rPr>
              <a:t>subnacional</a:t>
            </a:r>
            <a:r>
              <a:rPr lang="en-US" sz="2000" dirty="0" smtClean="0">
                <a:latin typeface="Arial "/>
              </a:rPr>
              <a:t>, </a:t>
            </a:r>
            <a:r>
              <a:rPr lang="en-US" sz="2000" dirty="0">
                <a:latin typeface="Arial "/>
              </a:rPr>
              <a:t>incl</a:t>
            </a:r>
            <a:r>
              <a:rPr lang="en-US" sz="2000" dirty="0" smtClean="0">
                <a:latin typeface="Arial "/>
              </a:rPr>
              <a:t>. </a:t>
            </a:r>
            <a:r>
              <a:rPr lang="en-US" sz="2000" dirty="0" err="1" smtClean="0">
                <a:latin typeface="Arial "/>
              </a:rPr>
              <a:t>planificadores</a:t>
            </a:r>
            <a:r>
              <a:rPr lang="en-US" sz="2000" dirty="0" smtClean="0">
                <a:latin typeface="Arial "/>
              </a:rPr>
              <a:t>, </a:t>
            </a:r>
            <a:r>
              <a:rPr lang="en-US" sz="2000" dirty="0" err="1" smtClean="0">
                <a:latin typeface="Arial "/>
              </a:rPr>
              <a:t>gestores</a:t>
            </a:r>
            <a:r>
              <a:rPr lang="en-US" sz="2000" dirty="0" smtClean="0">
                <a:latin typeface="Arial "/>
              </a:rPr>
              <a:t> de </a:t>
            </a:r>
            <a:r>
              <a:rPr lang="en-US" sz="2000" dirty="0" err="1" smtClean="0">
                <a:latin typeface="Arial "/>
              </a:rPr>
              <a:t>proyectos</a:t>
            </a:r>
            <a:r>
              <a:rPr lang="en-US" sz="2000" dirty="0" smtClean="0">
                <a:latin typeface="Arial "/>
              </a:rPr>
              <a:t>, </a:t>
            </a:r>
            <a:r>
              <a:rPr lang="en-US" sz="2000" dirty="0" err="1" smtClean="0">
                <a:latin typeface="Arial "/>
              </a:rPr>
              <a:t>tomadores</a:t>
            </a:r>
            <a:r>
              <a:rPr lang="en-US" sz="2000" dirty="0" smtClean="0">
                <a:latin typeface="Arial "/>
              </a:rPr>
              <a:t> de </a:t>
            </a:r>
            <a:r>
              <a:rPr lang="en-US" sz="2000" dirty="0" err="1" smtClean="0">
                <a:latin typeface="Arial "/>
              </a:rPr>
              <a:t>decisiones</a:t>
            </a:r>
            <a:r>
              <a:rPr lang="en-US" sz="2000" dirty="0" smtClean="0">
                <a:latin typeface="Arial "/>
              </a:rPr>
              <a:t>, </a:t>
            </a:r>
            <a:r>
              <a:rPr lang="en-US" sz="2000" dirty="0" err="1" smtClean="0">
                <a:latin typeface="Arial "/>
              </a:rPr>
              <a:t>investigadores</a:t>
            </a:r>
            <a:r>
              <a:rPr lang="en-US" sz="2000" dirty="0" smtClean="0">
                <a:latin typeface="Arial "/>
              </a:rPr>
              <a:t>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latin typeface="Arial "/>
              </a:rPr>
              <a:t>Especialistas</a:t>
            </a:r>
            <a:r>
              <a:rPr lang="en-US" sz="2000" b="1" dirty="0">
                <a:latin typeface="Arial "/>
              </a:rPr>
              <a:t> de MST a </a:t>
            </a:r>
            <a:r>
              <a:rPr lang="en-US" sz="2000" b="1" dirty="0" err="1">
                <a:latin typeface="Arial "/>
              </a:rPr>
              <a:t>escala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smtClean="0">
                <a:latin typeface="Arial "/>
              </a:rPr>
              <a:t>regional y global</a:t>
            </a:r>
            <a:r>
              <a:rPr lang="en-US" sz="2000" dirty="0" smtClean="0">
                <a:latin typeface="Arial "/>
              </a:rPr>
              <a:t>, </a:t>
            </a:r>
            <a:r>
              <a:rPr lang="en-US" sz="2000" dirty="0">
                <a:latin typeface="Arial "/>
              </a:rPr>
              <a:t>incl</a:t>
            </a:r>
            <a:r>
              <a:rPr lang="en-US" sz="2000" dirty="0" smtClean="0">
                <a:latin typeface="Arial "/>
              </a:rPr>
              <a:t>. </a:t>
            </a:r>
            <a:r>
              <a:rPr lang="en-US" sz="2000" dirty="0" err="1" smtClean="0">
                <a:latin typeface="Arial "/>
              </a:rPr>
              <a:t>gestores</a:t>
            </a:r>
            <a:r>
              <a:rPr lang="en-US" sz="2000" dirty="0" smtClean="0">
                <a:latin typeface="Arial "/>
              </a:rPr>
              <a:t> de </a:t>
            </a:r>
            <a:r>
              <a:rPr lang="en-US" sz="2000" dirty="0" err="1" smtClean="0">
                <a:latin typeface="Arial "/>
              </a:rPr>
              <a:t>proyectos</a:t>
            </a:r>
            <a:r>
              <a:rPr lang="en-US" sz="2000" dirty="0" smtClean="0">
                <a:latin typeface="Arial "/>
              </a:rPr>
              <a:t> </a:t>
            </a:r>
            <a:r>
              <a:rPr lang="en-US" sz="2000" dirty="0" err="1" smtClean="0">
                <a:latin typeface="Arial "/>
              </a:rPr>
              <a:t>internacionales</a:t>
            </a:r>
            <a:r>
              <a:rPr lang="en-US" sz="2000" dirty="0" smtClean="0">
                <a:latin typeface="Arial "/>
              </a:rPr>
              <a:t>, </a:t>
            </a:r>
            <a:r>
              <a:rPr lang="en-US" sz="2000" dirty="0" err="1" smtClean="0">
                <a:latin typeface="Arial "/>
              </a:rPr>
              <a:t>donantes</a:t>
            </a:r>
            <a:r>
              <a:rPr lang="en-US" sz="2000" dirty="0" smtClean="0">
                <a:latin typeface="Arial "/>
              </a:rPr>
              <a:t> de </a:t>
            </a:r>
            <a:r>
              <a:rPr lang="en-US" sz="2000" dirty="0" err="1" smtClean="0">
                <a:latin typeface="Arial "/>
              </a:rPr>
              <a:t>fondos</a:t>
            </a:r>
            <a:endParaRPr lang="en-US" sz="2000" dirty="0" smtClean="0">
              <a:latin typeface="Arial 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000" b="1" dirty="0" smtClean="0">
              <a:solidFill>
                <a:srgbClr val="FF9900"/>
              </a:solidFill>
              <a:latin typeface="Arial 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000" b="1" dirty="0" err="1" smtClean="0">
                <a:solidFill>
                  <a:srgbClr val="FF9900"/>
                </a:solidFill>
                <a:latin typeface="Arial "/>
              </a:rPr>
              <a:t>Ultimos</a:t>
            </a:r>
            <a:r>
              <a:rPr lang="en-US" sz="2000" b="1" dirty="0" smtClean="0">
                <a:solidFill>
                  <a:srgbClr val="FF9900"/>
                </a:solidFill>
                <a:latin typeface="Arial 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latin typeface="Arial "/>
              </a:rPr>
              <a:t>destinatorios</a:t>
            </a:r>
            <a:r>
              <a:rPr lang="en-US" sz="2000" b="1" dirty="0" smtClean="0">
                <a:solidFill>
                  <a:srgbClr val="FF9900"/>
                </a:solidFill>
                <a:latin typeface="Arial "/>
              </a:rPr>
              <a:t> y </a:t>
            </a:r>
            <a:r>
              <a:rPr lang="en-US" sz="2000" b="1" dirty="0" err="1" smtClean="0">
                <a:solidFill>
                  <a:srgbClr val="FF9900"/>
                </a:solidFill>
                <a:latin typeface="Arial "/>
              </a:rPr>
              <a:t>beneficiarios</a:t>
            </a:r>
            <a:r>
              <a:rPr lang="en-US" sz="2000" b="1" dirty="0" smtClean="0">
                <a:solidFill>
                  <a:srgbClr val="FF9900"/>
                </a:solidFill>
                <a:latin typeface="Arial "/>
              </a:rPr>
              <a:t>:</a:t>
            </a:r>
            <a:r>
              <a:rPr lang="en-US" sz="2000" dirty="0" smtClean="0">
                <a:solidFill>
                  <a:srgbClr val="FF9900"/>
                </a:solidFill>
                <a:latin typeface="Arial "/>
              </a:rPr>
              <a:t/>
            </a:r>
            <a:br>
              <a:rPr lang="en-US" sz="2000" dirty="0" smtClean="0">
                <a:solidFill>
                  <a:srgbClr val="FF9900"/>
                </a:solidFill>
                <a:latin typeface="Arial "/>
              </a:rPr>
            </a:br>
            <a:r>
              <a:rPr lang="en-US" sz="2000" b="1" dirty="0" err="1" smtClean="0">
                <a:latin typeface="Arial "/>
              </a:rPr>
              <a:t>usarios</a:t>
            </a:r>
            <a:r>
              <a:rPr lang="en-US" sz="2000" b="1" dirty="0" smtClean="0">
                <a:latin typeface="Arial "/>
              </a:rPr>
              <a:t> de las </a:t>
            </a:r>
            <a:r>
              <a:rPr lang="en-US" sz="2000" b="1" dirty="0" err="1" smtClean="0">
                <a:latin typeface="Arial "/>
              </a:rPr>
              <a:t>tierras</a:t>
            </a:r>
            <a:r>
              <a:rPr lang="en-US" sz="2000" b="1" dirty="0" smtClean="0">
                <a:latin typeface="Arial "/>
              </a:rPr>
              <a:t> y </a:t>
            </a:r>
            <a:r>
              <a:rPr lang="en-US" sz="2000" b="1" dirty="0" err="1" smtClean="0">
                <a:latin typeface="Arial "/>
              </a:rPr>
              <a:t>público</a:t>
            </a:r>
            <a:r>
              <a:rPr lang="en-US" sz="2000" b="1" dirty="0" smtClean="0">
                <a:latin typeface="Arial "/>
              </a:rPr>
              <a:t> </a:t>
            </a:r>
            <a:r>
              <a:rPr lang="en-US" sz="2000" dirty="0" err="1" smtClean="0">
                <a:latin typeface="Arial "/>
              </a:rPr>
              <a:t>aprovechando</a:t>
            </a:r>
            <a:r>
              <a:rPr lang="en-US" sz="2000" dirty="0" smtClean="0">
                <a:latin typeface="Arial "/>
              </a:rPr>
              <a:t> </a:t>
            </a:r>
            <a:r>
              <a:rPr lang="en-US" sz="2000" dirty="0" err="1" smtClean="0">
                <a:latin typeface="Arial "/>
              </a:rPr>
              <a:t>servicios</a:t>
            </a:r>
            <a:r>
              <a:rPr lang="en-US" sz="2000" dirty="0" smtClean="0">
                <a:latin typeface="Arial "/>
              </a:rPr>
              <a:t> </a:t>
            </a:r>
            <a:r>
              <a:rPr lang="en-US" sz="2000" dirty="0" err="1" smtClean="0">
                <a:latin typeface="Arial "/>
              </a:rPr>
              <a:t>ambientales</a:t>
            </a:r>
            <a:r>
              <a:rPr lang="en-US" sz="2000" dirty="0" smtClean="0">
                <a:latin typeface="Arial "/>
              </a:rPr>
              <a:t> </a:t>
            </a:r>
            <a:r>
              <a:rPr lang="en-US" sz="2000" dirty="0" err="1" smtClean="0">
                <a:latin typeface="Arial "/>
              </a:rPr>
              <a:t>asegurados</a:t>
            </a:r>
            <a:r>
              <a:rPr lang="en-US" sz="2400" dirty="0" smtClean="0">
                <a:latin typeface="Arial "/>
              </a:rPr>
              <a:t/>
            </a:r>
            <a:br>
              <a:rPr lang="en-US" sz="2400" dirty="0" smtClean="0">
                <a:latin typeface="Arial "/>
              </a:rPr>
            </a:br>
            <a:endParaRPr lang="en-US" sz="2400" dirty="0" smtClean="0">
              <a:latin typeface="Arial "/>
            </a:endParaRPr>
          </a:p>
        </p:txBody>
      </p:sp>
      <p:pic>
        <p:nvPicPr>
          <p:cNvPr id="6146" name="Picture 2" descr="C:\Users\nicole.harari\Desktop\Images WOCAT Strategy\FAO Kagera\12945513963_790f76b4b5_o FAO Julianus Thom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0"/>
          <a:stretch/>
        </p:blipFill>
        <p:spPr bwMode="auto">
          <a:xfrm>
            <a:off x="6437376" y="4779264"/>
            <a:ext cx="2706624" cy="184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:\ecosystems\02_projects\WOCAT\10 Photos &amp; Figures\Photos\6 WOCAT Tools &amp; Methods\training and research\AA46_training specialists CH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77" y="2748522"/>
            <a:ext cx="2706624" cy="203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:\ecosystems\02_projects\WOCAT\10 Photos &amp; Figures\Photos\6 WOCAT Tools &amp; Methods\Documentation and evaluation\QASYR02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77" y="1247293"/>
            <a:ext cx="2759638" cy="178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7739305" y="712379"/>
            <a:ext cx="1397583" cy="4359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714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6815"/>
            <a:ext cx="6796986" cy="287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Placeholder 2"/>
          <p:cNvSpPr>
            <a:spLocks noGrp="1"/>
          </p:cNvSpPr>
          <p:nvPr>
            <p:ph type="body" idx="1"/>
          </p:nvPr>
        </p:nvSpPr>
        <p:spPr>
          <a:xfrm>
            <a:off x="143007" y="319389"/>
            <a:ext cx="7229475" cy="600075"/>
          </a:xfrm>
        </p:spPr>
        <p:txBody>
          <a:bodyPr anchor="t"/>
          <a:lstStyle/>
          <a:p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 WOCAT 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324178" y="1713857"/>
            <a:ext cx="2920623" cy="174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formado</a:t>
            </a:r>
            <a:r>
              <a:rPr lang="en-US" dirty="0" smtClean="0">
                <a:solidFill>
                  <a:srgbClr val="000000"/>
                </a:solidFill>
              </a:rPr>
              <a:t> en1992, </a:t>
            </a:r>
            <a:r>
              <a:rPr lang="en-US" dirty="0" err="1" smtClean="0">
                <a:solidFill>
                  <a:srgbClr val="000000"/>
                </a:solidFill>
              </a:rPr>
              <a:t>reorganisado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en</a:t>
            </a:r>
            <a:r>
              <a:rPr lang="en-US" dirty="0" smtClean="0">
                <a:solidFill>
                  <a:srgbClr val="000000"/>
                </a:solidFill>
              </a:rPr>
              <a:t> 2014 </a:t>
            </a:r>
          </a:p>
          <a:p>
            <a:pPr>
              <a:defRPr/>
            </a:pPr>
            <a:endParaRPr lang="en-US" sz="2800" b="1" kern="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739305" y="712379"/>
            <a:ext cx="1397583" cy="4359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30" y="27625"/>
            <a:ext cx="4502258" cy="414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1744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633" y="319389"/>
            <a:ext cx="3819572" cy="332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633" y="3051757"/>
            <a:ext cx="3330656" cy="3412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37" y="3812746"/>
            <a:ext cx="1501596" cy="1589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355" y="4876697"/>
            <a:ext cx="2861673" cy="1587349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43007" y="319389"/>
            <a:ext cx="7229475" cy="600075"/>
          </a:xfrm>
        </p:spPr>
        <p:txBody>
          <a:bodyPr anchor="t"/>
          <a:lstStyle/>
          <a:p>
            <a:r>
              <a:rPr lang="en-US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Posición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global de WOCAT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3007" y="1462287"/>
            <a:ext cx="48460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de-DE" sz="2000" dirty="0">
                <a:solidFill>
                  <a:srgbClr val="000000"/>
                </a:solidFill>
                <a:cs typeface="Arial" panose="020B0604020202020204" pitchFamily="34" charset="0"/>
              </a:rPr>
              <a:t>WOCAT fue esencial para alejarse del enfoque de </a:t>
            </a:r>
            <a:r>
              <a:rPr lang="es-ES" altLang="de-DE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degradación </a:t>
            </a:r>
            <a:r>
              <a:rPr lang="es-ES" altLang="de-DE" sz="2000" dirty="0">
                <a:solidFill>
                  <a:srgbClr val="000000"/>
                </a:solidFill>
                <a:cs typeface="Arial" panose="020B0604020202020204" pitchFamily="34" charset="0"/>
              </a:rPr>
              <a:t>hacia </a:t>
            </a:r>
            <a:r>
              <a:rPr lang="es-ES" altLang="de-DE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MST, </a:t>
            </a:r>
            <a:r>
              <a:rPr lang="es-ES" altLang="de-DE" sz="2000" b="1" dirty="0">
                <a:solidFill>
                  <a:srgbClr val="000000"/>
                </a:solidFill>
                <a:cs typeface="Arial" panose="020B0604020202020204" pitchFamily="34" charset="0"/>
              </a:rPr>
              <a:t>definiendo </a:t>
            </a:r>
            <a:r>
              <a:rPr lang="es-ES" altLang="de-DE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MST </a:t>
            </a:r>
            <a:r>
              <a:rPr lang="es-ES" altLang="de-DE" sz="2000" b="1" dirty="0">
                <a:solidFill>
                  <a:srgbClr val="000000"/>
                </a:solidFill>
                <a:cs typeface="Arial" panose="020B0604020202020204" pitchFamily="34" charset="0"/>
              </a:rPr>
              <a:t>y sus medidas</a:t>
            </a:r>
            <a:r>
              <a:rPr lang="es-ES" altLang="de-DE" sz="2000" dirty="0">
                <a:solidFill>
                  <a:srgbClr val="000000"/>
                </a:solidFill>
                <a:cs typeface="Arial" panose="020B0604020202020204" pitchFamily="34" charset="0"/>
              </a:rPr>
              <a:t>, ahora utilizadas globalmente y referenciadas a</a:t>
            </a:r>
          </a:p>
        </p:txBody>
      </p:sp>
    </p:spTree>
    <p:extLst>
      <p:ext uri="{BB962C8B-B14F-4D97-AF65-F5344CB8AC3E}">
        <p14:creationId xmlns:p14="http://schemas.microsoft.com/office/powerpoint/2010/main" val="6906558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3825" y="1815237"/>
            <a:ext cx="4530621" cy="122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altLang="en-US" sz="1800" b="1" kern="0" dirty="0" smtClean="0">
                <a:solidFill>
                  <a:srgbClr val="000000"/>
                </a:solidFill>
              </a:rPr>
              <a:t>Abril 2014, </a:t>
            </a:r>
            <a:r>
              <a:rPr lang="en-US" altLang="en-US" sz="1800" b="1" kern="0" dirty="0" err="1" smtClean="0">
                <a:solidFill>
                  <a:srgbClr val="000000"/>
                </a:solidFill>
              </a:rPr>
              <a:t>Reconocimiento</a:t>
            </a:r>
            <a:r>
              <a:rPr lang="en-US" altLang="en-US" sz="1800" b="1" kern="0" dirty="0" smtClean="0">
                <a:solidFill>
                  <a:srgbClr val="000000"/>
                </a:solidFill>
              </a:rPr>
              <a:t> CNULD:</a:t>
            </a:r>
          </a:p>
          <a:p>
            <a:pPr>
              <a:defRPr/>
            </a:pPr>
            <a:r>
              <a:rPr lang="de-CH" sz="1800" i="1" dirty="0" smtClean="0">
                <a:solidFill>
                  <a:srgbClr val="FF9900"/>
                </a:solidFill>
                <a:latin typeface="Arial "/>
              </a:rPr>
              <a:t>‘</a:t>
            </a:r>
            <a:r>
              <a:rPr lang="de-CH" sz="1800" i="1" dirty="0" err="1" smtClean="0">
                <a:solidFill>
                  <a:srgbClr val="FF9900"/>
                </a:solidFill>
                <a:latin typeface="Arial "/>
              </a:rPr>
              <a:t>Principal</a:t>
            </a:r>
            <a:r>
              <a:rPr lang="de-CH" sz="1800" i="1" dirty="0" smtClean="0">
                <a:solidFill>
                  <a:srgbClr val="FF9900"/>
                </a:solidFill>
                <a:latin typeface="Arial "/>
              </a:rPr>
              <a:t> </a:t>
            </a:r>
            <a:r>
              <a:rPr lang="de-CH" sz="1800" i="1" dirty="0" err="1">
                <a:solidFill>
                  <a:srgbClr val="FF9900"/>
                </a:solidFill>
                <a:latin typeface="Arial "/>
              </a:rPr>
              <a:t>base</a:t>
            </a:r>
            <a:r>
              <a:rPr lang="de-CH" sz="1800" i="1" dirty="0">
                <a:solidFill>
                  <a:srgbClr val="FF9900"/>
                </a:solidFill>
                <a:latin typeface="Arial "/>
              </a:rPr>
              <a:t> de </a:t>
            </a:r>
            <a:r>
              <a:rPr lang="de-CH" sz="1800" i="1" dirty="0" err="1">
                <a:solidFill>
                  <a:srgbClr val="FF9900"/>
                </a:solidFill>
                <a:latin typeface="Arial "/>
              </a:rPr>
              <a:t>datos</a:t>
            </a:r>
            <a:r>
              <a:rPr lang="de-CH" sz="1800" i="1" dirty="0">
                <a:solidFill>
                  <a:srgbClr val="FF9900"/>
                </a:solidFill>
                <a:latin typeface="Arial "/>
              </a:rPr>
              <a:t> </a:t>
            </a:r>
            <a:r>
              <a:rPr lang="de-CH" sz="1800" i="1" dirty="0" err="1">
                <a:solidFill>
                  <a:srgbClr val="FF9900"/>
                </a:solidFill>
                <a:latin typeface="Arial "/>
              </a:rPr>
              <a:t>recomendada</a:t>
            </a:r>
            <a:r>
              <a:rPr lang="de-CH" sz="1800" i="1" dirty="0">
                <a:solidFill>
                  <a:srgbClr val="FF9900"/>
                </a:solidFill>
                <a:latin typeface="Arial "/>
              </a:rPr>
              <a:t> </a:t>
            </a:r>
            <a:r>
              <a:rPr lang="de-CH" sz="1800" i="1" dirty="0" err="1">
                <a:solidFill>
                  <a:srgbClr val="FF9900"/>
                </a:solidFill>
                <a:latin typeface="Arial "/>
              </a:rPr>
              <a:t>para</a:t>
            </a:r>
            <a:r>
              <a:rPr lang="de-CH" sz="1800" i="1" dirty="0">
                <a:solidFill>
                  <a:srgbClr val="FF9900"/>
                </a:solidFill>
                <a:latin typeface="Arial "/>
              </a:rPr>
              <a:t> </a:t>
            </a:r>
            <a:r>
              <a:rPr lang="de-CH" sz="1800" i="1" dirty="0" err="1">
                <a:solidFill>
                  <a:srgbClr val="FF9900"/>
                </a:solidFill>
                <a:latin typeface="Arial "/>
              </a:rPr>
              <a:t>el</a:t>
            </a:r>
            <a:r>
              <a:rPr lang="de-CH" sz="1800" i="1" dirty="0">
                <a:solidFill>
                  <a:srgbClr val="FF9900"/>
                </a:solidFill>
                <a:latin typeface="Arial "/>
              </a:rPr>
              <a:t> </a:t>
            </a:r>
            <a:r>
              <a:rPr lang="de-CH" sz="1800" i="1" dirty="0" err="1">
                <a:solidFill>
                  <a:srgbClr val="FF9900"/>
                </a:solidFill>
                <a:latin typeface="Arial "/>
              </a:rPr>
              <a:t>reporte</a:t>
            </a:r>
            <a:r>
              <a:rPr lang="de-CH" sz="1800" i="1" dirty="0">
                <a:solidFill>
                  <a:srgbClr val="FF9900"/>
                </a:solidFill>
                <a:latin typeface="Arial "/>
              </a:rPr>
              <a:t> de </a:t>
            </a:r>
            <a:r>
              <a:rPr lang="de-CH" sz="1800" i="1" dirty="0" err="1">
                <a:solidFill>
                  <a:srgbClr val="FF9900"/>
                </a:solidFill>
                <a:latin typeface="Arial "/>
              </a:rPr>
              <a:t>buenas</a:t>
            </a:r>
            <a:r>
              <a:rPr lang="de-CH" sz="1800" i="1" dirty="0">
                <a:solidFill>
                  <a:srgbClr val="FF9900"/>
                </a:solidFill>
                <a:latin typeface="Arial "/>
              </a:rPr>
              <a:t> </a:t>
            </a:r>
            <a:r>
              <a:rPr lang="de-CH" sz="1800" i="1" dirty="0" err="1">
                <a:solidFill>
                  <a:srgbClr val="FF9900"/>
                </a:solidFill>
                <a:latin typeface="Arial "/>
              </a:rPr>
              <a:t>prácticas</a:t>
            </a:r>
            <a:r>
              <a:rPr lang="de-CH" sz="1800" i="1" dirty="0">
                <a:solidFill>
                  <a:srgbClr val="FF9900"/>
                </a:solidFill>
                <a:latin typeface="Arial "/>
              </a:rPr>
              <a:t> de </a:t>
            </a:r>
            <a:r>
              <a:rPr lang="de-CH" sz="1800" i="1" dirty="0" smtClean="0">
                <a:solidFill>
                  <a:srgbClr val="FF9900"/>
                </a:solidFill>
                <a:latin typeface="Arial "/>
              </a:rPr>
              <a:t>MST’</a:t>
            </a:r>
            <a:endParaRPr lang="en-US" altLang="en-US" sz="1200" i="1" kern="0" dirty="0" smtClean="0">
              <a:solidFill>
                <a:srgbClr val="FF9900"/>
              </a:solidFill>
              <a:latin typeface="Arial 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82550" y="3286657"/>
            <a:ext cx="4396738" cy="86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altLang="en-US" sz="1800" kern="0" dirty="0" err="1" smtClean="0">
                <a:solidFill>
                  <a:srgbClr val="000000"/>
                </a:solidFill>
              </a:rPr>
              <a:t>Apoyar</a:t>
            </a:r>
            <a:r>
              <a:rPr lang="en-US" altLang="en-US" sz="1800" kern="0" dirty="0" smtClean="0">
                <a:solidFill>
                  <a:srgbClr val="000000"/>
                </a:solidFill>
              </a:rPr>
              <a:t> a los196 </a:t>
            </a:r>
            <a:r>
              <a:rPr lang="en-US" altLang="en-US" sz="1800" kern="0" dirty="0" err="1" smtClean="0">
                <a:solidFill>
                  <a:srgbClr val="000000"/>
                </a:solidFill>
              </a:rPr>
              <a:t>miembros</a:t>
            </a:r>
            <a:r>
              <a:rPr lang="en-US" alt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1800" kern="0" dirty="0" err="1" smtClean="0">
                <a:solidFill>
                  <a:srgbClr val="000000"/>
                </a:solidFill>
              </a:rPr>
              <a:t>en</a:t>
            </a:r>
            <a:r>
              <a:rPr lang="en-US" altLang="en-US" sz="1800" kern="0" dirty="0" smtClean="0">
                <a:solidFill>
                  <a:srgbClr val="000000"/>
                </a:solidFill>
              </a:rPr>
              <a:t> el </a:t>
            </a:r>
            <a:r>
              <a:rPr lang="en-US" altLang="en-US" sz="1800" kern="0" dirty="0" err="1" smtClean="0">
                <a:solidFill>
                  <a:srgbClr val="000000"/>
                </a:solidFill>
              </a:rPr>
              <a:t>reporte</a:t>
            </a:r>
            <a:r>
              <a:rPr lang="en-US" altLang="en-US" sz="1800" kern="0" dirty="0" smtClean="0">
                <a:solidFill>
                  <a:srgbClr val="000000"/>
                </a:solidFill>
              </a:rPr>
              <a:t> de </a:t>
            </a:r>
            <a:r>
              <a:rPr lang="en-US" altLang="en-US" sz="1800" kern="0" dirty="0" err="1" smtClean="0">
                <a:solidFill>
                  <a:srgbClr val="000000"/>
                </a:solidFill>
              </a:rPr>
              <a:t>buenas</a:t>
            </a:r>
            <a:r>
              <a:rPr lang="en-US" alt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1800" kern="0" dirty="0" err="1" smtClean="0">
                <a:solidFill>
                  <a:srgbClr val="000000"/>
                </a:solidFill>
              </a:rPr>
              <a:t>prácticas</a:t>
            </a:r>
            <a:r>
              <a:rPr lang="en-US" altLang="en-US" sz="1800" kern="0" dirty="0" smtClean="0">
                <a:solidFill>
                  <a:srgbClr val="000000"/>
                </a:solidFill>
              </a:rPr>
              <a:t> de MST</a:t>
            </a:r>
            <a:r>
              <a:rPr lang="en-US" altLang="en-US" kern="0" dirty="0" smtClean="0">
                <a:solidFill>
                  <a:srgbClr val="000000"/>
                </a:solidFill>
              </a:rPr>
              <a:t/>
            </a:r>
            <a:br>
              <a:rPr lang="en-US" altLang="en-US" kern="0" dirty="0" smtClean="0">
                <a:solidFill>
                  <a:srgbClr val="000000"/>
                </a:solidFill>
              </a:rPr>
            </a:b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123825" y="-7853"/>
            <a:ext cx="7229475" cy="150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s-ES" sz="2800" b="1" dirty="0">
                <a:latin typeface="Arial" pitchFamily="34" charset="0"/>
                <a:ea typeface="+mj-ea"/>
                <a:cs typeface="+mj-cs"/>
              </a:rPr>
              <a:t>Reporte de buenas prácticas de la Convención de </a:t>
            </a:r>
            <a:r>
              <a:rPr lang="es-ES" sz="2800" b="1" dirty="0" smtClean="0">
                <a:latin typeface="Arial" pitchFamily="34" charset="0"/>
                <a:ea typeface="+mj-ea"/>
                <a:cs typeface="+mj-cs"/>
              </a:rPr>
              <a:t>las </a:t>
            </a:r>
            <a:r>
              <a:rPr lang="es-ES" sz="2800" b="1" dirty="0">
                <a:latin typeface="Arial" pitchFamily="34" charset="0"/>
                <a:ea typeface="+mj-ea"/>
                <a:cs typeface="+mj-cs"/>
              </a:rPr>
              <a:t>Naciones Unidas de Lucha contra la </a:t>
            </a:r>
            <a:r>
              <a:rPr lang="es-ES" sz="2800" b="1" dirty="0" smtClean="0">
                <a:latin typeface="Arial" pitchFamily="34" charset="0"/>
                <a:ea typeface="+mj-ea"/>
                <a:cs typeface="+mj-cs"/>
              </a:rPr>
              <a:t>Desertificación (CNULD)</a:t>
            </a:r>
            <a:endParaRPr lang="en-US" altLang="en-US" sz="2800" b="1" dirty="0">
              <a:latin typeface="Arial" pitchFamily="34" charset="0"/>
              <a:ea typeface="+mj-ea"/>
              <a:cs typeface="+mj-cs"/>
            </a:endParaRPr>
          </a:p>
        </p:txBody>
      </p:sp>
      <p:pic>
        <p:nvPicPr>
          <p:cNvPr id="2050" name="Picture 2" descr="e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3810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875"/>
            <a:ext cx="3810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7739305" y="712379"/>
            <a:ext cx="1397583" cy="4359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54" y="1602378"/>
            <a:ext cx="2967616" cy="336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08350" y="5497732"/>
            <a:ext cx="3053323" cy="31774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25" y="4148174"/>
            <a:ext cx="3547837" cy="39377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17147" t="13533" r="16885" b="18613"/>
          <a:stretch/>
        </p:blipFill>
        <p:spPr>
          <a:xfrm>
            <a:off x="4925040" y="4042956"/>
            <a:ext cx="4140274" cy="26616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763" y="1407667"/>
            <a:ext cx="290512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621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4775" y="302192"/>
            <a:ext cx="70968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spcBef>
                <a:spcPct val="0"/>
              </a:spcBef>
            </a:pPr>
            <a:r>
              <a:rPr lang="de-CH" sz="2800" b="1" dirty="0" err="1" smtClean="0">
                <a:solidFill>
                  <a:schemeClr val="tx1"/>
                </a:solidFill>
                <a:ea typeface="+mj-ea"/>
                <a:cs typeface="+mj-cs"/>
              </a:rPr>
              <a:t>Degradación</a:t>
            </a:r>
            <a:r>
              <a:rPr lang="de-CH" sz="2800" b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de-CH" sz="2800" b="1" dirty="0" err="1">
                <a:solidFill>
                  <a:schemeClr val="tx1"/>
                </a:solidFill>
                <a:ea typeface="+mj-ea"/>
                <a:cs typeface="+mj-cs"/>
              </a:rPr>
              <a:t>neutra</a:t>
            </a:r>
            <a:r>
              <a:rPr lang="de-CH" sz="2800" b="1" dirty="0">
                <a:solidFill>
                  <a:schemeClr val="tx1"/>
                </a:solidFill>
                <a:ea typeface="+mj-ea"/>
                <a:cs typeface="+mj-cs"/>
              </a:rPr>
              <a:t> del </a:t>
            </a:r>
            <a:r>
              <a:rPr lang="de-CH" sz="2800" b="1" dirty="0" err="1">
                <a:solidFill>
                  <a:schemeClr val="tx1"/>
                </a:solidFill>
                <a:ea typeface="+mj-ea"/>
                <a:cs typeface="+mj-cs"/>
              </a:rPr>
              <a:t>suelo</a:t>
            </a:r>
            <a:r>
              <a:rPr lang="de-CH" sz="2800" b="1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s-ES" altLang="de-DE" sz="2800" b="1" dirty="0" smtClean="0">
                <a:solidFill>
                  <a:schemeClr val="tx1"/>
                </a:solidFill>
                <a:ea typeface="+mj-ea"/>
                <a:cs typeface="+mj-cs"/>
              </a:rPr>
              <a:t>(SDG 15.3)</a:t>
            </a:r>
            <a:endParaRPr lang="es-ES" altLang="de-DE" sz="2800" b="1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739305" y="712379"/>
            <a:ext cx="1397583" cy="4359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1361"/>
          <a:stretch/>
        </p:blipFill>
        <p:spPr>
          <a:xfrm>
            <a:off x="4814299" y="1387599"/>
            <a:ext cx="4164768" cy="2755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398" y="5023419"/>
            <a:ext cx="2734802" cy="1659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298" y="4267200"/>
            <a:ext cx="4164768" cy="2183052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38257" y="1387599"/>
            <a:ext cx="440994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s-ES" altLang="de-DE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colaboración y soporte con UNCCD y países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s-ES" altLang="de-DE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s-ES" altLang="de-DE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utilización de herramientas y metodologías FAO-WOCAT para LDN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es-ES" altLang="de-DE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s-ES" altLang="de-DE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capacitaciones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es-ES" altLang="de-DE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s-ES" altLang="de-DE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enlace entre ciencia y implementación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s-ES" altLang="de-DE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7307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872978"/>
            <a:ext cx="4733925" cy="266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stCxn id="11" idx="0"/>
          </p:cNvCxnSpPr>
          <p:nvPr/>
        </p:nvCxnSpPr>
        <p:spPr>
          <a:xfrm flipV="1">
            <a:off x="3448646" y="2761061"/>
            <a:ext cx="1310284" cy="15228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663553" y="4589861"/>
            <a:ext cx="33338" cy="3452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21856" y="4283869"/>
            <a:ext cx="53579" cy="5357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33812" y="4458892"/>
            <a:ext cx="34529" cy="3452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98019" y="4374356"/>
            <a:ext cx="33338" cy="3333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27835" y="4410075"/>
            <a:ext cx="33338" cy="34529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15928" y="4754167"/>
            <a:ext cx="33338" cy="3452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01641" y="4918472"/>
            <a:ext cx="33338" cy="3333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391025" y="5323286"/>
            <a:ext cx="34529" cy="3452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505325" y="5437586"/>
            <a:ext cx="34529" cy="3452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48112" y="4573192"/>
            <a:ext cx="33338" cy="3452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11142" y="3945731"/>
            <a:ext cx="34528" cy="3333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58728" y="4271962"/>
            <a:ext cx="33338" cy="34529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44491" y="3998119"/>
            <a:ext cx="33338" cy="3333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892153" y="4045744"/>
            <a:ext cx="33338" cy="34529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525442" y="4060031"/>
            <a:ext cx="34528" cy="3333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27860" y="3751661"/>
            <a:ext cx="33338" cy="3452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18285" y="3779044"/>
            <a:ext cx="33338" cy="3333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51585" y="4063605"/>
            <a:ext cx="33338" cy="34528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189418" y="4337448"/>
            <a:ext cx="1265777" cy="1403746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95" name="Rectangle 26"/>
          <p:cNvSpPr>
            <a:spLocks noChangeArrowheads="1"/>
          </p:cNvSpPr>
          <p:nvPr/>
        </p:nvSpPr>
        <p:spPr bwMode="auto">
          <a:xfrm>
            <a:off x="685801" y="1597068"/>
            <a:ext cx="18473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de-DE" altLang="de-DE" sz="105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196" name="Rectangle 27"/>
          <p:cNvSpPr>
            <a:spLocks noChangeArrowheads="1"/>
          </p:cNvSpPr>
          <p:nvPr/>
        </p:nvSpPr>
        <p:spPr bwMode="auto">
          <a:xfrm>
            <a:off x="685801" y="1939968"/>
            <a:ext cx="18473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de-DE" altLang="de-DE" sz="105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199" name="TextBox 30"/>
          <p:cNvSpPr txBox="1">
            <a:spLocks noChangeArrowheads="1"/>
          </p:cNvSpPr>
          <p:nvPr/>
        </p:nvSpPr>
        <p:spPr bwMode="auto">
          <a:xfrm>
            <a:off x="204439" y="398020"/>
            <a:ext cx="69682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CH" altLang="en-US" sz="2000" b="1" dirty="0" err="1">
                <a:latin typeface="Arial" pitchFamily="34" charset="0"/>
                <a:ea typeface="+mj-ea"/>
                <a:cs typeface="+mj-cs"/>
              </a:rPr>
              <a:t>Monitoreo</a:t>
            </a:r>
            <a:r>
              <a:rPr lang="de-CH" altLang="en-US" sz="2000" b="1" dirty="0">
                <a:latin typeface="Arial" pitchFamily="34" charset="0"/>
                <a:ea typeface="+mj-ea"/>
                <a:cs typeface="+mj-cs"/>
              </a:rPr>
              <a:t> LDN – </a:t>
            </a:r>
            <a:r>
              <a:rPr lang="de-CH" altLang="en-US" sz="2000" b="1" dirty="0" err="1">
                <a:latin typeface="Arial" pitchFamily="34" charset="0"/>
                <a:ea typeface="+mj-ea"/>
                <a:cs typeface="+mj-cs"/>
              </a:rPr>
              <a:t>enlace</a:t>
            </a:r>
            <a:r>
              <a:rPr lang="de-CH" altLang="en-US" sz="2000" b="1" dirty="0">
                <a:latin typeface="Arial" pitchFamily="34" charset="0"/>
                <a:ea typeface="+mj-ea"/>
                <a:cs typeface="+mj-cs"/>
              </a:rPr>
              <a:t> </a:t>
            </a:r>
            <a:r>
              <a:rPr lang="de-CH" altLang="en-US" sz="2000" b="1" dirty="0" err="1">
                <a:latin typeface="Arial" pitchFamily="34" charset="0"/>
                <a:ea typeface="+mj-ea"/>
                <a:cs typeface="+mj-cs"/>
              </a:rPr>
              <a:t>local</a:t>
            </a:r>
            <a:r>
              <a:rPr lang="de-CH" altLang="en-US" sz="2000" b="1" dirty="0">
                <a:latin typeface="Arial" pitchFamily="34" charset="0"/>
                <a:ea typeface="+mj-ea"/>
                <a:cs typeface="+mj-cs"/>
              </a:rPr>
              <a:t> / </a:t>
            </a:r>
            <a:r>
              <a:rPr lang="de-CH" altLang="en-US" sz="2000" b="1" dirty="0" err="1">
                <a:latin typeface="Arial" pitchFamily="34" charset="0"/>
                <a:ea typeface="+mj-ea"/>
                <a:cs typeface="+mj-cs"/>
              </a:rPr>
              <a:t>nacional</a:t>
            </a:r>
            <a:r>
              <a:rPr lang="de-CH" altLang="en-US" sz="2000" b="1" dirty="0">
                <a:latin typeface="Arial" pitchFamily="34" charset="0"/>
                <a:ea typeface="+mj-ea"/>
                <a:cs typeface="+mj-cs"/>
              </a:rPr>
              <a:t> / global</a:t>
            </a:r>
            <a:endParaRPr lang="en-GB" altLang="en-US" sz="2000" b="1" dirty="0">
              <a:latin typeface="Arial" pitchFamily="34" charset="0"/>
              <a:ea typeface="+mj-ea"/>
              <a:cs typeface="+mj-cs"/>
            </a:endParaRPr>
          </a:p>
        </p:txBody>
      </p:sp>
      <p:cxnSp>
        <p:nvCxnSpPr>
          <p:cNvPr id="36" name="Straight Arrow Connector 4"/>
          <p:cNvCxnSpPr>
            <a:endCxn id="7203" idx="1"/>
          </p:cNvCxnSpPr>
          <p:nvPr/>
        </p:nvCxnSpPr>
        <p:spPr>
          <a:xfrm flipV="1">
            <a:off x="3487342" y="3626049"/>
            <a:ext cx="2151459" cy="6792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"/>
          <p:cNvCxnSpPr>
            <a:stCxn id="11" idx="3"/>
          </p:cNvCxnSpPr>
          <p:nvPr/>
        </p:nvCxnSpPr>
        <p:spPr>
          <a:xfrm>
            <a:off x="3475436" y="4311255"/>
            <a:ext cx="1283494" cy="77271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555455" y="4713875"/>
            <a:ext cx="2898650" cy="1565672"/>
            <a:chOff x="8016874" y="4418267"/>
            <a:chExt cx="3864866" cy="2087562"/>
          </a:xfrm>
        </p:grpSpPr>
        <p:pic>
          <p:nvPicPr>
            <p:cNvPr id="7174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62" t="25409" r="18170" b="20169"/>
            <a:stretch>
              <a:fillRect/>
            </a:stretch>
          </p:blipFill>
          <p:spPr bwMode="auto">
            <a:xfrm>
              <a:off x="8016874" y="4418267"/>
              <a:ext cx="1539875" cy="20875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0"/>
            <p:cNvSpPr txBox="1">
              <a:spLocks noChangeArrowheads="1"/>
            </p:cNvSpPr>
            <p:nvPr/>
          </p:nvSpPr>
          <p:spPr bwMode="auto">
            <a:xfrm>
              <a:off x="9613576" y="4513263"/>
              <a:ext cx="2268164" cy="1969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GB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(4) LADA-</a:t>
              </a:r>
              <a:r>
                <a:rPr lang="de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WOCAT </a:t>
              </a:r>
              <a:r>
                <a:rPr lang="de-CH" altLang="de-DE" sz="1500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mapping</a:t>
              </a:r>
              <a:r>
                <a:rPr lang="de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altLang="de-DE" sz="1500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combined</a:t>
              </a:r>
              <a:r>
                <a:rPr lang="de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altLang="de-DE" sz="1500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de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altLang="de-DE" sz="1500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  <a:r>
                <a:rPr lang="de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altLang="de-DE" sz="1500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from</a:t>
              </a:r>
              <a:r>
                <a:rPr lang="de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</a:t>
              </a:r>
              <a:r>
                <a:rPr lang="en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de-CH" altLang="de-DE" sz="15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lang="de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de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National </a:t>
              </a:r>
              <a:r>
                <a:rPr lang="en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</a:t>
              </a:r>
              <a:r>
                <a:rPr lang="de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altLang="de-DE" sz="1500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landscape</a:t>
              </a:r>
              <a:r>
                <a:rPr lang="de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(</a:t>
              </a:r>
              <a:r>
                <a:rPr lang="de-CH" altLang="de-DE" sz="1500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exist</a:t>
              </a:r>
              <a:r>
                <a:rPr lang="de-CH" altLang="de-DE" sz="15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.)</a:t>
              </a:r>
              <a:endParaRPr lang="en-GB" altLang="de-DE" sz="1050" dirty="0">
                <a:solidFill>
                  <a:srgbClr val="7030A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6" name="TextBox 30"/>
          <p:cNvSpPr txBox="1">
            <a:spLocks noChangeArrowheads="1"/>
          </p:cNvSpPr>
          <p:nvPr/>
        </p:nvSpPr>
        <p:spPr bwMode="auto">
          <a:xfrm>
            <a:off x="1479142" y="5750337"/>
            <a:ext cx="31662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altLang="en-US" sz="1500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(3) </a:t>
            </a:r>
            <a:r>
              <a:rPr lang="de-CH" altLang="en-US" sz="1500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Add. Data e.g. </a:t>
            </a:r>
            <a:r>
              <a:rPr lang="de-CH" altLang="en-US" sz="1500" dirty="0" err="1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</a:t>
            </a:r>
            <a:r>
              <a:rPr lang="de-CH" altLang="en-US" sz="1500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Earth (FAO</a:t>
            </a:r>
            <a:r>
              <a:rPr lang="de-CH" altLang="de-DE" sz="1500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CH" altLang="de-DE" sz="1500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CH" altLang="de-DE" sz="1500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de-CH" altLang="de-DE" sz="1500" dirty="0" err="1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</a:t>
            </a:r>
            <a:r>
              <a:rPr lang="de-CH" altLang="en-US" sz="1500" dirty="0" err="1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ocal-landscape</a:t>
            </a:r>
            <a:r>
              <a:rPr lang="de-CH" altLang="de-DE" sz="1500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altLang="de-DE" sz="1050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7" name="TextBox 30"/>
          <p:cNvSpPr txBox="1">
            <a:spLocks noChangeArrowheads="1"/>
          </p:cNvSpPr>
          <p:nvPr/>
        </p:nvSpPr>
        <p:spPr bwMode="auto">
          <a:xfrm>
            <a:off x="164833" y="2597730"/>
            <a:ext cx="26574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altLang="en-US" sz="13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en-GB" altLang="en-US" sz="135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Trends.Earth</a:t>
            </a:r>
            <a:r>
              <a:rPr lang="en-GB" altLang="en-US" sz="13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(EO) (national)</a:t>
            </a:r>
            <a:endParaRPr lang="en-GB" altLang="en-US" sz="1350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altLang="de-DE" sz="1050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39656" y="1679760"/>
            <a:ext cx="5197103" cy="969764"/>
            <a:chOff x="4394609" y="372780"/>
            <a:chExt cx="6929470" cy="1293018"/>
          </a:xfrm>
        </p:grpSpPr>
        <p:pic>
          <p:nvPicPr>
            <p:cNvPr id="7197" name="Picture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32083" r="48814" b="45412"/>
            <a:stretch>
              <a:fillRect/>
            </a:stretch>
          </p:blipFill>
          <p:spPr bwMode="auto">
            <a:xfrm>
              <a:off x="4470227" y="777876"/>
              <a:ext cx="2992438" cy="85883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/>
            <a:srcRect r="55894" b="85283"/>
            <a:stretch/>
          </p:blipFill>
          <p:spPr>
            <a:xfrm>
              <a:off x="7470601" y="783148"/>
              <a:ext cx="3853478" cy="882650"/>
            </a:xfrm>
            <a:prstGeom prst="rect">
              <a:avLst/>
            </a:prstGeom>
          </p:spPr>
        </p:pic>
        <p:sp>
          <p:nvSpPr>
            <p:cNvPr id="38" name="TextBox 30"/>
            <p:cNvSpPr txBox="1">
              <a:spLocks noChangeArrowheads="1"/>
            </p:cNvSpPr>
            <p:nvPr/>
          </p:nvSpPr>
          <p:spPr bwMode="auto">
            <a:xfrm>
              <a:off x="4394609" y="372780"/>
              <a:ext cx="6698841" cy="646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GB" altLang="en-US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(2) WOCAT-UNCCD SLM BP reporting (avail. May 2019) (local)</a:t>
              </a:r>
              <a:endParaRPr lang="en-GB" altLang="en-US" sz="15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</a:endParaRPr>
            </a:p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en-GB" altLang="de-DE" sz="105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38801" y="2914651"/>
            <a:ext cx="2876549" cy="1691320"/>
            <a:chOff x="8128001" y="2019301"/>
            <a:chExt cx="3835398" cy="2255093"/>
          </a:xfrm>
        </p:grpSpPr>
        <p:grpSp>
          <p:nvGrpSpPr>
            <p:cNvPr id="7175" name="Gruppieren 7178"/>
            <p:cNvGrpSpPr>
              <a:grpSpLocks/>
            </p:cNvGrpSpPr>
            <p:nvPr/>
          </p:nvGrpSpPr>
          <p:grpSpPr bwMode="auto">
            <a:xfrm>
              <a:off x="8128001" y="2019301"/>
              <a:ext cx="1274199" cy="1897062"/>
              <a:chOff x="4014788" y="4970823"/>
              <a:chExt cx="1246188" cy="1897062"/>
            </a:xfrm>
          </p:grpSpPr>
          <p:pic>
            <p:nvPicPr>
              <p:cNvPr id="7203" name="Pictur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87" t="12253" r="61832" b="22639"/>
              <a:stretch>
                <a:fillRect/>
              </a:stretch>
            </p:blipFill>
            <p:spPr bwMode="auto">
              <a:xfrm>
                <a:off x="4014788" y="4970823"/>
                <a:ext cx="1246188" cy="1897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4" name="Picture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4" t="32205" r="78960" b="45290"/>
              <a:stretch>
                <a:fillRect/>
              </a:stretch>
            </p:blipFill>
            <p:spPr bwMode="auto">
              <a:xfrm>
                <a:off x="4236661" y="5390540"/>
                <a:ext cx="741796" cy="74210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TextBox 30"/>
            <p:cNvSpPr txBox="1">
              <a:spLocks noChangeArrowheads="1"/>
            </p:cNvSpPr>
            <p:nvPr/>
          </p:nvSpPr>
          <p:spPr bwMode="auto">
            <a:xfrm>
              <a:off x="9644250" y="2304624"/>
              <a:ext cx="2319149" cy="1969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GB" altLang="en-US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(3) Mobile App</a:t>
              </a:r>
            </a:p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de-CH" altLang="de-DE" sz="15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LandPKS</a:t>
              </a:r>
              <a:r>
                <a:rPr lang="de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</a:t>
              </a:r>
              <a:r>
                <a:rPr lang="de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WOCAT light </a:t>
              </a:r>
              <a:r>
                <a:rPr lang="en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</a:t>
              </a:r>
              <a:r>
                <a:rPr lang="de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altLang="de-DE" sz="15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Trends.Earth</a:t>
              </a:r>
              <a:r>
                <a:rPr lang="de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(GEF </a:t>
              </a:r>
              <a:r>
                <a:rPr lang="de-CH" altLang="de-DE" sz="15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prop</a:t>
              </a:r>
              <a:r>
                <a:rPr lang="de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2019)</a:t>
              </a:r>
            </a:p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lang="de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de-CH" altLang="de-DE" sz="15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Crowd</a:t>
              </a:r>
              <a:r>
                <a:rPr lang="de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altLang="de-DE" sz="15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sourcing</a:t>
              </a:r>
              <a:r>
                <a:rPr lang="de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de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de-CH" altLang="de-DE" sz="15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local</a:t>
              </a:r>
              <a:r>
                <a:rPr lang="de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(in </a:t>
              </a:r>
              <a:r>
                <a:rPr lang="de-CH" altLang="de-DE" sz="15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</a:t>
              </a:r>
              <a:r>
                <a:rPr lang="de-CH" altLang="de-DE" sz="150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.)</a:t>
              </a:r>
              <a:endParaRPr lang="en-GB" altLang="de-DE" sz="105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 bwMode="auto">
          <a:xfrm>
            <a:off x="7645669" y="701770"/>
            <a:ext cx="1397583" cy="4359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9823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9388" y="306388"/>
            <a:ext cx="7772400" cy="5048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WOCAT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herramientas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y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metodología</a:t>
            </a:r>
            <a:endParaRPr lang="en-US" sz="2800" b="1" dirty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6342040"/>
              </p:ext>
            </p:extLst>
          </p:nvPr>
        </p:nvGraphicFramePr>
        <p:xfrm>
          <a:off x="407720" y="1318161"/>
          <a:ext cx="8736280" cy="4928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556" name="Pictur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2277">
            <a:off x="541338" y="1552575"/>
            <a:ext cx="1179512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1468438"/>
            <a:ext cx="100647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4" t="14590" r="32465" b="6616"/>
          <a:stretch>
            <a:fillRect/>
          </a:stretch>
        </p:blipFill>
        <p:spPr bwMode="auto">
          <a:xfrm>
            <a:off x="4305300" y="1455738"/>
            <a:ext cx="1228725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1468438"/>
            <a:ext cx="113506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659313"/>
            <a:ext cx="1549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"/>
          <a:stretch>
            <a:fillRect/>
          </a:stretch>
        </p:blipFill>
        <p:spPr bwMode="auto">
          <a:xfrm>
            <a:off x="2533650" y="4659313"/>
            <a:ext cx="150177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6" t="7893" r="24313" b="3706"/>
          <a:stretch>
            <a:fillRect/>
          </a:stretch>
        </p:blipFill>
        <p:spPr bwMode="auto">
          <a:xfrm>
            <a:off x="609600" y="5572125"/>
            <a:ext cx="106045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54" t="50874" r="16754"/>
          <a:stretch>
            <a:fillRect/>
          </a:stretch>
        </p:blipFill>
        <p:spPr bwMode="auto">
          <a:xfrm>
            <a:off x="2406650" y="5575300"/>
            <a:ext cx="1525588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t="21777" r="5374" b="11200"/>
          <a:stretch>
            <a:fillRect/>
          </a:stretch>
        </p:blipFill>
        <p:spPr bwMode="auto">
          <a:xfrm>
            <a:off x="4162425" y="5024438"/>
            <a:ext cx="21494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6122518" y="4476750"/>
            <a:ext cx="1730375" cy="1417637"/>
            <a:chOff x="0" y="2957513"/>
            <a:chExt cx="6091238" cy="3905250"/>
          </a:xfrm>
        </p:grpSpPr>
        <p:pic>
          <p:nvPicPr>
            <p:cNvPr id="23576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57513"/>
              <a:ext cx="2863850" cy="193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7" name="Picture 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36" t="21016" r="27377" b="30063"/>
            <a:stretch>
              <a:fillRect/>
            </a:stretch>
          </p:blipFill>
          <p:spPr bwMode="auto">
            <a:xfrm>
              <a:off x="0" y="4784725"/>
              <a:ext cx="2863850" cy="207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8" name="Picture 1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3850" y="2957513"/>
              <a:ext cx="3074988" cy="212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9" name="Picture 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3850" y="4783138"/>
              <a:ext cx="3227388" cy="2078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519363" y="3424238"/>
            <a:ext cx="18557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 dirty="0" err="1">
                <a:latin typeface="Arial" panose="020B0604020202020204" pitchFamily="34" charset="0"/>
              </a:rPr>
              <a:t>evaluación</a:t>
            </a:r>
            <a:r>
              <a:rPr lang="en-US" altLang="de-DE" sz="1600" dirty="0">
                <a:latin typeface="Arial" panose="020B0604020202020204" pitchFamily="34" charset="0"/>
              </a:rPr>
              <a:t> </a:t>
            </a:r>
            <a:r>
              <a:rPr lang="en-US" altLang="de-DE" sz="1600" dirty="0" err="1" smtClean="0">
                <a:latin typeface="Arial" panose="020B0604020202020204" pitchFamily="34" charset="0"/>
              </a:rPr>
              <a:t>espacial</a:t>
            </a:r>
            <a:endParaRPr lang="en-US" altLang="de-DE" sz="1600" dirty="0">
              <a:latin typeface="Arial" panose="020B0604020202020204" pitchFamily="34" charset="0"/>
            </a:endParaRPr>
          </a:p>
        </p:txBody>
      </p:sp>
      <p:sp>
        <p:nvSpPr>
          <p:cNvPr id="23568" name="TextBox 26"/>
          <p:cNvSpPr txBox="1">
            <a:spLocks noChangeArrowheads="1"/>
          </p:cNvSpPr>
          <p:nvPr/>
        </p:nvSpPr>
        <p:spPr bwMode="auto">
          <a:xfrm>
            <a:off x="452438" y="3333750"/>
            <a:ext cx="17668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 dirty="0" err="1" smtClean="0">
                <a:latin typeface="Arial" panose="020B0604020202020204" pitchFamily="34" charset="0"/>
              </a:rPr>
              <a:t>documentación</a:t>
            </a:r>
            <a:r>
              <a:rPr lang="en-US" altLang="de-DE" sz="1600" dirty="0" smtClean="0">
                <a:latin typeface="Arial" panose="020B0604020202020204" pitchFamily="34" charset="0"/>
              </a:rPr>
              <a:t>, </a:t>
            </a:r>
            <a:r>
              <a:rPr lang="en-US" altLang="de-DE" sz="1600" dirty="0" err="1" smtClean="0">
                <a:latin typeface="Arial" panose="020B0604020202020204" pitchFamily="34" charset="0"/>
              </a:rPr>
              <a:t>evaluación</a:t>
            </a:r>
            <a:r>
              <a:rPr lang="en-US" altLang="de-DE" sz="1600" dirty="0" smtClean="0">
                <a:latin typeface="Arial" panose="020B0604020202020204" pitchFamily="34" charset="0"/>
              </a:rPr>
              <a:t> y diffusion de </a:t>
            </a:r>
            <a:r>
              <a:rPr lang="en-US" altLang="de-DE" sz="1600" dirty="0" err="1" smtClean="0">
                <a:latin typeface="Arial" panose="020B0604020202020204" pitchFamily="34" charset="0"/>
              </a:rPr>
              <a:t>buenas</a:t>
            </a:r>
            <a:r>
              <a:rPr lang="en-US" altLang="de-DE" sz="1600" dirty="0" smtClean="0">
                <a:latin typeface="Arial" panose="020B0604020202020204" pitchFamily="34" charset="0"/>
              </a:rPr>
              <a:t> </a:t>
            </a:r>
            <a:r>
              <a:rPr lang="en-US" altLang="de-DE" sz="1600" dirty="0" err="1" smtClean="0">
                <a:latin typeface="Arial" panose="020B0604020202020204" pitchFamily="34" charset="0"/>
              </a:rPr>
              <a:t>prácticas</a:t>
            </a:r>
            <a:endParaRPr lang="en-US" altLang="de-DE" sz="1600" dirty="0"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175125" y="3382963"/>
            <a:ext cx="1733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 dirty="0" err="1" smtClean="0">
                <a:latin typeface="Arial" panose="020B0604020202020204" pitchFamily="34" charset="0"/>
              </a:rPr>
              <a:t>asuntos</a:t>
            </a:r>
            <a:r>
              <a:rPr lang="en-US" altLang="de-DE" sz="1600" dirty="0" smtClean="0">
                <a:latin typeface="Arial" panose="020B0604020202020204" pitchFamily="34" charset="0"/>
              </a:rPr>
              <a:t> </a:t>
            </a:r>
            <a:r>
              <a:rPr lang="en-US" altLang="de-DE" sz="1600" dirty="0" err="1">
                <a:latin typeface="Arial" panose="020B0604020202020204" pitchFamily="34" charset="0"/>
              </a:rPr>
              <a:t>globales</a:t>
            </a:r>
            <a:r>
              <a:rPr lang="en-US" altLang="de-DE" sz="1600" dirty="0">
                <a:latin typeface="Arial" panose="020B0604020202020204" pitchFamily="34" charset="0"/>
              </a:rPr>
              <a:t> (</a:t>
            </a:r>
            <a:r>
              <a:rPr lang="en-US" altLang="de-DE" sz="1600" dirty="0" err="1">
                <a:latin typeface="Arial" panose="020B0604020202020204" pitchFamily="34" charset="0"/>
              </a:rPr>
              <a:t>cambio</a:t>
            </a:r>
            <a:r>
              <a:rPr lang="en-US" altLang="de-DE" sz="1600" dirty="0">
                <a:latin typeface="Arial" panose="020B0604020202020204" pitchFamily="34" charset="0"/>
              </a:rPr>
              <a:t> </a:t>
            </a:r>
            <a:r>
              <a:rPr lang="en-US" altLang="de-DE" sz="1600" dirty="0" err="1">
                <a:latin typeface="Arial" panose="020B0604020202020204" pitchFamily="34" charset="0"/>
              </a:rPr>
              <a:t>climático</a:t>
            </a:r>
            <a:r>
              <a:rPr lang="en-US" altLang="de-DE" sz="16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908675" y="3405188"/>
            <a:ext cx="17065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 dirty="0" err="1">
                <a:latin typeface="Arial" panose="020B0604020202020204" pitchFamily="34" charset="0"/>
              </a:rPr>
              <a:t>toma</a:t>
            </a:r>
            <a:r>
              <a:rPr lang="en-US" altLang="de-DE" sz="1600" dirty="0">
                <a:latin typeface="Arial" panose="020B0604020202020204" pitchFamily="34" charset="0"/>
              </a:rPr>
              <a:t> de </a:t>
            </a:r>
            <a:r>
              <a:rPr lang="en-US" altLang="de-DE" sz="1600" dirty="0" err="1">
                <a:latin typeface="Arial" panose="020B0604020202020204" pitchFamily="34" charset="0"/>
              </a:rPr>
              <a:t>decisiones</a:t>
            </a:r>
            <a:endParaRPr lang="en-US" altLang="de-DE" sz="1600" dirty="0">
              <a:latin typeface="Arial" panose="020B0604020202020204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642225" y="3497363"/>
            <a:ext cx="12874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de-DE" sz="1600" b="1" dirty="0" err="1" smtClean="0">
                <a:latin typeface="Arial" panose="020B0604020202020204" pitchFamily="34" charset="0"/>
              </a:rPr>
              <a:t>integración</a:t>
            </a:r>
            <a:r>
              <a:rPr lang="en-US" altLang="de-DE" sz="1600" b="1" dirty="0" smtClean="0">
                <a:latin typeface="Arial" panose="020B0604020202020204" pitchFamily="34" charset="0"/>
              </a:rPr>
              <a:t> </a:t>
            </a:r>
            <a:r>
              <a:rPr lang="en-US" altLang="de-DE" sz="1600" b="1" dirty="0">
                <a:latin typeface="Arial" panose="020B0604020202020204" pitchFamily="34" charset="0"/>
              </a:rPr>
              <a:t>y replica de MST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59462" y="1685165"/>
            <a:ext cx="1959532" cy="12159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82"/>
          <a:stretch/>
        </p:blipFill>
        <p:spPr>
          <a:xfrm>
            <a:off x="6691454" y="5585619"/>
            <a:ext cx="1594502" cy="9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61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3568" grpId="0"/>
      <p:bldP spid="28" grpId="0"/>
      <p:bldP spid="29" grpId="0"/>
      <p:bldP spid="35" grpId="0"/>
    </p:bldLst>
  </p:timing>
</p:sld>
</file>

<file path=ppt/theme/theme1.xml><?xml version="1.0" encoding="utf-8"?>
<a:theme xmlns:a="http://schemas.openxmlformats.org/drawingml/2006/main" name="412_nccr_präsentation[ls]">
  <a:themeElements>
    <a:clrScheme name="">
      <a:dk1>
        <a:srgbClr val="000000"/>
      </a:dk1>
      <a:lt1>
        <a:srgbClr val="FDA330"/>
      </a:lt1>
      <a:dk2>
        <a:srgbClr val="000000"/>
      </a:dk2>
      <a:lt2>
        <a:srgbClr val="FFFFFF"/>
      </a:lt2>
      <a:accent1>
        <a:srgbClr val="85B8D1"/>
      </a:accent1>
      <a:accent2>
        <a:srgbClr val="FFC000"/>
      </a:accent2>
      <a:accent3>
        <a:srgbClr val="FECEAD"/>
      </a:accent3>
      <a:accent4>
        <a:srgbClr val="000000"/>
      </a:accent4>
      <a:accent5>
        <a:srgbClr val="C2D8E5"/>
      </a:accent5>
      <a:accent6>
        <a:srgbClr val="E7AE00"/>
      </a:accent6>
      <a:hlink>
        <a:srgbClr val="B5E100"/>
      </a:hlink>
      <a:folHlink>
        <a:srgbClr val="E34200"/>
      </a:folHlink>
    </a:clrScheme>
    <a:fontScheme name="412_nccr_präsentation[ls]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12_nccr_präsentation[ls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2_nccr_präsentation[ls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2_nccr_präsentation[ls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2_nccr_präsentation[ls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2_nccr_präsentation[ls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2_nccr_präsentation[ls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2_nccr_präsentation[ls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2_nccr_präsentation[ls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2_nccr_präsentation[ls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2_nccr_präsentation[ls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2_nccr_präsentation[ls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2_nccr_präsentation[ls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1123</Words>
  <Application>Microsoft Office PowerPoint</Application>
  <PresentationFormat>On-screen Show (4:3)</PresentationFormat>
  <Paragraphs>157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 Unicode MS</vt:lpstr>
      <vt:lpstr>Arial</vt:lpstr>
      <vt:lpstr>Arial </vt:lpstr>
      <vt:lpstr>Calibri</vt:lpstr>
      <vt:lpstr>Lucida Sans Unicode</vt:lpstr>
      <vt:lpstr>Open Sans</vt:lpstr>
      <vt:lpstr>Times</vt:lpstr>
      <vt:lpstr>Times New Roman</vt:lpstr>
      <vt:lpstr>Verdana</vt:lpstr>
      <vt:lpstr>Wingdings</vt:lpstr>
      <vt:lpstr>412_nccr_präsentation[ls]</vt:lpstr>
      <vt:lpstr>2_Default Design</vt:lpstr>
      <vt:lpstr>PowerPoint Presentation</vt:lpstr>
      <vt:lpstr>PowerPoint Presentation</vt:lpstr>
      <vt:lpstr>Grupos destinatarios principales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iAmpliación! ¿Dónde? ¿ Qué? ¿Cómo? ¿ Impacto?</vt:lpstr>
      <vt:lpstr>Mapeo WOCAT-FAO</vt:lpstr>
      <vt:lpstr>PowerPoint Presentation</vt:lpstr>
      <vt:lpstr>PowerPoint Presentation</vt:lpstr>
    </vt:vector>
  </TitlesOfParts>
  <Company>ISRIC Wageningen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Godert van Lynden</dc:creator>
  <cp:lastModifiedBy>Nicole Harari</cp:lastModifiedBy>
  <cp:revision>1191</cp:revision>
  <cp:lastPrinted>2012-06-24T10:06:26Z</cp:lastPrinted>
  <dcterms:created xsi:type="dcterms:W3CDTF">1999-11-23T10:25:43Z</dcterms:created>
  <dcterms:modified xsi:type="dcterms:W3CDTF">2019-02-28T15:19:58Z</dcterms:modified>
</cp:coreProperties>
</file>