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51" r:id="rId1"/>
  </p:sldMasterIdLst>
  <p:notesMasterIdLst>
    <p:notesMasterId r:id="rId28"/>
  </p:notesMasterIdLst>
  <p:handoutMasterIdLst>
    <p:handoutMasterId r:id="rId29"/>
  </p:handoutMasterIdLst>
  <p:sldIdLst>
    <p:sldId id="361" r:id="rId2"/>
    <p:sldId id="443" r:id="rId3"/>
    <p:sldId id="459" r:id="rId4"/>
    <p:sldId id="473" r:id="rId5"/>
    <p:sldId id="453" r:id="rId6"/>
    <p:sldId id="499" r:id="rId7"/>
    <p:sldId id="467" r:id="rId8"/>
    <p:sldId id="511" r:id="rId9"/>
    <p:sldId id="460" r:id="rId10"/>
    <p:sldId id="495" r:id="rId11"/>
    <p:sldId id="476" r:id="rId12"/>
    <p:sldId id="497" r:id="rId13"/>
    <p:sldId id="507" r:id="rId14"/>
    <p:sldId id="516" r:id="rId15"/>
    <p:sldId id="498" r:id="rId16"/>
    <p:sldId id="500" r:id="rId17"/>
    <p:sldId id="501" r:id="rId18"/>
    <p:sldId id="517" r:id="rId19"/>
    <p:sldId id="505" r:id="rId20"/>
    <p:sldId id="506" r:id="rId21"/>
    <p:sldId id="503" r:id="rId22"/>
    <p:sldId id="510" r:id="rId23"/>
    <p:sldId id="452" r:id="rId24"/>
    <p:sldId id="514" r:id="rId25"/>
    <p:sldId id="512" r:id="rId26"/>
    <p:sldId id="381" r:id="rId27"/>
  </p:sldIdLst>
  <p:sldSz cx="9144000" cy="6858000" type="screen4x3"/>
  <p:notesSz cx="6794500" cy="99314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tsi, Theodora (AGLD)" initials="FT(" lastIdx="1" clrIdx="0">
    <p:extLst>
      <p:ext uri="{19B8F6BF-5375-455C-9EA6-DF929625EA0E}">
        <p15:presenceInfo xmlns:p15="http://schemas.microsoft.com/office/powerpoint/2012/main" userId="S-1-5-21-2107199734-1002509562-578033828-909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DBD8CF"/>
    <a:srgbClr val="EBEE72"/>
    <a:srgbClr val="E2EAC8"/>
    <a:srgbClr val="FF9900"/>
    <a:srgbClr val="9CA842"/>
    <a:srgbClr val="DEEBBF"/>
    <a:srgbClr val="ADBA4E"/>
    <a:srgbClr val="C89800"/>
    <a:srgbClr val="FCFC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7" autoAdjust="0"/>
    <p:restoredTop sz="74872" autoAdjust="0"/>
  </p:normalViewPr>
  <p:slideViewPr>
    <p:cSldViewPr>
      <p:cViewPr varScale="1">
        <p:scale>
          <a:sx n="55" d="100"/>
          <a:sy n="55" d="100"/>
        </p:scale>
        <p:origin x="1944" y="60"/>
      </p:cViewPr>
      <p:guideLst>
        <p:guide orient="horz" pos="2160"/>
        <p:guide pos="2880"/>
      </p:guideLst>
    </p:cSldViewPr>
  </p:slideViewPr>
  <p:outlineViewPr>
    <p:cViewPr>
      <p:scale>
        <a:sx n="33" d="100"/>
        <a:sy n="33" d="100"/>
      </p:scale>
      <p:origin x="0" y="-2892"/>
    </p:cViewPr>
  </p:outlineViewPr>
  <p:notesTextViewPr>
    <p:cViewPr>
      <p:scale>
        <a:sx n="3" d="2"/>
        <a:sy n="3" d="2"/>
      </p:scale>
      <p:origin x="0" y="0"/>
    </p:cViewPr>
  </p:notesTextViewPr>
  <p:sorterViewPr>
    <p:cViewPr varScale="1">
      <p:scale>
        <a:sx n="1" d="1"/>
        <a:sy n="1" d="1"/>
      </p:scale>
      <p:origin x="0" y="5478"/>
    </p:cViewPr>
  </p:sorterViewPr>
  <p:notesViewPr>
    <p:cSldViewPr>
      <p:cViewPr varScale="1">
        <p:scale>
          <a:sx n="74" d="100"/>
          <a:sy n="74" d="100"/>
        </p:scale>
        <p:origin x="212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05B26-BBD1-4E7B-AA43-65F274AE6DD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683ADCBD-6FD3-4290-BFA8-1B30EAD65DC9}">
      <dgm:prSet phldrT="[Текст]" custT="1"/>
      <dgm:spPr>
        <a:solidFill>
          <a:srgbClr val="C7CF85"/>
        </a:solidFill>
      </dgm:spPr>
      <dgm:t>
        <a:bodyPr/>
        <a:lstStyle/>
        <a:p>
          <a:r>
            <a:rPr lang="en-US" sz="1800" b="1" dirty="0" smtClean="0">
              <a:solidFill>
                <a:srgbClr val="996633"/>
              </a:solidFill>
              <a:latin typeface="Arial" pitchFamily="34" charset="0"/>
              <a:cs typeface="Arial" pitchFamily="34" charset="0"/>
            </a:rPr>
            <a:t>Responsible institutions</a:t>
          </a:r>
          <a:r>
            <a:rPr lang="ru-RU" sz="1800" b="1" dirty="0" smtClean="0">
              <a:solidFill>
                <a:srgbClr val="996633"/>
              </a:solidFill>
              <a:latin typeface="Arial" pitchFamily="34" charset="0"/>
              <a:ea typeface="Times New Roman"/>
              <a:cs typeface="Arial" pitchFamily="34" charset="0"/>
            </a:rPr>
            <a:t>:</a:t>
          </a:r>
          <a:r>
            <a:rPr lang="en-US" sz="1800" b="1" dirty="0" smtClean="0">
              <a:solidFill>
                <a:srgbClr val="996633"/>
              </a:solidFill>
              <a:latin typeface="Arial" pitchFamily="34" charset="0"/>
              <a:ea typeface="Times New Roman"/>
              <a:cs typeface="Arial" pitchFamily="34" charset="0"/>
            </a:rPr>
            <a:t> </a:t>
          </a:r>
          <a:endParaRPr lang="ru-RU" sz="1800" dirty="0">
            <a:solidFill>
              <a:srgbClr val="996633"/>
            </a:solidFill>
            <a:latin typeface="Arial" pitchFamily="34" charset="0"/>
            <a:cs typeface="Arial" pitchFamily="34" charset="0"/>
          </a:endParaRPr>
        </a:p>
      </dgm:t>
    </dgm:pt>
    <dgm:pt modelId="{5815EE5D-C89F-40E9-9F38-6B13BC0DDC16}" type="parTrans" cxnId="{5957A070-B01B-4E2B-8D84-A5141979553B}">
      <dgm:prSet/>
      <dgm:spPr/>
      <dgm:t>
        <a:bodyPr/>
        <a:lstStyle/>
        <a:p>
          <a:endParaRPr lang="ru-RU"/>
        </a:p>
      </dgm:t>
    </dgm:pt>
    <dgm:pt modelId="{F8C89E33-AFB7-408D-81D4-27269F212BCC}" type="sibTrans" cxnId="{5957A070-B01B-4E2B-8D84-A5141979553B}">
      <dgm:prSet/>
      <dgm:spPr/>
      <dgm:t>
        <a:bodyPr/>
        <a:lstStyle/>
        <a:p>
          <a:endParaRPr lang="ru-RU"/>
        </a:p>
      </dgm:t>
    </dgm:pt>
    <dgm:pt modelId="{7917DAFB-92DD-4CEC-A168-1EF62E1222BD}">
      <dgm:prSet phldrT="[Текст]" custT="1"/>
      <dgm:spPr>
        <a:solidFill>
          <a:srgbClr val="DEEBBF">
            <a:alpha val="89804"/>
          </a:srgbClr>
        </a:solidFill>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  Ministry of Agriculture and Water Resources  jointly with</a:t>
          </a:r>
          <a:endParaRPr lang="ru-RU" sz="1800" dirty="0">
            <a:latin typeface="Arial" pitchFamily="34" charset="0"/>
            <a:cs typeface="Arial" pitchFamily="34" charset="0"/>
          </a:endParaRPr>
        </a:p>
      </dgm:t>
    </dgm:pt>
    <dgm:pt modelId="{B14D5FEE-1C41-4690-9880-E20608F8152F}" type="parTrans" cxnId="{332D7688-D7F6-45C6-BD06-DF3F31C107D0}">
      <dgm:prSet/>
      <dgm:spPr/>
      <dgm:t>
        <a:bodyPr/>
        <a:lstStyle/>
        <a:p>
          <a:endParaRPr lang="ru-RU"/>
        </a:p>
      </dgm:t>
    </dgm:pt>
    <dgm:pt modelId="{21456A2C-7644-4C78-8AD5-51C4CE613BDF}" type="sibTrans" cxnId="{332D7688-D7F6-45C6-BD06-DF3F31C107D0}">
      <dgm:prSet/>
      <dgm:spPr/>
      <dgm:t>
        <a:bodyPr/>
        <a:lstStyle/>
        <a:p>
          <a:endParaRPr lang="ru-RU"/>
        </a:p>
      </dgm:t>
    </dgm:pt>
    <dgm:pt modelId="{45420FFB-6414-42BF-A697-99296D2DE56F}">
      <dgm:prSet custT="1"/>
      <dgm:spPr>
        <a:solidFill>
          <a:srgbClr val="C7CF85"/>
        </a:solidFill>
      </dgm:spPr>
      <dgm:t>
        <a:bodyPr/>
        <a:lstStyle/>
        <a:p>
          <a:pPr marR="0" eaLnBrk="1" fontAlgn="auto" latinLnBrk="0" hangingPunct="1">
            <a:buClrTx/>
            <a:buSzTx/>
            <a:buFontTx/>
            <a:tabLst/>
            <a:defRPr/>
          </a:pPr>
          <a:r>
            <a:rPr lang="en-US" sz="1800" b="1" dirty="0" smtClean="0">
              <a:solidFill>
                <a:srgbClr val="996633"/>
              </a:solidFill>
              <a:latin typeface="Arial" pitchFamily="34" charset="0"/>
              <a:cs typeface="Arial" pitchFamily="34" charset="0"/>
            </a:rPr>
            <a:t>National Steering Committee  (NCC</a:t>
          </a:r>
          <a:r>
            <a:rPr lang="en-US" sz="1800" b="0" dirty="0" smtClean="0">
              <a:solidFill>
                <a:srgbClr val="996633"/>
              </a:solidFill>
              <a:latin typeface="Arial" pitchFamily="34" charset="0"/>
              <a:cs typeface="Arial" pitchFamily="34" charset="0"/>
            </a:rPr>
            <a:t>) </a:t>
          </a:r>
          <a:endParaRPr lang="ru-RU" sz="1800" b="0" dirty="0">
            <a:solidFill>
              <a:srgbClr val="996633"/>
            </a:solidFill>
            <a:latin typeface="Arial" pitchFamily="34" charset="0"/>
            <a:cs typeface="Arial" pitchFamily="34" charset="0"/>
          </a:endParaRPr>
        </a:p>
      </dgm:t>
    </dgm:pt>
    <dgm:pt modelId="{AE7C1F02-200B-4BF3-9B0F-FCD6B1C442AD}" type="parTrans" cxnId="{E30306B8-256B-4AE3-A1CB-3D03330372C3}">
      <dgm:prSet/>
      <dgm:spPr/>
      <dgm:t>
        <a:bodyPr/>
        <a:lstStyle/>
        <a:p>
          <a:endParaRPr lang="ru-RU"/>
        </a:p>
      </dgm:t>
    </dgm:pt>
    <dgm:pt modelId="{03E3CDFC-C698-40E8-B9ED-BB9FE4C84479}" type="sibTrans" cxnId="{E30306B8-256B-4AE3-A1CB-3D03330372C3}">
      <dgm:prSet/>
      <dgm:spPr/>
      <dgm:t>
        <a:bodyPr/>
        <a:lstStyle/>
        <a:p>
          <a:endParaRPr lang="ru-RU"/>
        </a:p>
      </dgm:t>
    </dgm:pt>
    <dgm:pt modelId="{051ACCFF-DF5F-4DCC-BC21-15710DA8BA4F}">
      <dgm:prSet phldrT="[Текст]" custT="1"/>
      <dgm:spPr>
        <a:solidFill>
          <a:srgbClr val="DEEBBF">
            <a:alpha val="89804"/>
          </a:srgbClr>
        </a:solidFill>
      </dgm:spPr>
      <dgm:t>
        <a:bodyPr/>
        <a:lstStyle/>
        <a:p>
          <a:pPr>
            <a:lnSpc>
              <a:spcPct val="100000"/>
            </a:lnSpc>
            <a:spcAft>
              <a:spcPts val="0"/>
            </a:spcAft>
          </a:pPr>
          <a:r>
            <a:rPr lang="en-AU" sz="1800" dirty="0" smtClean="0">
              <a:latin typeface="+mn-lt"/>
              <a:ea typeface="Times New Roman"/>
            </a:rPr>
            <a:t>Inter-agency  National Coordination Council (NCC) </a:t>
          </a:r>
          <a:r>
            <a:rPr lang="en-US" sz="1800" dirty="0" smtClean="0">
              <a:latin typeface="+mn-lt"/>
              <a:cs typeface="Times New Roman" pitchFamily="18" charset="0"/>
            </a:rPr>
            <a:t>of  the </a:t>
          </a:r>
          <a:r>
            <a:rPr lang="en-US" sz="1800" dirty="0" smtClean="0">
              <a:solidFill>
                <a:schemeClr val="tx1"/>
              </a:solidFill>
              <a:latin typeface="+mn-lt"/>
              <a:cs typeface="Arial" pitchFamily="34" charset="0"/>
            </a:rPr>
            <a:t>CACILM UNCCD</a:t>
          </a:r>
          <a:endParaRPr lang="ru-RU" sz="1800" dirty="0">
            <a:solidFill>
              <a:schemeClr val="tx1"/>
            </a:solidFill>
          </a:endParaRPr>
        </a:p>
      </dgm:t>
    </dgm:pt>
    <dgm:pt modelId="{1835848F-B104-4546-BCEB-B13163780819}" type="parTrans" cxnId="{E1CAF571-C89D-41BB-97E3-99F8A21150F2}">
      <dgm:prSet/>
      <dgm:spPr/>
      <dgm:t>
        <a:bodyPr/>
        <a:lstStyle/>
        <a:p>
          <a:endParaRPr lang="ru-RU"/>
        </a:p>
      </dgm:t>
    </dgm:pt>
    <dgm:pt modelId="{B7520BC0-37B1-415F-9BA6-8E41009BA346}" type="sibTrans" cxnId="{E1CAF571-C89D-41BB-97E3-99F8A21150F2}">
      <dgm:prSet/>
      <dgm:spPr/>
      <dgm:t>
        <a:bodyPr/>
        <a:lstStyle/>
        <a:p>
          <a:endParaRPr lang="ru-RU"/>
        </a:p>
      </dgm:t>
    </dgm:pt>
    <dgm:pt modelId="{178FAB5F-049C-4254-B197-81DA8410270D}">
      <dgm:prSet phldrT="[Текст]" custT="1"/>
      <dgm:spPr>
        <a:solidFill>
          <a:srgbClr val="DEEBBF">
            <a:alpha val="89804"/>
          </a:srgbClr>
        </a:solidFill>
      </dgm:spPr>
      <dgm:t>
        <a:bodyPr/>
        <a:lstStyle/>
        <a:p>
          <a:r>
            <a:rPr lang="en-US" sz="1800" dirty="0" smtClean="0">
              <a:latin typeface="+mn-lt"/>
              <a:cs typeface="Times New Roman" pitchFamily="18" charset="0"/>
            </a:rPr>
            <a:t>Design and Research UZGIP Institute</a:t>
          </a:r>
          <a:endParaRPr lang="ru-RU" sz="1800" dirty="0"/>
        </a:p>
      </dgm:t>
    </dgm:pt>
    <dgm:pt modelId="{3BDCB2C6-B246-4B5D-8BA6-AEAC7BBB5B2D}" type="parTrans" cxnId="{F6197FEF-1BC9-4A68-9761-E6A59946113E}">
      <dgm:prSet/>
      <dgm:spPr/>
      <dgm:t>
        <a:bodyPr/>
        <a:lstStyle/>
        <a:p>
          <a:endParaRPr lang="ru-RU"/>
        </a:p>
      </dgm:t>
    </dgm:pt>
    <dgm:pt modelId="{2BB5B435-29EE-4290-B41B-712783B1B68A}" type="sibTrans" cxnId="{F6197FEF-1BC9-4A68-9761-E6A59946113E}">
      <dgm:prSet/>
      <dgm:spPr/>
      <dgm:t>
        <a:bodyPr/>
        <a:lstStyle/>
        <a:p>
          <a:endParaRPr lang="ru-RU"/>
        </a:p>
      </dgm:t>
    </dgm:pt>
    <dgm:pt modelId="{E127B7E6-1862-4223-8D16-097DD66C8C6F}">
      <dgm:prSet custT="1"/>
      <dgm:spPr>
        <a:solidFill>
          <a:srgbClr val="C7CF85"/>
        </a:solidFill>
      </dgm:spPr>
      <dgm:t>
        <a:bodyPr/>
        <a:lstStyle/>
        <a:p>
          <a:r>
            <a:rPr lang="en-US" sz="1800" b="1" dirty="0" smtClean="0">
              <a:solidFill>
                <a:srgbClr val="996633"/>
              </a:solidFill>
              <a:latin typeface="Arial" pitchFamily="34" charset="0"/>
              <a:cs typeface="Arial" pitchFamily="34" charset="0"/>
            </a:rPr>
            <a:t>National</a:t>
          </a:r>
          <a:r>
            <a:rPr lang="en-US" sz="1800" b="1" i="1" dirty="0" smtClean="0">
              <a:solidFill>
                <a:srgbClr val="996633"/>
              </a:solidFill>
              <a:latin typeface="Arial" pitchFamily="34" charset="0"/>
              <a:cs typeface="Arial" pitchFamily="34" charset="0"/>
            </a:rPr>
            <a:t> </a:t>
          </a:r>
          <a:r>
            <a:rPr lang="en-GB" sz="1800" b="1" dirty="0" smtClean="0">
              <a:solidFill>
                <a:srgbClr val="996633"/>
              </a:solidFill>
              <a:latin typeface="Arial" pitchFamily="34" charset="0"/>
              <a:ea typeface="SimSun"/>
              <a:cs typeface="Arial" pitchFamily="34" charset="0"/>
            </a:rPr>
            <a:t>lead agency (NLA</a:t>
          </a:r>
          <a:r>
            <a:rPr lang="en-GB" sz="1800" b="1" u="sng" dirty="0" smtClean="0">
              <a:solidFill>
                <a:srgbClr val="996633"/>
              </a:solidFill>
              <a:latin typeface="Arial" pitchFamily="34" charset="0"/>
              <a:ea typeface="SimSun"/>
              <a:cs typeface="Arial" pitchFamily="34" charset="0"/>
            </a:rPr>
            <a:t>)</a:t>
          </a:r>
          <a:r>
            <a:rPr lang="en-GB" sz="1800" b="1" dirty="0" smtClean="0">
              <a:solidFill>
                <a:srgbClr val="996633"/>
              </a:solidFill>
              <a:latin typeface="Arial" pitchFamily="34" charset="0"/>
              <a:ea typeface="SimSun"/>
              <a:cs typeface="Arial" pitchFamily="34" charset="0"/>
            </a:rPr>
            <a:t>: </a:t>
          </a:r>
          <a:endParaRPr lang="ru-RU" sz="1800" dirty="0">
            <a:solidFill>
              <a:srgbClr val="996633"/>
            </a:solidFill>
            <a:latin typeface="Arial" pitchFamily="34" charset="0"/>
            <a:cs typeface="Arial" pitchFamily="34" charset="0"/>
          </a:endParaRPr>
        </a:p>
      </dgm:t>
    </dgm:pt>
    <dgm:pt modelId="{16B2F5B6-C6DA-4460-A224-3746FB89B2F4}" type="parTrans" cxnId="{CD5FA223-892F-46C4-B959-D94A43FA2E9C}">
      <dgm:prSet/>
      <dgm:spPr/>
      <dgm:t>
        <a:bodyPr/>
        <a:lstStyle/>
        <a:p>
          <a:endParaRPr lang="ru-RU"/>
        </a:p>
      </dgm:t>
    </dgm:pt>
    <dgm:pt modelId="{C3533E9B-CB50-4A91-8017-30BFED2C2EA3}" type="sibTrans" cxnId="{CD5FA223-892F-46C4-B959-D94A43FA2E9C}">
      <dgm:prSet/>
      <dgm:spPr/>
      <dgm:t>
        <a:bodyPr/>
        <a:lstStyle/>
        <a:p>
          <a:endParaRPr lang="ru-RU"/>
        </a:p>
      </dgm:t>
    </dgm:pt>
    <dgm:pt modelId="{DA997AE3-ADA5-4528-B125-9292280538D0}">
      <dgm:prSet phldrT="[Текст]" custT="1"/>
      <dgm:spPr>
        <a:solidFill>
          <a:srgbClr val="DEEBBF">
            <a:alpha val="89804"/>
          </a:srgbClr>
        </a:solidFill>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  Uzhydromet  and NFP of the UN</a:t>
          </a:r>
          <a:r>
            <a:rPr lang="ru-RU" sz="1800" dirty="0" smtClean="0">
              <a:latin typeface="Arial" pitchFamily="34" charset="0"/>
              <a:cs typeface="Arial" pitchFamily="34" charset="0"/>
            </a:rPr>
            <a:t>СС</a:t>
          </a:r>
          <a:r>
            <a:rPr lang="en-US" sz="1800" dirty="0" smtClean="0">
              <a:latin typeface="Arial" pitchFamily="34" charset="0"/>
              <a:cs typeface="Arial" pitchFamily="34" charset="0"/>
            </a:rPr>
            <a:t>D </a:t>
          </a:r>
        </a:p>
      </dgm:t>
    </dgm:pt>
    <dgm:pt modelId="{09136A88-65A1-439E-AE87-45A8A9249A97}" type="parTrans" cxnId="{68CA3238-81E6-4E25-A1F2-4B96ABB65642}">
      <dgm:prSet/>
      <dgm:spPr/>
      <dgm:t>
        <a:bodyPr/>
        <a:lstStyle/>
        <a:p>
          <a:endParaRPr lang="ru-RU"/>
        </a:p>
      </dgm:t>
    </dgm:pt>
    <dgm:pt modelId="{2CC82C9C-87E9-48BE-A1C8-B80BAA9E94C4}" type="sibTrans" cxnId="{68CA3238-81E6-4E25-A1F2-4B96ABB65642}">
      <dgm:prSet/>
      <dgm:spPr/>
      <dgm:t>
        <a:bodyPr/>
        <a:lstStyle/>
        <a:p>
          <a:endParaRPr lang="ru-RU"/>
        </a:p>
      </dgm:t>
    </dgm:pt>
    <dgm:pt modelId="{7166EBEB-D3A0-46B9-A80C-C23CFB1D4C49}" type="pres">
      <dgm:prSet presAssocID="{8AB05B26-BBD1-4E7B-AA43-65F274AE6DD8}" presName="Name0" presStyleCnt="0">
        <dgm:presLayoutVars>
          <dgm:dir/>
          <dgm:animLvl val="lvl"/>
          <dgm:resizeHandles val="exact"/>
        </dgm:presLayoutVars>
      </dgm:prSet>
      <dgm:spPr/>
      <dgm:t>
        <a:bodyPr/>
        <a:lstStyle/>
        <a:p>
          <a:endParaRPr lang="ru-RU"/>
        </a:p>
      </dgm:t>
    </dgm:pt>
    <dgm:pt modelId="{170C3BAD-4211-4418-922A-0A4A014857E1}" type="pres">
      <dgm:prSet presAssocID="{683ADCBD-6FD3-4290-BFA8-1B30EAD65DC9}" presName="linNode" presStyleCnt="0"/>
      <dgm:spPr/>
    </dgm:pt>
    <dgm:pt modelId="{2BDA2791-F685-4A12-8C56-F5ADEF2F7F78}" type="pres">
      <dgm:prSet presAssocID="{683ADCBD-6FD3-4290-BFA8-1B30EAD65DC9}" presName="parentText" presStyleLbl="node1" presStyleIdx="0" presStyleCnt="3" custLinFactNeighborY="-152">
        <dgm:presLayoutVars>
          <dgm:chMax val="1"/>
          <dgm:bulletEnabled val="1"/>
        </dgm:presLayoutVars>
      </dgm:prSet>
      <dgm:spPr/>
      <dgm:t>
        <a:bodyPr/>
        <a:lstStyle/>
        <a:p>
          <a:endParaRPr lang="ru-RU"/>
        </a:p>
      </dgm:t>
    </dgm:pt>
    <dgm:pt modelId="{DB50AFE6-E753-4BB3-A883-01B442F2D43C}" type="pres">
      <dgm:prSet presAssocID="{683ADCBD-6FD3-4290-BFA8-1B30EAD65DC9}" presName="descendantText" presStyleLbl="alignAccFollowNode1" presStyleIdx="0" presStyleCnt="3">
        <dgm:presLayoutVars>
          <dgm:bulletEnabled val="1"/>
        </dgm:presLayoutVars>
      </dgm:prSet>
      <dgm:spPr/>
      <dgm:t>
        <a:bodyPr/>
        <a:lstStyle/>
        <a:p>
          <a:endParaRPr lang="ru-RU"/>
        </a:p>
      </dgm:t>
    </dgm:pt>
    <dgm:pt modelId="{C98488C1-A8D3-4F19-A43A-6B842874D80D}" type="pres">
      <dgm:prSet presAssocID="{F8C89E33-AFB7-408D-81D4-27269F212BCC}" presName="sp" presStyleCnt="0"/>
      <dgm:spPr/>
    </dgm:pt>
    <dgm:pt modelId="{215FAAF1-B4FA-4F04-9A66-CB1C297AFD3F}" type="pres">
      <dgm:prSet presAssocID="{45420FFB-6414-42BF-A697-99296D2DE56F}" presName="linNode" presStyleCnt="0"/>
      <dgm:spPr/>
    </dgm:pt>
    <dgm:pt modelId="{FE3224C7-56F7-4932-A7ED-EFC853750450}" type="pres">
      <dgm:prSet presAssocID="{45420FFB-6414-42BF-A697-99296D2DE56F}" presName="parentText" presStyleLbl="node1" presStyleIdx="1" presStyleCnt="3" custLinFactNeighborY="-152">
        <dgm:presLayoutVars>
          <dgm:chMax val="1"/>
          <dgm:bulletEnabled val="1"/>
        </dgm:presLayoutVars>
      </dgm:prSet>
      <dgm:spPr/>
      <dgm:t>
        <a:bodyPr/>
        <a:lstStyle/>
        <a:p>
          <a:endParaRPr lang="ru-RU"/>
        </a:p>
      </dgm:t>
    </dgm:pt>
    <dgm:pt modelId="{7C53C105-773A-4BA2-A331-93E11789992D}" type="pres">
      <dgm:prSet presAssocID="{45420FFB-6414-42BF-A697-99296D2DE56F}" presName="descendantText" presStyleLbl="alignAccFollowNode1" presStyleIdx="1" presStyleCnt="3">
        <dgm:presLayoutVars>
          <dgm:bulletEnabled val="1"/>
        </dgm:presLayoutVars>
      </dgm:prSet>
      <dgm:spPr/>
      <dgm:t>
        <a:bodyPr/>
        <a:lstStyle/>
        <a:p>
          <a:endParaRPr lang="ru-RU"/>
        </a:p>
      </dgm:t>
    </dgm:pt>
    <dgm:pt modelId="{51E6E95B-895C-43CA-8FED-1D1A7042A946}" type="pres">
      <dgm:prSet presAssocID="{03E3CDFC-C698-40E8-B9ED-BB9FE4C84479}" presName="sp" presStyleCnt="0"/>
      <dgm:spPr/>
    </dgm:pt>
    <dgm:pt modelId="{4291738B-4660-4482-B3E2-2B781344E117}" type="pres">
      <dgm:prSet presAssocID="{E127B7E6-1862-4223-8D16-097DD66C8C6F}" presName="linNode" presStyleCnt="0"/>
      <dgm:spPr/>
    </dgm:pt>
    <dgm:pt modelId="{E30B33EB-01D2-45D0-8109-A3CEABA19D16}" type="pres">
      <dgm:prSet presAssocID="{E127B7E6-1862-4223-8D16-097DD66C8C6F}" presName="parentText" presStyleLbl="node1" presStyleIdx="2" presStyleCnt="3" custLinFactNeighborY="-152">
        <dgm:presLayoutVars>
          <dgm:chMax val="1"/>
          <dgm:bulletEnabled val="1"/>
        </dgm:presLayoutVars>
      </dgm:prSet>
      <dgm:spPr/>
      <dgm:t>
        <a:bodyPr/>
        <a:lstStyle/>
        <a:p>
          <a:endParaRPr lang="ru-RU"/>
        </a:p>
      </dgm:t>
    </dgm:pt>
    <dgm:pt modelId="{6F06A396-7709-48FE-A0C8-AB0A0A58F6CD}" type="pres">
      <dgm:prSet presAssocID="{E127B7E6-1862-4223-8D16-097DD66C8C6F}" presName="descendantText" presStyleLbl="alignAccFollowNode1" presStyleIdx="2" presStyleCnt="3">
        <dgm:presLayoutVars>
          <dgm:bulletEnabled val="1"/>
        </dgm:presLayoutVars>
      </dgm:prSet>
      <dgm:spPr/>
      <dgm:t>
        <a:bodyPr/>
        <a:lstStyle/>
        <a:p>
          <a:endParaRPr lang="ru-RU"/>
        </a:p>
      </dgm:t>
    </dgm:pt>
  </dgm:ptLst>
  <dgm:cxnLst>
    <dgm:cxn modelId="{E30306B8-256B-4AE3-A1CB-3D03330372C3}" srcId="{8AB05B26-BBD1-4E7B-AA43-65F274AE6DD8}" destId="{45420FFB-6414-42BF-A697-99296D2DE56F}" srcOrd="1" destOrd="0" parTransId="{AE7C1F02-200B-4BF3-9B0F-FCD6B1C442AD}" sibTransId="{03E3CDFC-C698-40E8-B9ED-BB9FE4C84479}"/>
    <dgm:cxn modelId="{E1CAF571-C89D-41BB-97E3-99F8A21150F2}" srcId="{45420FFB-6414-42BF-A697-99296D2DE56F}" destId="{051ACCFF-DF5F-4DCC-BC21-15710DA8BA4F}" srcOrd="0" destOrd="0" parTransId="{1835848F-B104-4546-BCEB-B13163780819}" sibTransId="{B7520BC0-37B1-415F-9BA6-8E41009BA346}"/>
    <dgm:cxn modelId="{09B9EC1A-CB17-41EA-B7E1-D2292E7965F5}" type="presOf" srcId="{DA997AE3-ADA5-4528-B125-9292280538D0}" destId="{DB50AFE6-E753-4BB3-A883-01B442F2D43C}" srcOrd="0" destOrd="1" presId="urn:microsoft.com/office/officeart/2005/8/layout/vList5"/>
    <dgm:cxn modelId="{F6197FEF-1BC9-4A68-9761-E6A59946113E}" srcId="{E127B7E6-1862-4223-8D16-097DD66C8C6F}" destId="{178FAB5F-049C-4254-B197-81DA8410270D}" srcOrd="0" destOrd="0" parTransId="{3BDCB2C6-B246-4B5D-8BA6-AEAC7BBB5B2D}" sibTransId="{2BB5B435-29EE-4290-B41B-712783B1B68A}"/>
    <dgm:cxn modelId="{3F2D452F-68E6-402D-9D65-034C6B991BFE}" type="presOf" srcId="{178FAB5F-049C-4254-B197-81DA8410270D}" destId="{6F06A396-7709-48FE-A0C8-AB0A0A58F6CD}" srcOrd="0" destOrd="0" presId="urn:microsoft.com/office/officeart/2005/8/layout/vList5"/>
    <dgm:cxn modelId="{26458D6E-6C1C-413B-A9B6-0B54BBB6CF7C}" type="presOf" srcId="{7917DAFB-92DD-4CEC-A168-1EF62E1222BD}" destId="{DB50AFE6-E753-4BB3-A883-01B442F2D43C}" srcOrd="0" destOrd="0" presId="urn:microsoft.com/office/officeart/2005/8/layout/vList5"/>
    <dgm:cxn modelId="{332D7688-D7F6-45C6-BD06-DF3F31C107D0}" srcId="{683ADCBD-6FD3-4290-BFA8-1B30EAD65DC9}" destId="{7917DAFB-92DD-4CEC-A168-1EF62E1222BD}" srcOrd="0" destOrd="0" parTransId="{B14D5FEE-1C41-4690-9880-E20608F8152F}" sibTransId="{21456A2C-7644-4C78-8AD5-51C4CE613BDF}"/>
    <dgm:cxn modelId="{68CA3238-81E6-4E25-A1F2-4B96ABB65642}" srcId="{683ADCBD-6FD3-4290-BFA8-1B30EAD65DC9}" destId="{DA997AE3-ADA5-4528-B125-9292280538D0}" srcOrd="1" destOrd="0" parTransId="{09136A88-65A1-439E-AE87-45A8A9249A97}" sibTransId="{2CC82C9C-87E9-48BE-A1C8-B80BAA9E94C4}"/>
    <dgm:cxn modelId="{7DEAF2DF-6A9A-4986-AB83-003823439C7C}" type="presOf" srcId="{45420FFB-6414-42BF-A697-99296D2DE56F}" destId="{FE3224C7-56F7-4932-A7ED-EFC853750450}" srcOrd="0" destOrd="0" presId="urn:microsoft.com/office/officeart/2005/8/layout/vList5"/>
    <dgm:cxn modelId="{5957A070-B01B-4E2B-8D84-A5141979553B}" srcId="{8AB05B26-BBD1-4E7B-AA43-65F274AE6DD8}" destId="{683ADCBD-6FD3-4290-BFA8-1B30EAD65DC9}" srcOrd="0" destOrd="0" parTransId="{5815EE5D-C89F-40E9-9F38-6B13BC0DDC16}" sibTransId="{F8C89E33-AFB7-408D-81D4-27269F212BCC}"/>
    <dgm:cxn modelId="{C59C2396-4F4E-41E5-9B1A-B0BDEE1EE6E9}" type="presOf" srcId="{051ACCFF-DF5F-4DCC-BC21-15710DA8BA4F}" destId="{7C53C105-773A-4BA2-A331-93E11789992D}" srcOrd="0" destOrd="0" presId="urn:microsoft.com/office/officeart/2005/8/layout/vList5"/>
    <dgm:cxn modelId="{275D45F3-D928-4498-BF71-05FFD1D060D1}" type="presOf" srcId="{E127B7E6-1862-4223-8D16-097DD66C8C6F}" destId="{E30B33EB-01D2-45D0-8109-A3CEABA19D16}" srcOrd="0" destOrd="0" presId="urn:microsoft.com/office/officeart/2005/8/layout/vList5"/>
    <dgm:cxn modelId="{C63C2C5C-1527-49C7-B243-822326D77A32}" type="presOf" srcId="{683ADCBD-6FD3-4290-BFA8-1B30EAD65DC9}" destId="{2BDA2791-F685-4A12-8C56-F5ADEF2F7F78}" srcOrd="0" destOrd="0" presId="urn:microsoft.com/office/officeart/2005/8/layout/vList5"/>
    <dgm:cxn modelId="{94FA3722-58CB-48BA-B951-F3BFC72A8EDE}" type="presOf" srcId="{8AB05B26-BBD1-4E7B-AA43-65F274AE6DD8}" destId="{7166EBEB-D3A0-46B9-A80C-C23CFB1D4C49}" srcOrd="0" destOrd="0" presId="urn:microsoft.com/office/officeart/2005/8/layout/vList5"/>
    <dgm:cxn modelId="{CD5FA223-892F-46C4-B959-D94A43FA2E9C}" srcId="{8AB05B26-BBD1-4E7B-AA43-65F274AE6DD8}" destId="{E127B7E6-1862-4223-8D16-097DD66C8C6F}" srcOrd="2" destOrd="0" parTransId="{16B2F5B6-C6DA-4460-A224-3746FB89B2F4}" sibTransId="{C3533E9B-CB50-4A91-8017-30BFED2C2EA3}"/>
    <dgm:cxn modelId="{C1A888BD-0FC1-4732-98A9-4A2BB99F82C1}" type="presParOf" srcId="{7166EBEB-D3A0-46B9-A80C-C23CFB1D4C49}" destId="{170C3BAD-4211-4418-922A-0A4A014857E1}" srcOrd="0" destOrd="0" presId="urn:microsoft.com/office/officeart/2005/8/layout/vList5"/>
    <dgm:cxn modelId="{318D3417-F06C-4A55-8D65-2605D7D02430}" type="presParOf" srcId="{170C3BAD-4211-4418-922A-0A4A014857E1}" destId="{2BDA2791-F685-4A12-8C56-F5ADEF2F7F78}" srcOrd="0" destOrd="0" presId="urn:microsoft.com/office/officeart/2005/8/layout/vList5"/>
    <dgm:cxn modelId="{CA74F06C-B129-4A6A-B1D9-3C6CCFCA4AE0}" type="presParOf" srcId="{170C3BAD-4211-4418-922A-0A4A014857E1}" destId="{DB50AFE6-E753-4BB3-A883-01B442F2D43C}" srcOrd="1" destOrd="0" presId="urn:microsoft.com/office/officeart/2005/8/layout/vList5"/>
    <dgm:cxn modelId="{A50F6FC8-CADD-4D2C-8EB1-33D3587F26E7}" type="presParOf" srcId="{7166EBEB-D3A0-46B9-A80C-C23CFB1D4C49}" destId="{C98488C1-A8D3-4F19-A43A-6B842874D80D}" srcOrd="1" destOrd="0" presId="urn:microsoft.com/office/officeart/2005/8/layout/vList5"/>
    <dgm:cxn modelId="{34B9786D-7261-4F58-91D9-F5B1604AE0D7}" type="presParOf" srcId="{7166EBEB-D3A0-46B9-A80C-C23CFB1D4C49}" destId="{215FAAF1-B4FA-4F04-9A66-CB1C297AFD3F}" srcOrd="2" destOrd="0" presId="urn:microsoft.com/office/officeart/2005/8/layout/vList5"/>
    <dgm:cxn modelId="{F6D78C58-48C1-423A-9E8E-F19EFE16194A}" type="presParOf" srcId="{215FAAF1-B4FA-4F04-9A66-CB1C297AFD3F}" destId="{FE3224C7-56F7-4932-A7ED-EFC853750450}" srcOrd="0" destOrd="0" presId="urn:microsoft.com/office/officeart/2005/8/layout/vList5"/>
    <dgm:cxn modelId="{D741D509-62BB-4CBF-A77D-9EF610B882B0}" type="presParOf" srcId="{215FAAF1-B4FA-4F04-9A66-CB1C297AFD3F}" destId="{7C53C105-773A-4BA2-A331-93E11789992D}" srcOrd="1" destOrd="0" presId="urn:microsoft.com/office/officeart/2005/8/layout/vList5"/>
    <dgm:cxn modelId="{5E24DAA1-6034-4E06-A09F-A9BEC6528FBF}" type="presParOf" srcId="{7166EBEB-D3A0-46B9-A80C-C23CFB1D4C49}" destId="{51E6E95B-895C-43CA-8FED-1D1A7042A946}" srcOrd="3" destOrd="0" presId="urn:microsoft.com/office/officeart/2005/8/layout/vList5"/>
    <dgm:cxn modelId="{E6712967-7E41-4EE0-ADC1-5885873E2F10}" type="presParOf" srcId="{7166EBEB-D3A0-46B9-A80C-C23CFB1D4C49}" destId="{4291738B-4660-4482-B3E2-2B781344E117}" srcOrd="4" destOrd="0" presId="urn:microsoft.com/office/officeart/2005/8/layout/vList5"/>
    <dgm:cxn modelId="{5A301823-BE76-489F-8A77-7758D550BB6E}" type="presParOf" srcId="{4291738B-4660-4482-B3E2-2B781344E117}" destId="{E30B33EB-01D2-45D0-8109-A3CEABA19D16}" srcOrd="0" destOrd="0" presId="urn:microsoft.com/office/officeart/2005/8/layout/vList5"/>
    <dgm:cxn modelId="{EE717B64-0BE6-4C84-954D-B4D991B94FFC}" type="presParOf" srcId="{4291738B-4660-4482-B3E2-2B781344E117}" destId="{6F06A396-7709-48FE-A0C8-AB0A0A58F6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E43578-4F0F-4C7B-9816-C6C4513D39A1}" type="doc">
      <dgm:prSet loTypeId="urn:microsoft.com/office/officeart/2005/8/layout/arrow2" loCatId="process" qsTypeId="urn:microsoft.com/office/officeart/2005/8/quickstyle/simple1" qsCatId="simple" csTypeId="urn:microsoft.com/office/officeart/2005/8/colors/accent2_2" csCatId="accent2" phldr="1"/>
      <dgm:spPr/>
    </dgm:pt>
    <dgm:pt modelId="{6F61EFDC-1B9D-46A0-AF31-4F96CF25DCAD}">
      <dgm:prSet phldrT="[Текст]" custT="1"/>
      <dgm:spPr/>
      <dgm:t>
        <a:bodyPr/>
        <a:lstStyle/>
        <a:p>
          <a:r>
            <a:rPr lang="en-US" sz="1100" b="1" dirty="0" smtClean="0">
              <a:latin typeface="+mn-lt"/>
            </a:rPr>
            <a:t>Local Level</a:t>
          </a:r>
          <a:r>
            <a:rPr lang="ru-RU" sz="1100" b="1" dirty="0" smtClean="0">
              <a:latin typeface="+mn-lt"/>
            </a:rPr>
            <a:t>:</a:t>
          </a:r>
          <a:r>
            <a:rPr lang="ru-RU" sz="1100" dirty="0" smtClean="0">
              <a:latin typeface="+mn-lt"/>
            </a:rPr>
            <a:t> </a:t>
          </a:r>
          <a:br>
            <a:rPr lang="ru-RU" sz="1100" dirty="0" smtClean="0">
              <a:latin typeface="+mn-lt"/>
            </a:rPr>
          </a:br>
          <a:r>
            <a:rPr lang="en-US" sz="1100" dirty="0" smtClean="0">
              <a:latin typeface="+mn-lt"/>
            </a:rPr>
            <a:t>Adaptation of  </a:t>
          </a:r>
          <a:r>
            <a:rPr lang="en-US" sz="1100" dirty="0" smtClean="0">
              <a:latin typeface="+mn-lt"/>
              <a:ea typeface="Tahoma" pitchFamily="34" charset="0"/>
              <a:cs typeface="Tahoma" pitchFamily="34" charset="0"/>
            </a:rPr>
            <a:t>FFS</a:t>
          </a:r>
          <a:r>
            <a:rPr lang="ru-RU" sz="1100" dirty="0" smtClean="0">
              <a:latin typeface="+mn-lt"/>
              <a:ea typeface="Tahoma" pitchFamily="34" charset="0"/>
              <a:cs typeface="Tahoma" pitchFamily="34" charset="0"/>
            </a:rPr>
            <a:t> </a:t>
          </a:r>
          <a:r>
            <a:rPr lang="en-US" sz="1100" dirty="0" smtClean="0">
              <a:latin typeface="+mn-lt"/>
              <a:ea typeface="Tahoma" pitchFamily="34" charset="0"/>
              <a:cs typeface="Tahoma" pitchFamily="34" charset="0"/>
            </a:rPr>
            <a:t>on SLM practices scaling out in project areas,  using </a:t>
          </a:r>
          <a:r>
            <a:rPr lang="ru-RU" sz="1100" dirty="0" smtClean="0">
              <a:latin typeface="+mn-lt"/>
              <a:ea typeface="Tahoma" pitchFamily="34" charset="0"/>
              <a:cs typeface="Tahoma" pitchFamily="34" charset="0"/>
            </a:rPr>
            <a:t/>
          </a:r>
          <a:br>
            <a:rPr lang="ru-RU" sz="1100" dirty="0" smtClean="0">
              <a:latin typeface="+mn-lt"/>
              <a:ea typeface="Tahoma" pitchFamily="34" charset="0"/>
              <a:cs typeface="Tahoma" pitchFamily="34" charset="0"/>
            </a:rPr>
          </a:br>
          <a:r>
            <a:rPr lang="en-US" sz="1100" dirty="0" smtClean="0">
              <a:latin typeface="+mn-lt"/>
              <a:ea typeface="Tahoma" pitchFamily="34" charset="0"/>
              <a:cs typeface="Tahoma" pitchFamily="34" charset="0"/>
            </a:rPr>
            <a:t>PLUD  and other tools </a:t>
          </a:r>
          <a:endParaRPr lang="ru-RU" sz="1100" dirty="0">
            <a:latin typeface="+mn-lt"/>
          </a:endParaRPr>
        </a:p>
      </dgm:t>
    </dgm:pt>
    <dgm:pt modelId="{D9963AF6-41EB-4442-BB87-3BF85B2AC336}" type="parTrans" cxnId="{C239ECBE-9575-49AE-A760-8068F9BBCC4F}">
      <dgm:prSet/>
      <dgm:spPr/>
      <dgm:t>
        <a:bodyPr/>
        <a:lstStyle/>
        <a:p>
          <a:endParaRPr lang="ru-RU"/>
        </a:p>
      </dgm:t>
    </dgm:pt>
    <dgm:pt modelId="{0C864778-9B58-4805-9FAE-28FEAF174340}" type="sibTrans" cxnId="{C239ECBE-9575-49AE-A760-8068F9BBCC4F}">
      <dgm:prSet/>
      <dgm:spPr/>
      <dgm:t>
        <a:bodyPr/>
        <a:lstStyle/>
        <a:p>
          <a:endParaRPr lang="ru-RU"/>
        </a:p>
      </dgm:t>
    </dgm:pt>
    <dgm:pt modelId="{FA35BFCB-AE85-4430-9AC3-CDE99A954B93}">
      <dgm:prSet phldrT="[Текст]" custT="1"/>
      <dgm:spPr/>
      <dgm:t>
        <a:bodyPr/>
        <a:lstStyle/>
        <a:p>
          <a:r>
            <a:rPr lang="en-US" sz="1100" b="1" dirty="0" smtClean="0">
              <a:latin typeface="+mn-lt"/>
            </a:rPr>
            <a:t>Sub-national</a:t>
          </a:r>
          <a:r>
            <a:rPr lang="en-US" sz="1100" b="0" dirty="0" smtClean="0">
              <a:latin typeface="+mn-lt"/>
            </a:rPr>
            <a:t>: </a:t>
          </a:r>
        </a:p>
        <a:p>
          <a:r>
            <a:rPr lang="en-US" sz="1100" b="0" dirty="0" smtClean="0">
              <a:latin typeface="+mn-lt"/>
              <a:ea typeface="Tahoma" pitchFamily="34" charset="0"/>
              <a:cs typeface="Tahoma" pitchFamily="34" charset="0"/>
            </a:rPr>
            <a:t>Consultations and meetings with local target groups, incl. local governances, and households.</a:t>
          </a:r>
          <a:endParaRPr lang="ru-RU" sz="1100" b="0" dirty="0">
            <a:latin typeface="+mn-lt"/>
          </a:endParaRPr>
        </a:p>
      </dgm:t>
    </dgm:pt>
    <dgm:pt modelId="{7FBE1A61-6745-4257-B0A5-BD03B76ED0AA}" type="parTrans" cxnId="{9A94A726-1C0F-40FA-A856-96210785DE1B}">
      <dgm:prSet/>
      <dgm:spPr/>
      <dgm:t>
        <a:bodyPr/>
        <a:lstStyle/>
        <a:p>
          <a:endParaRPr lang="ru-RU"/>
        </a:p>
      </dgm:t>
    </dgm:pt>
    <dgm:pt modelId="{27E81C93-313F-405E-9579-5C8041D6A1A5}" type="sibTrans" cxnId="{9A94A726-1C0F-40FA-A856-96210785DE1B}">
      <dgm:prSet/>
      <dgm:spPr/>
      <dgm:t>
        <a:bodyPr/>
        <a:lstStyle/>
        <a:p>
          <a:endParaRPr lang="ru-RU"/>
        </a:p>
      </dgm:t>
    </dgm:pt>
    <dgm:pt modelId="{45F9D028-FC92-4D59-8641-1F3D76705006}">
      <dgm:prSet phldrT="[Текст]" custT="1"/>
      <dgm:spPr/>
      <dgm:t>
        <a:bodyPr/>
        <a:lstStyle/>
        <a:p>
          <a:pPr defTabSz="488950">
            <a:lnSpc>
              <a:spcPct val="90000"/>
            </a:lnSpc>
            <a:spcBef>
              <a:spcPct val="0"/>
            </a:spcBef>
            <a:spcAft>
              <a:spcPct val="35000"/>
            </a:spcAft>
          </a:pPr>
          <a:r>
            <a:rPr lang="en-US" sz="1100" b="1" dirty="0" smtClean="0"/>
            <a:t>National level: </a:t>
          </a:r>
        </a:p>
        <a:p>
          <a:pPr marL="0" marR="0" indent="0" defTabSz="914400" eaLnBrk="1" fontAlgn="auto" latinLnBrk="0" hangingPunct="1">
            <a:lnSpc>
              <a:spcPct val="100000"/>
            </a:lnSpc>
            <a:spcBef>
              <a:spcPts val="0"/>
            </a:spcBef>
            <a:spcAft>
              <a:spcPts val="0"/>
            </a:spcAft>
            <a:buClrTx/>
            <a:buSzTx/>
            <a:buFontTx/>
            <a:buNone/>
            <a:tabLst/>
            <a:defRPr/>
          </a:pPr>
          <a:r>
            <a:rPr lang="en-US" sz="1100" b="0" dirty="0" smtClean="0">
              <a:latin typeface="Tahoma" pitchFamily="34" charset="0"/>
              <a:ea typeface="Tahoma" pitchFamily="34" charset="0"/>
              <a:cs typeface="Tahoma" pitchFamily="34" charset="0"/>
            </a:rPr>
            <a:t>Stakeholder meetings SLM Delivery Capacity Building  Workshops and round table discussion,</a:t>
          </a:r>
          <a:r>
            <a:rPr lang="ru-RU" sz="1100" b="0" dirty="0" smtClean="0">
              <a:latin typeface="Tahoma" pitchFamily="34" charset="0"/>
              <a:ea typeface="Tahoma" pitchFamily="34" charset="0"/>
              <a:cs typeface="Tahoma" pitchFamily="34" charset="0"/>
            </a:rPr>
            <a:t> </a:t>
          </a:r>
        </a:p>
        <a:p>
          <a:pPr defTabSz="488950">
            <a:lnSpc>
              <a:spcPct val="100000"/>
            </a:lnSpc>
            <a:spcBef>
              <a:spcPct val="0"/>
            </a:spcBef>
            <a:spcAft>
              <a:spcPts val="0"/>
            </a:spcAft>
          </a:pPr>
          <a:r>
            <a:rPr lang="en-US" sz="1100" b="0" dirty="0" smtClean="0">
              <a:latin typeface="Tahoma" pitchFamily="34" charset="0"/>
              <a:ea typeface="Tahoma" pitchFamily="34" charset="0"/>
              <a:cs typeface="Tahoma" pitchFamily="34" charset="0"/>
            </a:rPr>
            <a:t>experts meetings, </a:t>
          </a:r>
          <a:r>
            <a:rPr lang="en-US" sz="1100" b="0" dirty="0" err="1" smtClean="0">
              <a:latin typeface="Tahoma" pitchFamily="34" charset="0"/>
              <a:ea typeface="Tahoma" pitchFamily="34" charset="0"/>
              <a:cs typeface="Tahoma" pitchFamily="34" charset="0"/>
            </a:rPr>
            <a:t>etc</a:t>
          </a:r>
          <a:r>
            <a:rPr lang="en-US" sz="1100" b="0" dirty="0" smtClean="0">
              <a:latin typeface="Tahoma" pitchFamily="34" charset="0"/>
              <a:ea typeface="Tahoma" pitchFamily="34" charset="0"/>
              <a:cs typeface="Tahoma" pitchFamily="34" charset="0"/>
            </a:rPr>
            <a:t> </a:t>
          </a:r>
          <a:endParaRPr lang="ru-RU" sz="1100" b="0" dirty="0" smtClean="0">
            <a:latin typeface="Tahoma" pitchFamily="34" charset="0"/>
            <a:ea typeface="Tahoma" pitchFamily="34" charset="0"/>
            <a:cs typeface="Tahoma" pitchFamily="34" charset="0"/>
          </a:endParaRPr>
        </a:p>
      </dgm:t>
    </dgm:pt>
    <dgm:pt modelId="{B2AA78B7-3B0D-440E-AB09-0DAFF4367D03}" type="parTrans" cxnId="{5EF3C28D-A627-4C59-9C57-E6584C34793F}">
      <dgm:prSet/>
      <dgm:spPr/>
      <dgm:t>
        <a:bodyPr/>
        <a:lstStyle/>
        <a:p>
          <a:endParaRPr lang="ru-RU"/>
        </a:p>
      </dgm:t>
    </dgm:pt>
    <dgm:pt modelId="{B108BB73-C868-464F-BD7E-44C7F6DEED32}" type="sibTrans" cxnId="{5EF3C28D-A627-4C59-9C57-E6584C34793F}">
      <dgm:prSet/>
      <dgm:spPr/>
      <dgm:t>
        <a:bodyPr/>
        <a:lstStyle/>
        <a:p>
          <a:endParaRPr lang="ru-RU"/>
        </a:p>
      </dgm:t>
    </dgm:pt>
    <dgm:pt modelId="{4674F533-9E17-4676-826E-13186F31A48F}">
      <dgm:prSet phldrT="[Текст]" custT="1"/>
      <dgm:spPr/>
      <dgm:t>
        <a:bodyPr/>
        <a:lstStyle/>
        <a:p>
          <a:r>
            <a:rPr lang="en-US" sz="1100" b="1" dirty="0" smtClean="0">
              <a:latin typeface="+mn-lt"/>
              <a:ea typeface="Tahoma" pitchFamily="34" charset="0"/>
              <a:cs typeface="Tahoma" pitchFamily="34" charset="0"/>
            </a:rPr>
            <a:t>Regional level:</a:t>
          </a:r>
          <a:r>
            <a:rPr lang="en-US" sz="1100" b="0" dirty="0" smtClean="0">
              <a:latin typeface="+mn-lt"/>
              <a:ea typeface="Tahoma" pitchFamily="34" charset="0"/>
              <a:cs typeface="Tahoma" pitchFamily="34" charset="0"/>
            </a:rPr>
            <a:t> </a:t>
          </a:r>
        </a:p>
        <a:p>
          <a:r>
            <a:rPr lang="en-GB" sz="1100" b="0" dirty="0" smtClean="0">
              <a:latin typeface="+mn-lt"/>
              <a:ea typeface="Tahoma" pitchFamily="34" charset="0"/>
              <a:cs typeface="Tahoma" pitchFamily="34" charset="0"/>
            </a:rPr>
            <a:t>WOCAT–FAO Training, Workshop</a:t>
          </a:r>
          <a:endParaRPr lang="ru-RU" sz="1100" b="0" dirty="0">
            <a:latin typeface="+mn-lt"/>
          </a:endParaRPr>
        </a:p>
      </dgm:t>
    </dgm:pt>
    <dgm:pt modelId="{C6826762-01B3-47D0-AC54-8A6934B854DB}" type="parTrans" cxnId="{8AF18CA6-EE9B-4F94-9027-CBA32B662ABF}">
      <dgm:prSet/>
      <dgm:spPr/>
      <dgm:t>
        <a:bodyPr/>
        <a:lstStyle/>
        <a:p>
          <a:endParaRPr lang="ru-RU"/>
        </a:p>
      </dgm:t>
    </dgm:pt>
    <dgm:pt modelId="{6A0AF550-B9CA-454D-8512-3A0B40F2158F}" type="sibTrans" cxnId="{8AF18CA6-EE9B-4F94-9027-CBA32B662ABF}">
      <dgm:prSet/>
      <dgm:spPr/>
      <dgm:t>
        <a:bodyPr/>
        <a:lstStyle/>
        <a:p>
          <a:endParaRPr lang="ru-RU"/>
        </a:p>
      </dgm:t>
    </dgm:pt>
    <dgm:pt modelId="{F792A2BA-AED6-4588-8030-C414D293E22E}" type="pres">
      <dgm:prSet presAssocID="{AAE43578-4F0F-4C7B-9816-C6C4513D39A1}" presName="arrowDiagram" presStyleCnt="0">
        <dgm:presLayoutVars>
          <dgm:chMax val="5"/>
          <dgm:dir/>
          <dgm:resizeHandles val="exact"/>
        </dgm:presLayoutVars>
      </dgm:prSet>
      <dgm:spPr/>
    </dgm:pt>
    <dgm:pt modelId="{09B6495E-5212-4F59-B053-61816D025947}" type="pres">
      <dgm:prSet presAssocID="{AAE43578-4F0F-4C7B-9816-C6C4513D39A1}" presName="arrow" presStyleLbl="bgShp" presStyleIdx="0" presStyleCnt="1" custScaleY="133033" custLinFactNeighborX="1037" custLinFactNeighborY="9093"/>
      <dgm:spPr>
        <a:solidFill>
          <a:srgbClr val="C7CF85">
            <a:alpha val="86000"/>
          </a:srgbClr>
        </a:solidFill>
      </dgm:spPr>
    </dgm:pt>
    <dgm:pt modelId="{86799934-3904-4420-818A-679485CABA4E}" type="pres">
      <dgm:prSet presAssocID="{AAE43578-4F0F-4C7B-9816-C6C4513D39A1}" presName="arrowDiagram4" presStyleCnt="0"/>
      <dgm:spPr/>
    </dgm:pt>
    <dgm:pt modelId="{3F078E8F-864B-4626-968E-6F39BAFA6BA8}" type="pres">
      <dgm:prSet presAssocID="{6F61EFDC-1B9D-46A0-AF31-4F96CF25DCAD}" presName="bullet4a" presStyleLbl="node1" presStyleIdx="0" presStyleCnt="4" custLinFactX="-106177" custLinFactY="348207" custLinFactNeighborX="-200000" custLinFactNeighborY="400000"/>
      <dgm:spPr>
        <a:solidFill>
          <a:srgbClr val="FF9933"/>
        </a:solidFill>
      </dgm:spPr>
    </dgm:pt>
    <dgm:pt modelId="{8BECC9DB-1DC6-4212-B00E-BCB5A489ED77}" type="pres">
      <dgm:prSet presAssocID="{6F61EFDC-1B9D-46A0-AF31-4F96CF25DCAD}" presName="textBox4a" presStyleLbl="revTx" presStyleIdx="0" presStyleCnt="4" custScaleX="138439" custScaleY="169281" custLinFactNeighborX="-25439" custLinFactNeighborY="82495">
        <dgm:presLayoutVars>
          <dgm:bulletEnabled val="1"/>
        </dgm:presLayoutVars>
      </dgm:prSet>
      <dgm:spPr/>
      <dgm:t>
        <a:bodyPr/>
        <a:lstStyle/>
        <a:p>
          <a:endParaRPr lang="ru-RU"/>
        </a:p>
      </dgm:t>
    </dgm:pt>
    <dgm:pt modelId="{BF0DC96C-06B5-4EA7-804D-3A846D1593D2}" type="pres">
      <dgm:prSet presAssocID="{FA35BFCB-AE85-4430-9AC3-CDE99A954B93}" presName="bullet4b" presStyleLbl="node1" presStyleIdx="1" presStyleCnt="4" custLinFactX="-66371" custLinFactY="81313" custLinFactNeighborX="-100000" custLinFactNeighborY="100000"/>
      <dgm:spPr>
        <a:solidFill>
          <a:srgbClr val="FF9933"/>
        </a:solidFill>
      </dgm:spPr>
    </dgm:pt>
    <dgm:pt modelId="{A7CC9496-7759-4115-AD8C-0BE69A91A62B}" type="pres">
      <dgm:prSet presAssocID="{FA35BFCB-AE85-4430-9AC3-CDE99A954B93}" presName="textBox4b" presStyleLbl="revTx" presStyleIdx="1" presStyleCnt="4" custScaleX="122178" custScaleY="54508" custLinFactNeighborX="-19756" custLinFactNeighborY="-8519">
        <dgm:presLayoutVars>
          <dgm:bulletEnabled val="1"/>
        </dgm:presLayoutVars>
      </dgm:prSet>
      <dgm:spPr/>
      <dgm:t>
        <a:bodyPr/>
        <a:lstStyle/>
        <a:p>
          <a:endParaRPr lang="ru-RU"/>
        </a:p>
      </dgm:t>
    </dgm:pt>
    <dgm:pt modelId="{4A1872AA-C677-429B-BBE7-38CFDF46A9BD}" type="pres">
      <dgm:prSet presAssocID="{45F9D028-FC92-4D59-8641-1F3D76705006}" presName="bullet4c" presStyleLbl="node1" presStyleIdx="2" presStyleCnt="4" custLinFactNeighborX="-91473" custLinFactNeighborY="-30689"/>
      <dgm:spPr>
        <a:solidFill>
          <a:srgbClr val="FF9933"/>
        </a:solidFill>
      </dgm:spPr>
    </dgm:pt>
    <dgm:pt modelId="{233C8481-47E5-4FCC-9164-4BADFF89CCAB}" type="pres">
      <dgm:prSet presAssocID="{45F9D028-FC92-4D59-8641-1F3D76705006}" presName="textBox4c" presStyleLbl="revTx" presStyleIdx="2" presStyleCnt="4" custScaleX="144360" custScaleY="53979" custLinFactNeighborX="5820" custLinFactNeighborY="-42365">
        <dgm:presLayoutVars>
          <dgm:bulletEnabled val="1"/>
        </dgm:presLayoutVars>
      </dgm:prSet>
      <dgm:spPr/>
      <dgm:t>
        <a:bodyPr/>
        <a:lstStyle/>
        <a:p>
          <a:endParaRPr lang="ru-RU"/>
        </a:p>
      </dgm:t>
    </dgm:pt>
    <dgm:pt modelId="{2398EABC-10BA-40D7-BF00-E833B8E518A4}" type="pres">
      <dgm:prSet presAssocID="{4674F533-9E17-4676-826E-13186F31A48F}" presName="bullet4d" presStyleLbl="node1" presStyleIdx="3" presStyleCnt="4" custLinFactY="-761" custLinFactNeighborX="71065" custLinFactNeighborY="-100000"/>
      <dgm:spPr>
        <a:solidFill>
          <a:srgbClr val="FF9933"/>
        </a:solidFill>
      </dgm:spPr>
    </dgm:pt>
    <dgm:pt modelId="{EECDC57F-3811-42A6-90B8-C88ADC384D49}" type="pres">
      <dgm:prSet presAssocID="{4674F533-9E17-4676-826E-13186F31A48F}" presName="textBox4d" presStyleLbl="revTx" presStyleIdx="3" presStyleCnt="4" custScaleY="29875" custLinFactNeighborX="34989" custLinFactNeighborY="-69591">
        <dgm:presLayoutVars>
          <dgm:bulletEnabled val="1"/>
        </dgm:presLayoutVars>
      </dgm:prSet>
      <dgm:spPr/>
      <dgm:t>
        <a:bodyPr/>
        <a:lstStyle/>
        <a:p>
          <a:endParaRPr lang="ru-RU"/>
        </a:p>
      </dgm:t>
    </dgm:pt>
  </dgm:ptLst>
  <dgm:cxnLst>
    <dgm:cxn modelId="{20D8C9E4-75D7-4AB0-8D30-3935EBC29146}" type="presOf" srcId="{4674F533-9E17-4676-826E-13186F31A48F}" destId="{EECDC57F-3811-42A6-90B8-C88ADC384D49}" srcOrd="0" destOrd="0" presId="urn:microsoft.com/office/officeart/2005/8/layout/arrow2"/>
    <dgm:cxn modelId="{8AF18CA6-EE9B-4F94-9027-CBA32B662ABF}" srcId="{AAE43578-4F0F-4C7B-9816-C6C4513D39A1}" destId="{4674F533-9E17-4676-826E-13186F31A48F}" srcOrd="3" destOrd="0" parTransId="{C6826762-01B3-47D0-AC54-8A6934B854DB}" sibTransId="{6A0AF550-B9CA-454D-8512-3A0B40F2158F}"/>
    <dgm:cxn modelId="{9A94A726-1C0F-40FA-A856-96210785DE1B}" srcId="{AAE43578-4F0F-4C7B-9816-C6C4513D39A1}" destId="{FA35BFCB-AE85-4430-9AC3-CDE99A954B93}" srcOrd="1" destOrd="0" parTransId="{7FBE1A61-6745-4257-B0A5-BD03B76ED0AA}" sibTransId="{27E81C93-313F-405E-9579-5C8041D6A1A5}"/>
    <dgm:cxn modelId="{5EF3C28D-A627-4C59-9C57-E6584C34793F}" srcId="{AAE43578-4F0F-4C7B-9816-C6C4513D39A1}" destId="{45F9D028-FC92-4D59-8641-1F3D76705006}" srcOrd="2" destOrd="0" parTransId="{B2AA78B7-3B0D-440E-AB09-0DAFF4367D03}" sibTransId="{B108BB73-C868-464F-BD7E-44C7F6DEED32}"/>
    <dgm:cxn modelId="{0BBB3649-5524-40CA-9AC7-CBEF2C38B892}" type="presOf" srcId="{45F9D028-FC92-4D59-8641-1F3D76705006}" destId="{233C8481-47E5-4FCC-9164-4BADFF89CCAB}" srcOrd="0" destOrd="0" presId="urn:microsoft.com/office/officeart/2005/8/layout/arrow2"/>
    <dgm:cxn modelId="{6439D422-F742-4B34-B0FC-7C86010EC057}" type="presOf" srcId="{AAE43578-4F0F-4C7B-9816-C6C4513D39A1}" destId="{F792A2BA-AED6-4588-8030-C414D293E22E}" srcOrd="0" destOrd="0" presId="urn:microsoft.com/office/officeart/2005/8/layout/arrow2"/>
    <dgm:cxn modelId="{C239ECBE-9575-49AE-A760-8068F9BBCC4F}" srcId="{AAE43578-4F0F-4C7B-9816-C6C4513D39A1}" destId="{6F61EFDC-1B9D-46A0-AF31-4F96CF25DCAD}" srcOrd="0" destOrd="0" parTransId="{D9963AF6-41EB-4442-BB87-3BF85B2AC336}" sibTransId="{0C864778-9B58-4805-9FAE-28FEAF174340}"/>
    <dgm:cxn modelId="{0DAAB3F0-01EE-435C-8AD2-9AB1E076516B}" type="presOf" srcId="{FA35BFCB-AE85-4430-9AC3-CDE99A954B93}" destId="{A7CC9496-7759-4115-AD8C-0BE69A91A62B}" srcOrd="0" destOrd="0" presId="urn:microsoft.com/office/officeart/2005/8/layout/arrow2"/>
    <dgm:cxn modelId="{49BB76BE-562D-4622-A717-CEDB6A5780B3}" type="presOf" srcId="{6F61EFDC-1B9D-46A0-AF31-4F96CF25DCAD}" destId="{8BECC9DB-1DC6-4212-B00E-BCB5A489ED77}" srcOrd="0" destOrd="0" presId="urn:microsoft.com/office/officeart/2005/8/layout/arrow2"/>
    <dgm:cxn modelId="{1134F44A-5A07-4DC7-B5BF-646D608648D7}" type="presParOf" srcId="{F792A2BA-AED6-4588-8030-C414D293E22E}" destId="{09B6495E-5212-4F59-B053-61816D025947}" srcOrd="0" destOrd="0" presId="urn:microsoft.com/office/officeart/2005/8/layout/arrow2"/>
    <dgm:cxn modelId="{E0CBA872-D746-42BD-93D0-0CC6E2CD4263}" type="presParOf" srcId="{F792A2BA-AED6-4588-8030-C414D293E22E}" destId="{86799934-3904-4420-818A-679485CABA4E}" srcOrd="1" destOrd="0" presId="urn:microsoft.com/office/officeart/2005/8/layout/arrow2"/>
    <dgm:cxn modelId="{02B314F9-812B-44BA-A45E-C9FD4D895B49}" type="presParOf" srcId="{86799934-3904-4420-818A-679485CABA4E}" destId="{3F078E8F-864B-4626-968E-6F39BAFA6BA8}" srcOrd="0" destOrd="0" presId="urn:microsoft.com/office/officeart/2005/8/layout/arrow2"/>
    <dgm:cxn modelId="{478F7601-8175-4DB4-9D0B-1D7C9BDE27F3}" type="presParOf" srcId="{86799934-3904-4420-818A-679485CABA4E}" destId="{8BECC9DB-1DC6-4212-B00E-BCB5A489ED77}" srcOrd="1" destOrd="0" presId="urn:microsoft.com/office/officeart/2005/8/layout/arrow2"/>
    <dgm:cxn modelId="{B782722E-9F8E-4463-A1D1-269CD6F641DF}" type="presParOf" srcId="{86799934-3904-4420-818A-679485CABA4E}" destId="{BF0DC96C-06B5-4EA7-804D-3A846D1593D2}" srcOrd="2" destOrd="0" presId="urn:microsoft.com/office/officeart/2005/8/layout/arrow2"/>
    <dgm:cxn modelId="{06B5D5D3-3DC9-4984-BD5E-F0D509458B41}" type="presParOf" srcId="{86799934-3904-4420-818A-679485CABA4E}" destId="{A7CC9496-7759-4115-AD8C-0BE69A91A62B}" srcOrd="3" destOrd="0" presId="urn:microsoft.com/office/officeart/2005/8/layout/arrow2"/>
    <dgm:cxn modelId="{62537F59-D292-4585-98C1-3E98CB01B334}" type="presParOf" srcId="{86799934-3904-4420-818A-679485CABA4E}" destId="{4A1872AA-C677-429B-BBE7-38CFDF46A9BD}" srcOrd="4" destOrd="0" presId="urn:microsoft.com/office/officeart/2005/8/layout/arrow2"/>
    <dgm:cxn modelId="{0BBC5CBF-ECF5-4521-BBCA-D9505B7B0935}" type="presParOf" srcId="{86799934-3904-4420-818A-679485CABA4E}" destId="{233C8481-47E5-4FCC-9164-4BADFF89CCAB}" srcOrd="5" destOrd="0" presId="urn:microsoft.com/office/officeart/2005/8/layout/arrow2"/>
    <dgm:cxn modelId="{A29619D7-36E4-4DF4-91B5-D121D2883868}" type="presParOf" srcId="{86799934-3904-4420-818A-679485CABA4E}" destId="{2398EABC-10BA-40D7-BF00-E833B8E518A4}" srcOrd="6" destOrd="0" presId="urn:microsoft.com/office/officeart/2005/8/layout/arrow2"/>
    <dgm:cxn modelId="{39E0FCDB-17D7-4DAD-8468-5FC0F3B506B7}" type="presParOf" srcId="{86799934-3904-4420-818A-679485CABA4E}" destId="{EECDC57F-3811-42A6-90B8-C88ADC384D49}"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0AFE6-E753-4BB3-A883-01B442F2D43C}">
      <dsp:nvSpPr>
        <dsp:cNvPr id="0" name=""/>
        <dsp:cNvSpPr/>
      </dsp:nvSpPr>
      <dsp:spPr>
        <a:xfrm rot="5400000">
          <a:off x="4640648" y="-1753318"/>
          <a:ext cx="1099376" cy="4885022"/>
        </a:xfrm>
        <a:prstGeom prst="round2SameRect">
          <a:avLst/>
        </a:prstGeom>
        <a:solidFill>
          <a:srgbClr val="DEEBB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Char char="••"/>
            <a:tabLst/>
            <a:defRPr/>
          </a:pPr>
          <a:r>
            <a:rPr lang="en-US" sz="1800" kern="1200" dirty="0" smtClean="0">
              <a:latin typeface="Arial" pitchFamily="34" charset="0"/>
              <a:cs typeface="Arial" pitchFamily="34" charset="0"/>
            </a:rPr>
            <a:t>  Ministry of Agriculture and Water Resources  jointly with</a:t>
          </a:r>
          <a:endParaRPr lang="ru-RU" sz="1800" kern="1200" dirty="0">
            <a:latin typeface="Arial" pitchFamily="34" charset="0"/>
            <a:cs typeface="Arial" pitchFamily="34" charset="0"/>
          </a:endParaRPr>
        </a:p>
        <a:p>
          <a:pPr marL="0" marR="0" lvl="0" indent="0" algn="just" defTabSz="914400" eaLnBrk="1" fontAlgn="auto" latinLnBrk="0" hangingPunct="1">
            <a:lnSpc>
              <a:spcPct val="100000"/>
            </a:lnSpc>
            <a:spcBef>
              <a:spcPct val="0"/>
            </a:spcBef>
            <a:spcAft>
              <a:spcPts val="0"/>
            </a:spcAft>
            <a:buClrTx/>
            <a:buSzTx/>
            <a:buFontTx/>
            <a:buChar char="••"/>
            <a:tabLst/>
            <a:defRPr/>
          </a:pPr>
          <a:r>
            <a:rPr lang="en-US" sz="1800" kern="1200" dirty="0" smtClean="0">
              <a:latin typeface="Arial" pitchFamily="34" charset="0"/>
              <a:cs typeface="Arial" pitchFamily="34" charset="0"/>
            </a:rPr>
            <a:t>  Uzhydromet  and NFP of the UN</a:t>
          </a:r>
          <a:r>
            <a:rPr lang="ru-RU" sz="1800" kern="1200" dirty="0" smtClean="0">
              <a:latin typeface="Arial" pitchFamily="34" charset="0"/>
              <a:cs typeface="Arial" pitchFamily="34" charset="0"/>
            </a:rPr>
            <a:t>СС</a:t>
          </a:r>
          <a:r>
            <a:rPr lang="en-US" sz="1800" kern="1200" dirty="0" smtClean="0">
              <a:latin typeface="Arial" pitchFamily="34" charset="0"/>
              <a:cs typeface="Arial" pitchFamily="34" charset="0"/>
            </a:rPr>
            <a:t>D </a:t>
          </a:r>
        </a:p>
      </dsp:txBody>
      <dsp:txXfrm rot="-5400000">
        <a:off x="2747826" y="193171"/>
        <a:ext cx="4831355" cy="992042"/>
      </dsp:txXfrm>
    </dsp:sp>
    <dsp:sp modelId="{2BDA2791-F685-4A12-8C56-F5ADEF2F7F78}">
      <dsp:nvSpPr>
        <dsp:cNvPr id="0" name=""/>
        <dsp:cNvSpPr/>
      </dsp:nvSpPr>
      <dsp:spPr>
        <a:xfrm>
          <a:off x="0" y="0"/>
          <a:ext cx="2747825" cy="1374220"/>
        </a:xfrm>
        <a:prstGeom prst="roundRect">
          <a:avLst/>
        </a:prstGeom>
        <a:solidFill>
          <a:srgbClr val="C7CF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996633"/>
              </a:solidFill>
              <a:latin typeface="Arial" pitchFamily="34" charset="0"/>
              <a:cs typeface="Arial" pitchFamily="34" charset="0"/>
            </a:rPr>
            <a:t>Responsible institutions</a:t>
          </a:r>
          <a:r>
            <a:rPr lang="ru-RU" sz="1800" b="1" kern="1200" dirty="0" smtClean="0">
              <a:solidFill>
                <a:srgbClr val="996633"/>
              </a:solidFill>
              <a:latin typeface="Arial" pitchFamily="34" charset="0"/>
              <a:ea typeface="Times New Roman"/>
              <a:cs typeface="Arial" pitchFamily="34" charset="0"/>
            </a:rPr>
            <a:t>:</a:t>
          </a:r>
          <a:r>
            <a:rPr lang="en-US" sz="1800" b="1" kern="1200" dirty="0" smtClean="0">
              <a:solidFill>
                <a:srgbClr val="996633"/>
              </a:solidFill>
              <a:latin typeface="Arial" pitchFamily="34" charset="0"/>
              <a:ea typeface="Times New Roman"/>
              <a:cs typeface="Arial" pitchFamily="34" charset="0"/>
            </a:rPr>
            <a:t> </a:t>
          </a:r>
          <a:endParaRPr lang="ru-RU" sz="1800" kern="1200" dirty="0">
            <a:solidFill>
              <a:srgbClr val="996633"/>
            </a:solidFill>
            <a:latin typeface="Arial" pitchFamily="34" charset="0"/>
            <a:cs typeface="Arial" pitchFamily="34" charset="0"/>
          </a:endParaRPr>
        </a:p>
      </dsp:txBody>
      <dsp:txXfrm>
        <a:off x="67084" y="67084"/>
        <a:ext cx="2613657" cy="1240052"/>
      </dsp:txXfrm>
    </dsp:sp>
    <dsp:sp modelId="{7C53C105-773A-4BA2-A331-93E11789992D}">
      <dsp:nvSpPr>
        <dsp:cNvPr id="0" name=""/>
        <dsp:cNvSpPr/>
      </dsp:nvSpPr>
      <dsp:spPr>
        <a:xfrm rot="5400000">
          <a:off x="4640648" y="-310387"/>
          <a:ext cx="1099376" cy="4885022"/>
        </a:xfrm>
        <a:prstGeom prst="round2SameRect">
          <a:avLst/>
        </a:prstGeom>
        <a:solidFill>
          <a:srgbClr val="DEEBB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en-AU" sz="1800" kern="1200" dirty="0" smtClean="0">
              <a:latin typeface="+mn-lt"/>
              <a:ea typeface="Times New Roman"/>
            </a:rPr>
            <a:t>Inter-agency  National Coordination Council (NCC) </a:t>
          </a:r>
          <a:r>
            <a:rPr lang="en-US" sz="1800" kern="1200" dirty="0" smtClean="0">
              <a:latin typeface="+mn-lt"/>
              <a:cs typeface="Times New Roman" pitchFamily="18" charset="0"/>
            </a:rPr>
            <a:t>of  the </a:t>
          </a:r>
          <a:r>
            <a:rPr lang="en-US" sz="1800" kern="1200" dirty="0" smtClean="0">
              <a:solidFill>
                <a:schemeClr val="tx1"/>
              </a:solidFill>
              <a:latin typeface="+mn-lt"/>
              <a:cs typeface="Arial" pitchFamily="34" charset="0"/>
            </a:rPr>
            <a:t>CACILM UNCCD</a:t>
          </a:r>
          <a:endParaRPr lang="ru-RU" sz="1800" kern="1200" dirty="0">
            <a:solidFill>
              <a:schemeClr val="tx1"/>
            </a:solidFill>
          </a:endParaRPr>
        </a:p>
      </dsp:txBody>
      <dsp:txXfrm rot="-5400000">
        <a:off x="2747826" y="1636102"/>
        <a:ext cx="4831355" cy="992042"/>
      </dsp:txXfrm>
    </dsp:sp>
    <dsp:sp modelId="{FE3224C7-56F7-4932-A7ED-EFC853750450}">
      <dsp:nvSpPr>
        <dsp:cNvPr id="0" name=""/>
        <dsp:cNvSpPr/>
      </dsp:nvSpPr>
      <dsp:spPr>
        <a:xfrm>
          <a:off x="0" y="1442924"/>
          <a:ext cx="2747825" cy="1374220"/>
        </a:xfrm>
        <a:prstGeom prst="roundRect">
          <a:avLst/>
        </a:prstGeom>
        <a:solidFill>
          <a:srgbClr val="C7CF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R="0" lvl="0" algn="ctr" defTabSz="800100" eaLnBrk="1" fontAlgn="auto" latinLnBrk="0" hangingPunct="1">
            <a:lnSpc>
              <a:spcPct val="90000"/>
            </a:lnSpc>
            <a:spcBef>
              <a:spcPct val="0"/>
            </a:spcBef>
            <a:spcAft>
              <a:spcPct val="35000"/>
            </a:spcAft>
            <a:buClrTx/>
            <a:buSzTx/>
            <a:buFontTx/>
            <a:tabLst/>
            <a:defRPr/>
          </a:pPr>
          <a:r>
            <a:rPr lang="en-US" sz="1800" b="1" kern="1200" dirty="0" smtClean="0">
              <a:solidFill>
                <a:srgbClr val="996633"/>
              </a:solidFill>
              <a:latin typeface="Arial" pitchFamily="34" charset="0"/>
              <a:cs typeface="Arial" pitchFamily="34" charset="0"/>
            </a:rPr>
            <a:t>National Steering Committee  (NCC</a:t>
          </a:r>
          <a:r>
            <a:rPr lang="en-US" sz="1800" b="0" kern="1200" dirty="0" smtClean="0">
              <a:solidFill>
                <a:srgbClr val="996633"/>
              </a:solidFill>
              <a:latin typeface="Arial" pitchFamily="34" charset="0"/>
              <a:cs typeface="Arial" pitchFamily="34" charset="0"/>
            </a:rPr>
            <a:t>) </a:t>
          </a:r>
          <a:endParaRPr lang="ru-RU" sz="1800" b="0" kern="1200" dirty="0">
            <a:solidFill>
              <a:srgbClr val="996633"/>
            </a:solidFill>
            <a:latin typeface="Arial" pitchFamily="34" charset="0"/>
            <a:cs typeface="Arial" pitchFamily="34" charset="0"/>
          </a:endParaRPr>
        </a:p>
      </dsp:txBody>
      <dsp:txXfrm>
        <a:off x="67084" y="1510008"/>
        <a:ext cx="2613657" cy="1240052"/>
      </dsp:txXfrm>
    </dsp:sp>
    <dsp:sp modelId="{6F06A396-7709-48FE-A0C8-AB0A0A58F6CD}">
      <dsp:nvSpPr>
        <dsp:cNvPr id="0" name=""/>
        <dsp:cNvSpPr/>
      </dsp:nvSpPr>
      <dsp:spPr>
        <a:xfrm rot="5400000">
          <a:off x="4640648" y="1132544"/>
          <a:ext cx="1099376" cy="4885022"/>
        </a:xfrm>
        <a:prstGeom prst="round2SameRect">
          <a:avLst/>
        </a:prstGeom>
        <a:solidFill>
          <a:srgbClr val="DEEBB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mn-lt"/>
              <a:cs typeface="Times New Roman" pitchFamily="18" charset="0"/>
            </a:rPr>
            <a:t>Design and Research UZGIP Institute</a:t>
          </a:r>
          <a:endParaRPr lang="ru-RU" sz="1800" kern="1200" dirty="0"/>
        </a:p>
      </dsp:txBody>
      <dsp:txXfrm rot="-5400000">
        <a:off x="2747826" y="3079034"/>
        <a:ext cx="4831355" cy="992042"/>
      </dsp:txXfrm>
    </dsp:sp>
    <dsp:sp modelId="{E30B33EB-01D2-45D0-8109-A3CEABA19D16}">
      <dsp:nvSpPr>
        <dsp:cNvPr id="0" name=""/>
        <dsp:cNvSpPr/>
      </dsp:nvSpPr>
      <dsp:spPr>
        <a:xfrm>
          <a:off x="0" y="2885856"/>
          <a:ext cx="2747825" cy="1374220"/>
        </a:xfrm>
        <a:prstGeom prst="roundRect">
          <a:avLst/>
        </a:prstGeom>
        <a:solidFill>
          <a:srgbClr val="C7CF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996633"/>
              </a:solidFill>
              <a:latin typeface="Arial" pitchFamily="34" charset="0"/>
              <a:cs typeface="Arial" pitchFamily="34" charset="0"/>
            </a:rPr>
            <a:t>National</a:t>
          </a:r>
          <a:r>
            <a:rPr lang="en-US" sz="1800" b="1" i="1" kern="1200" dirty="0" smtClean="0">
              <a:solidFill>
                <a:srgbClr val="996633"/>
              </a:solidFill>
              <a:latin typeface="Arial" pitchFamily="34" charset="0"/>
              <a:cs typeface="Arial" pitchFamily="34" charset="0"/>
            </a:rPr>
            <a:t> </a:t>
          </a:r>
          <a:r>
            <a:rPr lang="en-GB" sz="1800" b="1" kern="1200" dirty="0" smtClean="0">
              <a:solidFill>
                <a:srgbClr val="996633"/>
              </a:solidFill>
              <a:latin typeface="Arial" pitchFamily="34" charset="0"/>
              <a:ea typeface="SimSun"/>
              <a:cs typeface="Arial" pitchFamily="34" charset="0"/>
            </a:rPr>
            <a:t>lead agency (NLA</a:t>
          </a:r>
          <a:r>
            <a:rPr lang="en-GB" sz="1800" b="1" u="sng" kern="1200" dirty="0" smtClean="0">
              <a:solidFill>
                <a:srgbClr val="996633"/>
              </a:solidFill>
              <a:latin typeface="Arial" pitchFamily="34" charset="0"/>
              <a:ea typeface="SimSun"/>
              <a:cs typeface="Arial" pitchFamily="34" charset="0"/>
            </a:rPr>
            <a:t>)</a:t>
          </a:r>
          <a:r>
            <a:rPr lang="en-GB" sz="1800" b="1" kern="1200" dirty="0" smtClean="0">
              <a:solidFill>
                <a:srgbClr val="996633"/>
              </a:solidFill>
              <a:latin typeface="Arial" pitchFamily="34" charset="0"/>
              <a:ea typeface="SimSun"/>
              <a:cs typeface="Arial" pitchFamily="34" charset="0"/>
            </a:rPr>
            <a:t>: </a:t>
          </a:r>
          <a:endParaRPr lang="ru-RU" sz="1800" kern="1200" dirty="0">
            <a:solidFill>
              <a:srgbClr val="996633"/>
            </a:solidFill>
            <a:latin typeface="Arial" pitchFamily="34" charset="0"/>
            <a:cs typeface="Arial" pitchFamily="34" charset="0"/>
          </a:endParaRPr>
        </a:p>
      </dsp:txBody>
      <dsp:txXfrm>
        <a:off x="67084" y="2952940"/>
        <a:ext cx="2613657" cy="1240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6495E-5212-4F59-B053-61816D025947}">
      <dsp:nvSpPr>
        <dsp:cNvPr id="0" name=""/>
        <dsp:cNvSpPr/>
      </dsp:nvSpPr>
      <dsp:spPr>
        <a:xfrm>
          <a:off x="0" y="719529"/>
          <a:ext cx="5691352" cy="4732110"/>
        </a:xfrm>
        <a:prstGeom prst="swooshArrow">
          <a:avLst>
            <a:gd name="adj1" fmla="val 25000"/>
            <a:gd name="adj2" fmla="val 25000"/>
          </a:avLst>
        </a:prstGeom>
        <a:solidFill>
          <a:srgbClr val="C7CF85">
            <a:alpha val="86000"/>
          </a:srgbClr>
        </a:solidFill>
        <a:ln>
          <a:noFill/>
        </a:ln>
        <a:effectLst/>
      </dsp:spPr>
      <dsp:style>
        <a:lnRef idx="0">
          <a:scrgbClr r="0" g="0" b="0"/>
        </a:lnRef>
        <a:fillRef idx="1">
          <a:scrgbClr r="0" g="0" b="0"/>
        </a:fillRef>
        <a:effectRef idx="0">
          <a:scrgbClr r="0" g="0" b="0"/>
        </a:effectRef>
        <a:fontRef idx="minor"/>
      </dsp:style>
    </dsp:sp>
    <dsp:sp modelId="{3F078E8F-864B-4626-968E-6F39BAFA6BA8}">
      <dsp:nvSpPr>
        <dsp:cNvPr id="0" name=""/>
        <dsp:cNvSpPr/>
      </dsp:nvSpPr>
      <dsp:spPr>
        <a:xfrm>
          <a:off x="159809" y="4608057"/>
          <a:ext cx="130901" cy="130901"/>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ECC9DB-1DC6-4212-B00E-BCB5A489ED77}">
      <dsp:nvSpPr>
        <dsp:cNvPr id="0" name=""/>
        <dsp:cNvSpPr/>
      </dsp:nvSpPr>
      <dsp:spPr>
        <a:xfrm>
          <a:off x="191422" y="4091162"/>
          <a:ext cx="1347317" cy="1433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62" tIns="0" rIns="0" bIns="0" numCol="1" spcCol="1270" anchor="t" anchorCtr="0">
          <a:noAutofit/>
        </a:bodyPr>
        <a:lstStyle/>
        <a:p>
          <a:pPr lvl="0" algn="l" defTabSz="488950">
            <a:lnSpc>
              <a:spcPct val="90000"/>
            </a:lnSpc>
            <a:spcBef>
              <a:spcPct val="0"/>
            </a:spcBef>
            <a:spcAft>
              <a:spcPct val="35000"/>
            </a:spcAft>
          </a:pPr>
          <a:r>
            <a:rPr lang="en-US" sz="1100" b="1" kern="1200" dirty="0" smtClean="0">
              <a:latin typeface="+mn-lt"/>
            </a:rPr>
            <a:t>Local Level</a:t>
          </a:r>
          <a:r>
            <a:rPr lang="ru-RU" sz="1100" b="1" kern="1200" dirty="0" smtClean="0">
              <a:latin typeface="+mn-lt"/>
            </a:rPr>
            <a:t>:</a:t>
          </a:r>
          <a:r>
            <a:rPr lang="ru-RU" sz="1100" kern="1200" dirty="0" smtClean="0">
              <a:latin typeface="+mn-lt"/>
            </a:rPr>
            <a:t> </a:t>
          </a:r>
          <a:br>
            <a:rPr lang="ru-RU" sz="1100" kern="1200" dirty="0" smtClean="0">
              <a:latin typeface="+mn-lt"/>
            </a:rPr>
          </a:br>
          <a:r>
            <a:rPr lang="en-US" sz="1100" kern="1200" dirty="0" smtClean="0">
              <a:latin typeface="+mn-lt"/>
            </a:rPr>
            <a:t>Adaptation of  </a:t>
          </a:r>
          <a:r>
            <a:rPr lang="en-US" sz="1100" kern="1200" dirty="0" smtClean="0">
              <a:latin typeface="+mn-lt"/>
              <a:ea typeface="Tahoma" pitchFamily="34" charset="0"/>
              <a:cs typeface="Tahoma" pitchFamily="34" charset="0"/>
            </a:rPr>
            <a:t>FFS</a:t>
          </a:r>
          <a:r>
            <a:rPr lang="ru-RU" sz="1100" kern="1200" dirty="0" smtClean="0">
              <a:latin typeface="+mn-lt"/>
              <a:ea typeface="Tahoma" pitchFamily="34" charset="0"/>
              <a:cs typeface="Tahoma" pitchFamily="34" charset="0"/>
            </a:rPr>
            <a:t> </a:t>
          </a:r>
          <a:r>
            <a:rPr lang="en-US" sz="1100" kern="1200" dirty="0" smtClean="0">
              <a:latin typeface="+mn-lt"/>
              <a:ea typeface="Tahoma" pitchFamily="34" charset="0"/>
              <a:cs typeface="Tahoma" pitchFamily="34" charset="0"/>
            </a:rPr>
            <a:t>on SLM practices scaling out in project areas,  using </a:t>
          </a:r>
          <a:r>
            <a:rPr lang="ru-RU" sz="1100" kern="1200" dirty="0" smtClean="0">
              <a:latin typeface="+mn-lt"/>
              <a:ea typeface="Tahoma" pitchFamily="34" charset="0"/>
              <a:cs typeface="Tahoma" pitchFamily="34" charset="0"/>
            </a:rPr>
            <a:t/>
          </a:r>
          <a:br>
            <a:rPr lang="ru-RU" sz="1100" kern="1200" dirty="0" smtClean="0">
              <a:latin typeface="+mn-lt"/>
              <a:ea typeface="Tahoma" pitchFamily="34" charset="0"/>
              <a:cs typeface="Tahoma" pitchFamily="34" charset="0"/>
            </a:rPr>
          </a:br>
          <a:r>
            <a:rPr lang="en-US" sz="1100" kern="1200" dirty="0" smtClean="0">
              <a:latin typeface="+mn-lt"/>
              <a:ea typeface="Tahoma" pitchFamily="34" charset="0"/>
              <a:cs typeface="Tahoma" pitchFamily="34" charset="0"/>
            </a:rPr>
            <a:t>PLUD  and other tools </a:t>
          </a:r>
          <a:endParaRPr lang="ru-RU" sz="1100" kern="1200" dirty="0">
            <a:latin typeface="+mn-lt"/>
          </a:endParaRPr>
        </a:p>
      </dsp:txBody>
      <dsp:txXfrm>
        <a:off x="191422" y="4091162"/>
        <a:ext cx="1347317" cy="1433113"/>
      </dsp:txXfrm>
    </dsp:sp>
    <dsp:sp modelId="{BF0DC96C-06B5-4EA7-804D-3A846D1593D2}">
      <dsp:nvSpPr>
        <dsp:cNvPr id="0" name=""/>
        <dsp:cNvSpPr/>
      </dsp:nvSpPr>
      <dsp:spPr>
        <a:xfrm>
          <a:off x="1106692" y="3214032"/>
          <a:ext cx="227654" cy="227654"/>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CC9496-7759-4115-AD8C-0BE69A91A62B}">
      <dsp:nvSpPr>
        <dsp:cNvPr id="0" name=""/>
        <dsp:cNvSpPr/>
      </dsp:nvSpPr>
      <dsp:spPr>
        <a:xfrm>
          <a:off x="1230615" y="3146366"/>
          <a:ext cx="1460251" cy="886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29" tIns="0" rIns="0" bIns="0" numCol="1" spcCol="1270" anchor="t" anchorCtr="0">
          <a:noAutofit/>
        </a:bodyPr>
        <a:lstStyle/>
        <a:p>
          <a:pPr lvl="0" algn="l" defTabSz="488950">
            <a:lnSpc>
              <a:spcPct val="90000"/>
            </a:lnSpc>
            <a:spcBef>
              <a:spcPct val="0"/>
            </a:spcBef>
            <a:spcAft>
              <a:spcPct val="35000"/>
            </a:spcAft>
          </a:pPr>
          <a:r>
            <a:rPr lang="en-US" sz="1100" b="1" kern="1200" dirty="0" smtClean="0">
              <a:latin typeface="+mn-lt"/>
            </a:rPr>
            <a:t>Sub-national</a:t>
          </a:r>
          <a:r>
            <a:rPr lang="en-US" sz="1100" b="0" kern="1200" dirty="0" smtClean="0">
              <a:latin typeface="+mn-lt"/>
            </a:rPr>
            <a:t>: </a:t>
          </a:r>
        </a:p>
        <a:p>
          <a:pPr lvl="0" algn="l" defTabSz="488950">
            <a:lnSpc>
              <a:spcPct val="90000"/>
            </a:lnSpc>
            <a:spcBef>
              <a:spcPct val="0"/>
            </a:spcBef>
            <a:spcAft>
              <a:spcPct val="35000"/>
            </a:spcAft>
          </a:pPr>
          <a:r>
            <a:rPr lang="en-US" sz="1100" b="0" kern="1200" dirty="0" smtClean="0">
              <a:latin typeface="+mn-lt"/>
              <a:ea typeface="Tahoma" pitchFamily="34" charset="0"/>
              <a:cs typeface="Tahoma" pitchFamily="34" charset="0"/>
            </a:rPr>
            <a:t>Consultations and meetings with local target groups, incl. local governances, and households.</a:t>
          </a:r>
          <a:endParaRPr lang="ru-RU" sz="1100" b="0" kern="1200" dirty="0">
            <a:latin typeface="+mn-lt"/>
          </a:endParaRPr>
        </a:p>
      </dsp:txBody>
      <dsp:txXfrm>
        <a:off x="1230615" y="3146366"/>
        <a:ext cx="1460251" cy="886077"/>
      </dsp:txXfrm>
    </dsp:sp>
    <dsp:sp modelId="{4A1872AA-C677-429B-BBE7-38CFDF46A9BD}">
      <dsp:nvSpPr>
        <dsp:cNvPr id="0" name=""/>
        <dsp:cNvSpPr/>
      </dsp:nvSpPr>
      <dsp:spPr>
        <a:xfrm>
          <a:off x="2390477" y="2099009"/>
          <a:ext cx="301641" cy="301641"/>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3C8481-47E5-4FCC-9164-4BADFF89CCAB}">
      <dsp:nvSpPr>
        <dsp:cNvPr id="0" name=""/>
        <dsp:cNvSpPr/>
      </dsp:nvSpPr>
      <dsp:spPr>
        <a:xfrm>
          <a:off x="2621687" y="1916933"/>
          <a:ext cx="1725367" cy="1186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834" tIns="0" rIns="0" bIns="0" numCol="1" spcCol="1270" anchor="t" anchorCtr="0">
          <a:noAutofit/>
        </a:bodyPr>
        <a:lstStyle/>
        <a:p>
          <a:pPr lvl="0" algn="l" defTabSz="488950">
            <a:lnSpc>
              <a:spcPct val="90000"/>
            </a:lnSpc>
            <a:spcBef>
              <a:spcPct val="0"/>
            </a:spcBef>
            <a:spcAft>
              <a:spcPct val="35000"/>
            </a:spcAft>
          </a:pPr>
          <a:r>
            <a:rPr lang="en-US" sz="1100" b="1" kern="1200" dirty="0" smtClean="0"/>
            <a:t>National level: </a:t>
          </a:r>
        </a:p>
        <a:p>
          <a:pPr marL="0" marR="0" lvl="0" indent="0" algn="l" defTabSz="914400" eaLnBrk="1" fontAlgn="auto" latinLnBrk="0" hangingPunct="1">
            <a:lnSpc>
              <a:spcPct val="100000"/>
            </a:lnSpc>
            <a:spcBef>
              <a:spcPct val="0"/>
            </a:spcBef>
            <a:spcAft>
              <a:spcPts val="0"/>
            </a:spcAft>
            <a:buClrTx/>
            <a:buSzTx/>
            <a:buFontTx/>
            <a:buNone/>
            <a:tabLst/>
            <a:defRPr/>
          </a:pPr>
          <a:r>
            <a:rPr lang="en-US" sz="1100" b="0" kern="1200" dirty="0" smtClean="0">
              <a:latin typeface="Tahoma" pitchFamily="34" charset="0"/>
              <a:ea typeface="Tahoma" pitchFamily="34" charset="0"/>
              <a:cs typeface="Tahoma" pitchFamily="34" charset="0"/>
            </a:rPr>
            <a:t>Stakeholder meetings SLM Delivery Capacity Building  Workshops and round table discussion,</a:t>
          </a:r>
          <a:r>
            <a:rPr lang="ru-RU" sz="1100" b="0" kern="1200" dirty="0" smtClean="0">
              <a:latin typeface="Tahoma" pitchFamily="34" charset="0"/>
              <a:ea typeface="Tahoma" pitchFamily="34" charset="0"/>
              <a:cs typeface="Tahoma" pitchFamily="34" charset="0"/>
            </a:rPr>
            <a:t> </a:t>
          </a:r>
        </a:p>
        <a:p>
          <a:pPr lvl="0" algn="l" defTabSz="488950">
            <a:lnSpc>
              <a:spcPct val="100000"/>
            </a:lnSpc>
            <a:spcBef>
              <a:spcPct val="0"/>
            </a:spcBef>
            <a:spcAft>
              <a:spcPts val="0"/>
            </a:spcAft>
          </a:pPr>
          <a:r>
            <a:rPr lang="en-US" sz="1100" b="0" kern="1200" dirty="0" smtClean="0">
              <a:latin typeface="Tahoma" pitchFamily="34" charset="0"/>
              <a:ea typeface="Tahoma" pitchFamily="34" charset="0"/>
              <a:cs typeface="Tahoma" pitchFamily="34" charset="0"/>
            </a:rPr>
            <a:t>experts meetings, </a:t>
          </a:r>
          <a:r>
            <a:rPr lang="en-US" sz="1100" b="0" kern="1200" dirty="0" err="1" smtClean="0">
              <a:latin typeface="Tahoma" pitchFamily="34" charset="0"/>
              <a:ea typeface="Tahoma" pitchFamily="34" charset="0"/>
              <a:cs typeface="Tahoma" pitchFamily="34" charset="0"/>
            </a:rPr>
            <a:t>etc</a:t>
          </a:r>
          <a:r>
            <a:rPr lang="en-US" sz="1100" b="0" kern="1200" dirty="0" smtClean="0">
              <a:latin typeface="Tahoma" pitchFamily="34" charset="0"/>
              <a:ea typeface="Tahoma" pitchFamily="34" charset="0"/>
              <a:cs typeface="Tahoma" pitchFamily="34" charset="0"/>
            </a:rPr>
            <a:t> </a:t>
          </a:r>
          <a:endParaRPr lang="ru-RU" sz="1100" b="0" kern="1200" dirty="0" smtClean="0">
            <a:latin typeface="Tahoma" pitchFamily="34" charset="0"/>
            <a:ea typeface="Tahoma" pitchFamily="34" charset="0"/>
            <a:cs typeface="Tahoma" pitchFamily="34" charset="0"/>
          </a:endParaRPr>
        </a:p>
      </dsp:txBody>
      <dsp:txXfrm>
        <a:off x="2621687" y="1916933"/>
        <a:ext cx="1725367" cy="1186612"/>
      </dsp:txXfrm>
    </dsp:sp>
    <dsp:sp modelId="{2398EABC-10BA-40D7-BF00-E833B8E518A4}">
      <dsp:nvSpPr>
        <dsp:cNvPr id="0" name=""/>
        <dsp:cNvSpPr/>
      </dsp:nvSpPr>
      <dsp:spPr>
        <a:xfrm>
          <a:off x="4239807" y="1381044"/>
          <a:ext cx="404085" cy="404085"/>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CDC57F-3811-42A6-90B8-C88ADC384D49}">
      <dsp:nvSpPr>
        <dsp:cNvPr id="0" name=""/>
        <dsp:cNvSpPr/>
      </dsp:nvSpPr>
      <dsp:spPr>
        <a:xfrm>
          <a:off x="4496168" y="1109620"/>
          <a:ext cx="1195183" cy="76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17" tIns="0" rIns="0" bIns="0" numCol="1" spcCol="1270" anchor="t" anchorCtr="0">
          <a:noAutofit/>
        </a:bodyPr>
        <a:lstStyle/>
        <a:p>
          <a:pPr lvl="0" algn="l" defTabSz="488950">
            <a:lnSpc>
              <a:spcPct val="90000"/>
            </a:lnSpc>
            <a:spcBef>
              <a:spcPct val="0"/>
            </a:spcBef>
            <a:spcAft>
              <a:spcPct val="35000"/>
            </a:spcAft>
          </a:pPr>
          <a:r>
            <a:rPr lang="en-US" sz="1100" b="1" kern="1200" dirty="0" smtClean="0">
              <a:latin typeface="+mn-lt"/>
              <a:ea typeface="Tahoma" pitchFamily="34" charset="0"/>
              <a:cs typeface="Tahoma" pitchFamily="34" charset="0"/>
            </a:rPr>
            <a:t>Regional level:</a:t>
          </a:r>
          <a:r>
            <a:rPr lang="en-US" sz="1100" b="0" kern="1200" dirty="0" smtClean="0">
              <a:latin typeface="+mn-lt"/>
              <a:ea typeface="Tahoma" pitchFamily="34" charset="0"/>
              <a:cs typeface="Tahoma" pitchFamily="34" charset="0"/>
            </a:rPr>
            <a:t> </a:t>
          </a:r>
        </a:p>
        <a:p>
          <a:pPr lvl="0" algn="l" defTabSz="488950">
            <a:lnSpc>
              <a:spcPct val="90000"/>
            </a:lnSpc>
            <a:spcBef>
              <a:spcPct val="0"/>
            </a:spcBef>
            <a:spcAft>
              <a:spcPct val="35000"/>
            </a:spcAft>
          </a:pPr>
          <a:r>
            <a:rPr lang="en-GB" sz="1100" b="0" kern="1200" dirty="0" smtClean="0">
              <a:latin typeface="+mn-lt"/>
              <a:ea typeface="Tahoma" pitchFamily="34" charset="0"/>
              <a:cs typeface="Tahoma" pitchFamily="34" charset="0"/>
            </a:rPr>
            <a:t>WOCAT–FAO Training, Workshop</a:t>
          </a:r>
          <a:endParaRPr lang="ru-RU" sz="1100" b="0" kern="1200" dirty="0">
            <a:latin typeface="+mn-lt"/>
          </a:endParaRPr>
        </a:p>
      </dsp:txBody>
      <dsp:txXfrm>
        <a:off x="4496168" y="1109620"/>
        <a:ext cx="1195183" cy="76194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defRPr sz="1200"/>
            </a:lvl1pPr>
          </a:lstStyle>
          <a:p>
            <a:pPr>
              <a:defRPr/>
            </a:pPr>
            <a:endParaRPr lang="en-GB"/>
          </a:p>
        </p:txBody>
      </p:sp>
      <p:sp>
        <p:nvSpPr>
          <p:cNvPr id="154627" name="Rectangle 3"/>
          <p:cNvSpPr>
            <a:spLocks noGrp="1" noChangeArrowheads="1"/>
          </p:cNvSpPr>
          <p:nvPr>
            <p:ph type="dt" sz="quarter" idx="1"/>
          </p:nvPr>
        </p:nvSpPr>
        <p:spPr bwMode="auto">
          <a:xfrm>
            <a:off x="3848945"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defRPr sz="1200"/>
            </a:lvl1pPr>
          </a:lstStyle>
          <a:p>
            <a:pPr>
              <a:defRPr/>
            </a:pPr>
            <a:endParaRPr lang="en-GB"/>
          </a:p>
        </p:txBody>
      </p:sp>
      <p:sp>
        <p:nvSpPr>
          <p:cNvPr id="154628" name="Rectangle 4"/>
          <p:cNvSpPr>
            <a:spLocks noGrp="1" noChangeArrowheads="1"/>
          </p:cNvSpPr>
          <p:nvPr>
            <p:ph type="ftr" sz="quarter" idx="2"/>
          </p:nvPr>
        </p:nvSpPr>
        <p:spPr bwMode="auto">
          <a:xfrm>
            <a:off x="0"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defRPr sz="1200"/>
            </a:lvl1pPr>
          </a:lstStyle>
          <a:p>
            <a:pPr>
              <a:defRPr/>
            </a:pPr>
            <a:endParaRPr lang="en-GB"/>
          </a:p>
        </p:txBody>
      </p:sp>
      <p:sp>
        <p:nvSpPr>
          <p:cNvPr id="154629" name="Rectangle 5"/>
          <p:cNvSpPr>
            <a:spLocks noGrp="1" noChangeArrowheads="1"/>
          </p:cNvSpPr>
          <p:nvPr>
            <p:ph type="sldNum" sz="quarter" idx="3"/>
          </p:nvPr>
        </p:nvSpPr>
        <p:spPr bwMode="auto">
          <a:xfrm>
            <a:off x="3848945"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a:lvl1pPr>
          </a:lstStyle>
          <a:p>
            <a:pPr>
              <a:defRPr/>
            </a:pPr>
            <a:fld id="{4CA53201-0734-4970-B19D-D69FFF52A42F}" type="slidenum">
              <a:rPr lang="en-GB"/>
              <a:pPr>
                <a:defRPr/>
              </a:pPr>
              <a:t>‹#›</a:t>
            </a:fld>
            <a:endParaRPr lang="en-GB"/>
          </a:p>
        </p:txBody>
      </p:sp>
    </p:spTree>
    <p:extLst>
      <p:ext uri="{BB962C8B-B14F-4D97-AF65-F5344CB8AC3E}">
        <p14:creationId xmlns:p14="http://schemas.microsoft.com/office/powerpoint/2010/main" val="3334700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defRPr sz="1200"/>
            </a:lvl1pPr>
          </a:lstStyle>
          <a:p>
            <a:pPr>
              <a:defRPr/>
            </a:pPr>
            <a:endParaRPr lang="en-GB"/>
          </a:p>
        </p:txBody>
      </p:sp>
      <p:sp>
        <p:nvSpPr>
          <p:cNvPr id="95235" name="Rectangle 3"/>
          <p:cNvSpPr>
            <a:spLocks noGrp="1" noChangeArrowheads="1"/>
          </p:cNvSpPr>
          <p:nvPr>
            <p:ph type="dt" idx="1"/>
          </p:nvPr>
        </p:nvSpPr>
        <p:spPr bwMode="auto">
          <a:xfrm>
            <a:off x="3848945"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defRPr sz="1200"/>
            </a:lvl1pPr>
          </a:lstStyle>
          <a:p>
            <a:pPr>
              <a:defRPr/>
            </a:pPr>
            <a:endParaRPr lang="en-GB"/>
          </a:p>
        </p:txBody>
      </p:sp>
      <p:sp>
        <p:nvSpPr>
          <p:cNvPr id="4100" name="Rectangle 4"/>
          <p:cNvSpPr>
            <a:spLocks noGrp="1" noRot="1" noChangeAspect="1" noChangeArrowheads="1" noTextEdit="1"/>
          </p:cNvSpPr>
          <p:nvPr>
            <p:ph type="sldImg" idx="2"/>
          </p:nvPr>
        </p:nvSpPr>
        <p:spPr bwMode="auto">
          <a:xfrm>
            <a:off x="914400" y="746125"/>
            <a:ext cx="4965700" cy="3724275"/>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679133" y="4717733"/>
            <a:ext cx="5436236" cy="4468177"/>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5238" name="Rectangle 6"/>
          <p:cNvSpPr>
            <a:spLocks noGrp="1" noChangeArrowheads="1"/>
          </p:cNvSpPr>
          <p:nvPr>
            <p:ph type="ftr" sz="quarter" idx="4"/>
          </p:nvPr>
        </p:nvSpPr>
        <p:spPr bwMode="auto">
          <a:xfrm>
            <a:off x="0"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defRPr sz="1200"/>
            </a:lvl1pPr>
          </a:lstStyle>
          <a:p>
            <a:pPr>
              <a:defRPr/>
            </a:pPr>
            <a:endParaRPr lang="en-GB"/>
          </a:p>
        </p:txBody>
      </p:sp>
      <p:sp>
        <p:nvSpPr>
          <p:cNvPr id="95239" name="Rectangle 7"/>
          <p:cNvSpPr>
            <a:spLocks noGrp="1" noChangeArrowheads="1"/>
          </p:cNvSpPr>
          <p:nvPr>
            <p:ph type="sldNum" sz="quarter" idx="5"/>
          </p:nvPr>
        </p:nvSpPr>
        <p:spPr bwMode="auto">
          <a:xfrm>
            <a:off x="3848945"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a:lvl1pPr>
          </a:lstStyle>
          <a:p>
            <a:pPr>
              <a:defRPr/>
            </a:pPr>
            <a:fld id="{18B663D1-3CCE-4A50-BE70-BB48BD66DA1B}" type="slidenum">
              <a:rPr lang="en-GB"/>
              <a:pPr>
                <a:defRPr/>
              </a:pPr>
              <a:t>‹#›</a:t>
            </a:fld>
            <a:endParaRPr lang="en-GB"/>
          </a:p>
        </p:txBody>
      </p:sp>
    </p:spTree>
    <p:extLst>
      <p:ext uri="{BB962C8B-B14F-4D97-AF65-F5344CB8AC3E}">
        <p14:creationId xmlns:p14="http://schemas.microsoft.com/office/powerpoint/2010/main" val="28529047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a:t>
            </a:fld>
            <a:endParaRPr lang="en-GB"/>
          </a:p>
        </p:txBody>
      </p:sp>
    </p:spTree>
    <p:extLst>
      <p:ext uri="{BB962C8B-B14F-4D97-AF65-F5344CB8AC3E}">
        <p14:creationId xmlns:p14="http://schemas.microsoft.com/office/powerpoint/2010/main" val="420181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latin typeface="Arial" pitchFamily="34" charset="0"/>
                <a:ea typeface="Times New Roman" pitchFamily="18" charset="0"/>
                <a:cs typeface="Times New Roman" pitchFamily="18" charset="0"/>
              </a:rPr>
              <a:t>GIS mapping of SLM technologies options  at </a:t>
            </a:r>
            <a:r>
              <a:rPr lang="en-US" u="sng" dirty="0" err="1" smtClean="0">
                <a:latin typeface="Arial" pitchFamily="34" charset="0"/>
                <a:ea typeface="Times New Roman" pitchFamily="18" charset="0"/>
                <a:cs typeface="Times New Roman" pitchFamily="18" charset="0"/>
              </a:rPr>
              <a:t>subnational</a:t>
            </a:r>
            <a:r>
              <a:rPr lang="en-US" u="sng" dirty="0" smtClean="0">
                <a:latin typeface="Arial" pitchFamily="34" charset="0"/>
                <a:ea typeface="Times New Roman" pitchFamily="18" charset="0"/>
                <a:cs typeface="Times New Roman" pitchFamily="18" charset="0"/>
              </a:rPr>
              <a:t> level</a:t>
            </a:r>
            <a:r>
              <a:rPr lang="en-GB" dirty="0" smtClean="0">
                <a:latin typeface="Arial" pitchFamily="34" charset="0"/>
                <a:cs typeface="Arial" pitchFamily="34" charset="0"/>
              </a:rPr>
              <a:t/>
            </a:r>
            <a:br>
              <a:rPr lang="en-GB" dirty="0" smtClean="0">
                <a:latin typeface="Arial" pitchFamily="34" charset="0"/>
                <a:cs typeface="Arial" pitchFamily="34" charset="0"/>
              </a:rPr>
            </a:br>
            <a:r>
              <a:rPr lang="en-US" dirty="0" smtClean="0">
                <a:latin typeface="Arial" pitchFamily="34" charset="0"/>
                <a:ea typeface="Times New Roman" pitchFamily="18" charset="0"/>
                <a:cs typeface="Times New Roman" pitchFamily="18" charset="0"/>
              </a:rPr>
              <a:t>The selected SLM technologies were grouped for </a:t>
            </a:r>
            <a:r>
              <a:rPr lang="en-US" dirty="0" err="1" smtClean="0">
                <a:latin typeface="Arial" pitchFamily="34" charset="0"/>
                <a:ea typeface="Times New Roman" pitchFamily="18" charset="0"/>
                <a:cs typeface="Times New Roman" pitchFamily="18" charset="0"/>
              </a:rPr>
              <a:t>Kashkadarya</a:t>
            </a:r>
            <a:r>
              <a:rPr lang="en-US" dirty="0" smtClean="0">
                <a:latin typeface="Arial" pitchFamily="34" charset="0"/>
                <a:ea typeface="Times New Roman" pitchFamily="18" charset="0"/>
                <a:cs typeface="Times New Roman" pitchFamily="18" charset="0"/>
              </a:rPr>
              <a:t> and </a:t>
            </a:r>
            <a:r>
              <a:rPr lang="en-US" dirty="0" err="1" smtClean="0">
                <a:latin typeface="Arial" pitchFamily="34" charset="0"/>
                <a:ea typeface="Times New Roman" pitchFamily="18" charset="0"/>
                <a:cs typeface="Times New Roman" pitchFamily="18" charset="0"/>
              </a:rPr>
              <a:t>Djizak</a:t>
            </a:r>
            <a:r>
              <a:rPr lang="en-US" dirty="0" smtClean="0">
                <a:latin typeface="Arial" pitchFamily="34" charset="0"/>
                <a:ea typeface="Times New Roman" pitchFamily="18" charset="0"/>
                <a:cs typeface="Times New Roman" pitchFamily="18" charset="0"/>
              </a:rPr>
              <a:t> regions territory depending on natural and </a:t>
            </a:r>
            <a:r>
              <a:rPr lang="en-US" dirty="0" err="1" smtClean="0">
                <a:latin typeface="Arial" pitchFamily="34" charset="0"/>
                <a:ea typeface="Times New Roman" pitchFamily="18" charset="0"/>
                <a:cs typeface="Times New Roman" pitchFamily="18" charset="0"/>
              </a:rPr>
              <a:t>meliorative</a:t>
            </a:r>
            <a:r>
              <a:rPr lang="en-US" dirty="0" smtClean="0">
                <a:latin typeface="Arial" pitchFamily="34" charset="0"/>
                <a:ea typeface="Times New Roman" pitchFamily="18" charset="0"/>
                <a:cs typeface="Times New Roman" pitchFamily="18" charset="0"/>
              </a:rPr>
              <a:t> conditions and specific needs of improvement and reclamation of agricultural lands. Their distributions and costs of SLM options are illustrated in Map 7.1 and 7.2. </a:t>
            </a:r>
            <a:r>
              <a:rPr lang="en-GB" dirty="0" smtClean="0">
                <a:latin typeface="Arial" pitchFamily="34" charset="0"/>
                <a:cs typeface="Arial" pitchFamily="34" charset="0"/>
              </a:rPr>
              <a:t/>
            </a:r>
            <a:br>
              <a:rPr lang="en-GB" dirty="0" smtClean="0">
                <a:latin typeface="Arial" pitchFamily="34" charset="0"/>
                <a:cs typeface="Arial" pitchFamily="34" charset="0"/>
              </a:rPr>
            </a:br>
            <a:r>
              <a:rPr lang="en-US" dirty="0" smtClean="0">
                <a:solidFill>
                  <a:srgbClr val="212121"/>
                </a:solidFill>
                <a:latin typeface="Times New Roman" pitchFamily="18" charset="0"/>
                <a:ea typeface="Calibri" pitchFamily="34" charset="0"/>
                <a:cs typeface="Times New Roman" pitchFamily="18" charset="0"/>
              </a:rPr>
              <a:t>Resulted mapping of appropriate and acceptable SLM technology options is essential for management and planning of scaling out activities. </a:t>
            </a:r>
            <a:endParaRPr lang="en-GB" dirty="0" smtClean="0"/>
          </a:p>
          <a:p>
            <a:endParaRPr lang="en-GB"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16</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17</a:t>
            </a:fld>
            <a:endParaRPr lang="en-GB"/>
          </a:p>
        </p:txBody>
      </p:sp>
    </p:spTree>
    <p:extLst>
      <p:ext uri="{BB962C8B-B14F-4D97-AF65-F5344CB8AC3E}">
        <p14:creationId xmlns:p14="http://schemas.microsoft.com/office/powerpoint/2010/main" val="133991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marR="0" lvl="0" indent="-365125" algn="l" defTabSz="914400" rtl="0" eaLnBrk="1" fontAlgn="base" latinLnBrk="0" hangingPunct="1">
              <a:lnSpc>
                <a:spcPct val="107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C89800"/>
                </a:solidFill>
                <a:effectLst/>
                <a:uLnTx/>
                <a:uFillTx/>
                <a:latin typeface="Arial"/>
                <a:ea typeface="Calibri" panose="020F0502020204030204" pitchFamily="34" charset="0"/>
                <a:cs typeface="Times New Roman" panose="02020603050405020304" pitchFamily="18" charset="0"/>
              </a:rPr>
              <a:t>Demonstrated  4 </a:t>
            </a:r>
            <a:r>
              <a:rPr kumimoji="0" lang="es-EC" sz="2400" b="0" i="0" u="none" strike="noStrike" kern="0" cap="none" spc="0" normalizeH="0" baseline="0" noProof="0" dirty="0" smtClean="0">
                <a:ln>
                  <a:noFill/>
                </a:ln>
                <a:solidFill>
                  <a:srgbClr val="C89800"/>
                </a:solidFill>
                <a:effectLst/>
                <a:uLnTx/>
                <a:uFillTx/>
                <a:latin typeface="Arial" charset="0"/>
                <a:ea typeface="+mn-ea"/>
                <a:cs typeface="+mn-cs"/>
              </a:rPr>
              <a:t>SLM technologies  </a:t>
            </a:r>
            <a:r>
              <a:rPr kumimoji="0" lang="en-US" sz="2400" b="0" i="0" u="none" strike="noStrike" kern="1200" cap="none" spc="0" normalizeH="0" baseline="0" noProof="0" dirty="0" smtClean="0">
                <a:ln>
                  <a:noFill/>
                </a:ln>
                <a:solidFill>
                  <a:srgbClr val="C89800"/>
                </a:solidFill>
                <a:effectLst/>
                <a:uLnTx/>
                <a:uFillTx/>
                <a:latin typeface="Arial"/>
                <a:ea typeface="Calibri" panose="020F0502020204030204" pitchFamily="34" charset="0"/>
                <a:cs typeface="Times New Roman" panose="02020603050405020304" pitchFamily="18" charset="0"/>
              </a:rPr>
              <a:t>in the project demo sites in selected irrigated and rainfed landscapes.</a:t>
            </a:r>
            <a:endParaRPr kumimoji="0" lang="es-EC" sz="2400" b="0" i="0" u="none" strike="noStrike" kern="0" cap="none" spc="0" normalizeH="0" baseline="0" noProof="0" dirty="0">
              <a:ln>
                <a:noFill/>
              </a:ln>
              <a:solidFill>
                <a:srgbClr val="C89800"/>
              </a:solidFill>
              <a:effectLst/>
              <a:uLnTx/>
              <a:uFillTx/>
              <a:latin typeface="Arial"/>
              <a:ea typeface="+mn-ea"/>
              <a:cs typeface="+mn-cs"/>
            </a:endParaRPr>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18</a:t>
            </a:fld>
            <a:endParaRPr lang="en-GB"/>
          </a:p>
        </p:txBody>
      </p:sp>
    </p:spTree>
    <p:extLst>
      <p:ext uri="{BB962C8B-B14F-4D97-AF65-F5344CB8AC3E}">
        <p14:creationId xmlns:p14="http://schemas.microsoft.com/office/powerpoint/2010/main" val="395822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dirty="0" smtClean="0">
                <a:solidFill>
                  <a:srgbClr val="000000"/>
                </a:solidFill>
                <a:effectLst/>
                <a:latin typeface="Times New Roman"/>
                <a:ea typeface="SimSun"/>
              </a:rPr>
              <a:t>Local Level: Developing and up-scaling “learning by doing”/action-oriented approaches such as Farmer Field Schools (FFS) to promote and adapt SLM technologies and practices</a:t>
            </a:r>
            <a:endParaRPr lang="en-GB"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19</a:t>
            </a:fld>
            <a:endParaRPr lang="en-GB"/>
          </a:p>
        </p:txBody>
      </p:sp>
    </p:spTree>
    <p:extLst>
      <p:ext uri="{BB962C8B-B14F-4D97-AF65-F5344CB8AC3E}">
        <p14:creationId xmlns:p14="http://schemas.microsoft.com/office/powerpoint/2010/main" val="395591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GB"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20</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base" latinLnBrk="0" hangingPunct="1">
              <a:lnSpc>
                <a:spcPct val="100000"/>
              </a:lnSpc>
              <a:spcBef>
                <a:spcPct val="0"/>
              </a:spcBef>
              <a:spcAft>
                <a:spcPts val="0"/>
              </a:spcAft>
              <a:buClrTx/>
              <a:buSzTx/>
              <a:buFontTx/>
              <a:buNone/>
              <a:tabLst/>
              <a:defRPr/>
            </a:pPr>
            <a:r>
              <a:rPr lang="en-US" sz="1600" dirty="0" smtClean="0">
                <a:effectLst/>
                <a:latin typeface="Times New Roman"/>
                <a:ea typeface="Calibri"/>
              </a:rPr>
              <a:t>This tool suggests a stepwise process for designing the DS-SLM Mainstreaming Strategy focusing on the key decision making processes, including national policies, planning and financial mechanisms through adoption of </a:t>
            </a:r>
            <a:r>
              <a:rPr lang="en-US" sz="1600" dirty="0" err="1" smtClean="0">
                <a:effectLst/>
                <a:latin typeface="Times New Roman"/>
                <a:ea typeface="Calibri"/>
              </a:rPr>
              <a:t>th</a:t>
            </a:r>
            <a:r>
              <a:rPr kumimoji="0" lang="en-US" sz="1600" b="0" i="1" u="none" strike="noStrike" kern="1200" cap="none" spc="0" normalizeH="0" baseline="0" noProof="0" dirty="0" smtClean="0">
                <a:ln>
                  <a:noFill/>
                </a:ln>
                <a:solidFill>
                  <a:srgbClr val="002060">
                    <a:lumMod val="75000"/>
                    <a:lumOff val="25000"/>
                  </a:srgbClr>
                </a:solidFill>
                <a:effectLst/>
                <a:uLnTx/>
                <a:uFillTx/>
                <a:latin typeface="Calibri" pitchFamily="34" charset="0"/>
                <a:ea typeface="Calibri"/>
                <a:cs typeface="Calibri" pitchFamily="34" charset="0"/>
              </a:rPr>
              <a:t>e following steps : 1) Barriers for SLM implementation and scaling out, 2) Decision-making processes, 3) Mainstreaming objectives and activities, 4) Stakeholder and institutional mapping,</a:t>
            </a:r>
            <a:r>
              <a:rPr lang="en-US" sz="1600" dirty="0" smtClean="0">
                <a:effectLst/>
                <a:latin typeface="Times New Roman"/>
                <a:ea typeface="Calibri"/>
              </a:rPr>
              <a:t> и 5) Action Plan.</a:t>
            </a:r>
            <a:endParaRPr kumimoji="0" lang="en-US" sz="1600" b="1" i="1" u="none" strike="noStrike" kern="1200" cap="none" spc="0" normalizeH="0" baseline="0" noProof="0" dirty="0" smtClean="0">
              <a:ln>
                <a:noFill/>
              </a:ln>
              <a:solidFill>
                <a:srgbClr val="002060">
                  <a:lumMod val="75000"/>
                  <a:lumOff val="25000"/>
                </a:srgbClr>
              </a:solidFill>
              <a:effectLst/>
              <a:uLnTx/>
              <a:uFillTx/>
              <a:latin typeface="Calibri" panose="020F0502020204030204" pitchFamily="34" charset="0"/>
              <a:ea typeface="Calibri" panose="020F0502020204030204"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18B663D1-3CCE-4A50-BE70-BB48BD66DA1B}" type="slidenum">
              <a:rPr lang="en-GB" smtClean="0"/>
              <a:pPr>
                <a:defRPr/>
              </a:pPr>
              <a:t>23</a:t>
            </a:fld>
            <a:endParaRPr lang="en-GB"/>
          </a:p>
        </p:txBody>
      </p:sp>
    </p:spTree>
    <p:extLst>
      <p:ext uri="{BB962C8B-B14F-4D97-AF65-F5344CB8AC3E}">
        <p14:creationId xmlns:p14="http://schemas.microsoft.com/office/powerpoint/2010/main" val="1692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solidFill>
                  <a:srgbClr val="002060"/>
                </a:solidFill>
              </a:rPr>
              <a:t>Objective</a:t>
            </a:r>
            <a:r>
              <a:rPr lang="en-GB" b="1" dirty="0" smtClean="0">
                <a:solidFill>
                  <a:srgbClr val="002060"/>
                </a:solidFill>
                <a:ea typeface="Times New Roman"/>
              </a:rPr>
              <a:t>: </a:t>
            </a:r>
            <a:r>
              <a:rPr lang="en-GB" dirty="0" smtClean="0">
                <a:solidFill>
                  <a:srgbClr val="002060"/>
                </a:solidFill>
                <a:ea typeface="Times New Roman"/>
              </a:rPr>
              <a:t>To assist the Government of Uzbekistan to </a:t>
            </a:r>
            <a:r>
              <a:rPr lang="en-GB" dirty="0" smtClean="0">
                <a:solidFill>
                  <a:srgbClr val="002060"/>
                </a:solidFill>
              </a:rPr>
              <a:t>increase the provision of ecosystem services and enhance food security in the project area  affected by DLDD through the promotion of SLM, integrated management, and efficiency in the use of natural resources.</a:t>
            </a:r>
            <a:r>
              <a:rPr lang="en-GB" dirty="0" smtClean="0">
                <a:solidFill>
                  <a:srgbClr val="002060"/>
                </a:solidFill>
                <a:ea typeface="Times New Roman"/>
              </a:rPr>
              <a:t> </a:t>
            </a:r>
            <a:r>
              <a:rPr lang="en-US" dirty="0" smtClean="0">
                <a:solidFill>
                  <a:srgbClr val="002060"/>
                </a:solidFill>
                <a:ea typeface="Calibri"/>
              </a:rPr>
              <a:t> </a:t>
            </a:r>
            <a:r>
              <a:rPr lang="en-US" dirty="0" smtClean="0">
                <a:solidFill>
                  <a:srgbClr val="002060"/>
                </a:solidFill>
                <a:ea typeface="Times New Roman"/>
              </a:rPr>
              <a:t> </a:t>
            </a:r>
          </a:p>
          <a:p>
            <a:pPr marL="0" marR="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The project is completely in full accordance with key national </a:t>
            </a:r>
            <a:r>
              <a:rPr kumimoji="0" lang="en-US" sz="1200" b="0" i="0" u="none" strike="noStrike" kern="1200" cap="none" spc="0" normalizeH="0" baseline="0" noProof="0" dirty="0" smtClean="0">
                <a:ln>
                  <a:noFill/>
                </a:ln>
                <a:solidFill>
                  <a:srgbClr val="000000"/>
                </a:solidFill>
                <a:effectLst/>
                <a:uLnTx/>
                <a:uFillTx/>
                <a:latin typeface="Calibri"/>
                <a:ea typeface="Tahoma" pitchFamily="34" charset="0"/>
                <a:cs typeface="Tahoma" pitchFamily="34" charset="0"/>
              </a:rPr>
              <a:t>priorities to ensure protection  of the environment and natural resource use </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that were articulated in NAP UNCCD (1999),  CACILM NPF on SLM (2006, 2009 and Welfare Improvement Strategy until 2015.    The project is </a:t>
            </a:r>
            <a:r>
              <a:rPr kumimoji="0" lang="en-AU" sz="1200" b="0" i="0" u="none" strike="noStrike" kern="1200" cap="none" spc="0" normalizeH="0" baseline="0" noProof="0" dirty="0" smtClean="0">
                <a:ln>
                  <a:noFill/>
                </a:ln>
                <a:solidFill>
                  <a:srgbClr val="000000"/>
                </a:solidFill>
                <a:effectLst/>
                <a:uLnTx/>
                <a:uFillTx/>
                <a:latin typeface="Arial" charset="0"/>
                <a:ea typeface="+mn-ea"/>
                <a:cs typeface="+mn-cs"/>
              </a:rPr>
              <a:t>supports priorities of </a:t>
            </a:r>
            <a:r>
              <a:rPr kumimoji="0" lang="en-US" sz="1200" b="0" i="0" u="none" strike="noStrike" kern="1200" cap="none" spc="0" normalizeH="0" baseline="0" noProof="0" dirty="0" smtClean="0">
                <a:ln>
                  <a:noFill/>
                </a:ln>
                <a:solidFill>
                  <a:prstClr val="black"/>
                </a:solidFill>
                <a:effectLst/>
                <a:uLnTx/>
                <a:uFillTx/>
                <a:latin typeface="Arial" charset="0"/>
                <a:ea typeface="Tahoma" pitchFamily="34" charset="0"/>
                <a:cs typeface="Tahoma" pitchFamily="34" charset="0"/>
              </a:rPr>
              <a:t>Strategy of Actions for 5 priority development directions for the period 2017-2021 approved by the President of the Republic of Uzbekistan  (2 February, 2018)  in line with the Target 3: Modernization and intensification of agricultural  development  and Concepcion on development of agricultural complex of Uzbekistan 2030.</a:t>
            </a:r>
            <a:endParaRPr lang="ru-RU" dirty="0" smtClean="0">
              <a:solidFill>
                <a:srgbClr val="002060"/>
              </a:solidFill>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01295" algn="just">
              <a:lnSpc>
                <a:spcPct val="106000"/>
              </a:lnSpc>
              <a:spcAft>
                <a:spcPts val="0"/>
              </a:spcAft>
            </a:pPr>
            <a:r>
              <a:rPr lang="en-US" sz="1200" dirty="0" smtClean="0">
                <a:effectLst/>
                <a:latin typeface="Times New Roman"/>
                <a:ea typeface="Calibri"/>
                <a:cs typeface="Times New Roman"/>
              </a:rPr>
              <a:t>Republic Uzbekistan is situated in the heart of Central Asia within the Aral Sea basin. Almost 80% of the country area is comprised of deserts and semi-deserts, including Kyzylkum, the largest desert of Central Asia. According to the UNEP aridity indexes, most of Uzbekistan territory, except for the foothills and mountains, is classified as a drought zone and is therefore very susceptible to land degradation and desertification. </a:t>
            </a:r>
            <a:endParaRPr lang="en-US" sz="1200" dirty="0" smtClean="0">
              <a:effectLst/>
              <a:latin typeface="Times New Roman"/>
              <a:ea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Among the most important issues concerning the management of natural resources in Uzbekistan is a need to enhance  mainstreaming and scaling out of SLM best practices to mitigate of DLDD and improving of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agroecosystem</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services  at all levels.</a:t>
            </a:r>
            <a:r>
              <a:rPr kumimoji="0" lang="tr-TR" sz="1200" b="0" i="0" u="none" strike="noStrike" kern="1200" cap="none" spc="0" normalizeH="0" baseline="0" noProof="0" dirty="0" smtClean="0">
                <a:ln>
                  <a:noFill/>
                </a:ln>
                <a:solidFill>
                  <a:prstClr val="black"/>
                </a:solidFill>
                <a:effectLst/>
                <a:uLnTx/>
                <a:uFillTx/>
                <a:latin typeface="Calibri"/>
                <a:ea typeface="+mn-ea"/>
                <a:cs typeface="+mn-cs"/>
              </a:rPr>
              <a:t> </a:t>
            </a:r>
          </a:p>
          <a:p>
            <a:pPr indent="201295" algn="just">
              <a:lnSpc>
                <a:spcPct val="106000"/>
              </a:lnSpc>
              <a:spcAft>
                <a:spcPts val="0"/>
              </a:spcAft>
            </a:pPr>
            <a:endParaRPr lang="en-GB" sz="1200" dirty="0" smtClean="0">
              <a:effectLst/>
              <a:latin typeface="Calibri"/>
              <a:ea typeface="Calibri"/>
              <a:cs typeface="Times New Roman"/>
            </a:endParaRPr>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6</a:t>
            </a:fld>
            <a:endParaRPr lang="en-GB"/>
          </a:p>
        </p:txBody>
      </p:sp>
    </p:spTree>
    <p:extLst>
      <p:ext uri="{BB962C8B-B14F-4D97-AF65-F5344CB8AC3E}">
        <p14:creationId xmlns:p14="http://schemas.microsoft.com/office/powerpoint/2010/main" val="9218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just" defTabSz="914400" rtl="0" eaLnBrk="1" fontAlgn="base" latinLnBrk="0" hangingPunct="1">
              <a:lnSpc>
                <a:spcPct val="100000"/>
              </a:lnSpc>
              <a:spcBef>
                <a:spcPct val="0"/>
              </a:spcBef>
              <a:spcAft>
                <a:spcPct val="0"/>
              </a:spcAft>
              <a:buClr>
                <a:srgbClr val="002060"/>
              </a:buClr>
              <a:buSzTx/>
              <a:buFont typeface="Wingdings" pitchFamily="2" charset="2"/>
              <a:buNone/>
              <a:tabLst/>
              <a:defRPr/>
            </a:pPr>
            <a:r>
              <a:rPr lang="en-US" dirty="0" smtClean="0"/>
              <a:t>National  land degradation and SLM assessment  has been conducted using the LADA-WOCAT tools and </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DPSIR, PLUD </a:t>
            </a:r>
            <a:r>
              <a:rPr lang="en-US" dirty="0" smtClean="0"/>
              <a:t>analysis, which is based on LUS and selected districts/landscapes  and local communities. </a:t>
            </a:r>
          </a:p>
          <a:p>
            <a:pPr marL="0" marR="0" lvl="0" indent="0" algn="just" defTabSz="914400" rtl="0" eaLnBrk="1" fontAlgn="base" latinLnBrk="0" hangingPunct="1">
              <a:lnSpc>
                <a:spcPct val="100000"/>
              </a:lnSpc>
              <a:spcBef>
                <a:spcPct val="0"/>
              </a:spcBef>
              <a:spcAft>
                <a:spcPct val="0"/>
              </a:spcAft>
              <a:buClr>
                <a:srgbClr val="002060"/>
              </a:buClr>
              <a:buSzTx/>
              <a:buFont typeface="Wingdings" pitchFamily="2" charset="2"/>
              <a:buNone/>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mn-cs"/>
              </a:rPr>
              <a:t>Activities:  </a:t>
            </a:r>
          </a:p>
          <a:p>
            <a:pPr marL="144000" marR="0" lvl="0" indent="457200" algn="just" defTabSz="914400" rtl="0" eaLnBrk="1" fontAlgn="base" latinLnBrk="0" hangingPunct="1">
              <a:lnSpc>
                <a:spcPct val="100000"/>
              </a:lnSpc>
              <a:spcBef>
                <a:spcPct val="0"/>
              </a:spcBef>
              <a:spcAft>
                <a:spcPct val="0"/>
              </a:spcAft>
              <a:buClr>
                <a:srgbClr val="002060"/>
              </a:buClr>
              <a:buSzTx/>
              <a:buFont typeface="Wingdings" pitchFamily="2" charset="2"/>
              <a:buChar char="Ø"/>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C</a:t>
            </a:r>
            <a:r>
              <a:rPr kumimoji="0" lang="en-US" sz="1200" b="0" i="1" u="none" strike="noStrike" kern="1200" cap="none" spc="0" normalizeH="0" baseline="0" noProof="0" dirty="0" smtClean="0">
                <a:ln>
                  <a:noFill/>
                </a:ln>
                <a:solidFill>
                  <a:srgbClr val="000000"/>
                </a:solidFill>
                <a:effectLst/>
                <a:uLnTx/>
                <a:uFillTx/>
                <a:latin typeface="Arial" charset="0"/>
                <a:ea typeface="+mn-ea"/>
                <a:cs typeface="+mn-cs"/>
              </a:rPr>
              <a:t>ollection secondary information, analysis legal and institutional frameworks,  and  identify needs and gaps at national and sub-national level </a:t>
            </a:r>
            <a:endParaRPr kumimoji="0" lang="ru-RU"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44000" marR="0" lvl="0" indent="457200" algn="just" defTabSz="914400" rtl="0" eaLnBrk="1" fontAlgn="base" latinLnBrk="0" hangingPunct="1">
              <a:lnSpc>
                <a:spcPct val="100000"/>
              </a:lnSpc>
              <a:spcBef>
                <a:spcPct val="0"/>
              </a:spcBef>
              <a:spcAft>
                <a:spcPct val="0"/>
              </a:spcAft>
              <a:buClr>
                <a:srgbClr val="002060"/>
              </a:buClr>
              <a:buSzTx/>
              <a:buFont typeface="Wingdings" pitchFamily="2" charset="2"/>
              <a:buChar char="Ø"/>
              <a:tabLst/>
              <a:defRPr/>
            </a:pPr>
            <a:r>
              <a:rPr kumimoji="0" lang="en-US" sz="1200" b="0" i="1" u="none" strike="noStrike" kern="1200" cap="none" spc="0" normalizeH="0" baseline="0" noProof="0" dirty="0" smtClean="0">
                <a:ln>
                  <a:noFill/>
                </a:ln>
                <a:solidFill>
                  <a:srgbClr val="000000"/>
                </a:solidFill>
                <a:effectLst/>
                <a:uLnTx/>
                <a:uFillTx/>
                <a:latin typeface="Arial" charset="0"/>
                <a:ea typeface="+mn-ea"/>
                <a:cs typeface="+mn-cs"/>
              </a:rPr>
              <a:t>Local field diagnostic to assess and mapping of LD/LUS </a:t>
            </a:r>
            <a:r>
              <a:rPr kumimoji="0" lang="en-GB" sz="1200" b="0" i="1" u="none" strike="noStrike" kern="1200" cap="none" spc="0" normalizeH="0" baseline="0" noProof="0" dirty="0" smtClean="0">
                <a:ln>
                  <a:noFill/>
                </a:ln>
                <a:solidFill>
                  <a:srgbClr val="000000"/>
                </a:solidFill>
                <a:effectLst/>
                <a:uLnTx/>
                <a:uFillTx/>
                <a:latin typeface="Arial" charset="0"/>
                <a:ea typeface="+mn-ea"/>
                <a:cs typeface="+mn-cs"/>
              </a:rPr>
              <a:t>at sub-national level</a:t>
            </a:r>
          </a:p>
          <a:p>
            <a:pPr marL="144000" marR="0" lvl="0" indent="457200" algn="just" defTabSz="914400" rtl="0" eaLnBrk="1" fontAlgn="base" latinLnBrk="0" hangingPunct="1">
              <a:lnSpc>
                <a:spcPct val="100000"/>
              </a:lnSpc>
              <a:spcBef>
                <a:spcPct val="0"/>
              </a:spcBef>
              <a:spcAft>
                <a:spcPct val="0"/>
              </a:spcAft>
              <a:buClr>
                <a:srgbClr val="002060"/>
              </a:buClr>
              <a:buSzTx/>
              <a:buFont typeface="Wingdings" pitchFamily="2" charset="2"/>
              <a:buChar char="Ø"/>
              <a:tabLst/>
              <a:defRPr/>
            </a:pPr>
            <a:r>
              <a:rPr kumimoji="0" lang="en-US" sz="1200" b="0" i="1" u="none" strike="noStrike" kern="1200" cap="none" spc="0" normalizeH="0" baseline="0" noProof="0" dirty="0" smtClean="0">
                <a:ln>
                  <a:noFill/>
                </a:ln>
                <a:solidFill>
                  <a:srgbClr val="000000"/>
                </a:solidFill>
                <a:effectLst/>
                <a:uLnTx/>
                <a:uFillTx/>
                <a:latin typeface="Arial" charset="0"/>
                <a:ea typeface="+mn-ea"/>
                <a:cs typeface="+mn-cs"/>
              </a:rPr>
              <a:t>Review of SLM policies, programs and projects and financing mechanisms </a:t>
            </a:r>
          </a:p>
          <a:p>
            <a:pPr marL="144000" marR="0" lvl="0" indent="457200" algn="just" defTabSz="914400" rtl="0" eaLnBrk="1" fontAlgn="base" latinLnBrk="0" hangingPunct="1">
              <a:lnSpc>
                <a:spcPct val="100000"/>
              </a:lnSpc>
              <a:spcBef>
                <a:spcPct val="0"/>
              </a:spcBef>
              <a:spcAft>
                <a:spcPct val="0"/>
              </a:spcAft>
              <a:buClr>
                <a:srgbClr val="002060"/>
              </a:buClr>
              <a:buSzTx/>
              <a:buFont typeface="Wingdings" pitchFamily="2" charset="2"/>
              <a:buChar char="Ø"/>
              <a:tabLst/>
              <a:defRPr/>
            </a:pPr>
            <a:r>
              <a:rPr kumimoji="0" lang="en-US" sz="1200" b="0" i="1" u="none" strike="noStrike" kern="1200" cap="none" spc="0" normalizeH="0" baseline="0" noProof="0" dirty="0" smtClean="0">
                <a:ln>
                  <a:noFill/>
                </a:ln>
                <a:solidFill>
                  <a:srgbClr val="000000"/>
                </a:solidFill>
                <a:effectLst/>
                <a:uLnTx/>
                <a:uFillTx/>
                <a:latin typeface="Arial" charset="0"/>
                <a:ea typeface="+mn-ea"/>
                <a:cs typeface="+mn-cs"/>
              </a:rPr>
              <a:t>Progress report, summarizing the results of the DLDD and SLM assessment  and mapping at national and sub-national level.</a:t>
            </a:r>
          </a:p>
          <a:p>
            <a:pPr>
              <a:buClr>
                <a:srgbClr val="002060"/>
              </a:buClr>
              <a:buFont typeface="Wingdings" pitchFamily="2" charset="2"/>
              <a:buChar char="v"/>
            </a:pPr>
            <a:endParaRPr lang="ru-RU" dirty="0" smtClean="0"/>
          </a:p>
          <a:p>
            <a:pPr>
              <a:buFont typeface="Wingdings" pitchFamily="2" charset="2"/>
              <a:buChar char="v"/>
            </a:pPr>
            <a:endParaRPr lang="en-US" dirty="0" smtClean="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B663D1-3CCE-4A50-BE70-BB48BD66DA1B}" type="slidenum">
              <a:rPr lang="en-GB" smtClean="0"/>
              <a:pPr>
                <a:defRPr/>
              </a:pPr>
              <a:t>8</a:t>
            </a:fld>
            <a:endParaRPr lang="en-GB"/>
          </a:p>
        </p:txBody>
      </p:sp>
    </p:spTree>
    <p:extLst>
      <p:ext uri="{BB962C8B-B14F-4D97-AF65-F5344CB8AC3E}">
        <p14:creationId xmlns:p14="http://schemas.microsoft.com/office/powerpoint/2010/main" val="263836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8B663D1-3CCE-4A50-BE70-BB48BD66DA1B}"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263836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spcAft>
                <a:spcPts val="600"/>
              </a:spcAft>
              <a:tabLst>
                <a:tab pos="2971800" algn="ctr"/>
                <a:tab pos="4711700" algn="l"/>
              </a:tabLst>
            </a:pPr>
            <a:r>
              <a:rPr lang="en-US" dirty="0" smtClean="0">
                <a:effectLst/>
                <a:latin typeface="Times New Roman"/>
              </a:rPr>
              <a:t>Under the collaboration of Global Soil Partnership of FAO and World Soil Information (ISRIC), a soil organic carbon  mapping  has been performed by DS-SLM team to evaluate soil carbon of the whole territory of Uzbekistan. </a:t>
            </a:r>
            <a:endParaRPr lang="en-GB" dirty="0" smtClean="0">
              <a:effectLst/>
            </a:endParaRPr>
          </a:p>
          <a:p>
            <a:endParaRPr lang="en-GB"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14</a:t>
            </a:fld>
            <a:endParaRPr lang="en-GB"/>
          </a:p>
        </p:txBody>
      </p:sp>
    </p:spTree>
    <p:extLst>
      <p:ext uri="{BB962C8B-B14F-4D97-AF65-F5344CB8AC3E}">
        <p14:creationId xmlns:p14="http://schemas.microsoft.com/office/powerpoint/2010/main" val="23560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kern="1200" dirty="0" smtClean="0">
                <a:solidFill>
                  <a:schemeClr val="tx1"/>
                </a:solidFill>
                <a:latin typeface="Arial" charset="0"/>
                <a:ea typeface="+mn-ea"/>
                <a:cs typeface="Arial" pitchFamily="34" charset="0"/>
              </a:rPr>
              <a:t> </a:t>
            </a:r>
            <a:r>
              <a:rPr lang="en-US" sz="1200" b="0" kern="1200" dirty="0" smtClean="0">
                <a:solidFill>
                  <a:schemeClr val="tx1"/>
                </a:solidFill>
                <a:latin typeface="Arial" charset="0"/>
                <a:ea typeface="+mn-ea"/>
                <a:cs typeface="Arial" pitchFamily="34" charset="0"/>
              </a:rPr>
              <a:t>- </a:t>
            </a:r>
            <a:r>
              <a:rPr lang="en-US" sz="1200" b="1" i="1" kern="1200" dirty="0" smtClean="0">
                <a:solidFill>
                  <a:schemeClr val="accent2">
                    <a:lumMod val="90000"/>
                    <a:lumOff val="10000"/>
                  </a:schemeClr>
                </a:solidFill>
                <a:latin typeface="Arial" charset="0"/>
                <a:ea typeface="Calibri" pitchFamily="34" charset="0"/>
                <a:cs typeface="Times New Roman" pitchFamily="18" charset="0"/>
              </a:rPr>
              <a:t>Preparation of </a:t>
            </a:r>
            <a:r>
              <a:rPr lang="en-US" sz="1200" b="1" i="1" kern="1200" dirty="0" smtClean="0">
                <a:solidFill>
                  <a:schemeClr val="accent2">
                    <a:lumMod val="90000"/>
                    <a:lumOff val="10000"/>
                  </a:schemeClr>
                </a:solidFill>
                <a:latin typeface="Arial" charset="0"/>
                <a:ea typeface="+mn-ea"/>
                <a:cs typeface="Arial" pitchFamily="34" charset="0"/>
              </a:rPr>
              <a:t>t</a:t>
            </a:r>
            <a:r>
              <a:rPr lang="en-US" sz="1200" b="1" i="1" kern="1200" dirty="0" smtClean="0">
                <a:solidFill>
                  <a:schemeClr val="accent2">
                    <a:lumMod val="90000"/>
                    <a:lumOff val="10000"/>
                  </a:schemeClr>
                </a:solidFill>
                <a:latin typeface="Arial" charset="0"/>
                <a:ea typeface="Calibri" pitchFamily="34" charset="0"/>
                <a:cs typeface="Times New Roman" pitchFamily="18" charset="0"/>
              </a:rPr>
              <a:t>he general list of technologies</a:t>
            </a:r>
            <a:r>
              <a:rPr lang="en-US" sz="1200" b="0" i="1" kern="1200" dirty="0" smtClean="0">
                <a:solidFill>
                  <a:schemeClr val="tx1"/>
                </a:solidFill>
                <a:latin typeface="Arial" charset="0"/>
                <a:ea typeface="Calibri" pitchFamily="34" charset="0"/>
                <a:cs typeface="Times New Roman" pitchFamily="18" charset="0"/>
              </a:rPr>
              <a:t>, which including of 60 SLM technologies and 5 approaches,  were based on  the systematization of available  information and  outputs of  SLM projects  at all levels;</a:t>
            </a:r>
            <a:br>
              <a:rPr lang="en-US" sz="1200" b="0" i="1" kern="1200" dirty="0" smtClean="0">
                <a:solidFill>
                  <a:schemeClr val="tx1"/>
                </a:solidFill>
                <a:latin typeface="Arial" charset="0"/>
                <a:ea typeface="Calibri" pitchFamily="34" charset="0"/>
                <a:cs typeface="Times New Roman" pitchFamily="18" charset="0"/>
              </a:rPr>
            </a:br>
            <a:r>
              <a:rPr lang="en-US" sz="1200" b="0" i="1" kern="1200" dirty="0" smtClean="0">
                <a:solidFill>
                  <a:schemeClr val="tx1"/>
                </a:solidFill>
                <a:latin typeface="Arial" charset="0"/>
                <a:ea typeface="Calibri" pitchFamily="34" charset="0"/>
                <a:cs typeface="Times New Roman" pitchFamily="18" charset="0"/>
              </a:rPr>
              <a:t> </a:t>
            </a:r>
            <a:r>
              <a:rPr lang="en-US" sz="1200" i="1" kern="1200" dirty="0" smtClean="0">
                <a:solidFill>
                  <a:schemeClr val="tx1"/>
                </a:solidFill>
                <a:latin typeface="Arial" charset="0"/>
                <a:ea typeface="+mn-ea"/>
                <a:cs typeface="Times New Roman" pitchFamily="18" charset="0"/>
              </a:rPr>
              <a:t>- </a:t>
            </a:r>
            <a:r>
              <a:rPr lang="en-US" sz="1200" b="1" i="1" kern="1200" dirty="0" smtClean="0">
                <a:solidFill>
                  <a:schemeClr val="accent2">
                    <a:lumMod val="90000"/>
                    <a:lumOff val="10000"/>
                  </a:schemeClr>
                </a:solidFill>
                <a:latin typeface="Arial" charset="0"/>
                <a:ea typeface="+mn-ea"/>
                <a:cs typeface="Times New Roman" pitchFamily="18" charset="0"/>
              </a:rPr>
              <a:t>S</a:t>
            </a:r>
            <a:r>
              <a:rPr lang="en-US" sz="1200" b="1" i="1" kern="1200" dirty="0" smtClean="0">
                <a:solidFill>
                  <a:schemeClr val="accent2">
                    <a:lumMod val="90000"/>
                    <a:lumOff val="10000"/>
                  </a:schemeClr>
                </a:solidFill>
                <a:latin typeface="Arial" charset="0"/>
                <a:ea typeface="Calibri" pitchFamily="34" charset="0"/>
                <a:cs typeface="Times New Roman" pitchFamily="18" charset="0"/>
              </a:rPr>
              <a:t>creening of the general list of T&amp;A  </a:t>
            </a:r>
            <a:r>
              <a:rPr lang="en-US" sz="1200" b="0" i="1" kern="1200" dirty="0" smtClean="0">
                <a:solidFill>
                  <a:schemeClr val="tx1"/>
                </a:solidFill>
                <a:latin typeface="Arial" charset="0"/>
                <a:ea typeface="Calibri" pitchFamily="34" charset="0"/>
                <a:cs typeface="Times New Roman" pitchFamily="18" charset="0"/>
              </a:rPr>
              <a:t>and compiling of</a:t>
            </a:r>
            <a:r>
              <a:rPr lang="en-US" sz="1200" i="1" kern="1200" dirty="0" smtClean="0">
                <a:solidFill>
                  <a:schemeClr val="tx1"/>
                </a:solidFill>
                <a:latin typeface="Arial" charset="0"/>
                <a:ea typeface="Calibri" pitchFamily="34" charset="0"/>
                <a:cs typeface="Times New Roman" pitchFamily="18" charset="0"/>
              </a:rPr>
              <a:t> </a:t>
            </a:r>
            <a:r>
              <a:rPr lang="en-US" sz="1200" b="0" i="1" kern="1200" dirty="0" smtClean="0">
                <a:solidFill>
                  <a:schemeClr val="tx1"/>
                </a:solidFill>
                <a:latin typeface="Arial" charset="0"/>
                <a:ea typeface="Calibri" pitchFamily="34" charset="0"/>
                <a:cs typeface="Times New Roman" pitchFamily="18" charset="0"/>
              </a:rPr>
              <a:t>selected list of SLM T&amp;A, including (39 T&amp;A) to follow-up evaluation and discussion with target groups; </a:t>
            </a:r>
            <a:br>
              <a:rPr lang="en-US" sz="1200" b="0" i="1" kern="1200" dirty="0" smtClean="0">
                <a:solidFill>
                  <a:schemeClr val="tx1"/>
                </a:solidFill>
                <a:latin typeface="Arial" charset="0"/>
                <a:ea typeface="Calibri" pitchFamily="34" charset="0"/>
                <a:cs typeface="Times New Roman" pitchFamily="18" charset="0"/>
              </a:rPr>
            </a:br>
            <a:r>
              <a:rPr lang="en-US" sz="1200" i="1" kern="1200" dirty="0" smtClean="0">
                <a:solidFill>
                  <a:schemeClr val="tx1"/>
                </a:solidFill>
                <a:latin typeface="Arial" charset="0"/>
                <a:ea typeface="+mn-ea"/>
                <a:cs typeface="Times New Roman" pitchFamily="18" charset="0"/>
              </a:rPr>
              <a:t>- </a:t>
            </a:r>
            <a:r>
              <a:rPr lang="en-US" sz="1200" b="1" i="1" kern="1200" dirty="0" smtClean="0">
                <a:solidFill>
                  <a:schemeClr val="accent2">
                    <a:lumMod val="90000"/>
                    <a:lumOff val="10000"/>
                  </a:schemeClr>
                </a:solidFill>
                <a:latin typeface="Arial" charset="0"/>
                <a:ea typeface="+mn-ea"/>
                <a:cs typeface="Times New Roman" pitchFamily="18" charset="0"/>
              </a:rPr>
              <a:t>Development </a:t>
            </a:r>
            <a:r>
              <a:rPr lang="en-US" sz="1200" b="1" i="1" dirty="0" smtClean="0">
                <a:solidFill>
                  <a:schemeClr val="accent2">
                    <a:lumMod val="90000"/>
                    <a:lumOff val="10000"/>
                  </a:schemeClr>
                </a:solidFill>
                <a:ea typeface="Calibri" pitchFamily="34" charset="0"/>
                <a:cs typeface="Times New Roman" pitchFamily="18" charset="0"/>
              </a:rPr>
              <a:t>and prioritization </a:t>
            </a:r>
            <a:r>
              <a:rPr lang="en-US" sz="1200" b="0" i="1" kern="1200" dirty="0" smtClean="0">
                <a:solidFill>
                  <a:schemeClr val="tx1"/>
                </a:solidFill>
                <a:latin typeface="Arial" charset="0"/>
                <a:ea typeface="+mn-ea"/>
                <a:cs typeface="Times New Roman" pitchFamily="18" charset="0"/>
              </a:rPr>
              <a:t>of t</a:t>
            </a:r>
            <a:r>
              <a:rPr lang="en-US" sz="1200" b="0" i="1" kern="1200" dirty="0" smtClean="0">
                <a:solidFill>
                  <a:schemeClr val="tx1"/>
                </a:solidFill>
                <a:latin typeface="Arial" charset="0"/>
                <a:ea typeface="Calibri" pitchFamily="34" charset="0"/>
                <a:cs typeface="Times New Roman" pitchFamily="18" charset="0"/>
              </a:rPr>
              <a:t>he final list of  SLM technologies and approaches was compiled with national and sub-national experts and organizations in the frame of «National SLM Delivery Capacity Building Workshop». </a:t>
            </a:r>
            <a:endParaRPr lang="en-US" sz="1200" b="0" dirty="0" smtClean="0">
              <a:solidFill>
                <a:srgbClr val="000000"/>
              </a:solidFill>
              <a:effectLst/>
              <a:latin typeface="Times New Roman"/>
              <a:ea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000000"/>
              </a:solidFill>
              <a:effectLst/>
              <a:latin typeface="Times New Roman"/>
              <a:ea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effectLst/>
                <a:latin typeface="Times New Roman"/>
                <a:ea typeface="Times New Roman"/>
              </a:rPr>
              <a:t>Participatory analysis of SLM options for implementation, </a:t>
            </a:r>
            <a:r>
              <a:rPr kumimoji="0" lang="en-GB" sz="1200" b="0" i="0" u="none" strike="noStrike" kern="1200" cap="none" spc="0" normalizeH="0" baseline="0" noProof="0" dirty="0" smtClean="0">
                <a:ln>
                  <a:noFill/>
                </a:ln>
                <a:solidFill>
                  <a:srgbClr val="000000"/>
                </a:solidFill>
                <a:effectLst/>
                <a:uLnTx/>
                <a:uFillTx/>
                <a:latin typeface="Times New Roman"/>
                <a:ea typeface="SimSun"/>
                <a:cs typeface="+mn-cs"/>
              </a:rPr>
              <a:t> including needs assessment for interventions and investments  at different levels and in different fields, </a:t>
            </a:r>
            <a:r>
              <a:rPr lang="en-US" sz="1200" b="0" dirty="0" smtClean="0">
                <a:solidFill>
                  <a:srgbClr val="000000"/>
                </a:solidFill>
                <a:effectLst/>
                <a:latin typeface="Times New Roman"/>
                <a:ea typeface="Times New Roman"/>
              </a:rPr>
              <a:t>are conducted</a:t>
            </a:r>
            <a:r>
              <a:rPr lang="en-US" sz="1200" b="0" dirty="0" smtClean="0">
                <a:effectLst/>
                <a:latin typeface="Times New Roman"/>
                <a:ea typeface="Times New Roman"/>
              </a:rPr>
              <a:t> </a:t>
            </a:r>
            <a:endParaRPr lang="en-GB" b="0" dirty="0"/>
          </a:p>
        </p:txBody>
      </p:sp>
      <p:sp>
        <p:nvSpPr>
          <p:cNvPr id="4" name="Номер слайда 3"/>
          <p:cNvSpPr>
            <a:spLocks noGrp="1"/>
          </p:cNvSpPr>
          <p:nvPr>
            <p:ph type="sldNum" sz="quarter" idx="10"/>
          </p:nvPr>
        </p:nvSpPr>
        <p:spPr/>
        <p:txBody>
          <a:bodyPr/>
          <a:lstStyle/>
          <a:p>
            <a:pPr>
              <a:defRPr/>
            </a:pPr>
            <a:fld id="{18B663D1-3CCE-4A50-BE70-BB48BD66DA1B}" type="slidenum">
              <a:rPr lang="en-GB" smtClean="0"/>
              <a:pPr>
                <a:defRPr/>
              </a:pPr>
              <a:t>15</a:t>
            </a:fld>
            <a:endParaRPr lang="en-GB"/>
          </a:p>
        </p:txBody>
      </p:sp>
    </p:spTree>
    <p:extLst>
      <p:ext uri="{BB962C8B-B14F-4D97-AF65-F5344CB8AC3E}">
        <p14:creationId xmlns:p14="http://schemas.microsoft.com/office/powerpoint/2010/main" val="332105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S-SLM">
    <p:spTree>
      <p:nvGrpSpPr>
        <p:cNvPr id="1" name=""/>
        <p:cNvGrpSpPr/>
        <p:nvPr/>
      </p:nvGrpSpPr>
      <p:grpSpPr>
        <a:xfrm>
          <a:off x="0" y="0"/>
          <a:ext cx="0" cy="0"/>
          <a:chOff x="0" y="0"/>
          <a:chExt cx="0" cy="0"/>
        </a:xfrm>
      </p:grpSpPr>
      <p:sp>
        <p:nvSpPr>
          <p:cNvPr id="6" name="Title 5"/>
          <p:cNvSpPr>
            <a:spLocks noGrp="1"/>
          </p:cNvSpPr>
          <p:nvPr>
            <p:ph type="title"/>
          </p:nvPr>
        </p:nvSpPr>
        <p:spPr>
          <a:xfrm>
            <a:off x="2051050" y="260350"/>
            <a:ext cx="6913563" cy="865188"/>
          </a:xfrm>
          <a:prstGeom prst="rect">
            <a:avLst/>
          </a:prstGeo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11F1F71B-1714-4B95-8104-85EAA941B374}" type="datetime3">
              <a:rPr lang="en-GB" smtClean="0"/>
              <a:pPr>
                <a:defRPr/>
              </a:pPr>
              <a:t>25 April, 2018</a:t>
            </a:fld>
            <a:endParaRPr lang="en-GB"/>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1823FD3F-B80B-4BE4-B13E-04C5F3F0A04B}" type="datetime3">
              <a:rPr lang="en-GB" smtClean="0"/>
              <a:pPr>
                <a:defRPr/>
              </a:pPr>
              <a:t>25 April, 2018</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547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DBF47A70-3963-427B-B9AF-5B41205237C7}" type="datetime3">
              <a:rPr lang="en-GB" smtClean="0"/>
              <a:pPr>
                <a:defRPr/>
              </a:pPr>
              <a:t>25 April, 2018</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66C48F97-4C44-4C41-805F-B0D89AEF6FFB}" type="datetimeFigureOut">
              <a:rPr lang="es-EC" smtClean="0"/>
              <a:pPr/>
              <a:t>25/4/2018</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5D94649F-5600-4DCC-8C4F-90A0C076983C}" type="slidenum">
              <a:rPr lang="es-EC" smtClean="0"/>
              <a:pPr/>
              <a:t>‹#›</a:t>
            </a:fld>
            <a:endParaRPr lang="es-EC"/>
          </a:p>
        </p:txBody>
      </p:sp>
    </p:spTree>
    <p:extLst>
      <p:ext uri="{BB962C8B-B14F-4D97-AF65-F5344CB8AC3E}">
        <p14:creationId xmlns:p14="http://schemas.microsoft.com/office/powerpoint/2010/main" val="568773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DS-SLM">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764D4BF2-AC06-4F08-82E1-F96E8BAEBF39}" type="datetime3">
              <a:rPr lang="en-GB" smtClean="0">
                <a:solidFill>
                  <a:srgbClr val="000000"/>
                </a:solidFill>
              </a:rPr>
              <a:pPr>
                <a:defRPr/>
              </a:pPr>
              <a:t>25 April, 2018</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solidFill>
                  <a:srgbClr val="000000"/>
                </a:solidFill>
              </a:rPr>
              <a:t>Prepared by Iwona Piechowiak </a:t>
            </a:r>
            <a:endParaRPr lang="en-GB">
              <a:solidFill>
                <a:srgbClr val="000000"/>
              </a:solidFill>
            </a:endParaRPr>
          </a:p>
        </p:txBody>
      </p:sp>
      <p:sp>
        <p:nvSpPr>
          <p:cNvPr id="6" name="Title 5"/>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8" y="6597352"/>
            <a:ext cx="1029490" cy="226795"/>
          </a:xfrm>
          <a:prstGeom prst="rect">
            <a:avLst/>
          </a:prstGeom>
        </p:spPr>
      </p:pic>
    </p:spTree>
    <p:extLst>
      <p:ext uri="{BB962C8B-B14F-4D97-AF65-F5344CB8AC3E}">
        <p14:creationId xmlns:p14="http://schemas.microsoft.com/office/powerpoint/2010/main" val="108338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39552" y="6525344"/>
            <a:ext cx="2133600" cy="332656"/>
          </a:xfrm>
          <a:prstGeom prst="rect">
            <a:avLst/>
          </a:prstGeom>
        </p:spPr>
        <p:txBody>
          <a:bodyPr/>
          <a:lstStyle/>
          <a:p>
            <a:pPr>
              <a:defRPr/>
            </a:pPr>
            <a:fld id="{963E3CF5-508D-4B11-8B5D-05F077CF55D9}" type="datetime3">
              <a:rPr lang="en-GB" smtClean="0"/>
              <a:pPr>
                <a:defRPr/>
              </a:pPr>
              <a:t>25 April, 2018</a:t>
            </a:fld>
            <a:endParaRPr lang="en-GB"/>
          </a:p>
        </p:txBody>
      </p:sp>
      <p:sp>
        <p:nvSpPr>
          <p:cNvPr id="4" name="Footer Placeholder 3"/>
          <p:cNvSpPr>
            <a:spLocks noGrp="1"/>
          </p:cNvSpPr>
          <p:nvPr>
            <p:ph type="ftr" sz="quarter" idx="11"/>
          </p:nvPr>
        </p:nvSpPr>
        <p:spPr>
          <a:xfrm>
            <a:off x="2195736" y="6552728"/>
            <a:ext cx="2895600" cy="332656"/>
          </a:xfrm>
          <a:prstGeom prst="rect">
            <a:avLst/>
          </a:prstGeom>
        </p:spPr>
        <p:txBody>
          <a:bodyPr/>
          <a:lstStyle/>
          <a:p>
            <a:pPr>
              <a:defRPr/>
            </a:pPr>
            <a:r>
              <a:rPr lang="en-GB" smtClean="0"/>
              <a:t>Prepared by Iwona Piechowiak </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259854"/>
            <a:ext cx="6840760" cy="86489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15E438F3-AB26-4A18-BBF1-4E4E47D3E08F}" type="datetime3">
              <a:rPr lang="en-GB" smtClean="0"/>
              <a:pPr>
                <a:defRPr/>
              </a:pPr>
              <a:t>25 April, 2018</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FF765CC8-8AD5-4345-B7B4-1C71474EABD1}" type="datetime3">
              <a:rPr lang="en-GB" smtClean="0"/>
              <a:pPr>
                <a:defRPr/>
              </a:pPr>
              <a:t>25 April, 2018</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15573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41825" y="15573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D09530F2-7E67-4844-ADED-50D698F4762E}" type="datetime3">
              <a:rPr lang="en-GB" smtClean="0"/>
              <a:pPr>
                <a:defRPr/>
              </a:pPr>
              <a:t>25 April, 2018</a:t>
            </a:fld>
            <a:endParaRPr lang="en-GB"/>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6C116002-5A4E-460D-BB70-21AC2A6C84CC}" type="datetime3">
              <a:rPr lang="en-GB" smtClean="0"/>
              <a:pPr>
                <a:defRPr/>
              </a:pPr>
              <a:t>25 April, 2018</a:t>
            </a:fld>
            <a:endParaRPr lang="en-GB"/>
          </a:p>
        </p:txBody>
      </p:sp>
      <p:sp>
        <p:nvSpPr>
          <p:cNvPr id="8"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536504" cy="2060848"/>
          </a:xfrm>
          <a:prstGeom prst="rect">
            <a:avLst/>
          </a:prstGeo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387EC96A-10A3-4695-A037-06562FF4091B}" type="datetime3">
              <a:rPr lang="en-GB" smtClean="0"/>
              <a:pPr>
                <a:defRPr/>
              </a:pPr>
              <a:t>25 April, 2018</a:t>
            </a:fld>
            <a:endParaRPr lang="en-GB"/>
          </a:p>
        </p:txBody>
      </p:sp>
      <p:sp>
        <p:nvSpPr>
          <p:cNvPr id="4"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A58842C2-7430-4148-8009-81DD0ACD1D1A}" type="datetime3">
              <a:rPr lang="en-GB" smtClean="0"/>
              <a:pPr>
                <a:defRPr/>
              </a:pPr>
              <a:t>25 April, 2018</a:t>
            </a:fld>
            <a:endParaRPr lang="en-GB"/>
          </a:p>
        </p:txBody>
      </p:sp>
      <p:sp>
        <p:nvSpPr>
          <p:cNvPr id="3"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DC348759-8020-4E7D-9CDF-103DD73A2629}" type="datetime3">
              <a:rPr lang="en-GB" smtClean="0"/>
              <a:pPr>
                <a:defRPr/>
              </a:pPr>
              <a:t>25 April, 2018</a:t>
            </a:fld>
            <a:endParaRPr lang="en-GB"/>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306" y="69002"/>
            <a:ext cx="1908515" cy="770700"/>
          </a:xfrm>
          <a:prstGeom prst="rect">
            <a:avLst/>
          </a:prstGeom>
        </p:spPr>
      </p:pic>
      <p:sp>
        <p:nvSpPr>
          <p:cNvPr id="1028" name="Rectangle 3"/>
          <p:cNvSpPr>
            <a:spLocks noGrp="1" noChangeArrowheads="1"/>
          </p:cNvSpPr>
          <p:nvPr>
            <p:ph type="body" idx="1"/>
          </p:nvPr>
        </p:nvSpPr>
        <p:spPr bwMode="auto">
          <a:xfrm>
            <a:off x="250825" y="1557338"/>
            <a:ext cx="8229600"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2026" name="Rectangle 42"/>
          <p:cNvSpPr>
            <a:spLocks noChangeArrowheads="1"/>
          </p:cNvSpPr>
          <p:nvPr/>
        </p:nvSpPr>
        <p:spPr bwMode="auto">
          <a:xfrm>
            <a:off x="0" y="2933700"/>
            <a:ext cx="9144000" cy="0"/>
          </a:xfrm>
          <a:prstGeom prst="rect">
            <a:avLst/>
          </a:prstGeom>
          <a:noFill/>
          <a:ln w="9525">
            <a:noFill/>
            <a:miter lim="800000"/>
            <a:headEnd/>
            <a:tailEnd/>
          </a:ln>
          <a:effectLst/>
        </p:spPr>
        <p:txBody>
          <a:bodyPr wrap="none" anchor="ctr">
            <a:spAutoFit/>
          </a:bodyPr>
          <a:lstStyle/>
          <a:p>
            <a:pPr>
              <a:defRPr/>
            </a:pPr>
            <a:endParaRPr lang="en-US"/>
          </a:p>
        </p:txBody>
      </p:sp>
      <p:sp>
        <p:nvSpPr>
          <p:cNvPr id="42030" name="Rectangle 46"/>
          <p:cNvSpPr>
            <a:spLocks noChangeArrowheads="1"/>
          </p:cNvSpPr>
          <p:nvPr/>
        </p:nvSpPr>
        <p:spPr bwMode="auto">
          <a:xfrm>
            <a:off x="0" y="6524625"/>
            <a:ext cx="9144000" cy="360363"/>
          </a:xfrm>
          <a:prstGeom prst="rect">
            <a:avLst/>
          </a:prstGeom>
          <a:solidFill>
            <a:srgbClr val="C7CF85"/>
          </a:solidFill>
          <a:ln w="9525">
            <a:noFill/>
            <a:miter lim="800000"/>
            <a:headEnd/>
            <a:tailEnd/>
          </a:ln>
          <a:effectLst/>
        </p:spPr>
        <p:txBody>
          <a:bodyPr wrap="none" anchor="ctr"/>
          <a:lstStyle/>
          <a:p>
            <a:pPr>
              <a:defRPr/>
            </a:pPr>
            <a:endParaRPr lang="en-US"/>
          </a:p>
        </p:txBody>
      </p:sp>
      <p:pic>
        <p:nvPicPr>
          <p:cNvPr id="1037" name="Picture 4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7504" y="6259186"/>
            <a:ext cx="504056" cy="590228"/>
          </a:xfrm>
          <a:prstGeom prst="rect">
            <a:avLst/>
          </a:prstGeom>
          <a:noFill/>
          <a:ln w="9525">
            <a:noFill/>
            <a:miter lim="800000"/>
            <a:headEnd/>
            <a:tailEnd/>
          </a:ln>
        </p:spPr>
      </p:pic>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14085" y="6533368"/>
            <a:ext cx="1111254" cy="333375"/>
          </a:xfrm>
          <a:prstGeom prst="rect">
            <a:avLst/>
          </a:prstGeom>
        </p:spPr>
      </p:pic>
      <p:sp>
        <p:nvSpPr>
          <p:cNvPr id="42031" name="Rectangle 47"/>
          <p:cNvSpPr>
            <a:spLocks noChangeArrowheads="1"/>
          </p:cNvSpPr>
          <p:nvPr/>
        </p:nvSpPr>
        <p:spPr bwMode="auto">
          <a:xfrm>
            <a:off x="-12306" y="0"/>
            <a:ext cx="9156306" cy="188913"/>
          </a:xfrm>
          <a:prstGeom prst="rect">
            <a:avLst/>
          </a:prstGeom>
          <a:solidFill>
            <a:srgbClr val="E2CA87"/>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2" r:id="rId1"/>
    <p:sldLayoutId id="2147483663"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Lst>
  <p:hf sldNum="0" hdr="0" ftr="0" dt="0"/>
  <p:txStyles>
    <p:title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2800" b="1">
          <a:solidFill>
            <a:srgbClr val="6B6BCF"/>
          </a:solidFill>
          <a:latin typeface="+mn-lt"/>
          <a:ea typeface="+mn-ea"/>
          <a:cs typeface="+mn-cs"/>
        </a:defRPr>
      </a:lvl1pPr>
      <a:lvl2pPr marL="742950" indent="-285750" algn="l" rtl="0" eaLnBrk="0" fontAlgn="base" hangingPunct="0">
        <a:spcBef>
          <a:spcPct val="20000"/>
        </a:spcBef>
        <a:spcAft>
          <a:spcPct val="0"/>
        </a:spcAft>
        <a:buChar char="•"/>
        <a:defRPr sz="2400">
          <a:solidFill>
            <a:srgbClr val="D2AD46"/>
          </a:solidFill>
          <a:latin typeface="+mn-lt"/>
        </a:defRPr>
      </a:lvl2pPr>
      <a:lvl3pPr marL="1143000" indent="-228600" algn="l" rtl="0" eaLnBrk="0" fontAlgn="base" hangingPunct="0">
        <a:spcBef>
          <a:spcPct val="20000"/>
        </a:spcBef>
        <a:spcAft>
          <a:spcPct val="0"/>
        </a:spcAft>
        <a:buChar char="o"/>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diagramColors" Target="../diagrams/colors2.xml"/><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13.xml"/><Relationship Id="rId16"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diagramQuickStyle" Target="../diagrams/quickStyle2.xml"/><Relationship Id="rId11" Type="http://schemas.openxmlformats.org/officeDocument/2006/relationships/image" Target="../media/image51.jpeg"/><Relationship Id="rId5" Type="http://schemas.openxmlformats.org/officeDocument/2006/relationships/diagramLayout" Target="../diagrams/layout2.xml"/><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diagramData" Target="../diagrams/data2.xml"/><Relationship Id="rId9" Type="http://schemas.openxmlformats.org/officeDocument/2006/relationships/image" Target="../media/image49.jpeg"/><Relationship Id="rId1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08846"/>
            <a:ext cx="8352928" cy="1116098"/>
          </a:xfrm>
        </p:spPr>
        <p:txBody>
          <a:bodyPr/>
          <a:lstStyle/>
          <a:p>
            <a:pPr algn="ctr"/>
            <a:r>
              <a:rPr lang="es-EC" sz="1800" dirty="0">
                <a:solidFill>
                  <a:srgbClr val="C89800"/>
                </a:solidFill>
              </a:rPr>
              <a:t/>
            </a:r>
            <a:br>
              <a:rPr lang="es-EC" sz="1800" dirty="0">
                <a:solidFill>
                  <a:srgbClr val="C89800"/>
                </a:solidFill>
              </a:rPr>
            </a:br>
            <a:r>
              <a:rPr lang="en-GB" sz="2400" dirty="0" smtClean="0">
                <a:solidFill>
                  <a:srgbClr val="C89800"/>
                </a:solidFill>
              </a:rPr>
              <a:t> Decision Support for Mainstreaming and Scaling up of</a:t>
            </a:r>
            <a:br>
              <a:rPr lang="en-GB" sz="2400" dirty="0" smtClean="0">
                <a:solidFill>
                  <a:srgbClr val="C89800"/>
                </a:solidFill>
              </a:rPr>
            </a:br>
            <a:r>
              <a:rPr lang="en-GB" sz="2400" dirty="0" smtClean="0">
                <a:solidFill>
                  <a:srgbClr val="C89800"/>
                </a:solidFill>
              </a:rPr>
              <a:t> Sustainable Land Management  </a:t>
            </a:r>
            <a:r>
              <a:rPr lang="es-EC" sz="2400" dirty="0" smtClean="0">
                <a:solidFill>
                  <a:srgbClr val="C89800"/>
                </a:solidFill>
              </a:rPr>
              <a:t> </a:t>
            </a:r>
            <a:endParaRPr lang="en-GB" sz="2800" dirty="0">
              <a:solidFill>
                <a:srgbClr val="C89800"/>
              </a:solidFill>
            </a:endParaRPr>
          </a:p>
        </p:txBody>
      </p:sp>
      <p:sp>
        <p:nvSpPr>
          <p:cNvPr id="8" name="TextBox 7"/>
          <p:cNvSpPr txBox="1"/>
          <p:nvPr/>
        </p:nvSpPr>
        <p:spPr>
          <a:xfrm>
            <a:off x="1504226" y="3356992"/>
            <a:ext cx="6264696" cy="1384995"/>
          </a:xfrm>
          <a:prstGeom prst="rect">
            <a:avLst/>
          </a:prstGeom>
          <a:noFill/>
        </p:spPr>
        <p:txBody>
          <a:bodyPr wrap="square" rtlCol="0">
            <a:spAutoFit/>
          </a:bodyPr>
          <a:lstStyle/>
          <a:p>
            <a:pPr lvl="0" algn="ctr"/>
            <a:r>
              <a:rPr lang="en-US" sz="2400" dirty="0" smtClean="0">
                <a:solidFill>
                  <a:schemeClr val="accent2">
                    <a:lumMod val="75000"/>
                    <a:lumOff val="25000"/>
                  </a:schemeClr>
                </a:solidFill>
              </a:rPr>
              <a:t>DS-SLM </a:t>
            </a:r>
            <a:r>
              <a:rPr lang="en-US" sz="2400" dirty="0">
                <a:solidFill>
                  <a:schemeClr val="accent2">
                    <a:lumMod val="75000"/>
                    <a:lumOff val="25000"/>
                  </a:schemeClr>
                </a:solidFill>
              </a:rPr>
              <a:t>implementation focusing on mapping and assessment of SLM </a:t>
            </a:r>
            <a:r>
              <a:rPr lang="en-US" sz="2400" dirty="0" smtClean="0">
                <a:solidFill>
                  <a:schemeClr val="accent2">
                    <a:lumMod val="75000"/>
                    <a:lumOff val="25000"/>
                  </a:schemeClr>
                </a:solidFill>
              </a:rPr>
              <a:t>options</a:t>
            </a:r>
          </a:p>
          <a:p>
            <a:pPr lvl="0"/>
            <a:endParaRPr lang="en-US" dirty="0">
              <a:solidFill>
                <a:srgbClr val="FF0000"/>
              </a:solidFill>
            </a:endParaRPr>
          </a:p>
          <a:p>
            <a:pPr lvl="0" algn="ctr"/>
            <a:r>
              <a:rPr lang="en-US" b="1" dirty="0" smtClean="0"/>
              <a:t>Country :</a:t>
            </a:r>
            <a:r>
              <a:rPr lang="en-US" b="1" dirty="0" smtClean="0">
                <a:solidFill>
                  <a:srgbClr val="FF0000"/>
                </a:solidFill>
              </a:rPr>
              <a:t> Uzbekistan</a:t>
            </a:r>
            <a:endParaRPr lang="en-US" b="1" dirty="0"/>
          </a:p>
        </p:txBody>
      </p:sp>
      <p:pic>
        <p:nvPicPr>
          <p:cNvPr id="3" name="Picture 2"/>
          <p:cNvPicPr>
            <a:picLocks noChangeAspect="1"/>
          </p:cNvPicPr>
          <p:nvPr/>
        </p:nvPicPr>
        <p:blipFill>
          <a:blip r:embed="rId3" cstate="print"/>
          <a:stretch>
            <a:fillRect/>
          </a:stretch>
        </p:blipFill>
        <p:spPr>
          <a:xfrm>
            <a:off x="1979712" y="310695"/>
            <a:ext cx="4717328" cy="1598188"/>
          </a:xfrm>
          <a:prstGeom prst="rect">
            <a:avLst/>
          </a:prstGeom>
        </p:spPr>
      </p:pic>
      <p:sp>
        <p:nvSpPr>
          <p:cNvPr id="10" name="TextBox 9"/>
          <p:cNvSpPr txBox="1"/>
          <p:nvPr/>
        </p:nvSpPr>
        <p:spPr>
          <a:xfrm>
            <a:off x="179512" y="4796159"/>
            <a:ext cx="4896544" cy="954107"/>
          </a:xfrm>
          <a:prstGeom prst="rect">
            <a:avLst/>
          </a:prstGeom>
          <a:noFill/>
        </p:spPr>
        <p:txBody>
          <a:bodyPr wrap="square" rtlCol="0">
            <a:spAutoFit/>
          </a:bodyPr>
          <a:lstStyle/>
          <a:p>
            <a:r>
              <a:rPr lang="es-ES" sz="1400" b="1" dirty="0" smtClean="0">
                <a:latin typeface="+mn-lt"/>
              </a:rPr>
              <a:t>Presentation made by:</a:t>
            </a:r>
            <a:r>
              <a:rPr lang="ru-RU" sz="1400" b="1" dirty="0" smtClean="0">
                <a:latin typeface="+mn-lt"/>
              </a:rPr>
              <a:t> </a:t>
            </a:r>
            <a:endParaRPr lang="en-US" sz="1400" b="1" dirty="0" smtClean="0">
              <a:latin typeface="+mn-lt"/>
            </a:endParaRPr>
          </a:p>
          <a:p>
            <a:r>
              <a:rPr lang="en-US" sz="1400" dirty="0" smtClean="0">
                <a:latin typeface="+mn-lt"/>
              </a:rPr>
              <a:t> Umid Abdullaev, National Project Coordinator</a:t>
            </a:r>
          </a:p>
          <a:p>
            <a:r>
              <a:rPr lang="en-US" sz="1400" dirty="0" smtClean="0">
                <a:latin typeface="+mn-lt"/>
              </a:rPr>
              <a:t> Gulchekhra Khasankhanova</a:t>
            </a:r>
          </a:p>
          <a:p>
            <a:r>
              <a:rPr lang="en-US" sz="1400" dirty="0" smtClean="0">
                <a:latin typeface="+mn-lt"/>
              </a:rPr>
              <a:t> Tatyana </a:t>
            </a:r>
            <a:r>
              <a:rPr lang="en-US" sz="1400" dirty="0" err="1" smtClean="0">
                <a:latin typeface="+mn-lt"/>
              </a:rPr>
              <a:t>Khamzina</a:t>
            </a:r>
            <a:r>
              <a:rPr lang="en-US" sz="1400" dirty="0" smtClean="0">
                <a:latin typeface="+mn-lt"/>
              </a:rPr>
              <a:t> </a:t>
            </a:r>
            <a:endParaRPr lang="en-GB" sz="1400" dirty="0">
              <a:latin typeface="+mn-lt"/>
            </a:endParaRPr>
          </a:p>
        </p:txBody>
      </p:sp>
      <p:sp>
        <p:nvSpPr>
          <p:cNvPr id="4" name="Rectangle 3"/>
          <p:cNvSpPr/>
          <p:nvPr/>
        </p:nvSpPr>
        <p:spPr>
          <a:xfrm>
            <a:off x="1007800" y="2971428"/>
            <a:ext cx="7501468" cy="369332"/>
          </a:xfrm>
          <a:prstGeom prst="rect">
            <a:avLst/>
          </a:prstGeom>
        </p:spPr>
        <p:txBody>
          <a:bodyPr wrap="square">
            <a:spAutoFit/>
          </a:bodyPr>
          <a:lstStyle/>
          <a:p>
            <a:pPr algn="ctr"/>
            <a:r>
              <a:rPr lang="en-US" b="1" dirty="0">
                <a:latin typeface="Calibri-Bold"/>
              </a:rPr>
              <a:t>Global </a:t>
            </a:r>
            <a:r>
              <a:rPr lang="en-US" b="1" dirty="0" smtClean="0">
                <a:latin typeface="Calibri-Bold"/>
              </a:rPr>
              <a:t>Meeting</a:t>
            </a:r>
            <a:endParaRPr lang="en-US" b="1" dirty="0">
              <a:latin typeface="Calibri-Bold"/>
            </a:endParaRPr>
          </a:p>
        </p:txBody>
      </p:sp>
      <p:sp>
        <p:nvSpPr>
          <p:cNvPr id="5" name="Прямоугольник 4"/>
          <p:cNvSpPr/>
          <p:nvPr/>
        </p:nvSpPr>
        <p:spPr>
          <a:xfrm>
            <a:off x="1043608" y="6121300"/>
            <a:ext cx="1607876" cy="307777"/>
          </a:xfrm>
          <a:prstGeom prst="rect">
            <a:avLst/>
          </a:prstGeom>
        </p:spPr>
        <p:txBody>
          <a:bodyPr wrap="none">
            <a:spAutoFit/>
          </a:bodyPr>
          <a:lstStyle/>
          <a:p>
            <a:r>
              <a:rPr lang="en-US" sz="1400" b="1" dirty="0">
                <a:solidFill>
                  <a:prstClr val="black"/>
                </a:solidFill>
                <a:latin typeface="Calibri-Bold"/>
              </a:rPr>
              <a:t>FAO, Rome, Italy</a:t>
            </a:r>
            <a:endParaRPr lang="en-GB" dirty="0"/>
          </a:p>
        </p:txBody>
      </p:sp>
      <p:sp>
        <p:nvSpPr>
          <p:cNvPr id="6" name="Прямоугольник 5"/>
          <p:cNvSpPr/>
          <p:nvPr/>
        </p:nvSpPr>
        <p:spPr>
          <a:xfrm>
            <a:off x="6854537" y="6073551"/>
            <a:ext cx="1828770" cy="307777"/>
          </a:xfrm>
          <a:prstGeom prst="rect">
            <a:avLst/>
          </a:prstGeom>
        </p:spPr>
        <p:txBody>
          <a:bodyPr wrap="square">
            <a:spAutoFit/>
          </a:bodyPr>
          <a:lstStyle/>
          <a:p>
            <a:pPr lvl="0" algn="ctr"/>
            <a:r>
              <a:rPr lang="en-US" sz="1400" b="1" dirty="0">
                <a:solidFill>
                  <a:prstClr val="black"/>
                </a:solidFill>
                <a:latin typeface="Calibri-Bold"/>
              </a:rPr>
              <a:t>24 - 27 April 2018                         </a:t>
            </a:r>
            <a:endParaRPr lang="en-US" dirty="0">
              <a:solidFill>
                <a:prstClr val="black"/>
              </a:solidFill>
            </a:endParaRPr>
          </a:p>
        </p:txBody>
      </p:sp>
      <p:pic>
        <p:nvPicPr>
          <p:cNvPr id="9" name="Рисунок 1"/>
          <p:cNvPicPr>
            <a:picLocks noChangeAspect="1" noChangeArrowheads="1"/>
          </p:cNvPicPr>
          <p:nvPr/>
        </p:nvPicPr>
        <p:blipFill>
          <a:blip r:embed="rId4" cstate="print">
            <a:lum contrast="36000"/>
          </a:blip>
          <a:srcRect/>
          <a:stretch>
            <a:fillRect/>
          </a:stretch>
        </p:blipFill>
        <p:spPr bwMode="auto">
          <a:xfrm>
            <a:off x="8369799" y="188640"/>
            <a:ext cx="627016" cy="612087"/>
          </a:xfrm>
          <a:prstGeom prst="rect">
            <a:avLst/>
          </a:prstGeom>
          <a:noFill/>
          <a:ln w="9525">
            <a:noFill/>
            <a:miter lim="800000"/>
            <a:headEnd/>
            <a:tailEnd/>
          </a:ln>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908720"/>
            <a:ext cx="8820472" cy="400110"/>
          </a:xfrm>
          <a:prstGeom prst="rect">
            <a:avLst/>
          </a:prstGeom>
        </p:spPr>
        <p:txBody>
          <a:bodyPr wrap="square">
            <a:spAutoFit/>
          </a:bodyPr>
          <a:lstStyle/>
          <a:p>
            <a:r>
              <a:rPr lang="en-US" sz="2000" b="1" dirty="0" smtClean="0">
                <a:solidFill>
                  <a:srgbClr val="003399"/>
                </a:solidFill>
                <a:effectLst>
                  <a:outerShdw blurRad="38100" dist="38100" dir="2700000" algn="tl">
                    <a:srgbClr val="000000">
                      <a:alpha val="43137"/>
                    </a:srgbClr>
                  </a:outerShdw>
                </a:effectLst>
                <a:latin typeface="+mn-lt"/>
                <a:ea typeface="Calibri" panose="020F0502020204030204" pitchFamily="34" charset="0"/>
                <a:cs typeface="Times New Roman" pitchFamily="18" charset="0"/>
              </a:rPr>
              <a:t>Site 1. </a:t>
            </a:r>
            <a:r>
              <a:rPr lang="en-US" sz="2000" b="1" dirty="0" smtClean="0">
                <a:solidFill>
                  <a:srgbClr val="003399"/>
                </a:solidFill>
                <a:latin typeface="+mn-lt"/>
                <a:ea typeface="Calibri"/>
                <a:cs typeface="Times New Roman" pitchFamily="18" charset="0"/>
              </a:rPr>
              <a:t>Irrigated salt-affected landscapes in Djizak region (Zarbdar) </a:t>
            </a:r>
            <a:r>
              <a:rPr lang="en-US" sz="2000" b="1" dirty="0" smtClean="0">
                <a:solidFill>
                  <a:srgbClr val="003399"/>
                </a:solidFill>
                <a:latin typeface="+mn-lt"/>
                <a:ea typeface="Calibri" panose="020F0502020204030204" pitchFamily="34" charset="0"/>
                <a:cs typeface="Times New Roman" pitchFamily="18" charset="0"/>
              </a:rPr>
              <a:t> </a:t>
            </a:r>
            <a:endParaRPr lang="en-GB" sz="2000" b="1" dirty="0">
              <a:solidFill>
                <a:srgbClr val="003399"/>
              </a:solidFill>
              <a:latin typeface="+mn-lt"/>
              <a:ea typeface="Calibri" panose="020F0502020204030204" pitchFamily="34" charset="0"/>
              <a:cs typeface="Times New Roman" pitchFamily="18" charset="0"/>
            </a:endParaRPr>
          </a:p>
        </p:txBody>
      </p:sp>
      <p:sp>
        <p:nvSpPr>
          <p:cNvPr id="4" name="1 Título"/>
          <p:cNvSpPr txBox="1">
            <a:spLocks/>
          </p:cNvSpPr>
          <p:nvPr/>
        </p:nvSpPr>
        <p:spPr>
          <a:xfrm>
            <a:off x="1619672" y="260648"/>
            <a:ext cx="7236296" cy="432048"/>
          </a:xfrm>
          <a:prstGeom prst="rect">
            <a:avLst/>
          </a:prstGeom>
        </p:spPr>
        <p:txBody>
          <a:bodyPr/>
          <a:lst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gn="r"/>
            <a:r>
              <a:rPr lang="es-EC" sz="2400" kern="0" dirty="0" smtClean="0">
                <a:solidFill>
                  <a:srgbClr val="C89800"/>
                </a:solidFill>
              </a:rPr>
              <a:t>Module 3. </a:t>
            </a:r>
            <a:r>
              <a:rPr lang="es-EC" sz="2400" kern="0" dirty="0" err="1" smtClean="0">
                <a:solidFill>
                  <a:srgbClr val="C89800"/>
                </a:solidFill>
              </a:rPr>
              <a:t>Selection</a:t>
            </a:r>
            <a:r>
              <a:rPr lang="es-EC" sz="2400" kern="0" dirty="0" smtClean="0">
                <a:solidFill>
                  <a:srgbClr val="C89800"/>
                </a:solidFill>
              </a:rPr>
              <a:t> of </a:t>
            </a:r>
            <a:r>
              <a:rPr lang="es-EC" sz="2400" kern="0" dirty="0" err="1" smtClean="0">
                <a:solidFill>
                  <a:srgbClr val="C89800"/>
                </a:solidFill>
              </a:rPr>
              <a:t>priority</a:t>
            </a:r>
            <a:r>
              <a:rPr lang="es-EC" sz="2400" kern="0" dirty="0" smtClean="0">
                <a:solidFill>
                  <a:srgbClr val="C89800"/>
                </a:solidFill>
              </a:rPr>
              <a:t> </a:t>
            </a:r>
            <a:r>
              <a:rPr lang="es-EC" sz="2400" kern="0" dirty="0" err="1" smtClean="0">
                <a:solidFill>
                  <a:srgbClr val="C89800"/>
                </a:solidFill>
              </a:rPr>
              <a:t>landscapes</a:t>
            </a:r>
            <a:r>
              <a:rPr lang="es-EC" sz="2400" kern="0" dirty="0" smtClean="0">
                <a:solidFill>
                  <a:srgbClr val="C89800"/>
                </a:solidFill>
              </a:rPr>
              <a:t>  </a:t>
            </a:r>
          </a:p>
        </p:txBody>
      </p:sp>
      <p:sp>
        <p:nvSpPr>
          <p:cNvPr id="7" name="Rectangle 1"/>
          <p:cNvSpPr/>
          <p:nvPr/>
        </p:nvSpPr>
        <p:spPr>
          <a:xfrm>
            <a:off x="5940152" y="5877272"/>
            <a:ext cx="2592287" cy="523220"/>
          </a:xfrm>
          <a:prstGeom prst="rect">
            <a:avLst/>
          </a:prstGeom>
        </p:spPr>
        <p:txBody>
          <a:bodyPr wrap="square">
            <a:spAutoFit/>
          </a:bodyPr>
          <a:lstStyle/>
          <a:p>
            <a:pPr algn="ctr"/>
            <a:r>
              <a:rPr lang="en-US" sz="1400" dirty="0" smtClean="0">
                <a:latin typeface="Calibri" panose="020F0502020204030204" pitchFamily="34" charset="0"/>
                <a:ea typeface="Calibri" panose="020F0502020204030204" pitchFamily="34" charset="0"/>
                <a:cs typeface="Times New Roman" panose="02020603050405020304" pitchFamily="18" charset="0"/>
              </a:rPr>
              <a:t>Water User Associations in  </a:t>
            </a:r>
            <a:r>
              <a:rPr lang="en-US" sz="1400" dirty="0" err="1" smtClean="0">
                <a:latin typeface="Calibri" panose="020F0502020204030204" pitchFamily="34" charset="0"/>
                <a:ea typeface="Calibri" panose="020F0502020204030204" pitchFamily="34" charset="0"/>
                <a:cs typeface="Times New Roman" panose="02020603050405020304" pitchFamily="18" charset="0"/>
              </a:rPr>
              <a:t>Zarbdar</a:t>
            </a:r>
            <a:r>
              <a:rPr lang="en-US" sz="1400" dirty="0" smtClean="0">
                <a:latin typeface="Calibri" panose="020F0502020204030204" pitchFamily="34" charset="0"/>
                <a:ea typeface="Calibri" panose="020F0502020204030204" pitchFamily="34" charset="0"/>
                <a:cs typeface="Times New Roman" panose="02020603050405020304" pitchFamily="18" charset="0"/>
              </a:rPr>
              <a:t> Project Area</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1429" t="29596" r="15101" b="1910"/>
          <a:stretch/>
        </p:blipFill>
        <p:spPr>
          <a:xfrm>
            <a:off x="309856" y="2044290"/>
            <a:ext cx="4513379" cy="2880320"/>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645024"/>
            <a:ext cx="3384376" cy="2232248"/>
          </a:xfrm>
          <a:prstGeom prst="rect">
            <a:avLst/>
          </a:prstGeom>
          <a:ln>
            <a:noFill/>
          </a:ln>
          <a:effectLst>
            <a:outerShdw blurRad="292100" dist="139700" dir="2700000" algn="tl" rotWithShape="0">
              <a:srgbClr val="333333">
                <a:alpha val="65000"/>
              </a:srgbClr>
            </a:outerShdw>
          </a:effectLst>
        </p:spPr>
      </p:pic>
      <p:sp>
        <p:nvSpPr>
          <p:cNvPr id="8" name="Прямоугольная выноска 7"/>
          <p:cNvSpPr/>
          <p:nvPr/>
        </p:nvSpPr>
        <p:spPr>
          <a:xfrm>
            <a:off x="323528" y="4725144"/>
            <a:ext cx="2052736" cy="382908"/>
          </a:xfrm>
          <a:prstGeom prst="wedgeRectCallout">
            <a:avLst>
              <a:gd name="adj1" fmla="val 48510"/>
              <a:gd name="adj2" fmla="val -172002"/>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Zarbdar Project Area</a:t>
            </a:r>
            <a:endParaRPr lang="ru-RU" sz="1400" b="1" dirty="0">
              <a:solidFill>
                <a:schemeClr val="tx1"/>
              </a:solidFill>
            </a:endParaRPr>
          </a:p>
        </p:txBody>
      </p:sp>
      <p:pic>
        <p:nvPicPr>
          <p:cNvPr id="12" name="Рисунок 11" descr="D:\PROJECTS\GEF-FAO-DS-SLM_RPOJECT\фото\Фото Зарбдор семинар 2017 0824_0825\20170824_1551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556792"/>
            <a:ext cx="3546277" cy="1842145"/>
          </a:xfrm>
          <a:prstGeom prst="rect">
            <a:avLst/>
          </a:prstGeom>
          <a:ln>
            <a:noFill/>
          </a:ln>
          <a:effectLst>
            <a:softEdge rad="112500"/>
          </a:effectLst>
        </p:spPr>
      </p:pic>
    </p:spTree>
    <p:extLst>
      <p:ext uri="{BB962C8B-B14F-4D97-AF65-F5344CB8AC3E}">
        <p14:creationId xmlns:p14="http://schemas.microsoft.com/office/powerpoint/2010/main" val="583324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052737"/>
            <a:ext cx="8928992" cy="399405"/>
          </a:xfrm>
          <a:prstGeom prst="rect">
            <a:avLst/>
          </a:prstGeom>
        </p:spPr>
        <p:txBody>
          <a:bodyPr wrap="square">
            <a:spAutoFit/>
          </a:bodyPr>
          <a:lstStyle/>
          <a:p>
            <a:pPr marL="800100" lvl="1" indent="-800100">
              <a:lnSpc>
                <a:spcPct val="107000"/>
              </a:lnSpc>
              <a:spcAft>
                <a:spcPts val="0"/>
              </a:spcAft>
            </a:pPr>
            <a:r>
              <a:rPr lang="en-US" sz="2000" b="1" dirty="0" smtClean="0">
                <a:solidFill>
                  <a:srgbClr val="003399"/>
                </a:solidFill>
                <a:effectLst>
                  <a:outerShdw blurRad="38100" dist="38100" dir="2700000" algn="tl">
                    <a:srgbClr val="000000">
                      <a:alpha val="43137"/>
                    </a:srgbClr>
                  </a:outerShdw>
                </a:effectLst>
                <a:latin typeface="+mn-lt"/>
                <a:ea typeface="Calibri" panose="020F0502020204030204" pitchFamily="34" charset="0"/>
                <a:cs typeface="Times New Roman" pitchFamily="18" charset="0"/>
              </a:rPr>
              <a:t>Site 2:</a:t>
            </a:r>
            <a:r>
              <a:rPr lang="en-US" sz="2000" dirty="0" smtClean="0">
                <a:solidFill>
                  <a:srgbClr val="003399"/>
                </a:solidFill>
                <a:effectLst>
                  <a:outerShdw blurRad="38100" dist="38100" dir="2700000" algn="tl">
                    <a:srgbClr val="000000">
                      <a:alpha val="43137"/>
                    </a:srgbClr>
                  </a:outerShdw>
                </a:effectLst>
                <a:latin typeface="+mn-lt"/>
                <a:ea typeface="Calibri" panose="020F0502020204030204" pitchFamily="34" charset="0"/>
                <a:cs typeface="Times New Roman" pitchFamily="18" charset="0"/>
              </a:rPr>
              <a:t>  </a:t>
            </a:r>
            <a:r>
              <a:rPr lang="en-US" sz="2000" b="1" dirty="0" smtClean="0">
                <a:solidFill>
                  <a:srgbClr val="003399"/>
                </a:solidFill>
                <a:latin typeface="+mn-lt"/>
                <a:cs typeface="Times New Roman" pitchFamily="18" charset="0"/>
              </a:rPr>
              <a:t>Rainfed  drought-prone landscapes  in Kamashi, Kashkadarya</a:t>
            </a:r>
            <a:r>
              <a:rPr lang="en-US" sz="2000" b="1" dirty="0" smtClean="0">
                <a:solidFill>
                  <a:srgbClr val="003399"/>
                </a:solidFill>
                <a:latin typeface="+mn-lt"/>
                <a:ea typeface="Calibri" panose="020F0502020204030204" pitchFamily="34" charset="0"/>
                <a:cs typeface="Times New Roman" pitchFamily="18" charset="0"/>
              </a:rPr>
              <a:t>   </a:t>
            </a:r>
            <a:endParaRPr lang="en-GB" sz="2000" b="1" dirty="0">
              <a:solidFill>
                <a:srgbClr val="003399"/>
              </a:solidFill>
              <a:latin typeface="+mn-lt"/>
              <a:ea typeface="Calibri" panose="020F0502020204030204" pitchFamily="34" charset="0"/>
              <a:cs typeface="Times New Roman" pitchFamily="18" charset="0"/>
            </a:endParaRPr>
          </a:p>
        </p:txBody>
      </p:sp>
      <p:sp>
        <p:nvSpPr>
          <p:cNvPr id="4" name="1 Título"/>
          <p:cNvSpPr txBox="1">
            <a:spLocks/>
          </p:cNvSpPr>
          <p:nvPr/>
        </p:nvSpPr>
        <p:spPr>
          <a:xfrm>
            <a:off x="1619672" y="260648"/>
            <a:ext cx="7236296" cy="432048"/>
          </a:xfrm>
          <a:prstGeom prst="rect">
            <a:avLst/>
          </a:prstGeom>
        </p:spPr>
        <p:txBody>
          <a:bodyPr/>
          <a:lst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gn="r"/>
            <a:r>
              <a:rPr lang="es-EC" sz="2400" kern="0" dirty="0" smtClean="0">
                <a:solidFill>
                  <a:srgbClr val="C89800"/>
                </a:solidFill>
              </a:rPr>
              <a:t>Module 3. </a:t>
            </a:r>
            <a:r>
              <a:rPr lang="es-EC" sz="2400" kern="0" dirty="0" err="1" smtClean="0">
                <a:solidFill>
                  <a:srgbClr val="C89800"/>
                </a:solidFill>
              </a:rPr>
              <a:t>Selection</a:t>
            </a:r>
            <a:r>
              <a:rPr lang="es-EC" sz="2400" kern="0" dirty="0" smtClean="0">
                <a:solidFill>
                  <a:srgbClr val="C89800"/>
                </a:solidFill>
              </a:rPr>
              <a:t> of </a:t>
            </a:r>
            <a:r>
              <a:rPr lang="es-EC" sz="2400" kern="0" dirty="0" err="1" smtClean="0">
                <a:solidFill>
                  <a:srgbClr val="C89800"/>
                </a:solidFill>
              </a:rPr>
              <a:t>priority</a:t>
            </a:r>
            <a:r>
              <a:rPr lang="es-EC" sz="2400" kern="0" dirty="0" smtClean="0">
                <a:solidFill>
                  <a:srgbClr val="C89800"/>
                </a:solidFill>
              </a:rPr>
              <a:t> </a:t>
            </a:r>
            <a:r>
              <a:rPr lang="es-EC" sz="2400" kern="0" dirty="0" err="1" smtClean="0">
                <a:solidFill>
                  <a:srgbClr val="C89800"/>
                </a:solidFill>
              </a:rPr>
              <a:t>landscapes</a:t>
            </a:r>
            <a:r>
              <a:rPr lang="es-EC" sz="2400" kern="0" dirty="0" smtClean="0">
                <a:solidFill>
                  <a:srgbClr val="C89800"/>
                </a:solidFill>
              </a:rPr>
              <a:t>  </a:t>
            </a:r>
          </a:p>
        </p:txBody>
      </p:sp>
      <p:pic>
        <p:nvPicPr>
          <p:cNvPr id="9"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916832"/>
            <a:ext cx="3417114" cy="2324358"/>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b="80517"/>
          <a:stretch/>
        </p:blipFill>
        <p:spPr>
          <a:xfrm>
            <a:off x="179512" y="4869160"/>
            <a:ext cx="8424936" cy="1291351"/>
          </a:xfrm>
          <a:prstGeom prst="rect">
            <a:avLst/>
          </a:prstGeom>
        </p:spPr>
      </p:pic>
      <p:cxnSp>
        <p:nvCxnSpPr>
          <p:cNvPr id="5" name="Прямая соединительная линия 4"/>
          <p:cNvCxnSpPr/>
          <p:nvPr/>
        </p:nvCxnSpPr>
        <p:spPr>
          <a:xfrm flipH="1">
            <a:off x="6372200" y="2780928"/>
            <a:ext cx="1224136" cy="792088"/>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626098"/>
            <a:ext cx="4184503" cy="2955029"/>
          </a:xfrm>
          <a:prstGeom prst="rect">
            <a:avLst/>
          </a:prstGeom>
          <a:ln>
            <a:noFill/>
          </a:ln>
          <a:effectLst>
            <a:softEdge rad="112500"/>
          </a:effectLst>
        </p:spPr>
      </p:pic>
    </p:spTree>
    <p:extLst>
      <p:ext uri="{BB962C8B-B14F-4D97-AF65-F5344CB8AC3E}">
        <p14:creationId xmlns:p14="http://schemas.microsoft.com/office/powerpoint/2010/main" val="583324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516" t="2810" r="25261" b="2448"/>
          <a:stretch/>
        </p:blipFill>
        <p:spPr>
          <a:xfrm>
            <a:off x="257173" y="1519683"/>
            <a:ext cx="3882777" cy="3547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D:\PROJECTS\GEF-FAO-DS-SLM_RPOJECT\Reports\фото\7  марта посев\DSC00852.JPG"/>
          <p:cNvPicPr/>
          <p:nvPr/>
        </p:nvPicPr>
        <p:blipFill rotWithShape="1">
          <a:blip r:embed="rId3" cstate="print">
            <a:extLst>
              <a:ext uri="{28A0092B-C50C-407E-A947-70E740481C1C}">
                <a14:useLocalDpi xmlns:a14="http://schemas.microsoft.com/office/drawing/2010/main" val="0"/>
              </a:ext>
            </a:extLst>
          </a:blip>
          <a:srcRect l="-178" t="11385" r="715" b="-121"/>
          <a:stretch/>
        </p:blipFill>
        <p:spPr bwMode="auto">
          <a:xfrm>
            <a:off x="4448551" y="1484784"/>
            <a:ext cx="4630489" cy="3054489"/>
          </a:xfrm>
          <a:prstGeom prst="rect">
            <a:avLst/>
          </a:prstGeom>
          <a:ln>
            <a:noFill/>
          </a:ln>
          <a:effectLst>
            <a:softEdge rad="112500"/>
          </a:effectLst>
          <a:extLst/>
        </p:spPr>
      </p:pic>
      <p:sp>
        <p:nvSpPr>
          <p:cNvPr id="5" name="1 Título"/>
          <p:cNvSpPr txBox="1">
            <a:spLocks/>
          </p:cNvSpPr>
          <p:nvPr/>
        </p:nvSpPr>
        <p:spPr>
          <a:xfrm>
            <a:off x="1619672" y="260648"/>
            <a:ext cx="7236296" cy="432048"/>
          </a:xfrm>
          <a:prstGeom prst="rect">
            <a:avLst/>
          </a:prstGeom>
        </p:spPr>
        <p:txBody>
          <a:bodyPr/>
          <a:lst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gn="r"/>
            <a:r>
              <a:rPr lang="es-EC" sz="2400" kern="0" dirty="0" smtClean="0">
                <a:solidFill>
                  <a:srgbClr val="C89800"/>
                </a:solidFill>
              </a:rPr>
              <a:t>Module 3. </a:t>
            </a:r>
            <a:r>
              <a:rPr lang="es-EC" sz="2400" kern="0" dirty="0" err="1" smtClean="0">
                <a:solidFill>
                  <a:srgbClr val="C89800"/>
                </a:solidFill>
              </a:rPr>
              <a:t>Selection</a:t>
            </a:r>
            <a:r>
              <a:rPr lang="es-EC" sz="2400" kern="0" dirty="0" smtClean="0">
                <a:solidFill>
                  <a:srgbClr val="C89800"/>
                </a:solidFill>
              </a:rPr>
              <a:t> of </a:t>
            </a:r>
            <a:r>
              <a:rPr lang="es-EC" sz="2400" kern="0" dirty="0" err="1" smtClean="0">
                <a:solidFill>
                  <a:srgbClr val="C89800"/>
                </a:solidFill>
              </a:rPr>
              <a:t>priority</a:t>
            </a:r>
            <a:r>
              <a:rPr lang="es-EC" sz="2400" kern="0" dirty="0" smtClean="0">
                <a:solidFill>
                  <a:srgbClr val="C89800"/>
                </a:solidFill>
              </a:rPr>
              <a:t> </a:t>
            </a:r>
            <a:r>
              <a:rPr lang="es-EC" sz="2400" kern="0" dirty="0" err="1" smtClean="0">
                <a:solidFill>
                  <a:srgbClr val="C89800"/>
                </a:solidFill>
              </a:rPr>
              <a:t>landscapes</a:t>
            </a:r>
            <a:r>
              <a:rPr lang="es-EC" sz="2400" kern="0" dirty="0" smtClean="0">
                <a:solidFill>
                  <a:srgbClr val="C89800"/>
                </a:solidFill>
              </a:rPr>
              <a:t>  </a:t>
            </a:r>
          </a:p>
        </p:txBody>
      </p:sp>
      <p:sp>
        <p:nvSpPr>
          <p:cNvPr id="6" name="Rectangle 1"/>
          <p:cNvSpPr/>
          <p:nvPr/>
        </p:nvSpPr>
        <p:spPr>
          <a:xfrm>
            <a:off x="251520" y="836712"/>
            <a:ext cx="8621787" cy="400110"/>
          </a:xfrm>
          <a:prstGeom prst="rect">
            <a:avLst/>
          </a:prstGeom>
        </p:spPr>
        <p:txBody>
          <a:bodyPr wrap="square">
            <a:spAutoFit/>
          </a:bodyPr>
          <a:lstStyle/>
          <a:p>
            <a:pPr lvl="0"/>
            <a:r>
              <a:rPr lang="en-US" sz="2000" b="1" dirty="0" smtClean="0">
                <a:solidFill>
                  <a:srgbClr val="003399"/>
                </a:solidFill>
                <a:effectLst>
                  <a:outerShdw blurRad="38100" dist="38100" dir="2700000" algn="tl">
                    <a:srgbClr val="000000">
                      <a:alpha val="43137"/>
                    </a:srgbClr>
                  </a:outerShdw>
                </a:effectLst>
                <a:latin typeface="+mn-lt"/>
                <a:ea typeface="Calibri" panose="020F0502020204030204" pitchFamily="34" charset="0"/>
                <a:cs typeface="Times New Roman" pitchFamily="18" charset="0"/>
              </a:rPr>
              <a:t>Site 2:  </a:t>
            </a:r>
            <a:r>
              <a:rPr lang="en-US" sz="2000" b="1" dirty="0" smtClean="0">
                <a:solidFill>
                  <a:srgbClr val="003399"/>
                </a:solidFill>
                <a:latin typeface="+mn-lt"/>
                <a:cs typeface="Times New Roman" pitchFamily="18" charset="0"/>
              </a:rPr>
              <a:t>Rainfed  drought-prone landscapes  in Kamashi, Kashkadarya </a:t>
            </a:r>
            <a:r>
              <a:rPr lang="en-US" sz="2000" b="1" dirty="0" smtClean="0">
                <a:solidFill>
                  <a:srgbClr val="003399"/>
                </a:solidFill>
                <a:latin typeface="+mn-lt"/>
                <a:ea typeface="Calibri" panose="020F0502020204030204" pitchFamily="34" charset="0"/>
                <a:cs typeface="Times New Roman" pitchFamily="18" charset="0"/>
              </a:rPr>
              <a:t>   </a:t>
            </a:r>
            <a:endParaRPr lang="en-GB" sz="2000" b="1" dirty="0">
              <a:solidFill>
                <a:srgbClr val="003399"/>
              </a:solidFill>
              <a:latin typeface="+mn-lt"/>
              <a:ea typeface="Calibri" panose="020F0502020204030204" pitchFamily="34" charset="0"/>
              <a:cs typeface="Times New Roman"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0" y="4365104"/>
            <a:ext cx="2980359" cy="187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35"/>
          <p:cNvSpPr>
            <a:spLocks noChangeArrowheads="1"/>
          </p:cNvSpPr>
          <p:nvPr/>
        </p:nvSpPr>
        <p:spPr bwMode="auto">
          <a:xfrm>
            <a:off x="5089375" y="5039331"/>
            <a:ext cx="1138809" cy="864096"/>
          </a:xfrm>
          <a:prstGeom prst="ellipse">
            <a:avLst/>
          </a:prstGeom>
          <a:noFill/>
          <a:ln w="22225">
            <a:solidFill>
              <a:srgbClr val="FF0000"/>
            </a:solidFill>
            <a:round/>
            <a:headEnd/>
            <a:tailEnd/>
          </a:ln>
        </p:spPr>
        <p:txBody>
          <a:bodyPr vert="horz" wrap="square" lIns="91440" tIns="45720" rIns="91440" bIns="45720" numCol="1" anchor="t" anchorCtr="0" compatLnSpc="1">
            <a:prstTxWarp prst="textNoShape">
              <a:avLst/>
            </a:prstTxWarp>
          </a:bodyPr>
          <a:lstStyle/>
          <a:p>
            <a:pPr>
              <a:lnSpc>
                <a:spcPct val="115000"/>
              </a:lnSpc>
              <a:spcAft>
                <a:spcPts val="1000"/>
              </a:spcAft>
            </a:pPr>
            <a:r>
              <a:rPr lang="ru-RU" sz="1100">
                <a:effectLst/>
                <a:latin typeface="Calibri"/>
                <a:ea typeface="Times New Roman"/>
                <a:cs typeface="Times New Roman"/>
              </a:rPr>
              <a:t> </a:t>
            </a:r>
            <a:endParaRPr lang="en-GB" sz="1100">
              <a:effectLst/>
              <a:latin typeface="Calibri"/>
              <a:ea typeface="Calibri"/>
              <a:cs typeface="Times New Roman"/>
            </a:endParaRPr>
          </a:p>
        </p:txBody>
      </p:sp>
    </p:spTree>
    <p:extLst>
      <p:ext uri="{BB962C8B-B14F-4D97-AF65-F5344CB8AC3E}">
        <p14:creationId xmlns:p14="http://schemas.microsoft.com/office/powerpoint/2010/main" val="2995579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771800" y="260648"/>
            <a:ext cx="6372200" cy="432048"/>
          </a:xfrm>
          <a:ln>
            <a:noFill/>
          </a:ln>
        </p:spPr>
        <p:txBody>
          <a:bodyPr/>
          <a:lstStyle/>
          <a:p>
            <a:pPr algn="r"/>
            <a:r>
              <a:rPr lang="es-EC" sz="2400" dirty="0" smtClean="0">
                <a:solidFill>
                  <a:srgbClr val="C89800"/>
                </a:solidFill>
              </a:rPr>
              <a:t>Module 4.  Local / </a:t>
            </a:r>
            <a:r>
              <a:rPr lang="es-EC" sz="2400" dirty="0" err="1" smtClean="0">
                <a:solidFill>
                  <a:srgbClr val="C89800"/>
                </a:solidFill>
              </a:rPr>
              <a:t>landscape</a:t>
            </a:r>
            <a:r>
              <a:rPr lang="es-EC" sz="2400" dirty="0" smtClean="0">
                <a:solidFill>
                  <a:srgbClr val="C89800"/>
                </a:solidFill>
              </a:rPr>
              <a:t> </a:t>
            </a:r>
            <a:r>
              <a:rPr lang="es-EC" sz="2400" dirty="0" err="1" smtClean="0">
                <a:solidFill>
                  <a:srgbClr val="C89800"/>
                </a:solidFill>
              </a:rPr>
              <a:t>assessments</a:t>
            </a:r>
            <a:r>
              <a:rPr lang="es-EC" sz="2400" dirty="0" smtClean="0">
                <a:solidFill>
                  <a:srgbClr val="C89800"/>
                </a:solidFill>
              </a:rPr>
              <a:t>  </a:t>
            </a:r>
          </a:p>
        </p:txBody>
      </p:sp>
      <p:sp>
        <p:nvSpPr>
          <p:cNvPr id="4" name="Rectangle 3"/>
          <p:cNvSpPr/>
          <p:nvPr/>
        </p:nvSpPr>
        <p:spPr>
          <a:xfrm>
            <a:off x="21804" y="822995"/>
            <a:ext cx="8366620" cy="458780"/>
          </a:xfrm>
          <a:prstGeom prst="rect">
            <a:avLst/>
          </a:prstGeom>
        </p:spPr>
        <p:txBody>
          <a:bodyPr wrap="square">
            <a:spAutoFit/>
          </a:bodyPr>
          <a:lstStyle/>
          <a:p>
            <a:pPr marL="457200">
              <a:lnSpc>
                <a:spcPct val="107000"/>
              </a:lnSpc>
              <a:spcAft>
                <a:spcPts val="0"/>
              </a:spcAft>
            </a:pPr>
            <a:r>
              <a:rPr lang="en-US" sz="2400" b="1" dirty="0" smtClean="0">
                <a:solidFill>
                  <a:srgbClr val="003399"/>
                </a:solidFill>
                <a:latin typeface="+mn-lt"/>
                <a:ea typeface="Times New Roman"/>
              </a:rPr>
              <a:t>Land use and LUS  mapping of selected landscapes</a:t>
            </a:r>
            <a:endParaRPr lang="en-GB" sz="2400" b="1" dirty="0">
              <a:solidFill>
                <a:srgbClr val="003399"/>
              </a:solidFill>
              <a:latin typeface="+mn-lt"/>
              <a:ea typeface="Calibri" panose="020F0502020204030204" pitchFamily="34" charset="0"/>
              <a:cs typeface="Times New Roman" pitchFamily="18" charset="0"/>
            </a:endParaRPr>
          </a:p>
        </p:txBody>
      </p:sp>
      <p:sp>
        <p:nvSpPr>
          <p:cNvPr id="3" name="Прямоугольник 2"/>
          <p:cNvSpPr/>
          <p:nvPr/>
        </p:nvSpPr>
        <p:spPr>
          <a:xfrm>
            <a:off x="251520" y="1340768"/>
            <a:ext cx="8568952" cy="615553"/>
          </a:xfrm>
          <a:prstGeom prst="rect">
            <a:avLst/>
          </a:prstGeom>
        </p:spPr>
        <p:txBody>
          <a:bodyPr wrap="square">
            <a:spAutoFit/>
          </a:bodyPr>
          <a:lstStyle/>
          <a:p>
            <a:pPr algn="just"/>
            <a:r>
              <a:rPr lang="en-US" b="1" dirty="0" smtClean="0">
                <a:solidFill>
                  <a:srgbClr val="FF9900"/>
                </a:solidFill>
                <a:effectLst>
                  <a:outerShdw blurRad="38100" dist="38100" dir="2700000" algn="tl">
                    <a:srgbClr val="000000">
                      <a:alpha val="43137"/>
                    </a:srgbClr>
                  </a:outerShdw>
                </a:effectLst>
                <a:latin typeface="Arial"/>
                <a:ea typeface="Calibri" panose="020F0502020204030204" pitchFamily="34" charset="0"/>
                <a:cs typeface="Times New Roman" panose="02020603050405020304" pitchFamily="18" charset="0"/>
              </a:rPr>
              <a:t>Method </a:t>
            </a:r>
            <a:r>
              <a:rPr lang="en-US" b="1" dirty="0">
                <a:solidFill>
                  <a:srgbClr val="FF9900"/>
                </a:solidFill>
                <a:effectLst>
                  <a:outerShdw blurRad="38100" dist="38100" dir="2700000" algn="tl">
                    <a:srgbClr val="000000">
                      <a:alpha val="43137"/>
                    </a:srgbClr>
                  </a:outerShdw>
                </a:effectLst>
                <a:latin typeface="Arial"/>
                <a:ea typeface="Calibri" panose="020F0502020204030204" pitchFamily="34" charset="0"/>
                <a:cs typeface="Times New Roman" panose="02020603050405020304" pitchFamily="18" charset="0"/>
              </a:rPr>
              <a:t>and tools</a:t>
            </a:r>
            <a:r>
              <a:rPr lang="en-US" b="1" dirty="0">
                <a:solidFill>
                  <a:srgbClr val="FF9900"/>
                </a:solidFill>
                <a:latin typeface="Arial"/>
                <a:ea typeface="Calibri" panose="020F0502020204030204" pitchFamily="34" charset="0"/>
                <a:cs typeface="Times New Roman" panose="02020603050405020304" pitchFamily="18" charset="0"/>
              </a:rPr>
              <a:t>:</a:t>
            </a:r>
            <a:r>
              <a:rPr lang="en-US" b="1" dirty="0">
                <a:solidFill>
                  <a:srgbClr val="9CA842"/>
                </a:solidFill>
                <a:latin typeface="Arial"/>
                <a:ea typeface="Calibri" panose="020F0502020204030204" pitchFamily="34" charset="0"/>
                <a:cs typeface="Times New Roman" panose="02020603050405020304" pitchFamily="18" charset="0"/>
              </a:rPr>
              <a:t> </a:t>
            </a:r>
            <a:r>
              <a:rPr lang="ru-RU" sz="1600" dirty="0" smtClean="0">
                <a:latin typeface="Times New Roman"/>
                <a:ea typeface="Calibri"/>
              </a:rPr>
              <a:t>FAO </a:t>
            </a:r>
            <a:r>
              <a:rPr lang="ru-RU" sz="1600" dirty="0">
                <a:latin typeface="Times New Roman"/>
                <a:ea typeface="Calibri"/>
              </a:rPr>
              <a:t>LADA (2009) </a:t>
            </a:r>
            <a:r>
              <a:rPr lang="ru-RU" sz="1600" dirty="0" err="1">
                <a:latin typeface="Times New Roman"/>
                <a:ea typeface="Calibri"/>
              </a:rPr>
              <a:t>Guideline</a:t>
            </a:r>
            <a:r>
              <a:rPr lang="ru-RU" sz="1600" dirty="0">
                <a:latin typeface="Times New Roman"/>
                <a:ea typeface="Calibri"/>
              </a:rPr>
              <a:t> </a:t>
            </a:r>
            <a:r>
              <a:rPr lang="ru-RU" sz="1600" dirty="0" err="1">
                <a:latin typeface="Times New Roman"/>
                <a:ea typeface="Calibri"/>
              </a:rPr>
              <a:t>on</a:t>
            </a:r>
            <a:r>
              <a:rPr lang="ru-RU" sz="1600" dirty="0">
                <a:latin typeface="Times New Roman"/>
                <a:ea typeface="Calibri"/>
              </a:rPr>
              <a:t> «</a:t>
            </a:r>
            <a:r>
              <a:rPr lang="ru-RU" sz="1600" dirty="0" err="1">
                <a:latin typeface="Times New Roman"/>
                <a:ea typeface="Calibri"/>
              </a:rPr>
              <a:t>Mapping</a:t>
            </a:r>
            <a:r>
              <a:rPr lang="ru-RU" sz="1600" dirty="0">
                <a:latin typeface="Times New Roman"/>
                <a:ea typeface="Calibri"/>
              </a:rPr>
              <a:t> </a:t>
            </a:r>
            <a:r>
              <a:rPr lang="ru-RU" sz="1600" dirty="0" err="1">
                <a:latin typeface="Times New Roman"/>
                <a:ea typeface="Calibri"/>
              </a:rPr>
              <a:t>of</a:t>
            </a:r>
            <a:r>
              <a:rPr lang="ru-RU" sz="1600" dirty="0">
                <a:latin typeface="Times New Roman"/>
                <a:ea typeface="Calibri"/>
              </a:rPr>
              <a:t> </a:t>
            </a:r>
            <a:r>
              <a:rPr lang="ru-RU" sz="1600" dirty="0" err="1">
                <a:latin typeface="Times New Roman"/>
                <a:ea typeface="Calibri"/>
              </a:rPr>
              <a:t>Land</a:t>
            </a:r>
            <a:r>
              <a:rPr lang="ru-RU" sz="1600" dirty="0">
                <a:latin typeface="Times New Roman"/>
                <a:ea typeface="Calibri"/>
              </a:rPr>
              <a:t> </a:t>
            </a:r>
            <a:r>
              <a:rPr lang="ru-RU" sz="1600" dirty="0" err="1">
                <a:latin typeface="Times New Roman"/>
                <a:ea typeface="Calibri"/>
              </a:rPr>
              <a:t>Use</a:t>
            </a:r>
            <a:r>
              <a:rPr lang="ru-RU" sz="1600" dirty="0">
                <a:latin typeface="Times New Roman"/>
                <a:ea typeface="Calibri"/>
              </a:rPr>
              <a:t> </a:t>
            </a:r>
            <a:r>
              <a:rPr lang="ru-RU" sz="1600" dirty="0" err="1">
                <a:latin typeface="Times New Roman"/>
                <a:ea typeface="Calibri"/>
              </a:rPr>
              <a:t>System</a:t>
            </a:r>
            <a:r>
              <a:rPr lang="ru-RU" sz="1600" dirty="0">
                <a:latin typeface="Times New Roman"/>
                <a:ea typeface="Calibri"/>
              </a:rPr>
              <a:t> </a:t>
            </a:r>
            <a:r>
              <a:rPr lang="en-GB" sz="1600" dirty="0">
                <a:latin typeface="Times New Roman"/>
                <a:ea typeface="Calibri"/>
              </a:rPr>
              <a:t>(LUS) </a:t>
            </a:r>
            <a:r>
              <a:rPr lang="ru-RU" sz="1600" dirty="0">
                <a:latin typeface="Times New Roman"/>
                <a:ea typeface="Calibri"/>
              </a:rPr>
              <a:t> </a:t>
            </a:r>
            <a:r>
              <a:rPr lang="ru-RU" sz="1600" dirty="0" err="1">
                <a:latin typeface="Times New Roman"/>
                <a:ea typeface="Calibri"/>
              </a:rPr>
              <a:t>at</a:t>
            </a:r>
            <a:r>
              <a:rPr lang="ru-RU" sz="1600" dirty="0">
                <a:latin typeface="Times New Roman"/>
                <a:ea typeface="Calibri"/>
              </a:rPr>
              <a:t> </a:t>
            </a:r>
            <a:r>
              <a:rPr lang="ru-RU" sz="1600" dirty="0" err="1">
                <a:latin typeface="Times New Roman"/>
                <a:ea typeface="Calibri"/>
              </a:rPr>
              <a:t>global</a:t>
            </a:r>
            <a:r>
              <a:rPr lang="ru-RU" sz="1600" dirty="0">
                <a:latin typeface="Times New Roman"/>
                <a:ea typeface="Calibri"/>
              </a:rPr>
              <a:t> </a:t>
            </a:r>
            <a:r>
              <a:rPr lang="ru-RU" sz="1600" dirty="0" err="1">
                <a:latin typeface="Times New Roman"/>
                <a:ea typeface="Calibri"/>
              </a:rPr>
              <a:t>and</a:t>
            </a:r>
            <a:r>
              <a:rPr lang="ru-RU" sz="1600" dirty="0">
                <a:latin typeface="Times New Roman"/>
                <a:ea typeface="Calibri"/>
              </a:rPr>
              <a:t> </a:t>
            </a:r>
            <a:r>
              <a:rPr lang="ru-RU" sz="1600" dirty="0" err="1">
                <a:latin typeface="Times New Roman"/>
                <a:ea typeface="Calibri"/>
              </a:rPr>
              <a:t>national</a:t>
            </a:r>
            <a:r>
              <a:rPr lang="ru-RU" sz="1600" dirty="0">
                <a:latin typeface="Times New Roman"/>
                <a:ea typeface="Calibri"/>
              </a:rPr>
              <a:t> </a:t>
            </a:r>
            <a:r>
              <a:rPr lang="ru-RU" sz="1600" dirty="0" err="1" smtClean="0">
                <a:latin typeface="Times New Roman"/>
                <a:ea typeface="Calibri"/>
              </a:rPr>
              <a:t>scales</a:t>
            </a:r>
            <a:r>
              <a:rPr lang="en-US" sz="1600" dirty="0" smtClean="0">
                <a:latin typeface="Times New Roman"/>
                <a:ea typeface="Calibri"/>
              </a:rPr>
              <a:t>…</a:t>
            </a:r>
            <a:r>
              <a:rPr lang="ru-RU" sz="1600" dirty="0" smtClean="0">
                <a:latin typeface="Times New Roman"/>
                <a:ea typeface="Calibri"/>
              </a:rPr>
              <a:t>» </a:t>
            </a:r>
            <a:r>
              <a:rPr lang="en-US" sz="1600" dirty="0" smtClean="0">
                <a:latin typeface="Times New Roman"/>
                <a:ea typeface="Calibri"/>
              </a:rPr>
              <a:t>and other </a:t>
            </a:r>
            <a:r>
              <a:rPr lang="ru-RU" sz="1600" dirty="0" err="1" smtClean="0">
                <a:latin typeface="Times New Roman"/>
                <a:ea typeface="Calibri"/>
              </a:rPr>
              <a:t>global</a:t>
            </a:r>
            <a:r>
              <a:rPr lang="ru-RU" sz="1600" dirty="0" smtClean="0">
                <a:latin typeface="Times New Roman"/>
                <a:ea typeface="Calibri"/>
              </a:rPr>
              <a:t> </a:t>
            </a:r>
            <a:r>
              <a:rPr lang="ru-RU" sz="1600" dirty="0" err="1">
                <a:latin typeface="Times New Roman"/>
                <a:ea typeface="Calibri"/>
              </a:rPr>
              <a:t>products</a:t>
            </a:r>
            <a:r>
              <a:rPr lang="ru-RU" sz="1600" dirty="0">
                <a:latin typeface="Times New Roman"/>
                <a:ea typeface="Calibri"/>
              </a:rPr>
              <a:t> </a:t>
            </a:r>
            <a:r>
              <a:rPr lang="en-US" sz="1600" dirty="0" smtClean="0">
                <a:latin typeface="Times New Roman"/>
                <a:ea typeface="Calibri"/>
              </a:rPr>
              <a:t> (</a:t>
            </a:r>
            <a:r>
              <a:rPr lang="ru-RU" sz="1600" dirty="0" smtClean="0">
                <a:latin typeface="Times New Roman"/>
                <a:ea typeface="Calibri"/>
              </a:rPr>
              <a:t>GLC-2000</a:t>
            </a:r>
            <a:r>
              <a:rPr lang="ru-RU" sz="1600" dirty="0">
                <a:latin typeface="Times New Roman"/>
                <a:ea typeface="Calibri"/>
              </a:rPr>
              <a:t>, </a:t>
            </a:r>
            <a:r>
              <a:rPr lang="ru-RU" sz="1600" dirty="0" err="1">
                <a:latin typeface="Times New Roman"/>
                <a:ea typeface="Calibri"/>
              </a:rPr>
              <a:t>AgroMaps</a:t>
            </a:r>
            <a:r>
              <a:rPr lang="ru-RU" sz="1600" dirty="0">
                <a:latin typeface="Times New Roman"/>
                <a:ea typeface="Calibri"/>
              </a:rPr>
              <a:t>, SRTM </a:t>
            </a:r>
            <a:r>
              <a:rPr lang="ru-RU" sz="1600" dirty="0" err="1" smtClean="0">
                <a:latin typeface="Times New Roman"/>
                <a:ea typeface="Calibri"/>
              </a:rPr>
              <a:t>data</a:t>
            </a:r>
            <a:r>
              <a:rPr lang="en-US" sz="1600" dirty="0" smtClean="0">
                <a:latin typeface="Times New Roman"/>
                <a:ea typeface="Calibri"/>
              </a:rPr>
              <a:t>,</a:t>
            </a:r>
            <a:r>
              <a:rPr lang="en-US" sz="1600" dirty="0" err="1" smtClean="0">
                <a:latin typeface="Times New Roman"/>
                <a:ea typeface="Calibri"/>
              </a:rPr>
              <a:t>etc</a:t>
            </a:r>
            <a:r>
              <a:rPr lang="en-US" sz="1600" dirty="0" smtClean="0">
                <a:latin typeface="Times New Roman"/>
                <a:ea typeface="Calibri"/>
              </a:rPr>
              <a:t>).</a:t>
            </a:r>
            <a:endParaRPr lang="en-GB"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84" y="2924944"/>
            <a:ext cx="8271772" cy="31683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5536" y="2354372"/>
            <a:ext cx="7992888" cy="400110"/>
          </a:xfrm>
          <a:prstGeom prst="rect">
            <a:avLst/>
          </a:prstGeom>
        </p:spPr>
        <p:txBody>
          <a:bodyPr wrap="square">
            <a:spAutoFit/>
          </a:bodyPr>
          <a:lstStyle/>
          <a:p>
            <a:pPr algn="ctr"/>
            <a:r>
              <a:rPr lang="en-US" b="1" dirty="0" smtClean="0">
                <a:solidFill>
                  <a:srgbClr val="C89800"/>
                </a:solidFill>
                <a:latin typeface="Calibri"/>
                <a:ea typeface="Calibri"/>
                <a:cs typeface="Times New Roman"/>
              </a:rPr>
              <a:t> </a:t>
            </a:r>
            <a:r>
              <a:rPr lang="en-US" sz="2000" b="1" dirty="0" smtClean="0">
                <a:latin typeface="Calibri"/>
                <a:ea typeface="Calibri"/>
                <a:cs typeface="Times New Roman"/>
              </a:rPr>
              <a:t>Land Use  System  Maps of Kashkadarya and Djizak regions </a:t>
            </a:r>
            <a:endParaRPr lang="en-GB" sz="2000" b="1" dirty="0"/>
          </a:p>
        </p:txBody>
      </p:sp>
    </p:spTree>
    <p:extLst>
      <p:ext uri="{BB962C8B-B14F-4D97-AF65-F5344CB8AC3E}">
        <p14:creationId xmlns:p14="http://schemas.microsoft.com/office/powerpoint/2010/main" val="281381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908721"/>
            <a:ext cx="5400600" cy="504055"/>
          </a:xfrm>
        </p:spPr>
        <p:txBody>
          <a:bodyPr/>
          <a:lstStyle/>
          <a:p>
            <a:pPr algn="ctr"/>
            <a:r>
              <a:rPr lang="en-US" sz="2400" dirty="0" smtClean="0">
                <a:solidFill>
                  <a:srgbClr val="003399"/>
                </a:solidFill>
                <a:effectLst>
                  <a:outerShdw blurRad="38100" dist="38100" dir="2700000" algn="tl">
                    <a:srgbClr val="000000">
                      <a:alpha val="43137"/>
                    </a:srgbClr>
                  </a:outerShdw>
                </a:effectLst>
              </a:rPr>
              <a:t>Soil Organic Carbon Map</a:t>
            </a:r>
            <a:endParaRPr lang="ru-RU" sz="2400" dirty="0">
              <a:solidFill>
                <a:srgbClr val="003399"/>
              </a:solidFill>
              <a:effectLst>
                <a:outerShdw blurRad="38100" dist="38100" dir="2700000" algn="tl">
                  <a:srgbClr val="000000">
                    <a:alpha val="43137"/>
                  </a:srgbClr>
                </a:outerShdw>
              </a:effectLst>
            </a:endParaRPr>
          </a:p>
        </p:txBody>
      </p:sp>
      <p:pic>
        <p:nvPicPr>
          <p:cNvPr id="4098"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412776"/>
            <a:ext cx="2873375" cy="2155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Рисунок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3789040"/>
            <a:ext cx="2873375" cy="2155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Объект 3"/>
          <p:cNvPicPr>
            <a:picLocks noChangeAspect="1"/>
          </p:cNvPicPr>
          <p:nvPr/>
        </p:nvPicPr>
        <p:blipFill rotWithShape="1">
          <a:blip r:embed="rId5" cstate="print">
            <a:extLst>
              <a:ext uri="{28A0092B-C50C-407E-A947-70E740481C1C}">
                <a14:useLocalDpi xmlns:a14="http://schemas.microsoft.com/office/drawing/2010/main" val="0"/>
              </a:ext>
            </a:extLst>
          </a:blip>
          <a:srcRect l="1704" r="1673" b="1276"/>
          <a:stretch/>
        </p:blipFill>
        <p:spPr bwMode="auto">
          <a:xfrm>
            <a:off x="1043608" y="1556792"/>
            <a:ext cx="3904027" cy="2816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3" name="Группа 8"/>
          <p:cNvGrpSpPr/>
          <p:nvPr/>
        </p:nvGrpSpPr>
        <p:grpSpPr>
          <a:xfrm>
            <a:off x="539552" y="4581128"/>
            <a:ext cx="4896288" cy="1627050"/>
            <a:chOff x="539552" y="4077072"/>
            <a:chExt cx="4896288" cy="1627050"/>
          </a:xfrm>
        </p:grpSpPr>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4077072"/>
              <a:ext cx="2304000" cy="1627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840" y="4077072"/>
              <a:ext cx="2304000" cy="1627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9" name="1 Título"/>
          <p:cNvSpPr txBox="1">
            <a:spLocks/>
          </p:cNvSpPr>
          <p:nvPr/>
        </p:nvSpPr>
        <p:spPr>
          <a:xfrm>
            <a:off x="1907704" y="259854"/>
            <a:ext cx="6984776" cy="43284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2400" b="1" i="0" u="none" strike="noStrike" kern="0" cap="none" spc="0" normalizeH="0" baseline="0" noProof="0" dirty="0" smtClean="0">
                <a:ln>
                  <a:noFill/>
                </a:ln>
                <a:solidFill>
                  <a:srgbClr val="C89800"/>
                </a:solidFill>
                <a:effectLst/>
                <a:uLnTx/>
                <a:uFillTx/>
                <a:latin typeface="+mj-lt"/>
                <a:ea typeface="+mj-ea"/>
                <a:cs typeface="+mj-cs"/>
              </a:rPr>
              <a:t>Module 4.  Local/landscape assessments  </a:t>
            </a:r>
          </a:p>
        </p:txBody>
      </p:sp>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859532"/>
            <a:ext cx="677504" cy="697260"/>
          </a:xfrm>
          <a:prstGeom prst="rect">
            <a:avLst/>
          </a:prstGeom>
        </p:spPr>
      </p:pic>
    </p:spTree>
    <p:extLst>
      <p:ext uri="{BB962C8B-B14F-4D97-AF65-F5344CB8AC3E}">
        <p14:creationId xmlns:p14="http://schemas.microsoft.com/office/powerpoint/2010/main" val="1961526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123" y="1418202"/>
            <a:ext cx="8296349" cy="510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0" y="764704"/>
            <a:ext cx="8820472" cy="504056"/>
          </a:xfrm>
        </p:spPr>
        <p:txBody>
          <a:bodyPr/>
          <a:lstStyle/>
          <a:p>
            <a:pPr algn="ctr"/>
            <a:r>
              <a:rPr lang="en-US" sz="2000" dirty="0" smtClean="0">
                <a:solidFill>
                  <a:schemeClr val="tx1"/>
                </a:solidFill>
              </a:rPr>
              <a:t>Development of SLM Options for planning and decision making</a:t>
            </a:r>
            <a:endParaRPr lang="ru-RU" sz="2000" dirty="0">
              <a:solidFill>
                <a:srgbClr val="9CA842"/>
              </a:solidFill>
            </a:endParaRPr>
          </a:p>
        </p:txBody>
      </p:sp>
      <p:sp>
        <p:nvSpPr>
          <p:cNvPr id="5" name="1 Título"/>
          <p:cNvSpPr txBox="1">
            <a:spLocks/>
          </p:cNvSpPr>
          <p:nvPr/>
        </p:nvSpPr>
        <p:spPr>
          <a:xfrm>
            <a:off x="1835696" y="259854"/>
            <a:ext cx="7056784" cy="432842"/>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C" sz="2400" b="1" i="0" u="none" strike="noStrike" kern="0" cap="none" spc="0" normalizeH="0" baseline="0" noProof="0" dirty="0" smtClean="0">
                <a:ln>
                  <a:noFill/>
                </a:ln>
                <a:solidFill>
                  <a:srgbClr val="C89800"/>
                </a:solidFill>
                <a:effectLst/>
                <a:uLnTx/>
                <a:uFillTx/>
                <a:latin typeface="+mj-lt"/>
                <a:ea typeface="+mj-ea"/>
                <a:cs typeface="+mj-cs"/>
              </a:rPr>
              <a:t>Module 4.  Local / landscape assessments  </a:t>
            </a:r>
          </a:p>
        </p:txBody>
      </p:sp>
    </p:spTree>
    <p:extLst>
      <p:ext uri="{BB962C8B-B14F-4D97-AF65-F5344CB8AC3E}">
        <p14:creationId xmlns:p14="http://schemas.microsoft.com/office/powerpoint/2010/main" val="1032877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FAO\КАРТЫ\options Jizzak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3" y="1409076"/>
            <a:ext cx="4496003" cy="3172052"/>
          </a:xfrm>
          <a:prstGeom prst="rect">
            <a:avLst/>
          </a:prstGeom>
          <a:noFill/>
          <a:ln>
            <a:noFill/>
          </a:ln>
        </p:spPr>
      </p:pic>
      <p:pic>
        <p:nvPicPr>
          <p:cNvPr id="5" name="Рисунок 4" descr="D:\FAO\КАРТЫ\SLM options cost_Jizzakh.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7246" y="1405004"/>
            <a:ext cx="4399712" cy="3104116"/>
          </a:xfrm>
          <a:prstGeom prst="rect">
            <a:avLst/>
          </a:prstGeom>
          <a:noFill/>
          <a:ln>
            <a:noFill/>
          </a:ln>
        </p:spPr>
      </p:pic>
      <p:graphicFrame>
        <p:nvGraphicFramePr>
          <p:cNvPr id="6" name="Таблица 5"/>
          <p:cNvGraphicFramePr>
            <a:graphicFrameLocks noGrp="1"/>
          </p:cNvGraphicFramePr>
          <p:nvPr>
            <p:extLst>
              <p:ext uri="{D42A27DB-BD31-4B8C-83A1-F6EECF244321}">
                <p14:modId xmlns:p14="http://schemas.microsoft.com/office/powerpoint/2010/main" val="1845300943"/>
              </p:ext>
            </p:extLst>
          </p:nvPr>
        </p:nvGraphicFramePr>
        <p:xfrm>
          <a:off x="2051720" y="4725144"/>
          <a:ext cx="5034604" cy="1605280"/>
        </p:xfrm>
        <a:graphic>
          <a:graphicData uri="http://schemas.openxmlformats.org/drawingml/2006/table">
            <a:tbl>
              <a:tblPr firstRow="1" firstCol="1" bandRow="1">
                <a:tableStyleId>{5A111915-BE36-4E01-A7E5-04B1672EAD32}</a:tableStyleId>
              </a:tblPr>
              <a:tblGrid>
                <a:gridCol w="858140">
                  <a:extLst>
                    <a:ext uri="{9D8B030D-6E8A-4147-A177-3AD203B41FA5}">
                      <a16:colId xmlns:a16="http://schemas.microsoft.com/office/drawing/2014/main" val="20000"/>
                    </a:ext>
                  </a:extLst>
                </a:gridCol>
                <a:gridCol w="1240997">
                  <a:extLst>
                    <a:ext uri="{9D8B030D-6E8A-4147-A177-3AD203B41FA5}">
                      <a16:colId xmlns:a16="http://schemas.microsoft.com/office/drawing/2014/main" val="20001"/>
                    </a:ext>
                  </a:extLst>
                </a:gridCol>
                <a:gridCol w="1218684">
                  <a:extLst>
                    <a:ext uri="{9D8B030D-6E8A-4147-A177-3AD203B41FA5}">
                      <a16:colId xmlns:a16="http://schemas.microsoft.com/office/drawing/2014/main" val="20002"/>
                    </a:ext>
                  </a:extLst>
                </a:gridCol>
                <a:gridCol w="1716783">
                  <a:extLst>
                    <a:ext uri="{9D8B030D-6E8A-4147-A177-3AD203B41FA5}">
                      <a16:colId xmlns:a16="http://schemas.microsoft.com/office/drawing/2014/main" val="20003"/>
                    </a:ext>
                  </a:extLst>
                </a:gridCol>
              </a:tblGrid>
              <a:tr h="0">
                <a:tc gridSpan="4">
                  <a:txBody>
                    <a:bodyPr/>
                    <a:lstStyle/>
                    <a:p>
                      <a:pPr algn="ctr">
                        <a:lnSpc>
                          <a:spcPct val="115000"/>
                        </a:lnSpc>
                        <a:spcAft>
                          <a:spcPts val="600"/>
                        </a:spcAft>
                      </a:pPr>
                      <a:r>
                        <a:rPr lang="en-US" sz="1000" dirty="0" smtClean="0">
                          <a:effectLst/>
                        </a:rPr>
                        <a:t>Cost of SLM Options</a:t>
                      </a:r>
                      <a:endParaRPr lang="ru-RU" sz="900" dirty="0">
                        <a:solidFill>
                          <a:schemeClr val="tx1"/>
                        </a:solidFill>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rowSpan="2">
                  <a:txBody>
                    <a:bodyPr/>
                    <a:lstStyle/>
                    <a:p>
                      <a:pPr algn="ctr">
                        <a:lnSpc>
                          <a:spcPct val="115000"/>
                        </a:lnSpc>
                        <a:spcAft>
                          <a:spcPts val="1000"/>
                        </a:spcAft>
                      </a:pPr>
                      <a:r>
                        <a:rPr lang="en-US" sz="1000" dirty="0">
                          <a:effectLst/>
                        </a:rPr>
                        <a:t>SLM options</a:t>
                      </a:r>
                      <a:endParaRPr lang="ru-RU" sz="900" dirty="0">
                        <a:solidFill>
                          <a:schemeClr val="tx1"/>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000" dirty="0">
                          <a:effectLst/>
                        </a:rPr>
                        <a:t>SLM</a:t>
                      </a:r>
                      <a:endParaRPr lang="ru-RU" sz="900" dirty="0">
                        <a:effectLst/>
                      </a:endParaRPr>
                    </a:p>
                    <a:p>
                      <a:pPr algn="ctr">
                        <a:lnSpc>
                          <a:spcPct val="115000"/>
                        </a:lnSpc>
                        <a:spcAft>
                          <a:spcPts val="1000"/>
                        </a:spcAft>
                      </a:pPr>
                      <a:r>
                        <a:rPr lang="en-US" sz="1000" dirty="0">
                          <a:effectLst/>
                        </a:rPr>
                        <a:t>sub-options</a:t>
                      </a:r>
                      <a:endParaRPr lang="ru-RU" sz="900" b="1" dirty="0">
                        <a:solidFill>
                          <a:schemeClr val="tx1"/>
                        </a:solidFill>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en-GB" sz="1000" dirty="0" smtClean="0">
                          <a:effectLst/>
                        </a:rPr>
                        <a:t>Value</a:t>
                      </a:r>
                      <a:r>
                        <a:rPr lang="en-GB" sz="1000" baseline="0" dirty="0" smtClean="0">
                          <a:effectLst/>
                        </a:rPr>
                        <a:t> (in USD)</a:t>
                      </a:r>
                      <a:endParaRPr lang="ru-RU" sz="900" b="1" dirty="0">
                        <a:solidFill>
                          <a:schemeClr val="tx1"/>
                        </a:solidFill>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1"/>
                  </a:ext>
                </a:extLst>
              </a:tr>
              <a:tr h="0">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000" dirty="0">
                          <a:effectLst/>
                        </a:rPr>
                        <a:t>$US / ha</a:t>
                      </a:r>
                      <a:endParaRPr lang="ru-RU" sz="900" b="1"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endParaRPr lang="ru-RU" sz="900" b="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15900">
                <a:tc>
                  <a:txBody>
                    <a:bodyPr/>
                    <a:lstStyle/>
                    <a:p>
                      <a:pPr algn="ctr">
                        <a:lnSpc>
                          <a:spcPct val="115000"/>
                        </a:lnSpc>
                        <a:spcAft>
                          <a:spcPts val="0"/>
                        </a:spcAft>
                      </a:pPr>
                      <a:r>
                        <a:rPr lang="en-US" sz="1000" dirty="0">
                          <a:effectLst/>
                        </a:rPr>
                        <a:t>1</a:t>
                      </a:r>
                      <a:endParaRPr lang="ru-RU" sz="9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1-2</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&lt;300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Low-cost</a:t>
                      </a:r>
                      <a:endParaRPr lang="ru-RU" sz="900" i="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215900">
                <a:tc>
                  <a:txBody>
                    <a:bodyPr/>
                    <a:lstStyle/>
                    <a:p>
                      <a:pPr algn="ctr">
                        <a:lnSpc>
                          <a:spcPct val="115000"/>
                        </a:lnSpc>
                        <a:spcAft>
                          <a:spcPts val="0"/>
                        </a:spcAft>
                      </a:pPr>
                      <a:r>
                        <a:rPr lang="en-US" sz="1000" dirty="0">
                          <a:effectLst/>
                        </a:rPr>
                        <a:t>2</a:t>
                      </a:r>
                      <a:endParaRPr lang="ru-RU" sz="9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3-9</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400-470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Mean cost</a:t>
                      </a:r>
                      <a:endParaRPr lang="ru-RU" sz="900" i="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15900">
                <a:tc>
                  <a:txBody>
                    <a:bodyPr/>
                    <a:lstStyle/>
                    <a:p>
                      <a:pPr algn="ctr">
                        <a:lnSpc>
                          <a:spcPct val="115000"/>
                        </a:lnSpc>
                        <a:spcAft>
                          <a:spcPts val="0"/>
                        </a:spcAft>
                      </a:pPr>
                      <a:r>
                        <a:rPr lang="en-US" sz="1000" dirty="0">
                          <a:effectLst/>
                        </a:rPr>
                        <a:t>3</a:t>
                      </a:r>
                      <a:endParaRPr lang="ru-RU" sz="9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10-13</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750-800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High-cost</a:t>
                      </a:r>
                      <a:endParaRPr lang="ru-RU" sz="900" i="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15900">
                <a:tc>
                  <a:txBody>
                    <a:bodyPr/>
                    <a:lstStyle/>
                    <a:p>
                      <a:pPr algn="ctr">
                        <a:lnSpc>
                          <a:spcPct val="115000"/>
                        </a:lnSpc>
                        <a:spcAft>
                          <a:spcPts val="0"/>
                        </a:spcAft>
                      </a:pPr>
                      <a:r>
                        <a:rPr lang="en-US" sz="1000" dirty="0">
                          <a:effectLst/>
                        </a:rPr>
                        <a:t>4</a:t>
                      </a:r>
                      <a:endParaRPr lang="ru-RU" sz="9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14-22</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1100-1540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Very high-cost</a:t>
                      </a:r>
                      <a:endParaRPr lang="ru-RU" sz="900" i="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215900">
                <a:tc>
                  <a:txBody>
                    <a:bodyPr/>
                    <a:lstStyle/>
                    <a:p>
                      <a:pPr algn="ctr">
                        <a:lnSpc>
                          <a:spcPct val="115000"/>
                        </a:lnSpc>
                        <a:spcAft>
                          <a:spcPts val="0"/>
                        </a:spcAft>
                      </a:pPr>
                      <a:r>
                        <a:rPr lang="en-US" sz="1000" dirty="0">
                          <a:effectLst/>
                        </a:rPr>
                        <a:t>5</a:t>
                      </a:r>
                      <a:endParaRPr lang="ru-RU" sz="9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21-26</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2150-3990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smtClean="0">
                          <a:effectLst/>
                        </a:rPr>
                        <a:t>Extremely  high -cost</a:t>
                      </a:r>
                      <a:endParaRPr lang="ru-RU" sz="900" i="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9704" y="116632"/>
            <a:ext cx="70596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520" y="762745"/>
            <a:ext cx="8712968" cy="707886"/>
          </a:xfrm>
          <a:prstGeom prst="rect">
            <a:avLst/>
          </a:prstGeom>
        </p:spPr>
        <p:txBody>
          <a:bodyPr wrap="square">
            <a:spAutoFit/>
          </a:bodyPr>
          <a:lstStyle/>
          <a:p>
            <a:r>
              <a:rPr lang="en-US" sz="2000" b="1" kern="0" dirty="0" smtClean="0">
                <a:solidFill>
                  <a:srgbClr val="003399"/>
                </a:solidFill>
                <a:latin typeface="Arial"/>
                <a:ea typeface="+mj-ea"/>
                <a:cs typeface="+mj-cs"/>
              </a:rPr>
              <a:t>SLM Options mapping to support of planning and decision making </a:t>
            </a:r>
          </a:p>
          <a:p>
            <a:pPr algn="ctr"/>
            <a:r>
              <a:rPr lang="en-US" sz="2000" b="1" kern="0" dirty="0" smtClean="0">
                <a:latin typeface="Arial"/>
                <a:ea typeface="+mj-ea"/>
                <a:cs typeface="+mj-cs"/>
              </a:rPr>
              <a:t>Djizak project area</a:t>
            </a:r>
            <a:endParaRPr lang="en-GB" sz="2000" dirty="0"/>
          </a:p>
        </p:txBody>
      </p:sp>
    </p:spTree>
    <p:extLst>
      <p:ext uri="{BB962C8B-B14F-4D97-AF65-F5344CB8AC3E}">
        <p14:creationId xmlns:p14="http://schemas.microsoft.com/office/powerpoint/2010/main" val="3602111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FAO\КАРТЫ\options Kamash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89" y="1604040"/>
            <a:ext cx="4592820" cy="3240360"/>
          </a:xfrm>
          <a:prstGeom prst="rect">
            <a:avLst/>
          </a:prstGeom>
          <a:ln>
            <a:noFill/>
          </a:ln>
          <a:effectLst>
            <a:outerShdw blurRad="292100" dist="139700" dir="2700000" algn="tl" rotWithShape="0">
              <a:srgbClr val="333333">
                <a:alpha val="65000"/>
              </a:srgbClr>
            </a:outerShdw>
          </a:effectLst>
        </p:spPr>
      </p:pic>
      <p:pic>
        <p:nvPicPr>
          <p:cNvPr id="4" name="Рисунок 3" descr="D:\FAO\КАРТЫ\SLM options cost_Karshi.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628800"/>
            <a:ext cx="4347949" cy="3240360"/>
          </a:xfrm>
          <a:prstGeom prst="rect">
            <a:avLst/>
          </a:prstGeom>
          <a:ln>
            <a:noFill/>
          </a:ln>
          <a:effectLst>
            <a:outerShdw blurRad="292100" dist="139700" dir="2700000" algn="tl" rotWithShape="0">
              <a:srgbClr val="333333">
                <a:alpha val="65000"/>
              </a:srgbClr>
            </a:outerShdw>
          </a:effectLst>
        </p:spPr>
      </p:pic>
      <p:graphicFrame>
        <p:nvGraphicFramePr>
          <p:cNvPr id="5" name="Таблица 4"/>
          <p:cNvGraphicFramePr>
            <a:graphicFrameLocks noGrp="1"/>
          </p:cNvGraphicFramePr>
          <p:nvPr>
            <p:extLst>
              <p:ext uri="{D42A27DB-BD31-4B8C-83A1-F6EECF244321}">
                <p14:modId xmlns:p14="http://schemas.microsoft.com/office/powerpoint/2010/main" val="456143942"/>
              </p:ext>
            </p:extLst>
          </p:nvPr>
        </p:nvGraphicFramePr>
        <p:xfrm>
          <a:off x="1403648" y="5013176"/>
          <a:ext cx="5472608" cy="1583804"/>
        </p:xfrm>
        <a:graphic>
          <a:graphicData uri="http://schemas.openxmlformats.org/drawingml/2006/table">
            <a:tbl>
              <a:tblPr firstRow="1" firstCol="1" bandRow="1">
                <a:tableStyleId>{5A111915-BE36-4E01-A7E5-04B1672EAD32}</a:tableStyleId>
              </a:tblPr>
              <a:tblGrid>
                <a:gridCol w="1218684">
                  <a:extLst>
                    <a:ext uri="{9D8B030D-6E8A-4147-A177-3AD203B41FA5}">
                      <a16:colId xmlns:a16="http://schemas.microsoft.com/office/drawing/2014/main" val="20000"/>
                    </a:ext>
                  </a:extLst>
                </a:gridCol>
                <a:gridCol w="880453">
                  <a:extLst>
                    <a:ext uri="{9D8B030D-6E8A-4147-A177-3AD203B41FA5}">
                      <a16:colId xmlns:a16="http://schemas.microsoft.com/office/drawing/2014/main" val="20001"/>
                    </a:ext>
                  </a:extLst>
                </a:gridCol>
                <a:gridCol w="1218684">
                  <a:extLst>
                    <a:ext uri="{9D8B030D-6E8A-4147-A177-3AD203B41FA5}">
                      <a16:colId xmlns:a16="http://schemas.microsoft.com/office/drawing/2014/main" val="20002"/>
                    </a:ext>
                  </a:extLst>
                </a:gridCol>
                <a:gridCol w="2154787">
                  <a:extLst>
                    <a:ext uri="{9D8B030D-6E8A-4147-A177-3AD203B41FA5}">
                      <a16:colId xmlns:a16="http://schemas.microsoft.com/office/drawing/2014/main" val="20003"/>
                    </a:ext>
                  </a:extLst>
                </a:gridCol>
              </a:tblGrid>
              <a:tr h="0">
                <a:tc gridSpan="4">
                  <a:txBody>
                    <a:bodyPr/>
                    <a:lstStyle/>
                    <a:p>
                      <a:pPr algn="ctr">
                        <a:lnSpc>
                          <a:spcPct val="115000"/>
                        </a:lnSpc>
                        <a:spcAft>
                          <a:spcPts val="600"/>
                        </a:spcAft>
                      </a:pPr>
                      <a:r>
                        <a:rPr lang="en-US" sz="1000" dirty="0" smtClean="0">
                          <a:effectLst/>
                        </a:rPr>
                        <a:t>Cost of SLM Options</a:t>
                      </a:r>
                      <a:endParaRPr lang="ru-RU" sz="900" dirty="0">
                        <a:solidFill>
                          <a:schemeClr val="tx1"/>
                        </a:solidFill>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rowSpan="2">
                  <a:txBody>
                    <a:bodyPr/>
                    <a:lstStyle/>
                    <a:p>
                      <a:pPr algn="ctr">
                        <a:lnSpc>
                          <a:spcPct val="115000"/>
                        </a:lnSpc>
                        <a:spcAft>
                          <a:spcPts val="1000"/>
                        </a:spcAft>
                      </a:pPr>
                      <a:r>
                        <a:rPr lang="en-US" sz="1000" dirty="0">
                          <a:effectLst/>
                        </a:rPr>
                        <a:t>SLM options</a:t>
                      </a:r>
                      <a:endParaRPr lang="ru-RU" sz="900" dirty="0">
                        <a:solidFill>
                          <a:schemeClr val="tx1"/>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000" dirty="0">
                          <a:effectLst/>
                        </a:rPr>
                        <a:t>SLM</a:t>
                      </a:r>
                      <a:endParaRPr lang="ru-RU" sz="900" dirty="0">
                        <a:effectLst/>
                      </a:endParaRPr>
                    </a:p>
                    <a:p>
                      <a:pPr algn="ctr">
                        <a:lnSpc>
                          <a:spcPct val="115000"/>
                        </a:lnSpc>
                        <a:spcAft>
                          <a:spcPts val="1000"/>
                        </a:spcAft>
                      </a:pPr>
                      <a:r>
                        <a:rPr lang="en-US" sz="1000" dirty="0">
                          <a:effectLst/>
                        </a:rPr>
                        <a:t>sub-options</a:t>
                      </a:r>
                      <a:endParaRPr lang="ru-RU" sz="900" b="1" dirty="0">
                        <a:solidFill>
                          <a:schemeClr val="tx1"/>
                        </a:solidFill>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en-GB" sz="1000" dirty="0" smtClean="0">
                          <a:effectLst/>
                        </a:rPr>
                        <a:t>Value</a:t>
                      </a:r>
                      <a:r>
                        <a:rPr lang="en-GB" sz="1000" baseline="0" dirty="0" smtClean="0">
                          <a:effectLst/>
                        </a:rPr>
                        <a:t> (in USD)</a:t>
                      </a:r>
                      <a:endParaRPr lang="ru-RU" sz="900" b="1" dirty="0">
                        <a:solidFill>
                          <a:schemeClr val="tx1"/>
                        </a:solidFill>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1"/>
                  </a:ext>
                </a:extLst>
              </a:tr>
              <a:tr h="0">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000" dirty="0">
                          <a:effectLst/>
                        </a:rPr>
                        <a:t>$US / ha</a:t>
                      </a:r>
                      <a:endParaRPr lang="ru-RU" sz="900" b="1"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endParaRPr lang="ru-RU" sz="900" b="1"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15900">
                <a:tc>
                  <a:txBody>
                    <a:bodyPr/>
                    <a:lstStyle/>
                    <a:p>
                      <a:pPr algn="ctr">
                        <a:lnSpc>
                          <a:spcPct val="115000"/>
                        </a:lnSpc>
                        <a:spcAft>
                          <a:spcPts val="0"/>
                        </a:spcAft>
                      </a:pPr>
                      <a:r>
                        <a:rPr lang="en-US" sz="1000" dirty="0">
                          <a:effectLst/>
                        </a:rPr>
                        <a:t>1</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1-2</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&lt;300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Low-cost</a:t>
                      </a:r>
                      <a:endParaRPr lang="ru-RU" sz="9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194424">
                <a:tc>
                  <a:txBody>
                    <a:bodyPr/>
                    <a:lstStyle/>
                    <a:p>
                      <a:pPr algn="ctr">
                        <a:lnSpc>
                          <a:spcPct val="115000"/>
                        </a:lnSpc>
                        <a:spcAft>
                          <a:spcPts val="0"/>
                        </a:spcAft>
                      </a:pPr>
                      <a:r>
                        <a:rPr lang="en-US" sz="1000" dirty="0">
                          <a:effectLst/>
                        </a:rPr>
                        <a:t>2</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3-9</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400-470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Mean cost</a:t>
                      </a:r>
                      <a:endParaRPr lang="ru-RU" sz="9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15900">
                <a:tc>
                  <a:txBody>
                    <a:bodyPr/>
                    <a:lstStyle/>
                    <a:p>
                      <a:pPr algn="ctr">
                        <a:lnSpc>
                          <a:spcPct val="115000"/>
                        </a:lnSpc>
                        <a:spcAft>
                          <a:spcPts val="0"/>
                        </a:spcAft>
                      </a:pPr>
                      <a:r>
                        <a:rPr lang="en-US" sz="1000" dirty="0">
                          <a:effectLst/>
                        </a:rPr>
                        <a:t>3</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a:effectLst/>
                        </a:rPr>
                        <a:t>10-13</a:t>
                      </a:r>
                      <a:endParaRPr lang="ru-RU" sz="9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750-800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High-cost</a:t>
                      </a:r>
                      <a:endParaRPr lang="ru-RU" sz="9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15900">
                <a:tc>
                  <a:txBody>
                    <a:bodyPr/>
                    <a:lstStyle/>
                    <a:p>
                      <a:pPr algn="ctr">
                        <a:lnSpc>
                          <a:spcPct val="115000"/>
                        </a:lnSpc>
                        <a:spcAft>
                          <a:spcPts val="0"/>
                        </a:spcAft>
                      </a:pPr>
                      <a:r>
                        <a:rPr lang="en-US" sz="1000" dirty="0">
                          <a:effectLst/>
                        </a:rPr>
                        <a:t>4</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a:effectLst/>
                        </a:rPr>
                        <a:t>14-22</a:t>
                      </a:r>
                      <a:endParaRPr lang="ru-RU" sz="9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dirty="0">
                          <a:effectLst/>
                        </a:rPr>
                        <a:t>1100-1540</a:t>
                      </a:r>
                      <a:endParaRPr lang="ru-RU" sz="900" dirty="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Very high-cost</a:t>
                      </a:r>
                      <a:endParaRPr lang="ru-RU" sz="9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215900">
                <a:tc>
                  <a:txBody>
                    <a:bodyPr/>
                    <a:lstStyle/>
                    <a:p>
                      <a:pPr algn="ctr">
                        <a:lnSpc>
                          <a:spcPct val="115000"/>
                        </a:lnSpc>
                        <a:spcAft>
                          <a:spcPts val="0"/>
                        </a:spcAft>
                      </a:pPr>
                      <a:r>
                        <a:rPr lang="en-US" sz="1000" dirty="0">
                          <a:effectLst/>
                        </a:rPr>
                        <a:t>5</a:t>
                      </a:r>
                      <a:endParaRPr lang="ru-RU" sz="90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a:effectLst/>
                        </a:rPr>
                        <a:t>21-26</a:t>
                      </a:r>
                      <a:endParaRPr lang="ru-RU" sz="9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GB" sz="1000">
                          <a:effectLst/>
                        </a:rPr>
                        <a:t>2150-3990</a:t>
                      </a:r>
                      <a:endParaRPr lang="ru-RU" sz="900">
                        <a:solidFill>
                          <a:schemeClr val="tx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n-GB" sz="1000" dirty="0">
                          <a:effectLst/>
                        </a:rPr>
                        <a:t>Extremely high-cost</a:t>
                      </a:r>
                      <a:endParaRPr lang="ru-RU" sz="9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116632"/>
            <a:ext cx="70596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836712"/>
            <a:ext cx="8784976" cy="677108"/>
          </a:xfrm>
          <a:prstGeom prst="rect">
            <a:avLst/>
          </a:prstGeom>
        </p:spPr>
        <p:txBody>
          <a:bodyPr wrap="square">
            <a:spAutoFit/>
          </a:bodyPr>
          <a:lstStyle/>
          <a:p>
            <a:pPr lvl="0" algn="ctr"/>
            <a:r>
              <a:rPr lang="en-US" sz="2000" b="1" kern="0" dirty="0">
                <a:solidFill>
                  <a:srgbClr val="003399"/>
                </a:solidFill>
                <a:latin typeface="Arial"/>
              </a:rPr>
              <a:t>SLM Options mapping </a:t>
            </a:r>
            <a:r>
              <a:rPr lang="en-US" sz="2000" b="1" kern="0" dirty="0" smtClean="0">
                <a:solidFill>
                  <a:srgbClr val="003399"/>
                </a:solidFill>
                <a:latin typeface="Arial"/>
              </a:rPr>
              <a:t>to support of planning </a:t>
            </a:r>
            <a:r>
              <a:rPr lang="en-US" sz="2000" b="1" kern="0" dirty="0">
                <a:solidFill>
                  <a:srgbClr val="003399"/>
                </a:solidFill>
                <a:latin typeface="Arial"/>
              </a:rPr>
              <a:t>and decision making </a:t>
            </a:r>
            <a:endParaRPr lang="en-US" sz="2000" b="1" kern="0" dirty="0" smtClean="0">
              <a:solidFill>
                <a:srgbClr val="003399"/>
              </a:solidFill>
              <a:latin typeface="Arial"/>
            </a:endParaRPr>
          </a:p>
          <a:p>
            <a:pPr lvl="0" algn="ctr"/>
            <a:r>
              <a:rPr lang="en-US" b="1" kern="0" dirty="0" smtClean="0">
                <a:latin typeface="Arial"/>
              </a:rPr>
              <a:t>Kashkadarya  region</a:t>
            </a:r>
            <a:endParaRPr lang="en-GB" dirty="0"/>
          </a:p>
        </p:txBody>
      </p:sp>
    </p:spTree>
    <p:extLst>
      <p:ext uri="{BB962C8B-B14F-4D97-AF65-F5344CB8AC3E}">
        <p14:creationId xmlns:p14="http://schemas.microsoft.com/office/powerpoint/2010/main" val="2314311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57264"/>
            <a:ext cx="7200799" cy="651456"/>
          </a:xfrm>
          <a:prstGeom prst="rect">
            <a:avLst/>
          </a:prstGeom>
        </p:spPr>
        <p:txBody>
          <a:bodyPr/>
          <a:lstStyle>
            <a:defPPr>
              <a:defRPr lang="en-GB"/>
            </a:defPPr>
            <a:lvl1pPr lvl="0" eaLnBrk="0" hangingPunct="0">
              <a:defRPr sz="4000" b="1">
                <a:solidFill>
                  <a:srgbClr val="ADBA4E"/>
                </a:solidFill>
                <a:latin typeface="+mj-lt"/>
                <a:ea typeface="+mj-ea"/>
                <a:cs typeface="+mj-cs"/>
              </a:defRPr>
            </a:lvl1pPr>
            <a:lvl2pPr lvl="1" eaLnBrk="0" hangingPunct="0">
              <a:lnSpc>
                <a:spcPct val="107000"/>
              </a:lnSpc>
              <a:spcAft>
                <a:spcPts val="0"/>
              </a:spcAft>
              <a:defRPr sz="2400" b="1" kern="0">
                <a:solidFill>
                  <a:srgbClr val="ADBA4E"/>
                </a:solidFill>
              </a:defRPr>
            </a:lvl2pPr>
            <a:lvl3pPr eaLnBrk="0" hangingPunct="0">
              <a:defRPr sz="4000" b="1">
                <a:solidFill>
                  <a:srgbClr val="ADBA4E"/>
                </a:solidFill>
              </a:defRPr>
            </a:lvl3pPr>
            <a:lvl4pPr eaLnBrk="0" hangingPunct="0">
              <a:defRPr sz="4000" b="1">
                <a:solidFill>
                  <a:srgbClr val="ADBA4E"/>
                </a:solidFill>
              </a:defRPr>
            </a:lvl4pPr>
            <a:lvl5pPr eaLnBrk="0" hangingPunct="0">
              <a:defRPr sz="4000" b="1">
                <a:solidFill>
                  <a:srgbClr val="ADBA4E"/>
                </a:solidFill>
              </a:defRPr>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marL="457200" lvl="0" indent="-365125" algn="r" eaLnBrk="1" hangingPunct="1">
              <a:lnSpc>
                <a:spcPct val="107000"/>
              </a:lnSpc>
              <a:spcAft>
                <a:spcPts val="0"/>
              </a:spcAft>
            </a:pPr>
            <a:r>
              <a:rPr lang="es-EC" sz="2400" kern="0" dirty="0">
                <a:solidFill>
                  <a:srgbClr val="C89800"/>
                </a:solidFill>
                <a:latin typeface="+mn-lt"/>
              </a:rPr>
              <a:t>Module 6. SLM best practices </a:t>
            </a:r>
            <a:r>
              <a:rPr lang="en-US" sz="2400" dirty="0" smtClean="0">
                <a:solidFill>
                  <a:srgbClr val="C89800"/>
                </a:solidFill>
                <a:latin typeface="+mn-lt"/>
                <a:ea typeface="Calibri" panose="020F0502020204030204" pitchFamily="34" charset="0"/>
                <a:cs typeface="Times New Roman" panose="02020603050405020304" pitchFamily="18" charset="0"/>
              </a:rPr>
              <a:t>implementation</a:t>
            </a:r>
            <a:endParaRPr lang="es-EC" sz="2400" kern="0" dirty="0">
              <a:solidFill>
                <a:srgbClr val="C89800"/>
              </a:solidFill>
              <a:latin typeface="+mn-lt"/>
            </a:endParaRPr>
          </a:p>
        </p:txBody>
      </p:sp>
      <p:graphicFrame>
        <p:nvGraphicFramePr>
          <p:cNvPr id="3" name="Содержимое 3"/>
          <p:cNvGraphicFramePr>
            <a:graphicFrameLocks/>
          </p:cNvGraphicFramePr>
          <p:nvPr>
            <p:extLst>
              <p:ext uri="{D42A27DB-BD31-4B8C-83A1-F6EECF244321}">
                <p14:modId xmlns:p14="http://schemas.microsoft.com/office/powerpoint/2010/main" val="1280088535"/>
              </p:ext>
            </p:extLst>
          </p:nvPr>
        </p:nvGraphicFramePr>
        <p:xfrm>
          <a:off x="395535" y="1340768"/>
          <a:ext cx="8424937" cy="5424603"/>
        </p:xfrm>
        <a:graphic>
          <a:graphicData uri="http://schemas.openxmlformats.org/drawingml/2006/table">
            <a:tbl>
              <a:tblPr firstRow="1" bandRow="1">
                <a:tableStyleId>{5C22544A-7EE6-4342-B048-85BDC9FD1C3A}</a:tableStyleId>
              </a:tblPr>
              <a:tblGrid>
                <a:gridCol w="994651">
                  <a:extLst>
                    <a:ext uri="{9D8B030D-6E8A-4147-A177-3AD203B41FA5}">
                      <a16:colId xmlns:a16="http://schemas.microsoft.com/office/drawing/2014/main" val="20000"/>
                    </a:ext>
                  </a:extLst>
                </a:gridCol>
                <a:gridCol w="2286242">
                  <a:extLst>
                    <a:ext uri="{9D8B030D-6E8A-4147-A177-3AD203B41FA5}">
                      <a16:colId xmlns:a16="http://schemas.microsoft.com/office/drawing/2014/main" val="20001"/>
                    </a:ext>
                  </a:extLst>
                </a:gridCol>
                <a:gridCol w="5144044">
                  <a:extLst>
                    <a:ext uri="{9D8B030D-6E8A-4147-A177-3AD203B41FA5}">
                      <a16:colId xmlns:a16="http://schemas.microsoft.com/office/drawing/2014/main" val="20002"/>
                    </a:ext>
                  </a:extLst>
                </a:gridCol>
              </a:tblGrid>
              <a:tr h="1296144">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Calibri" pitchFamily="34" charset="0"/>
                          <a:ea typeface="+mn-ea"/>
                          <a:cs typeface="Calibri" pitchFamily="34" charset="0"/>
                        </a:rPr>
                        <a:t>Site 1. </a:t>
                      </a:r>
                      <a:r>
                        <a:rPr lang="en-US" sz="1400" b="0" kern="1200" dirty="0" smtClean="0">
                          <a:solidFill>
                            <a:schemeClr val="tx1"/>
                          </a:solidFill>
                          <a:latin typeface="Calibri" pitchFamily="34" charset="0"/>
                          <a:ea typeface="+mn-ea"/>
                          <a:cs typeface="Calibri" pitchFamily="34" charset="0"/>
                        </a:rPr>
                        <a:t>Irrigated salt affected landscapes</a:t>
                      </a:r>
                      <a:endParaRPr lang="ru-RU" sz="1400" b="0" kern="1200" dirty="0">
                        <a:solidFill>
                          <a:schemeClr val="tx1"/>
                        </a:solidFill>
                        <a:latin typeface="Calibri" pitchFamily="34" charset="0"/>
                        <a:ea typeface="+mn-ea"/>
                        <a:cs typeface="Calibri"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FCD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baseline="0" dirty="0" smtClean="0">
                          <a:solidFill>
                            <a:schemeClr val="tx1"/>
                          </a:solidFill>
                          <a:latin typeface="Calibri" pitchFamily="34" charset="0"/>
                          <a:ea typeface="+mn-ea"/>
                          <a:cs typeface="+mn-cs"/>
                        </a:rPr>
                        <a:t>Technology 1. </a:t>
                      </a:r>
                      <a:r>
                        <a:rPr lang="en-US" sz="1500" b="0" kern="1200" dirty="0" smtClean="0">
                          <a:solidFill>
                            <a:schemeClr val="tx1"/>
                          </a:solidFill>
                          <a:latin typeface="Calibri" pitchFamily="34" charset="0"/>
                          <a:ea typeface="+mn-ea"/>
                          <a:cs typeface="Calibri" pitchFamily="34" charset="0"/>
                        </a:rPr>
                        <a:t>Crops diversification with introduction of legumes and green manures on salt affected soils 	</a:t>
                      </a:r>
                      <a:endParaRPr lang="ru-RU" sz="1500" b="0" kern="1200" dirty="0">
                        <a:solidFill>
                          <a:schemeClr val="tx1"/>
                        </a:solidFill>
                        <a:latin typeface="Calibri" pitchFamily="34" charset="0"/>
                        <a:ea typeface="+mn-ea"/>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ru-RU" sz="15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1296144">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500" b="1" dirty="0" smtClean="0">
                        <a:solidFill>
                          <a:srgbClr val="003300"/>
                        </a:solidFill>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alpha val="28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baseline="0" dirty="0" smtClean="0">
                          <a:solidFill>
                            <a:schemeClr val="tx1"/>
                          </a:solidFill>
                          <a:latin typeface="Calibri" pitchFamily="34" charset="0"/>
                          <a:ea typeface="+mn-ea"/>
                          <a:cs typeface="+mn-cs"/>
                        </a:rPr>
                        <a:t>Technology 2. </a:t>
                      </a:r>
                      <a:r>
                        <a:rPr lang="en-GB" sz="1500" dirty="0" smtClean="0">
                          <a:solidFill>
                            <a:schemeClr val="tx1"/>
                          </a:solidFill>
                          <a:latin typeface="Calibri" pitchFamily="34" charset="0"/>
                          <a:cs typeface="Calibri" pitchFamily="34" charset="0"/>
                        </a:rPr>
                        <a:t>Introduction of </a:t>
                      </a:r>
                      <a:r>
                        <a:rPr lang="en-US" sz="1500" dirty="0" smtClean="0">
                          <a:solidFill>
                            <a:schemeClr val="tx1"/>
                          </a:solidFill>
                          <a:latin typeface="Calibri" pitchFamily="34" charset="0"/>
                          <a:cs typeface="Calibri" pitchFamily="34" charset="0"/>
                        </a:rPr>
                        <a:t> new drought and salt tolerant «</a:t>
                      </a:r>
                      <a:r>
                        <a:rPr lang="en-US" sz="1500" dirty="0" err="1" smtClean="0">
                          <a:solidFill>
                            <a:schemeClr val="tx1"/>
                          </a:solidFill>
                          <a:latin typeface="Calibri" pitchFamily="34" charset="0"/>
                          <a:cs typeface="Calibri" pitchFamily="34" charset="0"/>
                        </a:rPr>
                        <a:t>Gulistan</a:t>
                      </a:r>
                      <a:r>
                        <a:rPr lang="en-US" sz="1500" dirty="0" smtClean="0">
                          <a:solidFill>
                            <a:schemeClr val="tx1"/>
                          </a:solidFill>
                          <a:latin typeface="Calibri" pitchFamily="34" charset="0"/>
                          <a:cs typeface="Calibri" pitchFamily="34" charset="0"/>
                        </a:rPr>
                        <a:t>» cotton variety</a:t>
                      </a:r>
                      <a:endParaRPr lang="ru-RU" sz="1500" b="1" dirty="0" smtClean="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alpha val="28000"/>
                      </a:srgbClr>
                    </a:solidFill>
                  </a:tcPr>
                </a:tc>
                <a:tc>
                  <a:txBody>
                    <a:bodyPr/>
                    <a:lstStyle/>
                    <a:p>
                      <a:endParaRPr lang="ru-RU" sz="15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alpha val="30000"/>
                      </a:srgbClr>
                    </a:solidFill>
                  </a:tcPr>
                </a:tc>
                <a:extLst>
                  <a:ext uri="{0D108BD9-81ED-4DB2-BD59-A6C34878D82A}">
                    <a16:rowId xmlns:a16="http://schemas.microsoft.com/office/drawing/2014/main" val="10001"/>
                  </a:ext>
                </a:extLst>
              </a:tr>
              <a:tr h="1296144">
                <a:tc rowSpan="2">
                  <a:txBody>
                    <a:bodyPr/>
                    <a:lstStyle/>
                    <a:p>
                      <a:r>
                        <a:rPr lang="en-US" sz="1400" b="1" dirty="0" smtClean="0">
                          <a:solidFill>
                            <a:schemeClr val="tx1"/>
                          </a:solidFill>
                          <a:latin typeface="Calibri" pitchFamily="34" charset="0"/>
                          <a:cs typeface="Calibri" pitchFamily="34" charset="0"/>
                        </a:rPr>
                        <a:t>Site 2. </a:t>
                      </a:r>
                      <a:r>
                        <a:rPr lang="en-US" sz="1400" dirty="0" smtClean="0">
                          <a:solidFill>
                            <a:schemeClr val="tx1"/>
                          </a:solidFill>
                          <a:latin typeface="Calibri" pitchFamily="34" charset="0"/>
                          <a:cs typeface="Calibri" pitchFamily="34" charset="0"/>
                        </a:rPr>
                        <a:t>Rainfed drought-prone</a:t>
                      </a:r>
                      <a:r>
                        <a:rPr lang="en-US" sz="1400" baseline="0" dirty="0" smtClean="0">
                          <a:solidFill>
                            <a:schemeClr val="tx1"/>
                          </a:solidFill>
                          <a:latin typeface="Calibri" pitchFamily="34" charset="0"/>
                          <a:cs typeface="Calibri" pitchFamily="34" charset="0"/>
                        </a:rPr>
                        <a:t> landscapes</a:t>
                      </a:r>
                      <a:endParaRPr lang="en-GB" sz="1400" dirty="0">
                        <a:solidFill>
                          <a:schemeClr val="tx1"/>
                        </a:solidFill>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baseline="0" dirty="0" smtClean="0">
                          <a:solidFill>
                            <a:schemeClr val="tx1"/>
                          </a:solidFill>
                          <a:latin typeface="Calibri" pitchFamily="34" charset="0"/>
                          <a:ea typeface="+mn-ea"/>
                          <a:cs typeface="+mn-cs"/>
                        </a:rPr>
                        <a:t>Technology 3</a:t>
                      </a:r>
                      <a:r>
                        <a:rPr lang="en-US" sz="1500" b="1" kern="1200" baseline="0" dirty="0" smtClean="0">
                          <a:solidFill>
                            <a:srgbClr val="FF9900"/>
                          </a:solidFill>
                          <a:latin typeface="Calibri" pitchFamily="34" charset="0"/>
                          <a:ea typeface="+mn-ea"/>
                          <a:cs typeface="+mn-cs"/>
                        </a:rPr>
                        <a:t>. </a:t>
                      </a:r>
                      <a:r>
                        <a:rPr lang="en-US" sz="1500" kern="1200" baseline="0" dirty="0" smtClean="0">
                          <a:solidFill>
                            <a:schemeClr val="dk1"/>
                          </a:solidFill>
                          <a:latin typeface="Calibri" pitchFamily="34" charset="0"/>
                          <a:ea typeface="+mn-ea"/>
                          <a:cs typeface="+mn-cs"/>
                        </a:rPr>
                        <a:t>Planting of almonds on small terraces to increase productivity  of eroded soils in rainfed landscapes.  </a:t>
                      </a:r>
                      <a:endParaRPr lang="ru-RU" sz="1500" kern="1200" baseline="0" dirty="0" smtClean="0">
                        <a:solidFill>
                          <a:schemeClr val="dk1"/>
                        </a:solidFill>
                        <a:latin typeface="Calibri"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ru-RU" sz="15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153617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500" kern="1200" baseline="0" dirty="0" smtClean="0">
                        <a:solidFill>
                          <a:schemeClr val="dk1"/>
                        </a:solidFill>
                        <a:latin typeface="Calibri" pitchFamily="34"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baseline="0" dirty="0" smtClean="0">
                          <a:solidFill>
                            <a:schemeClr val="tx1"/>
                          </a:solidFill>
                          <a:latin typeface="Calibri" pitchFamily="34" charset="0"/>
                          <a:ea typeface="+mn-ea"/>
                          <a:cs typeface="+mn-cs"/>
                        </a:rPr>
                        <a:t>Technology 4. </a:t>
                      </a:r>
                      <a:r>
                        <a:rPr lang="en-US" sz="1500" b="0" kern="1200" baseline="0" dirty="0" smtClean="0">
                          <a:solidFill>
                            <a:srgbClr val="003300"/>
                          </a:solidFill>
                          <a:latin typeface="Calibri" pitchFamily="34" charset="0"/>
                          <a:ea typeface="+mn-ea"/>
                          <a:cs typeface="+mn-cs"/>
                        </a:rPr>
                        <a:t>Cultivation of desert drought-resistant crops on rainfed lands for reduces of soil erosion and provision of fodder production growth. </a:t>
                      </a:r>
                      <a:endParaRPr lang="ru-RU" sz="1500" b="0" kern="1200" baseline="0" dirty="0">
                        <a:solidFill>
                          <a:srgbClr val="003300"/>
                        </a:solidFill>
                        <a:latin typeface="Calibri"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ru-RU" sz="15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pic>
        <p:nvPicPr>
          <p:cNvPr id="4" name="Picture 3" descr="DSC00841"/>
          <p:cNvPicPr>
            <a:picLocks noChangeAspect="1" noChangeArrowheads="1"/>
          </p:cNvPicPr>
          <p:nvPr/>
        </p:nvPicPr>
        <p:blipFill>
          <a:blip r:embed="rId3" cstate="print"/>
          <a:srcRect/>
          <a:stretch>
            <a:fillRect/>
          </a:stretch>
        </p:blipFill>
        <p:spPr bwMode="auto">
          <a:xfrm>
            <a:off x="6712923" y="5373216"/>
            <a:ext cx="1758359" cy="1152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descr="C:\Documents and Settings\Мама Папа\Рабочий стол\ДУ Гуля\Закупка и высадка саженцев\20170302_102632.jpg"/>
          <p:cNvPicPr/>
          <p:nvPr/>
        </p:nvPicPr>
        <p:blipFill rotWithShape="1">
          <a:blip r:embed="rId4" cstate="print"/>
          <a:srcRect/>
          <a:stretch/>
        </p:blipFill>
        <p:spPr bwMode="auto">
          <a:xfrm>
            <a:off x="4341367" y="4005064"/>
            <a:ext cx="1692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C:\Documents and Settings\Мама Папа\Рабочий стол\ДУ Гуля\Зарбдор\Сорт-Гудистан 16.09.2016\DSC07955.JPG"/>
          <p:cNvPicPr>
            <a:picLocks noChangeAspect="1"/>
          </p:cNvPicPr>
          <p:nvPr/>
        </p:nvPicPr>
        <p:blipFill>
          <a:blip r:embed="rId5" cstate="print"/>
          <a:srcRect/>
          <a:stretch>
            <a:fillRect/>
          </a:stretch>
        </p:blipFill>
        <p:spPr bwMode="auto">
          <a:xfrm>
            <a:off x="4410242" y="2708920"/>
            <a:ext cx="1657983" cy="1068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19" descr="D:\PROJECTS\GEF-FAO-DS-SLM_RPOJECT\фото\Фото Камаши 27.04.2017\20170428_071438.jpg"/>
          <p:cNvPicPr>
            <a:picLocks noChangeAspect="1" noChangeArrowheads="1"/>
          </p:cNvPicPr>
          <p:nvPr/>
        </p:nvPicPr>
        <p:blipFill rotWithShape="1">
          <a:blip r:embed="rId6" cstate="print"/>
          <a:srcRect r="5455"/>
          <a:stretch/>
        </p:blipFill>
        <p:spPr bwMode="auto">
          <a:xfrm>
            <a:off x="6742502" y="4005064"/>
            <a:ext cx="1748368"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SAM_6236"/>
          <p:cNvPicPr>
            <a:picLocks noChangeAspect="1" noChangeArrowheads="1"/>
          </p:cNvPicPr>
          <p:nvPr/>
        </p:nvPicPr>
        <p:blipFill>
          <a:blip r:embed="rId7" cstate="print"/>
          <a:srcRect/>
          <a:stretch>
            <a:fillRect/>
          </a:stretch>
        </p:blipFill>
        <p:spPr bwMode="auto">
          <a:xfrm>
            <a:off x="4376391" y="5373216"/>
            <a:ext cx="1691834" cy="1152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3" descr="CIMG0002"/>
          <p:cNvPicPr>
            <a:picLocks noChangeAspect="1" noChangeArrowheads="1"/>
          </p:cNvPicPr>
          <p:nvPr/>
        </p:nvPicPr>
        <p:blipFill>
          <a:blip r:embed="rId8" cstate="print"/>
          <a:srcRect/>
          <a:stretch>
            <a:fillRect/>
          </a:stretch>
        </p:blipFill>
        <p:spPr bwMode="auto">
          <a:xfrm>
            <a:off x="6742503" y="2675012"/>
            <a:ext cx="1752364" cy="1046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Группа 10"/>
          <p:cNvGrpSpPr/>
          <p:nvPr/>
        </p:nvGrpSpPr>
        <p:grpSpPr>
          <a:xfrm>
            <a:off x="3709412" y="1412776"/>
            <a:ext cx="3658794" cy="1080120"/>
            <a:chOff x="3488004" y="1460068"/>
            <a:chExt cx="3658794" cy="846354"/>
          </a:xfrm>
          <a:effectLst/>
        </p:grpSpPr>
        <p:pic>
          <p:nvPicPr>
            <p:cNvPr id="12" name="Рисунок 1" descr="C:\Documents and Settings\Администратор\Рабочий стол\For Zokhid aka\Azizdan\P1010729.jpg"/>
            <p:cNvPicPr>
              <a:picLocks noChangeAspect="1" noChangeArrowheads="1"/>
            </p:cNvPicPr>
            <p:nvPr/>
          </p:nvPicPr>
          <p:blipFill>
            <a:blip r:embed="rId9" cstate="print">
              <a:lum bright="24000"/>
            </a:blip>
            <a:srcRect/>
            <a:stretch>
              <a:fillRect/>
            </a:stretch>
          </p:blipFill>
          <p:spPr bwMode="auto">
            <a:xfrm>
              <a:off x="3488004" y="1460068"/>
              <a:ext cx="1224844" cy="819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Рисунок 4" descr="CIMG0011"/>
            <p:cNvPicPr>
              <a:picLocks noChangeAspect="1" noChangeArrowheads="1"/>
            </p:cNvPicPr>
            <p:nvPr/>
          </p:nvPicPr>
          <p:blipFill>
            <a:blip r:embed="rId10" cstate="print"/>
            <a:srcRect/>
            <a:stretch>
              <a:fillRect/>
            </a:stretch>
          </p:blipFill>
          <p:spPr bwMode="auto">
            <a:xfrm>
              <a:off x="4731124" y="1460068"/>
              <a:ext cx="1265929" cy="846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 descr="C:\Documents and Settings\Мама Папа\Рабочий стол\ДУ Гуля\Зарбдор\ФотоЗарбдор 27.12.2016\20161227_110250.jpg"/>
            <p:cNvPicPr>
              <a:picLocks noChangeAspect="1" noChangeArrowheads="1"/>
            </p:cNvPicPr>
            <p:nvPr/>
          </p:nvPicPr>
          <p:blipFill>
            <a:blip r:embed="rId11" cstate="print"/>
            <a:srcRect/>
            <a:stretch>
              <a:fillRect/>
            </a:stretch>
          </p:blipFill>
          <p:spPr bwMode="auto">
            <a:xfrm>
              <a:off x="6017468" y="1460068"/>
              <a:ext cx="1129330" cy="819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Picture 6" descr="C:\Documents and Settings\Мама Папа\Рабочий стол\ДУ Гуля\Журналистка 21.092017\20170922_120952.jpg"/>
          <p:cNvPicPr>
            <a:picLocks noChangeAspect="1" noChangeArrowheads="1"/>
          </p:cNvPicPr>
          <p:nvPr/>
        </p:nvPicPr>
        <p:blipFill>
          <a:blip r:embed="rId12" cstate="print"/>
          <a:srcRect/>
          <a:stretch>
            <a:fillRect/>
          </a:stretch>
        </p:blipFill>
        <p:spPr bwMode="auto">
          <a:xfrm>
            <a:off x="7456002" y="1494670"/>
            <a:ext cx="1292462" cy="967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Прямоугольник 6"/>
          <p:cNvSpPr/>
          <p:nvPr/>
        </p:nvSpPr>
        <p:spPr>
          <a:xfrm>
            <a:off x="878560" y="764704"/>
            <a:ext cx="6833922" cy="400110"/>
          </a:xfrm>
          <a:prstGeom prst="rect">
            <a:avLst/>
          </a:prstGeom>
        </p:spPr>
        <p:txBody>
          <a:bodyPr wrap="none">
            <a:spAutoFit/>
          </a:bodyPr>
          <a:lstStyle/>
          <a:p>
            <a:r>
              <a:rPr lang="en-US" sz="2000" b="1" kern="0" dirty="0" smtClean="0">
                <a:solidFill>
                  <a:srgbClr val="003399"/>
                </a:solidFill>
                <a:latin typeface="+mn-lt"/>
              </a:rPr>
              <a:t>Demonstrated SLM technologies in the Project sites </a:t>
            </a:r>
            <a:endParaRPr lang="en-GB" sz="2000" dirty="0">
              <a:solidFill>
                <a:srgbClr val="003399"/>
              </a:solidFill>
              <a:latin typeface="+mn-lt"/>
            </a:endParaRPr>
          </a:p>
        </p:txBody>
      </p:sp>
    </p:spTree>
    <p:extLst>
      <p:ext uri="{BB962C8B-B14F-4D97-AF65-F5344CB8AC3E}">
        <p14:creationId xmlns:p14="http://schemas.microsoft.com/office/powerpoint/2010/main" val="1201316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D:\FAO\2017\WOCAT training\Photo\Field trip 8 August 2017\IMG_7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845" y="1916832"/>
            <a:ext cx="2847870" cy="1072829"/>
          </a:xfrm>
          <a:prstGeom prst="rect">
            <a:avLst/>
          </a:prstGeom>
          <a:noFill/>
          <a:ln>
            <a:solidFill>
              <a:srgbClr val="CCCCFF"/>
            </a:solidFill>
          </a:ln>
          <a:extLst>
            <a:ext uri="{909E8E84-426E-40DD-AFC4-6F175D3DCCD1}">
              <a14:hiddenFill xmlns:a14="http://schemas.microsoft.com/office/drawing/2010/main">
                <a:solidFill>
                  <a:srgbClr val="FFFFFF"/>
                </a:solidFill>
              </a14:hiddenFill>
            </a:ext>
          </a:extLst>
        </p:spPr>
      </p:pic>
      <p:graphicFrame>
        <p:nvGraphicFramePr>
          <p:cNvPr id="10" name="Схема 9"/>
          <p:cNvGraphicFramePr/>
          <p:nvPr>
            <p:extLst>
              <p:ext uri="{D42A27DB-BD31-4B8C-83A1-F6EECF244321}">
                <p14:modId xmlns:p14="http://schemas.microsoft.com/office/powerpoint/2010/main" val="4224431058"/>
              </p:ext>
            </p:extLst>
          </p:nvPr>
        </p:nvGraphicFramePr>
        <p:xfrm>
          <a:off x="296956" y="836713"/>
          <a:ext cx="5691352" cy="5524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Прямоугольник 3"/>
          <p:cNvSpPr/>
          <p:nvPr/>
        </p:nvSpPr>
        <p:spPr>
          <a:xfrm>
            <a:off x="0" y="1176885"/>
            <a:ext cx="4320480" cy="769441"/>
          </a:xfrm>
          <a:prstGeom prst="rect">
            <a:avLst/>
          </a:prstGeom>
        </p:spPr>
        <p:txBody>
          <a:bodyPr wrap="square">
            <a:spAutoFit/>
          </a:bodyPr>
          <a:lstStyle/>
          <a:p>
            <a:pPr algn="ctr"/>
            <a:r>
              <a:rPr lang="en-GB" sz="2200" b="1" dirty="0" smtClean="0">
                <a:solidFill>
                  <a:srgbClr val="003399"/>
                </a:solidFill>
                <a:effectLst>
                  <a:outerShdw blurRad="38100" dist="38100" dir="2700000" algn="tl">
                    <a:srgbClr val="000000">
                      <a:alpha val="43137"/>
                    </a:srgbClr>
                  </a:outerShdw>
                </a:effectLst>
                <a:latin typeface="Calibri" pitchFamily="34" charset="0"/>
                <a:ea typeface="SimSun"/>
                <a:cs typeface="Calibri" pitchFamily="34" charset="0"/>
              </a:rPr>
              <a:t>Building Capacity and Partnerships for </a:t>
            </a:r>
            <a:r>
              <a:rPr lang="en-GB" sz="2200" b="1" dirty="0">
                <a:solidFill>
                  <a:srgbClr val="003399"/>
                </a:solidFill>
                <a:effectLst>
                  <a:outerShdw blurRad="38100" dist="38100" dir="2700000" algn="tl">
                    <a:srgbClr val="000000">
                      <a:alpha val="43137"/>
                    </a:srgbClr>
                  </a:outerShdw>
                </a:effectLst>
                <a:latin typeface="Calibri" pitchFamily="34" charset="0"/>
                <a:ea typeface="SimSun"/>
                <a:cs typeface="Calibri" pitchFamily="34" charset="0"/>
              </a:rPr>
              <a:t>SLM </a:t>
            </a:r>
            <a:r>
              <a:rPr lang="en-US" sz="2200" b="1" kern="0" dirty="0" smtClean="0">
                <a:solidFill>
                  <a:srgbClr val="003399"/>
                </a:solidFill>
                <a:effectLst>
                  <a:outerShdw blurRad="38100" dist="38100" dir="2700000" algn="tl">
                    <a:srgbClr val="000000">
                      <a:alpha val="43137"/>
                    </a:srgbClr>
                  </a:outerShdw>
                </a:effectLst>
                <a:latin typeface="Calibri" pitchFamily="34" charset="0"/>
                <a:cs typeface="Calibri" pitchFamily="34" charset="0"/>
              </a:rPr>
              <a:t>scaling </a:t>
            </a:r>
            <a:r>
              <a:rPr lang="en-US" sz="2200" b="1" kern="0" dirty="0">
                <a:solidFill>
                  <a:srgbClr val="003399"/>
                </a:solidFill>
                <a:effectLst>
                  <a:outerShdw blurRad="38100" dist="38100" dir="2700000" algn="tl">
                    <a:srgbClr val="000000">
                      <a:alpha val="43137"/>
                    </a:srgbClr>
                  </a:outerShdw>
                </a:effectLst>
                <a:latin typeface="Calibri" pitchFamily="34" charset="0"/>
                <a:cs typeface="Calibri" pitchFamily="34" charset="0"/>
              </a:rPr>
              <a:t>out </a:t>
            </a:r>
            <a:r>
              <a:rPr lang="en-GB" sz="2200" b="1" dirty="0" smtClean="0">
                <a:solidFill>
                  <a:srgbClr val="003399"/>
                </a:solidFill>
                <a:effectLst>
                  <a:outerShdw blurRad="38100" dist="38100" dir="2700000" algn="tl">
                    <a:srgbClr val="000000">
                      <a:alpha val="43137"/>
                    </a:srgbClr>
                  </a:outerShdw>
                </a:effectLst>
                <a:latin typeface="Calibri" pitchFamily="34" charset="0"/>
                <a:ea typeface="SimSun"/>
                <a:cs typeface="Calibri" pitchFamily="34" charset="0"/>
              </a:rPr>
              <a:t>at </a:t>
            </a:r>
            <a:r>
              <a:rPr lang="en-GB" sz="2200" b="1" dirty="0">
                <a:solidFill>
                  <a:srgbClr val="003399"/>
                </a:solidFill>
                <a:effectLst>
                  <a:outerShdw blurRad="38100" dist="38100" dir="2700000" algn="tl">
                    <a:srgbClr val="000000">
                      <a:alpha val="43137"/>
                    </a:srgbClr>
                  </a:outerShdw>
                </a:effectLst>
                <a:latin typeface="Calibri" pitchFamily="34" charset="0"/>
                <a:ea typeface="SimSun"/>
                <a:cs typeface="Calibri" pitchFamily="34" charset="0"/>
              </a:rPr>
              <a:t>all </a:t>
            </a:r>
            <a:r>
              <a:rPr lang="en-GB" sz="2200" b="1" dirty="0" smtClean="0">
                <a:solidFill>
                  <a:srgbClr val="003399"/>
                </a:solidFill>
                <a:effectLst>
                  <a:outerShdw blurRad="38100" dist="38100" dir="2700000" algn="tl">
                    <a:srgbClr val="000000">
                      <a:alpha val="43137"/>
                    </a:srgbClr>
                  </a:outerShdw>
                </a:effectLst>
                <a:latin typeface="Calibri" pitchFamily="34" charset="0"/>
                <a:ea typeface="SimSun"/>
                <a:cs typeface="Calibri" pitchFamily="34" charset="0"/>
              </a:rPr>
              <a:t>levels</a:t>
            </a:r>
            <a:endParaRPr lang="ru-RU" sz="2200" b="1" kern="0" dirty="0">
              <a:solidFill>
                <a:srgbClr val="003399"/>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2" name="Picture 2" descr="D:\Новая папка (2)\FAO\Posters-11.03.2018\Общее фото ВОКАТ-Семинар.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468" t="10738" r="9459" b="17540"/>
          <a:stretch/>
        </p:blipFill>
        <p:spPr bwMode="auto">
          <a:xfrm>
            <a:off x="5630041" y="685512"/>
            <a:ext cx="1664018" cy="1148859"/>
          </a:xfrm>
          <a:prstGeom prst="rect">
            <a:avLst/>
          </a:prstGeom>
          <a:noFill/>
          <a:ln>
            <a:solidFill>
              <a:srgbClr val="CCCCFF"/>
            </a:solidFill>
          </a:ln>
          <a:extLst>
            <a:ext uri="{909E8E84-426E-40DD-AFC4-6F175D3DCCD1}">
              <a14:hiddenFill xmlns:a14="http://schemas.microsoft.com/office/drawing/2010/main">
                <a:solidFill>
                  <a:srgbClr val="FFFFFF"/>
                </a:solidFill>
              </a14:hiddenFill>
            </a:ext>
          </a:extLst>
        </p:spPr>
      </p:pic>
      <p:pic>
        <p:nvPicPr>
          <p:cNvPr id="18" name="Рисунок 17" descr="E:\23 november 2017\Photo Семинар 23.11.2017\20171123_155255.jpg"/>
          <p:cNvPicPr/>
          <p:nvPr/>
        </p:nvPicPr>
        <p:blipFill>
          <a:blip r:embed="rId10" cstate="print"/>
          <a:srcRect/>
          <a:stretch>
            <a:fillRect/>
          </a:stretch>
        </p:blipFill>
        <p:spPr bwMode="auto">
          <a:xfrm>
            <a:off x="7596336" y="3104965"/>
            <a:ext cx="1357379" cy="907302"/>
          </a:xfrm>
          <a:prstGeom prst="rect">
            <a:avLst/>
          </a:prstGeom>
          <a:noFill/>
          <a:ln w="9525">
            <a:solidFill>
              <a:srgbClr val="CCCCFF"/>
            </a:solidFill>
            <a:miter lim="800000"/>
            <a:headEnd/>
            <a:tailEnd/>
          </a:ln>
        </p:spPr>
      </p:pic>
      <p:grpSp>
        <p:nvGrpSpPr>
          <p:cNvPr id="2" name="Группа 1"/>
          <p:cNvGrpSpPr/>
          <p:nvPr/>
        </p:nvGrpSpPr>
        <p:grpSpPr>
          <a:xfrm>
            <a:off x="5148064" y="3104965"/>
            <a:ext cx="2378073" cy="835370"/>
            <a:chOff x="5148064" y="3104965"/>
            <a:chExt cx="2378073" cy="835370"/>
          </a:xfrm>
        </p:grpSpPr>
        <p:pic>
          <p:nvPicPr>
            <p:cNvPr id="16" name="Рисунок 15" descr="E:\23 november 2017\Photo Семинар 23.11.2017\20171123_154200.jpg"/>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48064" y="3105041"/>
              <a:ext cx="1292525" cy="835294"/>
            </a:xfrm>
            <a:prstGeom prst="rect">
              <a:avLst/>
            </a:prstGeom>
            <a:noFill/>
            <a:ln w="9525">
              <a:solidFill>
                <a:srgbClr val="CCCCFF"/>
              </a:solidFill>
              <a:miter lim="800000"/>
              <a:headEnd/>
              <a:tailEnd/>
            </a:ln>
          </p:spPr>
        </p:pic>
        <p:pic>
          <p:nvPicPr>
            <p:cNvPr id="20" name="Рисунок 19" descr="C:\Users\Salikhjan\Desktop\20171123_170404.jpg - Почта Mail.Ru_files\20171123_170404.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4407" y="3104965"/>
              <a:ext cx="1011730" cy="835293"/>
            </a:xfrm>
            <a:prstGeom prst="rect">
              <a:avLst/>
            </a:prstGeom>
            <a:noFill/>
            <a:ln>
              <a:solidFill>
                <a:srgbClr val="CCCCFF"/>
              </a:solidFill>
            </a:ln>
          </p:spPr>
        </p:pic>
      </p:grpSp>
      <p:pic>
        <p:nvPicPr>
          <p:cNvPr id="15" name="Рисунок 14" descr="C:\Documents and Settings\Мама Папа\Рабочий стол\ДУ Гуля\Камаши фото октябрь 2017\SAM_1173.JPG"/>
          <p:cNvPicPr/>
          <p:nvPr/>
        </p:nvPicPr>
        <p:blipFill>
          <a:blip r:embed="rId13" cstate="print"/>
          <a:srcRect/>
          <a:stretch>
            <a:fillRect/>
          </a:stretch>
        </p:blipFill>
        <p:spPr bwMode="auto">
          <a:xfrm>
            <a:off x="3419872" y="4069831"/>
            <a:ext cx="1584176" cy="1181773"/>
          </a:xfrm>
          <a:prstGeom prst="rect">
            <a:avLst/>
          </a:prstGeom>
          <a:noFill/>
          <a:ln w="9525">
            <a:noFill/>
            <a:miter lim="800000"/>
            <a:headEnd/>
            <a:tailEnd/>
          </a:ln>
        </p:spPr>
      </p:pic>
      <p:sp>
        <p:nvSpPr>
          <p:cNvPr id="21" name="TextBox 20"/>
          <p:cNvSpPr txBox="1"/>
          <p:nvPr/>
        </p:nvSpPr>
        <p:spPr>
          <a:xfrm>
            <a:off x="1795013" y="0"/>
            <a:ext cx="7344815" cy="548680"/>
          </a:xfrm>
          <a:prstGeom prst="rect">
            <a:avLst/>
          </a:prstGeom>
          <a:solidFill>
            <a:schemeClr val="bg1"/>
          </a:solidFill>
        </p:spPr>
        <p:txBody>
          <a:bodyPr/>
          <a:lstStyle>
            <a:defPPr>
              <a:defRPr lang="en-GB"/>
            </a:defPPr>
            <a:lvl1pPr lvl="0" eaLnBrk="0" hangingPunct="0">
              <a:defRPr sz="4000" b="1">
                <a:solidFill>
                  <a:srgbClr val="ADBA4E"/>
                </a:solidFill>
                <a:latin typeface="+mj-lt"/>
                <a:ea typeface="+mj-ea"/>
                <a:cs typeface="+mj-cs"/>
              </a:defRPr>
            </a:lvl1pPr>
            <a:lvl2pPr lvl="1" eaLnBrk="0" hangingPunct="0">
              <a:lnSpc>
                <a:spcPct val="107000"/>
              </a:lnSpc>
              <a:spcAft>
                <a:spcPts val="0"/>
              </a:spcAft>
              <a:defRPr sz="2400" b="1" kern="0">
                <a:solidFill>
                  <a:srgbClr val="ADBA4E"/>
                </a:solidFill>
              </a:defRPr>
            </a:lvl2pPr>
            <a:lvl3pPr eaLnBrk="0" hangingPunct="0">
              <a:defRPr sz="4000" b="1">
                <a:solidFill>
                  <a:srgbClr val="ADBA4E"/>
                </a:solidFill>
              </a:defRPr>
            </a:lvl3pPr>
            <a:lvl4pPr eaLnBrk="0" hangingPunct="0">
              <a:defRPr sz="4000" b="1">
                <a:solidFill>
                  <a:srgbClr val="ADBA4E"/>
                </a:solidFill>
              </a:defRPr>
            </a:lvl4pPr>
            <a:lvl5pPr eaLnBrk="0" hangingPunct="0">
              <a:defRPr sz="4000" b="1">
                <a:solidFill>
                  <a:srgbClr val="ADBA4E"/>
                </a:solidFill>
              </a:defRPr>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marL="360000" lvl="0" algn="r" eaLnBrk="1" hangingPunct="1">
              <a:spcAft>
                <a:spcPts val="0"/>
              </a:spcAft>
            </a:pPr>
            <a:r>
              <a:rPr lang="es-EC" sz="2000" kern="0" dirty="0">
                <a:solidFill>
                  <a:srgbClr val="C89800"/>
                </a:solidFill>
                <a:latin typeface="+mn-lt"/>
              </a:rPr>
              <a:t>Module 6. SLM best practices </a:t>
            </a:r>
            <a:r>
              <a:rPr lang="en-US" sz="2000" dirty="0" smtClean="0">
                <a:solidFill>
                  <a:srgbClr val="C89800"/>
                </a:solidFill>
                <a:latin typeface="+mn-lt"/>
                <a:ea typeface="Calibri" panose="020F0502020204030204" pitchFamily="34" charset="0"/>
                <a:cs typeface="Times New Roman" panose="02020603050405020304" pitchFamily="18" charset="0"/>
              </a:rPr>
              <a:t>identification and implementation</a:t>
            </a:r>
            <a:endParaRPr lang="es-EC" sz="2000" kern="0" dirty="0">
              <a:solidFill>
                <a:srgbClr val="C89800"/>
              </a:solidFill>
              <a:latin typeface="+mn-lt"/>
            </a:endParaRPr>
          </a:p>
        </p:txBody>
      </p:sp>
      <p:pic>
        <p:nvPicPr>
          <p:cNvPr id="22" name="Рисунок 21" descr="DSC00302.JPG"/>
          <p:cNvPicPr/>
          <p:nvPr/>
        </p:nvPicPr>
        <p:blipFill>
          <a:blip r:embed="rId14" cstate="print"/>
          <a:srcRect/>
          <a:stretch>
            <a:fillRect/>
          </a:stretch>
        </p:blipFill>
        <p:spPr>
          <a:xfrm>
            <a:off x="7134103" y="5373217"/>
            <a:ext cx="1584176" cy="995837"/>
          </a:xfrm>
          <a:prstGeom prst="rect">
            <a:avLst/>
          </a:prstGeom>
          <a:ln>
            <a:solidFill>
              <a:srgbClr val="008000"/>
            </a:solidFill>
          </a:ln>
        </p:spPr>
      </p:pic>
      <p:grpSp>
        <p:nvGrpSpPr>
          <p:cNvPr id="3" name="Группа 2"/>
          <p:cNvGrpSpPr/>
          <p:nvPr/>
        </p:nvGrpSpPr>
        <p:grpSpPr>
          <a:xfrm>
            <a:off x="1907704" y="5348376"/>
            <a:ext cx="5014472" cy="1104959"/>
            <a:chOff x="1907704" y="5348376"/>
            <a:chExt cx="5014472" cy="1104959"/>
          </a:xfrm>
        </p:grpSpPr>
        <p:pic>
          <p:nvPicPr>
            <p:cNvPr id="13" name="Рисунок 12" descr="D:\PROJECTS\GEF-FAO-DS-SLM_RPOJECT\фото\Фото-PLUD\2017 0522_2017 0524\20170523_102552.jp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bwMode="auto">
            <a:xfrm>
              <a:off x="3563888" y="5348376"/>
              <a:ext cx="3358288" cy="1104959"/>
            </a:xfrm>
            <a:prstGeom prst="rect">
              <a:avLst/>
            </a:prstGeom>
            <a:noFill/>
            <a:ln>
              <a:solidFill>
                <a:srgbClr val="CCCCFF"/>
              </a:solid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907704" y="5402936"/>
              <a:ext cx="1512168" cy="995837"/>
            </a:xfrm>
            <a:prstGeom prst="rect">
              <a:avLst/>
            </a:prstGeom>
            <a:noFill/>
            <a:ln w="9525">
              <a:solidFill>
                <a:srgbClr val="CC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6" name="Рисунок 25" descr="D:\PROJECTS\GEF-FAO-DS-SLM_RPOJECT\фото\Фото Зарбдор семинар 2017 0824_0825\20170825_102511.jp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20118" y="4133850"/>
            <a:ext cx="2050620" cy="1167357"/>
          </a:xfrm>
          <a:prstGeom prst="rect">
            <a:avLst/>
          </a:prstGeom>
          <a:noFill/>
          <a:ln>
            <a:solidFill>
              <a:srgbClr val="008000"/>
            </a:solidFill>
          </a:ln>
        </p:spPr>
      </p:pic>
      <p:pic>
        <p:nvPicPr>
          <p:cNvPr id="27" name="Picture 6" descr="E:\Для СТРАТЕГИИ\фото_семинар-ВОКАТ\fieldDayphoto_8August_N.Shulepina\36.JPG"/>
          <p:cNvPicPr/>
          <p:nvPr/>
        </p:nvPicPr>
        <p:blipFill>
          <a:blip r:embed="rId18" cstate="print"/>
          <a:srcRect b="5156"/>
          <a:stretch>
            <a:fillRect/>
          </a:stretch>
        </p:blipFill>
        <p:spPr bwMode="auto">
          <a:xfrm>
            <a:off x="7430071" y="685512"/>
            <a:ext cx="1540667" cy="1102975"/>
          </a:xfrm>
          <a:prstGeom prst="rect">
            <a:avLst/>
          </a:prstGeom>
          <a:noFill/>
          <a:ln>
            <a:solidFill>
              <a:srgbClr val="000099"/>
            </a:solidFill>
          </a:ln>
        </p:spPr>
      </p:pic>
      <p:pic>
        <p:nvPicPr>
          <p:cNvPr id="3077"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43032" y="4133849"/>
            <a:ext cx="1506537" cy="118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456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00486" y="836712"/>
            <a:ext cx="4443522" cy="3170099"/>
          </a:xfrm>
          <a:prstGeom prst="rect">
            <a:avLst/>
          </a:prstGeom>
          <a:ln>
            <a:noFill/>
          </a:ln>
        </p:spPr>
        <p:txBody>
          <a:bodyPr wrap="square" anchor="t">
            <a:spAutoFit/>
          </a:bodyPr>
          <a:lstStyle/>
          <a:p>
            <a:pPr marL="263525" indent="-263525" algn="just"/>
            <a:r>
              <a:rPr lang="en-US" sz="2000" b="1" dirty="0" smtClean="0">
                <a:solidFill>
                  <a:srgbClr val="003399"/>
                </a:solidFill>
              </a:rPr>
              <a:t>Project Components:</a:t>
            </a:r>
          </a:p>
          <a:p>
            <a:pPr marL="263525" indent="-263525" algn="just"/>
            <a:endParaRPr lang="en-US" sz="1600" b="1" dirty="0" smtClean="0">
              <a:solidFill>
                <a:srgbClr val="002060"/>
              </a:solidFill>
            </a:endParaRPr>
          </a:p>
          <a:p>
            <a:pPr marL="263525" indent="-263525" algn="just">
              <a:buClr>
                <a:srgbClr val="996633"/>
              </a:buClr>
              <a:buFont typeface="Wingdings" pitchFamily="2" charset="2"/>
              <a:buChar char="q"/>
            </a:pPr>
            <a:r>
              <a:rPr lang="en-US" sz="1600" i="1" dirty="0" smtClean="0">
                <a:solidFill>
                  <a:srgbClr val="003399"/>
                </a:solidFill>
              </a:rPr>
              <a:t>National and local decision-support on combating DLDD and  promoting mainstreaming and upscaling of SLM best practices</a:t>
            </a:r>
          </a:p>
          <a:p>
            <a:pPr marL="263525" indent="-263525" algn="just">
              <a:buClr>
                <a:srgbClr val="996633"/>
              </a:buClr>
              <a:buFont typeface="Wingdings" pitchFamily="2" charset="2"/>
              <a:buChar char="q"/>
            </a:pPr>
            <a:endParaRPr lang="en-US" sz="1600" i="1" dirty="0" smtClean="0">
              <a:solidFill>
                <a:srgbClr val="003399"/>
              </a:solidFill>
            </a:endParaRPr>
          </a:p>
          <a:p>
            <a:pPr marL="263525" indent="-263525" algn="just">
              <a:buClr>
                <a:srgbClr val="996633"/>
              </a:buClr>
              <a:buFont typeface="Wingdings" pitchFamily="2" charset="2"/>
              <a:buChar char="q"/>
            </a:pPr>
            <a:r>
              <a:rPr lang="en-GB" sz="1600" i="1" dirty="0" smtClean="0">
                <a:solidFill>
                  <a:srgbClr val="003399"/>
                </a:solidFill>
              </a:rPr>
              <a:t>Global DLDD and SLM knowledge management and decision-support platform </a:t>
            </a:r>
          </a:p>
          <a:p>
            <a:pPr marL="263525" indent="-263525" algn="just">
              <a:buClr>
                <a:srgbClr val="996633"/>
              </a:buClr>
              <a:buFont typeface="Wingdings" pitchFamily="2" charset="2"/>
              <a:buChar char="q"/>
            </a:pPr>
            <a:endParaRPr lang="en-GB" sz="1600" i="1" dirty="0" smtClean="0">
              <a:solidFill>
                <a:srgbClr val="003399"/>
              </a:solidFill>
            </a:endParaRPr>
          </a:p>
          <a:p>
            <a:pPr marL="263525" indent="-263525" algn="just">
              <a:buClr>
                <a:srgbClr val="996633"/>
              </a:buClr>
              <a:buFont typeface="Wingdings" pitchFamily="2" charset="2"/>
              <a:buChar char="q"/>
            </a:pPr>
            <a:r>
              <a:rPr lang="en-GB" sz="1600" i="1" dirty="0" smtClean="0">
                <a:solidFill>
                  <a:srgbClr val="003399"/>
                </a:solidFill>
              </a:rPr>
              <a:t>Monitoring and evaluation and dissemination of project results.</a:t>
            </a:r>
            <a:endParaRPr lang="ru-RU" sz="1600" i="1" dirty="0">
              <a:solidFill>
                <a:srgbClr val="003399"/>
              </a:solidFill>
            </a:endParaRPr>
          </a:p>
        </p:txBody>
      </p:sp>
      <p:sp>
        <p:nvSpPr>
          <p:cNvPr id="9" name="TextBox 108"/>
          <p:cNvSpPr txBox="1"/>
          <p:nvPr/>
        </p:nvSpPr>
        <p:spPr>
          <a:xfrm>
            <a:off x="2771800" y="260648"/>
            <a:ext cx="3600400" cy="523220"/>
          </a:xfrm>
          <a:prstGeom prst="rect">
            <a:avLst/>
          </a:prstGeom>
          <a:noFill/>
        </p:spPr>
        <p:txBody>
          <a:bodyPr wrap="square" rtlCol="0">
            <a:spAutoFit/>
          </a:bodyPr>
          <a:lstStyle/>
          <a:p>
            <a:r>
              <a:rPr lang="en-US" sz="2800" b="1" dirty="0" smtClean="0">
                <a:solidFill>
                  <a:srgbClr val="C89800"/>
                </a:solidFill>
                <a:latin typeface="Arial" panose="020B0604020202020204" pitchFamily="34" charset="0"/>
                <a:ea typeface="Open Sans" panose="020B0606030504020204" pitchFamily="34" charset="0"/>
                <a:cs typeface="Arial" panose="020B0604020202020204" pitchFamily="34" charset="0"/>
              </a:rPr>
              <a:t>DS-SLM-Uzbekistan </a:t>
            </a:r>
            <a:endParaRPr lang="en-US" sz="2800" b="1" dirty="0">
              <a:solidFill>
                <a:srgbClr val="C89800"/>
              </a:solidFill>
              <a:latin typeface="Arial" panose="020B0604020202020204" pitchFamily="34" charset="0"/>
              <a:ea typeface="Open Sans" panose="020B0606030504020204" pitchFamily="34" charset="0"/>
              <a:cs typeface="Arial" panose="020B0604020202020204" pitchFamily="34" charset="0"/>
            </a:endParaRPr>
          </a:p>
        </p:txBody>
      </p:sp>
      <p:pic>
        <p:nvPicPr>
          <p:cNvPr id="10" name="Рисунок 9" descr="noframe"/>
          <p:cNvPicPr/>
          <p:nvPr/>
        </p:nvPicPr>
        <p:blipFill>
          <a:blip r:embed="rId3" cstate="print"/>
          <a:srcRect/>
          <a:stretch>
            <a:fillRect/>
          </a:stretch>
        </p:blipFill>
        <p:spPr bwMode="auto">
          <a:xfrm>
            <a:off x="4890864" y="1007008"/>
            <a:ext cx="3974352" cy="2829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D:\Новая папка (2)\FAO\_WOCAT 2017\Photo WOCAT August 2017\8 August\20170808_0939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86" y="4077072"/>
            <a:ext cx="8743029"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4" y="260648"/>
            <a:ext cx="7128792" cy="830997"/>
          </a:xfrm>
          <a:prstGeom prst="rect">
            <a:avLst/>
          </a:prstGeom>
        </p:spPr>
        <p:txBody>
          <a:bodyPr wrap="square">
            <a:spAutoFit/>
          </a:bodyPr>
          <a:lstStyle/>
          <a:p>
            <a:pPr algn="ctr"/>
            <a:r>
              <a:rPr lang="en-US" sz="2400" b="1" kern="0" dirty="0">
                <a:solidFill>
                  <a:srgbClr val="C89800"/>
                </a:solidFill>
              </a:rPr>
              <a:t>Outputs of SLM mainstreaming and scaling out </a:t>
            </a:r>
            <a:r>
              <a:rPr lang="en-US" sz="2400" b="1" kern="0" dirty="0" smtClean="0">
                <a:solidFill>
                  <a:srgbClr val="C89800"/>
                </a:solidFill>
              </a:rPr>
              <a:t>activities during </a:t>
            </a:r>
            <a:r>
              <a:rPr lang="en-US" sz="2400" b="1" kern="0" dirty="0">
                <a:solidFill>
                  <a:srgbClr val="C89800"/>
                </a:solidFill>
              </a:rPr>
              <a:t>2016-2017</a:t>
            </a:r>
            <a:endParaRPr lang="ru-RU" sz="2400" b="1" kern="0" dirty="0">
              <a:solidFill>
                <a:srgbClr val="C898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227886696"/>
              </p:ext>
            </p:extLst>
          </p:nvPr>
        </p:nvGraphicFramePr>
        <p:xfrm>
          <a:off x="467544" y="1556792"/>
          <a:ext cx="8352927" cy="4189510"/>
        </p:xfrm>
        <a:graphic>
          <a:graphicData uri="http://schemas.openxmlformats.org/drawingml/2006/table">
            <a:tbl>
              <a:tblPr>
                <a:tableStyleId>{68D230F3-CF80-4859-8CE7-A43EE81993B5}</a:tableStyleId>
              </a:tblPr>
              <a:tblGrid>
                <a:gridCol w="792088">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152127">
                  <a:extLst>
                    <a:ext uri="{9D8B030D-6E8A-4147-A177-3AD203B41FA5}">
                      <a16:colId xmlns:a16="http://schemas.microsoft.com/office/drawing/2014/main" val="20003"/>
                    </a:ext>
                  </a:extLst>
                </a:gridCol>
              </a:tblGrid>
              <a:tr h="333533">
                <a:tc>
                  <a:txBody>
                    <a:bodyPr/>
                    <a:lstStyle/>
                    <a:p>
                      <a:pPr algn="ctr">
                        <a:lnSpc>
                          <a:spcPct val="115000"/>
                        </a:lnSpc>
                        <a:spcAft>
                          <a:spcPts val="0"/>
                        </a:spcAft>
                      </a:pPr>
                      <a:r>
                        <a:rPr lang="en-US" sz="1600" dirty="0" smtClean="0">
                          <a:effectLst/>
                        </a:rPr>
                        <a:t>#</a:t>
                      </a:r>
                      <a:endParaRPr lang="ru-RU" sz="16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bg1">
                        <a:lumMod val="85000"/>
                      </a:schemeClr>
                    </a:solidFill>
                  </a:tcPr>
                </a:tc>
                <a:tc>
                  <a:txBody>
                    <a:bodyPr/>
                    <a:lstStyle/>
                    <a:p>
                      <a:pPr algn="ctr">
                        <a:lnSpc>
                          <a:spcPct val="115000"/>
                        </a:lnSpc>
                        <a:spcAft>
                          <a:spcPts val="0"/>
                        </a:spcAft>
                      </a:pPr>
                      <a:r>
                        <a:rPr lang="en-US" sz="1600" dirty="0">
                          <a:effectLst/>
                        </a:rPr>
                        <a:t>Activity</a:t>
                      </a:r>
                      <a:endParaRPr lang="ru-RU" sz="16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Calibri" pitchFamily="34" charset="0"/>
                          <a:cs typeface="Calibri" pitchFamily="34" charset="0"/>
                        </a:rPr>
                        <a:t>Total </a:t>
                      </a:r>
                    </a:p>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Calibri" pitchFamily="34" charset="0"/>
                          <a:cs typeface="Calibri" pitchFamily="34" charset="0"/>
                        </a:rPr>
                        <a:t>participants</a:t>
                      </a:r>
                      <a:endParaRPr lang="ru-RU" sz="1400" b="1" dirty="0">
                        <a:solidFill>
                          <a:schemeClr val="bg2">
                            <a:lumMod val="25000"/>
                          </a:schemeClr>
                        </a:solidFill>
                        <a:effectLst/>
                        <a:latin typeface="Calibri" pitchFamily="34" charset="0"/>
                        <a:ea typeface="Tahoma" pitchFamily="34" charset="0"/>
                        <a:cs typeface="Calibri" pitchFamily="34" charset="0"/>
                      </a:endParaRPr>
                    </a:p>
                  </a:txBody>
                  <a:tcPr marL="68580" marR="68580" marT="9525" marB="0" anchor="ctr">
                    <a:solidFill>
                      <a:schemeClr val="bg1">
                        <a:lumMod val="85000"/>
                      </a:schemeClr>
                    </a:solidFill>
                  </a:tcPr>
                </a:tc>
                <a:tc>
                  <a:txBody>
                    <a:bodyPr/>
                    <a:lstStyle/>
                    <a:p>
                      <a:pPr algn="ctr">
                        <a:lnSpc>
                          <a:spcPct val="115000"/>
                        </a:lnSpc>
                        <a:spcAft>
                          <a:spcPts val="0"/>
                        </a:spcAft>
                      </a:pPr>
                      <a:r>
                        <a:rPr lang="en-US" sz="1400" dirty="0" smtClean="0">
                          <a:effectLst/>
                          <a:latin typeface="Calibri" pitchFamily="34" charset="0"/>
                          <a:cs typeface="Calibri" pitchFamily="34" charset="0"/>
                        </a:rPr>
                        <a:t>including </a:t>
                      </a:r>
                    </a:p>
                    <a:p>
                      <a:pPr algn="ctr">
                        <a:lnSpc>
                          <a:spcPct val="115000"/>
                        </a:lnSpc>
                        <a:spcAft>
                          <a:spcPts val="0"/>
                        </a:spcAft>
                      </a:pPr>
                      <a:r>
                        <a:rPr lang="en-US" sz="1400" dirty="0" smtClean="0">
                          <a:effectLst/>
                          <a:latin typeface="Calibri" pitchFamily="34" charset="0"/>
                          <a:cs typeface="Calibri" pitchFamily="34" charset="0"/>
                        </a:rPr>
                        <a:t>women</a:t>
                      </a:r>
                      <a:endParaRPr lang="ru-RU" sz="1400" b="0" dirty="0">
                        <a:solidFill>
                          <a:schemeClr val="bg2">
                            <a:lumMod val="25000"/>
                          </a:schemeClr>
                        </a:solidFill>
                        <a:effectLst/>
                        <a:latin typeface="Calibri" pitchFamily="34" charset="0"/>
                        <a:ea typeface="Tahoma" pitchFamily="34" charset="0"/>
                        <a:cs typeface="Calibri" pitchFamily="34" charset="0"/>
                      </a:endParaRPr>
                    </a:p>
                  </a:txBody>
                  <a:tcPr marL="68580" marR="68580" marT="9525" marB="0">
                    <a:solidFill>
                      <a:schemeClr val="bg1">
                        <a:lumMod val="85000"/>
                      </a:schemeClr>
                    </a:solidFill>
                  </a:tcPr>
                </a:tc>
                <a:extLst>
                  <a:ext uri="{0D108BD9-81ED-4DB2-BD59-A6C34878D82A}">
                    <a16:rowId xmlns:a16="http://schemas.microsoft.com/office/drawing/2014/main" val="10000"/>
                  </a:ext>
                </a:extLst>
              </a:tr>
              <a:tr h="363843">
                <a:tc>
                  <a:txBody>
                    <a:bodyPr/>
                    <a:lstStyle/>
                    <a:p>
                      <a:pPr algn="ctr">
                        <a:lnSpc>
                          <a:spcPct val="100000"/>
                        </a:lnSpc>
                        <a:spcAft>
                          <a:spcPts val="0"/>
                        </a:spcAft>
                      </a:pPr>
                      <a:r>
                        <a:rPr lang="en-US" sz="1200" dirty="0">
                          <a:effectLst/>
                        </a:rPr>
                        <a:t>1</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nSpc>
                          <a:spcPct val="100000"/>
                        </a:lnSpc>
                        <a:spcAft>
                          <a:spcPts val="0"/>
                        </a:spcAft>
                      </a:pPr>
                      <a:r>
                        <a:rPr lang="en-US" sz="1200" dirty="0">
                          <a:effectLst/>
                        </a:rPr>
                        <a:t>Workshops and stakeholder meetings at national and sub-national level</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gn="ctr">
                        <a:lnSpc>
                          <a:spcPct val="100000"/>
                        </a:lnSpc>
                        <a:spcAft>
                          <a:spcPts val="0"/>
                        </a:spcAft>
                      </a:pPr>
                      <a:r>
                        <a:rPr lang="en-US" sz="1200" dirty="0">
                          <a:effectLst/>
                        </a:rPr>
                        <a:t>168</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gn="ctr">
                        <a:lnSpc>
                          <a:spcPct val="100000"/>
                        </a:lnSpc>
                        <a:spcAft>
                          <a:spcPts val="0"/>
                        </a:spcAft>
                      </a:pPr>
                      <a:r>
                        <a:rPr lang="en-US" sz="1200" dirty="0">
                          <a:effectLst/>
                        </a:rPr>
                        <a:t>61 (36%)</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extLst>
                  <a:ext uri="{0D108BD9-81ED-4DB2-BD59-A6C34878D82A}">
                    <a16:rowId xmlns:a16="http://schemas.microsoft.com/office/drawing/2014/main" val="10001"/>
                  </a:ext>
                </a:extLst>
              </a:tr>
              <a:tr h="500300">
                <a:tc>
                  <a:txBody>
                    <a:bodyPr/>
                    <a:lstStyle/>
                    <a:p>
                      <a:pPr algn="ctr">
                        <a:lnSpc>
                          <a:spcPct val="100000"/>
                        </a:lnSpc>
                        <a:spcAft>
                          <a:spcPts val="0"/>
                        </a:spcAft>
                      </a:pPr>
                      <a:r>
                        <a:rPr lang="en-US" sz="1200" dirty="0">
                          <a:effectLst/>
                        </a:rPr>
                        <a:t>2</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nSpc>
                          <a:spcPct val="100000"/>
                        </a:lnSpc>
                        <a:spcAft>
                          <a:spcPts val="0"/>
                        </a:spcAft>
                      </a:pPr>
                      <a:r>
                        <a:rPr lang="en-US" sz="1200" dirty="0">
                          <a:effectLst/>
                        </a:rPr>
                        <a:t>FFS Trainings </a:t>
                      </a:r>
                      <a:r>
                        <a:rPr lang="en-US" sz="1200" dirty="0" smtClean="0">
                          <a:effectLst/>
                        </a:rPr>
                        <a:t>on scaling of SLM stakeholders at local level </a:t>
                      </a:r>
                      <a:r>
                        <a:rPr lang="en-US" sz="1200" dirty="0">
                          <a:effectLst/>
                        </a:rPr>
                        <a:t>in </a:t>
                      </a:r>
                      <a:r>
                        <a:rPr lang="en-US" sz="1200" dirty="0" smtClean="0">
                          <a:effectLst/>
                        </a:rPr>
                        <a:t>demo sites</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00000"/>
                        </a:lnSpc>
                        <a:spcAft>
                          <a:spcPts val="0"/>
                        </a:spcAft>
                      </a:pPr>
                      <a:r>
                        <a:rPr lang="en-US" sz="1200" dirty="0">
                          <a:effectLst/>
                        </a:rPr>
                        <a:t>216</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00000"/>
                        </a:lnSpc>
                        <a:spcAft>
                          <a:spcPts val="0"/>
                        </a:spcAft>
                      </a:pPr>
                      <a:r>
                        <a:rPr lang="en-US" sz="1200">
                          <a:effectLst/>
                        </a:rPr>
                        <a:t>62(23%)</a:t>
                      </a:r>
                      <a:endParaRPr lang="ru-RU" sz="1200" b="1">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02"/>
                  </a:ext>
                </a:extLst>
              </a:tr>
              <a:tr h="371355">
                <a:tc>
                  <a:txBody>
                    <a:bodyPr/>
                    <a:lstStyle/>
                    <a:p>
                      <a:pPr algn="ctr">
                        <a:lnSpc>
                          <a:spcPct val="100000"/>
                        </a:lnSpc>
                        <a:spcAft>
                          <a:spcPts val="0"/>
                        </a:spcAft>
                      </a:pPr>
                      <a:r>
                        <a:rPr lang="en-US" sz="1200" dirty="0">
                          <a:effectLst/>
                        </a:rPr>
                        <a:t>3</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nSpc>
                          <a:spcPct val="100000"/>
                        </a:lnSpc>
                        <a:spcAft>
                          <a:spcPts val="0"/>
                        </a:spcAft>
                      </a:pPr>
                      <a:r>
                        <a:rPr lang="en-US" sz="1200" dirty="0">
                          <a:effectLst/>
                        </a:rPr>
                        <a:t>Consultative meetings and discussions with local authorities and decision makers</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tc>
                <a:tc>
                  <a:txBody>
                    <a:bodyPr/>
                    <a:lstStyle/>
                    <a:p>
                      <a:pPr algn="ctr">
                        <a:lnSpc>
                          <a:spcPct val="100000"/>
                        </a:lnSpc>
                        <a:spcAft>
                          <a:spcPts val="0"/>
                        </a:spcAft>
                      </a:pPr>
                      <a:r>
                        <a:rPr lang="en-US" sz="1200" dirty="0">
                          <a:effectLst/>
                        </a:rPr>
                        <a:t>72</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gn="ctr">
                        <a:lnSpc>
                          <a:spcPct val="100000"/>
                        </a:lnSpc>
                        <a:spcAft>
                          <a:spcPts val="0"/>
                        </a:spcAft>
                      </a:pPr>
                      <a:r>
                        <a:rPr lang="en-US" sz="1200">
                          <a:effectLst/>
                        </a:rPr>
                        <a:t>8 (11%)</a:t>
                      </a:r>
                      <a:endParaRPr lang="ru-RU" sz="1200" b="1">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extLst>
                  <a:ext uri="{0D108BD9-81ED-4DB2-BD59-A6C34878D82A}">
                    <a16:rowId xmlns:a16="http://schemas.microsoft.com/office/drawing/2014/main" val="10003"/>
                  </a:ext>
                </a:extLst>
              </a:tr>
              <a:tr h="356110">
                <a:tc>
                  <a:txBody>
                    <a:bodyPr/>
                    <a:lstStyle/>
                    <a:p>
                      <a:pPr algn="ctr">
                        <a:lnSpc>
                          <a:spcPct val="100000"/>
                        </a:lnSpc>
                        <a:spcAft>
                          <a:spcPts val="0"/>
                        </a:spcAft>
                      </a:pPr>
                      <a:r>
                        <a:rPr lang="en-US" sz="1200" dirty="0">
                          <a:effectLst/>
                        </a:rPr>
                        <a:t>4</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nSpc>
                          <a:spcPct val="100000"/>
                        </a:lnSpc>
                        <a:spcAft>
                          <a:spcPts val="0"/>
                        </a:spcAft>
                      </a:pPr>
                      <a:r>
                        <a:rPr lang="en-US" sz="1200" dirty="0">
                          <a:effectLst/>
                        </a:rPr>
                        <a:t>PLUD workshops in </a:t>
                      </a:r>
                      <a:r>
                        <a:rPr lang="en-US" sz="1200" dirty="0" err="1">
                          <a:effectLst/>
                        </a:rPr>
                        <a:t>Kamashi</a:t>
                      </a:r>
                      <a:r>
                        <a:rPr lang="en-US" sz="1200" dirty="0">
                          <a:effectLst/>
                        </a:rPr>
                        <a:t> and </a:t>
                      </a:r>
                      <a:r>
                        <a:rPr lang="en-US" sz="1200" dirty="0" err="1">
                          <a:effectLst/>
                        </a:rPr>
                        <a:t>Djizak</a:t>
                      </a:r>
                      <a:r>
                        <a:rPr lang="en-US" sz="1200" dirty="0">
                          <a:effectLst/>
                        </a:rPr>
                        <a:t> project areas</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00000"/>
                        </a:lnSpc>
                        <a:spcAft>
                          <a:spcPts val="0"/>
                        </a:spcAft>
                      </a:pPr>
                      <a:r>
                        <a:rPr lang="en-US" sz="1200" dirty="0">
                          <a:effectLst/>
                        </a:rPr>
                        <a:t>151</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00000"/>
                        </a:lnSpc>
                        <a:spcAft>
                          <a:spcPts val="0"/>
                        </a:spcAft>
                      </a:pPr>
                      <a:r>
                        <a:rPr lang="en-US" sz="1200" dirty="0">
                          <a:effectLst/>
                        </a:rPr>
                        <a:t>39 (26%)</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04"/>
                  </a:ext>
                </a:extLst>
              </a:tr>
              <a:tr h="352481">
                <a:tc>
                  <a:txBody>
                    <a:bodyPr/>
                    <a:lstStyle/>
                    <a:p>
                      <a:pPr algn="ctr">
                        <a:lnSpc>
                          <a:spcPct val="100000"/>
                        </a:lnSpc>
                        <a:spcAft>
                          <a:spcPts val="0"/>
                        </a:spcAft>
                      </a:pPr>
                      <a:r>
                        <a:rPr lang="en-US" sz="1200" dirty="0">
                          <a:effectLst/>
                        </a:rPr>
                        <a:t>5</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nSpc>
                          <a:spcPct val="100000"/>
                        </a:lnSpc>
                        <a:spcAft>
                          <a:spcPts val="0"/>
                        </a:spcAft>
                      </a:pPr>
                      <a:r>
                        <a:rPr lang="en-US" sz="1200" dirty="0">
                          <a:effectLst/>
                        </a:rPr>
                        <a:t>Stimulation of SLM scaling up </a:t>
                      </a:r>
                      <a:r>
                        <a:rPr lang="en-US" sz="1200" dirty="0" smtClean="0">
                          <a:effectLst/>
                        </a:rPr>
                        <a:t>activities for 4 communities in Kamashi</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gn="ctr">
                        <a:lnSpc>
                          <a:spcPct val="100000"/>
                        </a:lnSpc>
                        <a:spcAft>
                          <a:spcPts val="0"/>
                        </a:spcAft>
                      </a:pPr>
                      <a:r>
                        <a:rPr lang="en-US" sz="1200" dirty="0">
                          <a:effectLst/>
                        </a:rPr>
                        <a:t>133</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tc>
                  <a:txBody>
                    <a:bodyPr/>
                    <a:lstStyle/>
                    <a:p>
                      <a:pPr algn="ctr">
                        <a:lnSpc>
                          <a:spcPct val="100000"/>
                        </a:lnSpc>
                        <a:spcAft>
                          <a:spcPts val="0"/>
                        </a:spcAft>
                      </a:pPr>
                      <a:r>
                        <a:rPr lang="en-US" sz="1200" dirty="0">
                          <a:effectLst/>
                        </a:rPr>
                        <a:t>30 (23%)</a:t>
                      </a:r>
                      <a:endParaRPr lang="ru-RU" sz="12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tc>
                <a:extLst>
                  <a:ext uri="{0D108BD9-81ED-4DB2-BD59-A6C34878D82A}">
                    <a16:rowId xmlns:a16="http://schemas.microsoft.com/office/drawing/2014/main" val="10005"/>
                  </a:ext>
                </a:extLst>
              </a:tr>
              <a:tr h="291533">
                <a:tc>
                  <a:txBody>
                    <a:bodyPr/>
                    <a:lstStyle/>
                    <a:p>
                      <a:pPr algn="ctr">
                        <a:lnSpc>
                          <a:spcPct val="115000"/>
                        </a:lnSpc>
                        <a:spcAft>
                          <a:spcPts val="0"/>
                        </a:spcAft>
                      </a:pPr>
                      <a:r>
                        <a:rPr lang="en-US" sz="1200" dirty="0">
                          <a:effectLst/>
                        </a:rPr>
                        <a:t>6</a:t>
                      </a:r>
                      <a:endParaRPr lang="ru-RU" sz="12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fontAlgn="base">
                        <a:lnSpc>
                          <a:spcPct val="115000"/>
                        </a:lnSpc>
                        <a:spcAft>
                          <a:spcPts val="0"/>
                        </a:spcAft>
                      </a:pPr>
                      <a:r>
                        <a:rPr lang="en-US" sz="1400" kern="1200" dirty="0">
                          <a:effectLst/>
                        </a:rPr>
                        <a:t>Disseminated knowledge products: </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a:effectLst/>
                        </a:rPr>
                        <a:t> </a:t>
                      </a:r>
                      <a:endParaRPr lang="ru-RU" sz="1400" b="1">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dirty="0">
                          <a:effectLst/>
                        </a:rPr>
                        <a:t> </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06"/>
                  </a:ext>
                </a:extLst>
              </a:tr>
              <a:tr h="288032">
                <a:tc>
                  <a:txBody>
                    <a:bodyPr/>
                    <a:lstStyle/>
                    <a:p>
                      <a:pPr algn="ctr">
                        <a:lnSpc>
                          <a:spcPct val="115000"/>
                        </a:lnSpc>
                        <a:spcAft>
                          <a:spcPts val="0"/>
                        </a:spcAft>
                      </a:pPr>
                      <a:r>
                        <a:rPr lang="en-US" sz="1600">
                          <a:effectLst/>
                        </a:rPr>
                        <a:t> </a:t>
                      </a:r>
                      <a:endParaRPr lang="ru-RU" sz="1600" b="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marL="171450" indent="-171450" algn="just" fontAlgn="base">
                        <a:lnSpc>
                          <a:spcPct val="115000"/>
                        </a:lnSpc>
                        <a:spcAft>
                          <a:spcPts val="0"/>
                        </a:spcAft>
                        <a:buFont typeface="Arial" pitchFamily="34" charset="0"/>
                        <a:buChar char="•"/>
                      </a:pPr>
                      <a:r>
                        <a:rPr lang="en-US" sz="1200" i="1" kern="1200" dirty="0">
                          <a:effectLst/>
                        </a:rPr>
                        <a:t>handbooks on best practices of crop cultivation </a:t>
                      </a:r>
                      <a:endParaRPr lang="ru-RU" sz="1200" b="0" i="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kern="1200" dirty="0">
                          <a:effectLst/>
                        </a:rPr>
                        <a:t>300</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dirty="0">
                          <a:effectLst/>
                        </a:rPr>
                        <a:t> </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07"/>
                  </a:ext>
                </a:extLst>
              </a:tr>
              <a:tr h="216024">
                <a:tc>
                  <a:txBody>
                    <a:bodyPr/>
                    <a:lstStyle/>
                    <a:p>
                      <a:pPr algn="ctr">
                        <a:lnSpc>
                          <a:spcPct val="115000"/>
                        </a:lnSpc>
                        <a:spcAft>
                          <a:spcPts val="0"/>
                        </a:spcAft>
                      </a:pPr>
                      <a:r>
                        <a:rPr lang="en-US" sz="1600">
                          <a:effectLst/>
                        </a:rPr>
                        <a:t> </a:t>
                      </a:r>
                      <a:endParaRPr lang="ru-RU" sz="1600" b="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marL="171450" indent="-171450" fontAlgn="base">
                        <a:lnSpc>
                          <a:spcPct val="115000"/>
                        </a:lnSpc>
                        <a:spcAft>
                          <a:spcPts val="0"/>
                        </a:spcAft>
                        <a:buFont typeface="Arial" pitchFamily="34" charset="0"/>
                        <a:buChar char="•"/>
                      </a:pPr>
                      <a:r>
                        <a:rPr lang="en-US" sz="1200" i="1" kern="1200" dirty="0" smtClean="0">
                          <a:effectLst/>
                        </a:rPr>
                        <a:t>Leaflets, instructions, manuals, guides</a:t>
                      </a:r>
                      <a:endParaRPr lang="ru-RU" sz="1200" b="0" i="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kern="1200" dirty="0">
                          <a:effectLst/>
                        </a:rPr>
                        <a:t>300</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dirty="0">
                          <a:effectLst/>
                        </a:rPr>
                        <a:t> </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08"/>
                  </a:ext>
                </a:extLst>
              </a:tr>
              <a:tr h="166808">
                <a:tc>
                  <a:txBody>
                    <a:bodyPr/>
                    <a:lstStyle/>
                    <a:p>
                      <a:pPr algn="ctr">
                        <a:lnSpc>
                          <a:spcPct val="115000"/>
                        </a:lnSpc>
                        <a:spcAft>
                          <a:spcPts val="0"/>
                        </a:spcAft>
                      </a:pPr>
                      <a:r>
                        <a:rPr lang="en-US" sz="1600">
                          <a:effectLst/>
                        </a:rPr>
                        <a:t> </a:t>
                      </a:r>
                      <a:endParaRPr lang="ru-RU" sz="1600" b="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marL="171450" indent="-171450" fontAlgn="base">
                        <a:lnSpc>
                          <a:spcPct val="115000"/>
                        </a:lnSpc>
                        <a:spcAft>
                          <a:spcPts val="0"/>
                        </a:spcAft>
                        <a:buFont typeface="Arial" pitchFamily="34" charset="0"/>
                        <a:buChar char="•"/>
                      </a:pPr>
                      <a:r>
                        <a:rPr lang="en-US" sz="1200" i="1" kern="1200" dirty="0">
                          <a:effectLst/>
                        </a:rPr>
                        <a:t>posters on biological </a:t>
                      </a:r>
                      <a:r>
                        <a:rPr lang="en-US" sz="1200" i="1" kern="1200" dirty="0" smtClean="0">
                          <a:effectLst/>
                        </a:rPr>
                        <a:t>methods of plant </a:t>
                      </a:r>
                      <a:r>
                        <a:rPr lang="en-US" sz="1200" i="1" kern="1200" dirty="0">
                          <a:effectLst/>
                        </a:rPr>
                        <a:t>protection</a:t>
                      </a:r>
                      <a:endParaRPr lang="ru-RU" sz="1200" b="0" i="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kern="1200" dirty="0">
                          <a:effectLst/>
                        </a:rPr>
                        <a:t>20</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dirty="0">
                          <a:effectLst/>
                        </a:rPr>
                        <a:t> </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09"/>
                  </a:ext>
                </a:extLst>
              </a:tr>
              <a:tr h="226728">
                <a:tc>
                  <a:txBody>
                    <a:bodyPr/>
                    <a:lstStyle/>
                    <a:p>
                      <a:pPr>
                        <a:lnSpc>
                          <a:spcPct val="115000"/>
                        </a:lnSpc>
                        <a:spcAft>
                          <a:spcPts val="0"/>
                        </a:spcAft>
                      </a:pPr>
                      <a:r>
                        <a:rPr lang="en-US" sz="1600">
                          <a:effectLst/>
                        </a:rPr>
                        <a:t> </a:t>
                      </a:r>
                      <a:endParaRPr lang="ru-RU" sz="1600" b="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marL="171450" indent="-171450" fontAlgn="base">
                        <a:lnSpc>
                          <a:spcPct val="115000"/>
                        </a:lnSpc>
                        <a:spcAft>
                          <a:spcPts val="0"/>
                        </a:spcAft>
                        <a:buFont typeface="Arial" pitchFamily="34" charset="0"/>
                        <a:buChar char="•"/>
                      </a:pPr>
                      <a:r>
                        <a:rPr lang="en-US" sz="1200" i="1" kern="1200" dirty="0">
                          <a:effectLst/>
                        </a:rPr>
                        <a:t>presentation of DS-SLM project</a:t>
                      </a:r>
                      <a:endParaRPr lang="ru-RU" sz="1200" b="0" i="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kern="1200" dirty="0">
                          <a:effectLst/>
                        </a:rPr>
                        <a:t>30</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tc>
                  <a:txBody>
                    <a:bodyPr/>
                    <a:lstStyle/>
                    <a:p>
                      <a:pPr algn="ctr">
                        <a:lnSpc>
                          <a:spcPct val="115000"/>
                        </a:lnSpc>
                        <a:spcAft>
                          <a:spcPts val="0"/>
                        </a:spcAft>
                      </a:pPr>
                      <a:r>
                        <a:rPr lang="en-US" sz="1400" dirty="0">
                          <a:effectLst/>
                        </a:rPr>
                        <a:t> </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accent5">
                        <a:lumMod val="20000"/>
                        <a:lumOff val="80000"/>
                      </a:schemeClr>
                    </a:solidFill>
                  </a:tcPr>
                </a:tc>
                <a:extLst>
                  <a:ext uri="{0D108BD9-81ED-4DB2-BD59-A6C34878D82A}">
                    <a16:rowId xmlns:a16="http://schemas.microsoft.com/office/drawing/2014/main" val="10010"/>
                  </a:ext>
                </a:extLst>
              </a:tr>
              <a:tr h="226728">
                <a:tc>
                  <a:txBody>
                    <a:bodyPr/>
                    <a:lstStyle/>
                    <a:p>
                      <a:pPr>
                        <a:lnSpc>
                          <a:spcPct val="115000"/>
                        </a:lnSpc>
                        <a:spcAft>
                          <a:spcPts val="0"/>
                        </a:spcAft>
                      </a:pPr>
                      <a:endParaRPr lang="ru-RU" sz="1600" b="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bg2">
                        <a:lumMod val="40000"/>
                        <a:lumOff val="60000"/>
                      </a:schemeClr>
                    </a:solidFill>
                  </a:tcPr>
                </a:tc>
                <a:tc>
                  <a:txBody>
                    <a:bodyPr/>
                    <a:lstStyle/>
                    <a:p>
                      <a:pPr marL="0" indent="0" algn="ctr" fontAlgn="base">
                        <a:lnSpc>
                          <a:spcPct val="115000"/>
                        </a:lnSpc>
                        <a:spcAft>
                          <a:spcPts val="0"/>
                        </a:spcAft>
                        <a:buFont typeface="Arial" pitchFamily="34" charset="0"/>
                        <a:buNone/>
                      </a:pPr>
                      <a:r>
                        <a:rPr lang="en-US" sz="1400" b="1" i="0" dirty="0" smtClean="0">
                          <a:solidFill>
                            <a:schemeClr val="bg2">
                              <a:lumMod val="25000"/>
                            </a:schemeClr>
                          </a:solidFill>
                          <a:effectLst/>
                          <a:latin typeface="Tahoma" pitchFamily="34" charset="0"/>
                          <a:ea typeface="Tahoma" pitchFamily="34" charset="0"/>
                          <a:cs typeface="Tahoma" pitchFamily="34" charset="0"/>
                        </a:rPr>
                        <a:t>TOTAL</a:t>
                      </a:r>
                      <a:endParaRPr lang="ru-RU" sz="1400" b="1" i="0"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bg2">
                        <a:lumMod val="40000"/>
                        <a:lumOff val="60000"/>
                      </a:schemeClr>
                    </a:solidFill>
                  </a:tcPr>
                </a:tc>
                <a:tc>
                  <a:txBody>
                    <a:bodyPr/>
                    <a:lstStyle/>
                    <a:p>
                      <a:pPr algn="ctr">
                        <a:lnSpc>
                          <a:spcPct val="115000"/>
                        </a:lnSpc>
                        <a:spcAft>
                          <a:spcPts val="0"/>
                        </a:spcAft>
                      </a:pPr>
                      <a:r>
                        <a:rPr lang="en-US" sz="1400" b="1" dirty="0" smtClean="0">
                          <a:solidFill>
                            <a:schemeClr val="bg2">
                              <a:lumMod val="25000"/>
                            </a:schemeClr>
                          </a:solidFill>
                          <a:effectLst/>
                          <a:latin typeface="Tahoma" pitchFamily="34" charset="0"/>
                          <a:ea typeface="Tahoma" pitchFamily="34" charset="0"/>
                          <a:cs typeface="Tahoma" pitchFamily="34" charset="0"/>
                        </a:rPr>
                        <a:t>740</a:t>
                      </a: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bg2">
                        <a:lumMod val="40000"/>
                        <a:lumOff val="60000"/>
                      </a:schemeClr>
                    </a:solidFill>
                  </a:tcPr>
                </a:tc>
                <a:tc>
                  <a:txBody>
                    <a:bodyPr/>
                    <a:lstStyle/>
                    <a:p>
                      <a:pPr algn="ctr">
                        <a:lnSpc>
                          <a:spcPct val="115000"/>
                        </a:lnSpc>
                        <a:spcAft>
                          <a:spcPts val="0"/>
                        </a:spcAft>
                      </a:pPr>
                      <a:endParaRPr lang="ru-RU" sz="1400" b="1" dirty="0">
                        <a:solidFill>
                          <a:schemeClr val="bg2">
                            <a:lumMod val="25000"/>
                          </a:schemeClr>
                        </a:solidFill>
                        <a:effectLst/>
                        <a:latin typeface="Tahoma" pitchFamily="34" charset="0"/>
                        <a:ea typeface="Tahoma" pitchFamily="34" charset="0"/>
                        <a:cs typeface="Tahoma" pitchFamily="34" charset="0"/>
                      </a:endParaRPr>
                    </a:p>
                  </a:txBody>
                  <a:tcPr marL="68580" marR="68580" marT="9525" marB="0" anchor="ctr">
                    <a:solidFill>
                      <a:schemeClr val="bg2">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77991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7504" y="743619"/>
            <a:ext cx="8784976" cy="646331"/>
          </a:xfrm>
          <a:prstGeom prst="rect">
            <a:avLst/>
          </a:prstGeom>
        </p:spPr>
        <p:txBody>
          <a:bodyPr wrap="square">
            <a:spAutoFit/>
          </a:bodyPr>
          <a:lstStyle/>
          <a:p>
            <a:pPr algn="just"/>
            <a:r>
              <a:rPr lang="en-US" b="1" kern="0" dirty="0" smtClean="0">
                <a:solidFill>
                  <a:srgbClr val="ADBA4E"/>
                </a:solidFill>
                <a:effectLst>
                  <a:outerShdw blurRad="38100" dist="38100" dir="2700000" algn="tl">
                    <a:srgbClr val="000000">
                      <a:alpha val="43137"/>
                    </a:srgbClr>
                  </a:outerShdw>
                </a:effectLst>
                <a:latin typeface="+mn-lt"/>
              </a:rPr>
              <a:t>CACILM-2011: </a:t>
            </a:r>
            <a:r>
              <a:rPr lang="en-US" b="1" kern="0" dirty="0" smtClean="0">
                <a:latin typeface="+mn-lt"/>
              </a:rPr>
              <a:t>SLM practices integrated into WOCAT</a:t>
            </a:r>
            <a:r>
              <a:rPr lang="en-US" b="1" dirty="0" smtClean="0">
                <a:latin typeface="+mn-lt"/>
              </a:rPr>
              <a:t> SLM Database  (SLM-Capacity Building project, 2010-2012)</a:t>
            </a:r>
            <a:endParaRPr lang="ru-RU" b="1" kern="0" dirty="0">
              <a:latin typeface="+mn-lt"/>
            </a:endParaRPr>
          </a:p>
        </p:txBody>
      </p:sp>
      <p:sp>
        <p:nvSpPr>
          <p:cNvPr id="5" name="Прямоугольник 4"/>
          <p:cNvSpPr/>
          <p:nvPr/>
        </p:nvSpPr>
        <p:spPr>
          <a:xfrm>
            <a:off x="2195736" y="124900"/>
            <a:ext cx="6830618" cy="421654"/>
          </a:xfrm>
          <a:prstGeom prst="rect">
            <a:avLst/>
          </a:prstGeom>
        </p:spPr>
        <p:txBody>
          <a:bodyPr wrap="square">
            <a:spAutoFit/>
          </a:bodyPr>
          <a:lstStyle/>
          <a:p>
            <a:pPr marL="0" marR="0" lvl="1" indent="0" algn="r" defTabSz="914400" eaLnBrk="1" fontAlgn="auto" latinLnBrk="0" hangingPunct="1">
              <a:lnSpc>
                <a:spcPct val="107000"/>
              </a:lnSpc>
              <a:spcBef>
                <a:spcPts val="0"/>
              </a:spcBef>
              <a:spcAft>
                <a:spcPts val="0"/>
              </a:spcAft>
              <a:buClrTx/>
              <a:buSzTx/>
              <a:buFontTx/>
              <a:buNone/>
              <a:tabLst/>
              <a:defRPr/>
            </a:pPr>
            <a:r>
              <a:rPr kumimoji="0" lang="es-EC" sz="2000" b="1" i="0" u="none" strike="noStrike" kern="0" cap="none" spc="0" normalizeH="0" baseline="0" noProof="0" dirty="0" smtClean="0">
                <a:ln>
                  <a:noFill/>
                </a:ln>
                <a:solidFill>
                  <a:srgbClr val="FF9900"/>
                </a:solidFill>
                <a:effectLst/>
                <a:uLnTx/>
                <a:uFillTx/>
              </a:rPr>
              <a:t>Module 7. SLM implementation and scaling out</a:t>
            </a:r>
            <a:endParaRPr kumimoji="0" lang="en-GB" sz="2000" b="1" i="0" u="none" strike="noStrike" kern="0" cap="none" spc="0" normalizeH="0" baseline="0" noProof="0" dirty="0">
              <a:ln>
                <a:noFill/>
              </a:ln>
              <a:solidFill>
                <a:srgbClr val="FF9900"/>
              </a:solidFill>
              <a:effectLst/>
              <a:uLnTx/>
              <a:uFillTx/>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772816"/>
            <a:ext cx="5402263" cy="3395662"/>
          </a:xfrm>
          <a:prstGeom prst="roundRect">
            <a:avLst>
              <a:gd name="adj" fmla="val 16667"/>
            </a:avLst>
          </a:prstGeom>
          <a:ln w="9525">
            <a:solidFill>
              <a:schemeClr val="accent6">
                <a:lumMod val="50000"/>
              </a:schemeClr>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712" y="3068960"/>
            <a:ext cx="5772641" cy="2808312"/>
          </a:xfrm>
          <a:prstGeom prst="roundRect">
            <a:avLst>
              <a:gd name="adj" fmla="val 16667"/>
            </a:avLst>
          </a:prstGeom>
          <a:ln w="9525">
            <a:solidFill>
              <a:schemeClr val="accent6">
                <a:lumMod val="50000"/>
              </a:schemeClr>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59146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1192861"/>
            <a:ext cx="4382346" cy="2513084"/>
          </a:xfrm>
          <a:prstGeom prst="rect">
            <a:avLst/>
          </a:prstGeom>
          <a:ln>
            <a:solidFill>
              <a:schemeClr val="accent6">
                <a:lumMod val="50000"/>
              </a:schemeClr>
            </a:solid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620" y="3755295"/>
            <a:ext cx="4310338" cy="2724546"/>
          </a:xfrm>
          <a:prstGeom prst="rect">
            <a:avLst/>
          </a:prstGeom>
          <a:ln>
            <a:solidFill>
              <a:schemeClr val="accent6">
                <a:lumMod val="50000"/>
              </a:schemeClr>
            </a:solidFill>
          </a:ln>
          <a:effectLst>
            <a:outerShdw blurRad="292100" dist="139700" dir="2700000" algn="tl" rotWithShape="0">
              <a:srgbClr val="333333">
                <a:alpha val="65000"/>
              </a:srgbClr>
            </a:outerShdw>
          </a:effectLst>
        </p:spPr>
      </p:pic>
      <p:sp>
        <p:nvSpPr>
          <p:cNvPr id="4" name="Прямоугольник 3"/>
          <p:cNvSpPr/>
          <p:nvPr/>
        </p:nvSpPr>
        <p:spPr>
          <a:xfrm>
            <a:off x="177652" y="1556792"/>
            <a:ext cx="4178324" cy="4185761"/>
          </a:xfrm>
          <a:prstGeom prst="rect">
            <a:avLst/>
          </a:prstGeom>
        </p:spPr>
        <p:txBody>
          <a:bodyPr wrap="square">
            <a:spAutoFit/>
          </a:bodyPr>
          <a:lstStyle/>
          <a:p>
            <a:pPr algn="just"/>
            <a:r>
              <a:rPr lang="en-US" sz="1400" b="1" i="1" dirty="0" smtClean="0">
                <a:solidFill>
                  <a:prstClr val="black"/>
                </a:solidFill>
                <a:latin typeface="Calibri" pitchFamily="34" charset="0"/>
                <a:cs typeface="Calibri" pitchFamily="34" charset="0"/>
              </a:rPr>
              <a:t>Rainfed drought-prone landscapes</a:t>
            </a:r>
          </a:p>
          <a:p>
            <a:pPr algn="just"/>
            <a:endParaRPr lang="en-US" sz="1400" b="1" i="1" dirty="0" smtClean="0">
              <a:solidFill>
                <a:prstClr val="black"/>
              </a:solidFill>
              <a:latin typeface="Calibri" pitchFamily="34" charset="0"/>
              <a:cs typeface="Calibri" pitchFamily="34" charset="0"/>
            </a:endParaRPr>
          </a:p>
          <a:p>
            <a:pPr marL="342900" indent="-342900" algn="just">
              <a:buFont typeface="+mj-lt"/>
              <a:buAutoNum type="arabicPeriod"/>
            </a:pPr>
            <a:r>
              <a:rPr lang="en-US" sz="1400" i="1" dirty="0" smtClean="0">
                <a:solidFill>
                  <a:srgbClr val="0070C0"/>
                </a:solidFill>
                <a:latin typeface="Calibri" pitchFamily="34" charset="0"/>
                <a:cs typeface="Calibri" pitchFamily="34" charset="0"/>
              </a:rPr>
              <a:t>Planting </a:t>
            </a:r>
            <a:r>
              <a:rPr lang="en-US" sz="1400" i="1" dirty="0">
                <a:solidFill>
                  <a:srgbClr val="0070C0"/>
                </a:solidFill>
                <a:latin typeface="Calibri" pitchFamily="34" charset="0"/>
                <a:cs typeface="Calibri" pitchFamily="34" charset="0"/>
              </a:rPr>
              <a:t>of almonds on small terraces to increase productivity  of eroded soils in rainfed landscapes.  </a:t>
            </a:r>
            <a:endParaRPr lang="ru-RU" sz="1400" i="1" dirty="0">
              <a:solidFill>
                <a:srgbClr val="0070C0"/>
              </a:solidFill>
              <a:latin typeface="Calibri" pitchFamily="34" charset="0"/>
              <a:cs typeface="Calibri" pitchFamily="34" charset="0"/>
            </a:endParaRPr>
          </a:p>
          <a:p>
            <a:pPr marL="342900" indent="-342900" algn="just">
              <a:buFont typeface="+mj-lt"/>
              <a:buAutoNum type="arabicPeriod"/>
            </a:pPr>
            <a:r>
              <a:rPr lang="en-US" sz="1400" i="1" dirty="0">
                <a:solidFill>
                  <a:srgbClr val="0070C0"/>
                </a:solidFill>
                <a:latin typeface="Calibri" pitchFamily="34" charset="0"/>
                <a:cs typeface="Calibri" pitchFamily="34" charset="0"/>
              </a:rPr>
              <a:t>Cultivation of desert drought-resistant crops on rainfed lands for reduces of soil erosion and provision of fodder production growth. </a:t>
            </a:r>
            <a:endParaRPr lang="ru-RU" sz="1400" i="1" dirty="0">
              <a:solidFill>
                <a:srgbClr val="0070C0"/>
              </a:solidFill>
              <a:latin typeface="Calibri" pitchFamily="34" charset="0"/>
              <a:cs typeface="Calibri" pitchFamily="34" charset="0"/>
            </a:endParaRPr>
          </a:p>
          <a:p>
            <a:pPr marL="342900" indent="-342900" algn="just">
              <a:buFont typeface="+mj-lt"/>
              <a:buAutoNum type="arabicPeriod"/>
            </a:pPr>
            <a:r>
              <a:rPr lang="en-US" sz="1400" i="1" dirty="0">
                <a:solidFill>
                  <a:srgbClr val="0070C0"/>
                </a:solidFill>
                <a:latin typeface="Calibri" pitchFamily="34" charset="0"/>
                <a:cs typeface="Calibri" pitchFamily="34" charset="0"/>
              </a:rPr>
              <a:t>Use of biogas production wastes to improve soils fertility</a:t>
            </a:r>
            <a:r>
              <a:rPr lang="en-US" sz="1400" i="1" dirty="0" smtClean="0">
                <a:solidFill>
                  <a:srgbClr val="0070C0"/>
                </a:solidFill>
                <a:latin typeface="Calibri" pitchFamily="34" charset="0"/>
                <a:cs typeface="Calibri" pitchFamily="34" charset="0"/>
              </a:rPr>
              <a:t>.</a:t>
            </a:r>
          </a:p>
          <a:p>
            <a:pPr marL="342900" indent="-342900" algn="just">
              <a:buFont typeface="+mj-lt"/>
              <a:buAutoNum type="arabicPeriod"/>
            </a:pPr>
            <a:endParaRPr lang="en-US" sz="1400" i="1" dirty="0">
              <a:solidFill>
                <a:prstClr val="black"/>
              </a:solidFill>
              <a:latin typeface="Calibri" pitchFamily="34" charset="0"/>
              <a:cs typeface="Calibri" pitchFamily="34" charset="0"/>
            </a:endParaRPr>
          </a:p>
          <a:p>
            <a:pPr marL="342900" indent="-342900" algn="just">
              <a:buFont typeface="+mj-lt"/>
              <a:buAutoNum type="arabicPeriod"/>
            </a:pPr>
            <a:endParaRPr lang="en-US" sz="1400" i="1" dirty="0" smtClean="0">
              <a:solidFill>
                <a:prstClr val="black"/>
              </a:solidFill>
              <a:latin typeface="Calibri" pitchFamily="34" charset="0"/>
              <a:cs typeface="Calibri" pitchFamily="34" charset="0"/>
            </a:endParaRPr>
          </a:p>
          <a:p>
            <a:pPr algn="just"/>
            <a:r>
              <a:rPr lang="en-US" sz="1400" i="1" dirty="0" smtClean="0">
                <a:solidFill>
                  <a:prstClr val="black"/>
                </a:solidFill>
                <a:latin typeface="Calibri" pitchFamily="34" charset="0"/>
                <a:cs typeface="Calibri" pitchFamily="34" charset="0"/>
              </a:rPr>
              <a:t> </a:t>
            </a:r>
            <a:r>
              <a:rPr lang="en-US" sz="1400" b="1" i="1" dirty="0" smtClean="0">
                <a:solidFill>
                  <a:prstClr val="black"/>
                </a:solidFill>
                <a:latin typeface="Calibri" pitchFamily="34" charset="0"/>
                <a:cs typeface="Calibri" pitchFamily="34" charset="0"/>
              </a:rPr>
              <a:t>Irrigated salt affected landscapes</a:t>
            </a:r>
            <a:endParaRPr lang="en-US" sz="1400" b="1" i="1" dirty="0">
              <a:solidFill>
                <a:prstClr val="black"/>
              </a:solidFill>
              <a:latin typeface="Calibri" pitchFamily="34" charset="0"/>
              <a:cs typeface="Calibri" pitchFamily="34" charset="0"/>
            </a:endParaRPr>
          </a:p>
          <a:p>
            <a:pPr marL="342900" indent="-342900" algn="just">
              <a:buFont typeface="+mj-lt"/>
              <a:buAutoNum type="arabicPeriod"/>
            </a:pPr>
            <a:r>
              <a:rPr lang="en-US" sz="1400" i="1" dirty="0" smtClean="0">
                <a:solidFill>
                  <a:srgbClr val="C00000"/>
                </a:solidFill>
                <a:latin typeface="Calibri" pitchFamily="34" charset="0"/>
                <a:cs typeface="Calibri" pitchFamily="34" charset="0"/>
              </a:rPr>
              <a:t>Every-other </a:t>
            </a:r>
            <a:r>
              <a:rPr lang="en-US" sz="1400" i="1" dirty="0">
                <a:solidFill>
                  <a:srgbClr val="C00000"/>
                </a:solidFill>
                <a:latin typeface="Calibri" pitchFamily="34" charset="0"/>
                <a:cs typeface="Calibri" pitchFamily="34" charset="0"/>
              </a:rPr>
              <a:t>furrow irrigation method with alternation of the dry and watered furrows</a:t>
            </a:r>
            <a:r>
              <a:rPr lang="en-US" sz="1400" i="1" dirty="0" smtClean="0">
                <a:solidFill>
                  <a:srgbClr val="C00000"/>
                </a:solidFill>
                <a:latin typeface="Calibri" pitchFamily="34" charset="0"/>
                <a:cs typeface="Calibri" pitchFamily="34" charset="0"/>
              </a:rPr>
              <a:t>.</a:t>
            </a:r>
          </a:p>
          <a:p>
            <a:pPr marL="342900" indent="-342900" algn="just">
              <a:buFont typeface="+mj-lt"/>
              <a:buAutoNum type="arabicPeriod"/>
            </a:pPr>
            <a:r>
              <a:rPr lang="en-US" sz="1400" i="1" dirty="0" smtClean="0">
                <a:solidFill>
                  <a:srgbClr val="C00000"/>
                </a:solidFill>
                <a:latin typeface="Calibri" pitchFamily="34" charset="0"/>
                <a:cs typeface="Calibri" pitchFamily="34" charset="0"/>
              </a:rPr>
              <a:t>Laser </a:t>
            </a:r>
            <a:r>
              <a:rPr lang="en-US" sz="1400" i="1" dirty="0">
                <a:solidFill>
                  <a:srgbClr val="C00000"/>
                </a:solidFill>
                <a:latin typeface="Calibri" pitchFamily="34" charset="0"/>
                <a:cs typeface="Calibri" pitchFamily="34" charset="0"/>
              </a:rPr>
              <a:t>land leveling to  rise on-farm water use </a:t>
            </a:r>
            <a:r>
              <a:rPr lang="en-US" sz="1400" i="1" dirty="0" smtClean="0">
                <a:solidFill>
                  <a:srgbClr val="C00000"/>
                </a:solidFill>
                <a:latin typeface="Calibri" pitchFamily="34" charset="0"/>
                <a:cs typeface="Calibri" pitchFamily="34" charset="0"/>
              </a:rPr>
              <a:t>efficiency</a:t>
            </a:r>
          </a:p>
          <a:p>
            <a:pPr marL="342900" indent="-342900" algn="just">
              <a:buFont typeface="+mj-lt"/>
              <a:buAutoNum type="arabicPeriod"/>
            </a:pPr>
            <a:r>
              <a:rPr lang="en-US" sz="1400" i="1" dirty="0" smtClean="0">
                <a:solidFill>
                  <a:srgbClr val="C00000"/>
                </a:solidFill>
                <a:latin typeface="Calibri" pitchFamily="34" charset="0"/>
                <a:cs typeface="Calibri" pitchFamily="34" charset="0"/>
              </a:rPr>
              <a:t>Crops </a:t>
            </a:r>
            <a:r>
              <a:rPr lang="en-US" sz="1400" i="1" dirty="0">
                <a:solidFill>
                  <a:srgbClr val="C00000"/>
                </a:solidFill>
                <a:latin typeface="Calibri" pitchFamily="34" charset="0"/>
                <a:cs typeface="Calibri" pitchFamily="34" charset="0"/>
              </a:rPr>
              <a:t>diversification with introduction of legumes and green manures on salt affected soils </a:t>
            </a:r>
            <a:endParaRPr lang="ru-RU" sz="1400" i="1" dirty="0">
              <a:solidFill>
                <a:srgbClr val="C00000"/>
              </a:solidFill>
              <a:latin typeface="Calibri" pitchFamily="34" charset="0"/>
              <a:cs typeface="Calibri" pitchFamily="34" charset="0"/>
            </a:endParaRPr>
          </a:p>
          <a:p>
            <a:pPr algn="just"/>
            <a:endParaRPr lang="ru-RU" sz="1400" i="1" dirty="0">
              <a:solidFill>
                <a:prstClr val="black"/>
              </a:solidFill>
              <a:latin typeface="Calibri" pitchFamily="34" charset="0"/>
              <a:cs typeface="Calibri" pitchFamily="34" charset="0"/>
            </a:endParaRPr>
          </a:p>
        </p:txBody>
      </p:sp>
      <p:sp>
        <p:nvSpPr>
          <p:cNvPr id="6" name="Прямоугольник 5"/>
          <p:cNvSpPr/>
          <p:nvPr/>
        </p:nvSpPr>
        <p:spPr>
          <a:xfrm>
            <a:off x="107504" y="743619"/>
            <a:ext cx="8918850" cy="369332"/>
          </a:xfrm>
          <a:prstGeom prst="rect">
            <a:avLst/>
          </a:prstGeom>
        </p:spPr>
        <p:txBody>
          <a:bodyPr wrap="square">
            <a:spAutoFit/>
          </a:bodyPr>
          <a:lstStyle/>
          <a:p>
            <a:pPr algn="just"/>
            <a:r>
              <a:rPr lang="en-US" b="1" kern="0" dirty="0" smtClean="0">
                <a:solidFill>
                  <a:srgbClr val="ADBA4E"/>
                </a:solidFill>
                <a:effectLst>
                  <a:outerShdw blurRad="38100" dist="38100" dir="2700000" algn="tl">
                    <a:srgbClr val="000000">
                      <a:alpha val="43137"/>
                    </a:srgbClr>
                  </a:outerShdw>
                </a:effectLst>
                <a:latin typeface="Arial"/>
              </a:rPr>
              <a:t>DS-SLM-2018: </a:t>
            </a:r>
            <a:r>
              <a:rPr lang="en-US" b="1" kern="0" dirty="0" smtClean="0">
                <a:latin typeface="Arial"/>
              </a:rPr>
              <a:t>SLM practices integrated into WOCAT </a:t>
            </a:r>
            <a:r>
              <a:rPr lang="en-US" b="1" dirty="0" smtClean="0">
                <a:latin typeface="Arial"/>
              </a:rPr>
              <a:t>Database </a:t>
            </a:r>
            <a:r>
              <a:rPr lang="en-US" b="1" kern="0" dirty="0" smtClean="0">
                <a:latin typeface="Arial"/>
              </a:rPr>
              <a:t>(</a:t>
            </a:r>
            <a:r>
              <a:rPr lang="en-US" sz="1600" b="1" kern="0" dirty="0" smtClean="0">
                <a:latin typeface="Arial"/>
              </a:rPr>
              <a:t>Uzbekistan, 2018</a:t>
            </a:r>
            <a:r>
              <a:rPr lang="en-US" sz="1400" b="1" kern="0" dirty="0" smtClean="0">
                <a:latin typeface="Arial"/>
              </a:rPr>
              <a:t>)</a:t>
            </a:r>
            <a:endParaRPr lang="ru-RU" sz="1400" b="1" kern="0" dirty="0">
              <a:latin typeface="Arial"/>
            </a:endParaRPr>
          </a:p>
        </p:txBody>
      </p:sp>
      <p:sp>
        <p:nvSpPr>
          <p:cNvPr id="5" name="Прямоугольник 4"/>
          <p:cNvSpPr/>
          <p:nvPr/>
        </p:nvSpPr>
        <p:spPr>
          <a:xfrm>
            <a:off x="2195736" y="124900"/>
            <a:ext cx="6830618" cy="421654"/>
          </a:xfrm>
          <a:prstGeom prst="rect">
            <a:avLst/>
          </a:prstGeom>
        </p:spPr>
        <p:txBody>
          <a:bodyPr wrap="square">
            <a:spAutoFit/>
          </a:bodyPr>
          <a:lstStyle/>
          <a:p>
            <a:pPr marL="0" lvl="1" algn="r" fontAlgn="auto">
              <a:lnSpc>
                <a:spcPct val="107000"/>
              </a:lnSpc>
              <a:spcBef>
                <a:spcPts val="0"/>
              </a:spcBef>
              <a:spcAft>
                <a:spcPts val="0"/>
              </a:spcAft>
            </a:pPr>
            <a:r>
              <a:rPr lang="es-EC" sz="2000" b="1" kern="0" dirty="0" smtClean="0">
                <a:solidFill>
                  <a:srgbClr val="FF9900"/>
                </a:solidFill>
              </a:rPr>
              <a:t>Module 7. SLM implementation and scaling out</a:t>
            </a:r>
            <a:endParaRPr lang="en-GB" sz="2000" b="1" kern="0" dirty="0">
              <a:solidFill>
                <a:srgbClr val="FF9900"/>
              </a:solidFill>
            </a:endParaRPr>
          </a:p>
        </p:txBody>
      </p:sp>
    </p:spTree>
    <p:extLst>
      <p:ext uri="{BB962C8B-B14F-4D97-AF65-F5344CB8AC3E}">
        <p14:creationId xmlns:p14="http://schemas.microsoft.com/office/powerpoint/2010/main" val="3562215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915816" y="260648"/>
            <a:ext cx="5796136" cy="432048"/>
          </a:xfrm>
        </p:spPr>
        <p:txBody>
          <a:bodyPr/>
          <a:lstStyle/>
          <a:p>
            <a:pPr algn="r"/>
            <a:r>
              <a:rPr lang="es-EC" sz="2400" dirty="0" smtClean="0"/>
              <a:t>Module 1. Mainstreaming strategy</a:t>
            </a:r>
          </a:p>
        </p:txBody>
      </p:sp>
      <p:sp>
        <p:nvSpPr>
          <p:cNvPr id="6" name="Rectangle 5"/>
          <p:cNvSpPr/>
          <p:nvPr/>
        </p:nvSpPr>
        <p:spPr>
          <a:xfrm>
            <a:off x="179512" y="1268759"/>
            <a:ext cx="8487717" cy="6764096"/>
          </a:xfrm>
          <a:prstGeom prst="rect">
            <a:avLst/>
          </a:prstGeom>
        </p:spPr>
        <p:txBody>
          <a:bodyPr wrap="square">
            <a:spAutoFit/>
          </a:bodyPr>
          <a:lstStyle/>
          <a:p>
            <a:pPr marL="457200">
              <a:lnSpc>
                <a:spcPct val="107000"/>
              </a:lnSpc>
              <a:spcAft>
                <a:spcPts val="0"/>
              </a:spcAft>
            </a:pPr>
            <a:r>
              <a:rPr lang="en-US" b="1" dirty="0" smtClean="0">
                <a:solidFill>
                  <a:srgbClr val="003399"/>
                </a:solidFill>
                <a:latin typeface="+mn-lt"/>
                <a:ea typeface="Calibri" pitchFamily="34" charset="0"/>
                <a:cs typeface="Calibri" pitchFamily="34" charset="0"/>
              </a:rPr>
              <a:t>Process </a:t>
            </a:r>
            <a:r>
              <a:rPr lang="en-US" b="1" dirty="0">
                <a:solidFill>
                  <a:srgbClr val="003399"/>
                </a:solidFill>
                <a:latin typeface="+mn-lt"/>
                <a:ea typeface="Calibri" pitchFamily="34" charset="0"/>
                <a:cs typeface="Calibri" pitchFamily="34" charset="0"/>
              </a:rPr>
              <a:t>for formulating a mainstreaming/upscaling </a:t>
            </a:r>
            <a:r>
              <a:rPr lang="en-US" b="1" dirty="0" smtClean="0">
                <a:solidFill>
                  <a:srgbClr val="003399"/>
                </a:solidFill>
                <a:latin typeface="+mn-lt"/>
                <a:ea typeface="Calibri" pitchFamily="34" charset="0"/>
                <a:cs typeface="Calibri" pitchFamily="34" charset="0"/>
              </a:rPr>
              <a:t>Strategy</a:t>
            </a:r>
          </a:p>
          <a:p>
            <a:pPr marL="457200">
              <a:lnSpc>
                <a:spcPct val="107000"/>
              </a:lnSpc>
              <a:spcAft>
                <a:spcPts val="0"/>
              </a:spcAft>
            </a:pPr>
            <a:endParaRPr lang="en-US" i="1" dirty="0" smtClean="0">
              <a:latin typeface="Calibri" pitchFamily="34" charset="0"/>
              <a:ea typeface="Calibri"/>
              <a:cs typeface="Calibri" pitchFamily="34" charset="0"/>
            </a:endParaRPr>
          </a:p>
          <a:p>
            <a:pPr marL="457200" lvl="0">
              <a:lnSpc>
                <a:spcPct val="107000"/>
              </a:lnSpc>
              <a:spcAft>
                <a:spcPts val="0"/>
              </a:spcAft>
            </a:pPr>
            <a:r>
              <a:rPr lang="en-US" sz="1400" i="1" dirty="0">
                <a:solidFill>
                  <a:prstClr val="black"/>
                </a:solidFill>
                <a:latin typeface="+mn-lt"/>
                <a:ea typeface="Calibri"/>
                <a:cs typeface="Times New Roman"/>
              </a:rPr>
              <a:t>Established coordination mechanisms, </a:t>
            </a:r>
            <a:r>
              <a:rPr lang="en-US" sz="1400" i="1" dirty="0" smtClean="0">
                <a:solidFill>
                  <a:prstClr val="black"/>
                </a:solidFill>
                <a:latin typeface="+mn-lt"/>
                <a:ea typeface="Calibri"/>
                <a:cs typeface="Calibri" pitchFamily="34" charset="0"/>
              </a:rPr>
              <a:t>and  </a:t>
            </a:r>
            <a:r>
              <a:rPr lang="en-US" sz="1400" i="1" dirty="0">
                <a:solidFill>
                  <a:prstClr val="black"/>
                </a:solidFill>
                <a:latin typeface="+mn-lt"/>
                <a:ea typeface="Calibri"/>
                <a:cs typeface="Calibri" pitchFamily="34" charset="0"/>
              </a:rPr>
              <a:t>formulation  of a draft Strategy  – to be presented in Annual report.</a:t>
            </a:r>
          </a:p>
          <a:p>
            <a:pPr marL="457200">
              <a:lnSpc>
                <a:spcPct val="107000"/>
              </a:lnSpc>
              <a:spcAft>
                <a:spcPts val="0"/>
              </a:spcAft>
            </a:pPr>
            <a:endParaRPr lang="en-US" sz="1600" b="1" i="1" dirty="0" smtClean="0">
              <a:solidFill>
                <a:schemeClr val="accent2">
                  <a:lumMod val="75000"/>
                  <a:lumOff val="25000"/>
                </a:schemeClr>
              </a:solidFill>
              <a:latin typeface="Calibri" pitchFamily="34" charset="0"/>
              <a:ea typeface="Calibri"/>
              <a:cs typeface="Calibri" pitchFamily="34" charset="0"/>
            </a:endParaRPr>
          </a:p>
          <a:p>
            <a:pPr marL="457200">
              <a:lnSpc>
                <a:spcPct val="107000"/>
              </a:lnSpc>
              <a:spcAft>
                <a:spcPts val="0"/>
              </a:spcAft>
            </a:pPr>
            <a:r>
              <a:rPr lang="en-US" sz="1600" b="1" i="1" dirty="0" smtClean="0">
                <a:solidFill>
                  <a:schemeClr val="accent2">
                    <a:lumMod val="75000"/>
                    <a:lumOff val="25000"/>
                  </a:schemeClr>
                </a:solidFill>
                <a:latin typeface="Calibri" pitchFamily="34" charset="0"/>
                <a:ea typeface="Calibri"/>
                <a:cs typeface="Calibri" pitchFamily="34" charset="0"/>
              </a:rPr>
              <a:t>Method and tools:  </a:t>
            </a:r>
            <a:r>
              <a:rPr lang="en-US" sz="1400" dirty="0" smtClean="0">
                <a:latin typeface="+mn-lt"/>
                <a:ea typeface="Calibri"/>
                <a:cs typeface="Calibri" pitchFamily="34" charset="0"/>
              </a:rPr>
              <a:t>FAO </a:t>
            </a:r>
            <a:r>
              <a:rPr lang="en-US" sz="1400" dirty="0">
                <a:latin typeface="+mn-lt"/>
                <a:ea typeface="Calibri"/>
                <a:cs typeface="Calibri" pitchFamily="34" charset="0"/>
              </a:rPr>
              <a:t>DS-SLM  </a:t>
            </a:r>
            <a:r>
              <a:rPr lang="en-US" sz="1400" dirty="0" smtClean="0">
                <a:latin typeface="+mn-lt"/>
                <a:ea typeface="Calibri"/>
                <a:cs typeface="Calibri" pitchFamily="34" charset="0"/>
              </a:rPr>
              <a:t>SLM Tool. Working document  FAO CBL, Soledad </a:t>
            </a:r>
            <a:r>
              <a:rPr lang="en-US" sz="1400" dirty="0" err="1" smtClean="0">
                <a:latin typeface="+mn-lt"/>
                <a:ea typeface="Calibri"/>
                <a:cs typeface="Calibri" pitchFamily="34" charset="0"/>
              </a:rPr>
              <a:t>Bastidad</a:t>
            </a:r>
            <a:r>
              <a:rPr lang="en-US" sz="1400" dirty="0" smtClean="0">
                <a:latin typeface="+mn-lt"/>
                <a:ea typeface="Calibri"/>
                <a:cs typeface="Calibri" pitchFamily="34" charset="0"/>
              </a:rPr>
              <a:t>, RC (version 21.07.2017) and </a:t>
            </a:r>
            <a:r>
              <a:rPr lang="en-US" sz="1400" dirty="0" smtClean="0">
                <a:latin typeface="+mn-lt"/>
                <a:ea typeface="Calibri"/>
              </a:rPr>
              <a:t>specific </a:t>
            </a:r>
            <a:r>
              <a:rPr lang="en-US" sz="1400" dirty="0">
                <a:latin typeface="+mn-lt"/>
                <a:ea typeface="Calibri"/>
              </a:rPr>
              <a:t>training courses presented in the regional  FAO WOCAT Workshop </a:t>
            </a:r>
            <a:r>
              <a:rPr lang="en-US" sz="1400" dirty="0" smtClean="0">
                <a:latin typeface="+mn-lt"/>
                <a:ea typeface="Calibri"/>
              </a:rPr>
              <a:t> in Tashkent, Uzbekistan, 2017</a:t>
            </a:r>
            <a:r>
              <a:rPr lang="en-US" sz="1400" dirty="0" smtClean="0">
                <a:latin typeface="+mn-lt"/>
                <a:ea typeface="Calibri"/>
                <a:cs typeface="Calibri" pitchFamily="34" charset="0"/>
              </a:rPr>
              <a:t>. </a:t>
            </a:r>
            <a:endParaRPr lang="en-US" sz="1400" dirty="0" smtClean="0">
              <a:latin typeface="+mn-lt"/>
              <a:ea typeface="Calibri" panose="020F0502020204030204" pitchFamily="34" charset="0"/>
              <a:cs typeface="Calibri" pitchFamily="34" charset="0"/>
            </a:endParaRPr>
          </a:p>
          <a:p>
            <a:pPr marL="457200">
              <a:spcAft>
                <a:spcPts val="0"/>
              </a:spcAft>
            </a:pPr>
            <a:endParaRPr lang="en-US" sz="1600" b="1" i="1" dirty="0" smtClean="0">
              <a:solidFill>
                <a:schemeClr val="accent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sz="1600" b="1" i="1" dirty="0" smtClean="0">
                <a:solidFill>
                  <a:schemeClr val="accent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Objectives and </a:t>
            </a:r>
            <a:r>
              <a:rPr lang="en-US" sz="1600" b="1" i="1" dirty="0">
                <a:solidFill>
                  <a:schemeClr val="accent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activities for mainstreaming SLM </a:t>
            </a:r>
            <a:endParaRPr lang="en-US" sz="1600" b="1" i="1" dirty="0" smtClean="0">
              <a:solidFill>
                <a:schemeClr val="accent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457200" lvl="0">
              <a:lnSpc>
                <a:spcPct val="107000"/>
              </a:lnSpc>
              <a:spcAft>
                <a:spcPts val="0"/>
              </a:spcAft>
            </a:pPr>
            <a:r>
              <a:rPr lang="en-US" sz="1400" dirty="0" smtClean="0">
                <a:solidFill>
                  <a:srgbClr val="000000"/>
                </a:solidFill>
                <a:latin typeface="+mn-lt"/>
                <a:ea typeface="Times New Roman"/>
                <a:cs typeface="Calibri" pitchFamily="34" charset="0"/>
              </a:rPr>
              <a:t>Policy instruments and </a:t>
            </a:r>
            <a:r>
              <a:rPr lang="en-US" sz="1400" dirty="0">
                <a:solidFill>
                  <a:srgbClr val="000000"/>
                </a:solidFill>
                <a:latin typeface="+mn-lt"/>
                <a:ea typeface="Times New Roman"/>
                <a:cs typeface="Calibri" pitchFamily="34" charset="0"/>
              </a:rPr>
              <a:t>partnerships are enabled to scale out and mainstream </a:t>
            </a:r>
            <a:r>
              <a:rPr lang="en-US" sz="1400" dirty="0" smtClean="0">
                <a:solidFill>
                  <a:srgbClr val="000000"/>
                </a:solidFill>
                <a:latin typeface="+mn-lt"/>
                <a:ea typeface="Times New Roman"/>
                <a:cs typeface="Calibri" pitchFamily="34" charset="0"/>
              </a:rPr>
              <a:t>SLM.</a:t>
            </a:r>
          </a:p>
          <a:p>
            <a:pPr marL="457200" lvl="0">
              <a:lnSpc>
                <a:spcPct val="107000"/>
              </a:lnSpc>
              <a:spcAft>
                <a:spcPts val="0"/>
              </a:spcAft>
            </a:pPr>
            <a:endParaRPr lang="en-US" sz="1400" b="1" i="1" dirty="0" smtClean="0">
              <a:solidFill>
                <a:schemeClr val="accent2">
                  <a:lumMod val="75000"/>
                  <a:lumOff val="25000"/>
                </a:schemeClr>
              </a:solidFill>
              <a:latin typeface="+mn-lt"/>
              <a:ea typeface="Calibri"/>
              <a:cs typeface="Calibri" pitchFamily="34" charset="0"/>
            </a:endParaRPr>
          </a:p>
          <a:p>
            <a:pPr marL="628650" lvl="0" indent="-171450" fontAlgn="auto">
              <a:lnSpc>
                <a:spcPct val="107000"/>
              </a:lnSpc>
              <a:spcBef>
                <a:spcPts val="0"/>
              </a:spcBef>
              <a:spcAft>
                <a:spcPts val="0"/>
              </a:spcAft>
              <a:buClr>
                <a:srgbClr val="FF9900"/>
              </a:buClr>
              <a:buFont typeface="Wingdings" pitchFamily="2" charset="2"/>
              <a:buChar char="Ø"/>
            </a:pPr>
            <a:r>
              <a:rPr lang="en-US" sz="1200" dirty="0" smtClean="0">
                <a:solidFill>
                  <a:srgbClr val="003399"/>
                </a:solidFill>
                <a:latin typeface="+mn-lt"/>
                <a:ea typeface="Calibri"/>
                <a:cs typeface="Times New Roman"/>
              </a:rPr>
              <a:t>National</a:t>
            </a:r>
            <a:r>
              <a:rPr lang="en-US" sz="1200" dirty="0">
                <a:solidFill>
                  <a:prstClr val="black"/>
                </a:solidFill>
                <a:latin typeface="+mn-lt"/>
                <a:ea typeface="Calibri"/>
                <a:cs typeface="Times New Roman"/>
              </a:rPr>
              <a:t>: Assessment of legislative and institutional frameworks, </a:t>
            </a:r>
            <a:r>
              <a:rPr lang="en-US" sz="1200" dirty="0" smtClean="0">
                <a:solidFill>
                  <a:prstClr val="black"/>
                </a:solidFill>
                <a:latin typeface="+mn-lt"/>
                <a:ea typeface="Calibri"/>
                <a:cs typeface="Times New Roman"/>
              </a:rPr>
              <a:t>agricultural policy tools </a:t>
            </a:r>
            <a:r>
              <a:rPr lang="en-US" sz="1200" dirty="0">
                <a:solidFill>
                  <a:prstClr val="black"/>
                </a:solidFill>
                <a:latin typeface="+mn-lt"/>
                <a:ea typeface="Calibri"/>
                <a:cs typeface="Times New Roman"/>
              </a:rPr>
              <a:t>and </a:t>
            </a:r>
            <a:r>
              <a:rPr lang="en-US" sz="1200" dirty="0" smtClean="0">
                <a:solidFill>
                  <a:prstClr val="black"/>
                </a:solidFill>
                <a:latin typeface="+mn-lt"/>
                <a:ea typeface="Calibri"/>
                <a:cs typeface="Times New Roman"/>
              </a:rPr>
              <a:t>transformations, </a:t>
            </a:r>
            <a:r>
              <a:rPr lang="en-US" sz="1200" dirty="0" smtClean="0">
                <a:latin typeface="+mn-lt"/>
                <a:ea typeface="Calibri"/>
                <a:cs typeface="Times New Roman"/>
              </a:rPr>
              <a:t>         SLM </a:t>
            </a:r>
            <a:r>
              <a:rPr lang="en-US" sz="1200" dirty="0">
                <a:latin typeface="+mn-lt"/>
                <a:ea typeface="Calibri"/>
                <a:cs typeface="Times New Roman"/>
              </a:rPr>
              <a:t>Delivery Capacity Building Workshop </a:t>
            </a:r>
            <a:r>
              <a:rPr lang="en-US" sz="1200" dirty="0" smtClean="0">
                <a:latin typeface="+mn-lt"/>
                <a:ea typeface="Calibri"/>
                <a:cs typeface="Times New Roman"/>
              </a:rPr>
              <a:t>(Nov.2017)</a:t>
            </a:r>
            <a:r>
              <a:rPr lang="en-GB" sz="1200" dirty="0" smtClean="0">
                <a:latin typeface="+mn-lt"/>
                <a:ea typeface="Calibri"/>
                <a:cs typeface="Times New Roman"/>
              </a:rPr>
              <a:t> </a:t>
            </a:r>
            <a:endParaRPr lang="en-GB" sz="1200" dirty="0">
              <a:solidFill>
                <a:prstClr val="black"/>
              </a:solidFill>
              <a:latin typeface="+mn-lt"/>
              <a:ea typeface="Calibri"/>
              <a:cs typeface="Times New Roman"/>
            </a:endParaRPr>
          </a:p>
          <a:p>
            <a:pPr marL="628650" lvl="0" indent="-171450" fontAlgn="auto">
              <a:lnSpc>
                <a:spcPct val="107000"/>
              </a:lnSpc>
              <a:spcBef>
                <a:spcPts val="0"/>
              </a:spcBef>
              <a:spcAft>
                <a:spcPts val="0"/>
              </a:spcAft>
              <a:buClr>
                <a:srgbClr val="FF9900"/>
              </a:buClr>
              <a:buFont typeface="Wingdings" pitchFamily="2" charset="2"/>
              <a:buChar char="Ø"/>
            </a:pPr>
            <a:r>
              <a:rPr lang="en-US" sz="1200" dirty="0">
                <a:solidFill>
                  <a:srgbClr val="003399"/>
                </a:solidFill>
                <a:latin typeface="+mn-lt"/>
                <a:ea typeface="Calibri"/>
                <a:cs typeface="Times New Roman"/>
              </a:rPr>
              <a:t>Subnational</a:t>
            </a:r>
            <a:r>
              <a:rPr lang="en-US" sz="1200" dirty="0">
                <a:solidFill>
                  <a:prstClr val="black"/>
                </a:solidFill>
                <a:latin typeface="+mn-lt"/>
                <a:ea typeface="Calibri"/>
                <a:cs typeface="Times New Roman"/>
              </a:rPr>
              <a:t>:  </a:t>
            </a:r>
            <a:r>
              <a:rPr lang="en-US" sz="1200" dirty="0" smtClean="0">
                <a:solidFill>
                  <a:prstClr val="black"/>
                </a:solidFill>
                <a:latin typeface="+mn-lt"/>
                <a:ea typeface="Calibri"/>
                <a:cs typeface="Times New Roman"/>
              </a:rPr>
              <a:t>Stakeholder  </a:t>
            </a:r>
            <a:r>
              <a:rPr lang="en-US" sz="1200" dirty="0">
                <a:solidFill>
                  <a:prstClr val="black"/>
                </a:solidFill>
                <a:latin typeface="+mn-lt"/>
                <a:ea typeface="Calibri"/>
                <a:cs typeface="Times New Roman"/>
              </a:rPr>
              <a:t>workshops, consultations and expert meetings  in support of SLM scaling out to be done </a:t>
            </a:r>
            <a:r>
              <a:rPr lang="en-US" sz="1200" dirty="0" smtClean="0">
                <a:solidFill>
                  <a:prstClr val="black"/>
                </a:solidFill>
                <a:latin typeface="+mn-lt"/>
                <a:ea typeface="Calibri"/>
                <a:cs typeface="Times New Roman"/>
              </a:rPr>
              <a:t> (June-July 2017);</a:t>
            </a:r>
            <a:endParaRPr lang="en-GB" sz="1200" dirty="0">
              <a:solidFill>
                <a:prstClr val="black"/>
              </a:solidFill>
              <a:latin typeface="+mn-lt"/>
              <a:ea typeface="Calibri"/>
              <a:cs typeface="Times New Roman"/>
            </a:endParaRPr>
          </a:p>
          <a:p>
            <a:pPr marL="628650" lvl="0" indent="-171450" fontAlgn="auto">
              <a:lnSpc>
                <a:spcPct val="107000"/>
              </a:lnSpc>
              <a:spcBef>
                <a:spcPts val="0"/>
              </a:spcBef>
              <a:spcAft>
                <a:spcPts val="0"/>
              </a:spcAft>
              <a:buClr>
                <a:srgbClr val="FF9900"/>
              </a:buClr>
              <a:buFont typeface="Wingdings" pitchFamily="2" charset="2"/>
              <a:buChar char="Ø"/>
            </a:pPr>
            <a:r>
              <a:rPr lang="en-US" sz="1200" dirty="0">
                <a:solidFill>
                  <a:srgbClr val="003399"/>
                </a:solidFill>
                <a:latin typeface="+mn-lt"/>
                <a:ea typeface="Calibri"/>
                <a:cs typeface="Times New Roman"/>
              </a:rPr>
              <a:t>Local: </a:t>
            </a:r>
            <a:r>
              <a:rPr lang="en-US" sz="1200" dirty="0">
                <a:solidFill>
                  <a:prstClr val="black"/>
                </a:solidFill>
                <a:latin typeface="+mn-lt"/>
                <a:ea typeface="Calibri"/>
                <a:cs typeface="Times New Roman"/>
              </a:rPr>
              <a:t>PLUD  field training  and consultation process in  selected 4 local communities and WUA (Water use association)- May, August 2017 </a:t>
            </a:r>
            <a:r>
              <a:rPr lang="en-US" sz="1200" dirty="0" smtClean="0">
                <a:solidFill>
                  <a:prstClr val="black"/>
                </a:solidFill>
                <a:latin typeface="+mn-lt"/>
                <a:ea typeface="Calibri"/>
                <a:cs typeface="Times New Roman"/>
              </a:rPr>
              <a:t> (151 participants, </a:t>
            </a:r>
            <a:r>
              <a:rPr lang="en-US" sz="1200" dirty="0">
                <a:solidFill>
                  <a:prstClr val="black"/>
                </a:solidFill>
                <a:latin typeface="+mn-lt"/>
                <a:ea typeface="Calibri"/>
                <a:cs typeface="Times New Roman"/>
              </a:rPr>
              <a:t>including 39 </a:t>
            </a:r>
            <a:r>
              <a:rPr lang="en-US" sz="1200" dirty="0" smtClean="0">
                <a:solidFill>
                  <a:prstClr val="black"/>
                </a:solidFill>
                <a:latin typeface="+mn-lt"/>
                <a:ea typeface="Calibri"/>
                <a:cs typeface="Times New Roman"/>
              </a:rPr>
              <a:t>women).</a:t>
            </a:r>
          </a:p>
          <a:p>
            <a:pPr marL="628650" lvl="0" indent="-171450" fontAlgn="auto">
              <a:lnSpc>
                <a:spcPct val="107000"/>
              </a:lnSpc>
              <a:spcBef>
                <a:spcPts val="0"/>
              </a:spcBef>
              <a:spcAft>
                <a:spcPts val="0"/>
              </a:spcAft>
              <a:buClr>
                <a:srgbClr val="FF9900"/>
              </a:buClr>
              <a:buFont typeface="Wingdings" pitchFamily="2" charset="2"/>
              <a:buChar char="Ø"/>
            </a:pPr>
            <a:endParaRPr lang="en-GB" sz="1200" dirty="0">
              <a:solidFill>
                <a:prstClr val="black"/>
              </a:solidFill>
              <a:latin typeface="+mn-lt"/>
              <a:ea typeface="Calibri"/>
              <a:cs typeface="Times New Roman"/>
            </a:endParaRPr>
          </a:p>
          <a:p>
            <a:pPr marL="628650" lvl="0" indent="-171450" fontAlgn="auto">
              <a:lnSpc>
                <a:spcPct val="107000"/>
              </a:lnSpc>
              <a:spcBef>
                <a:spcPts val="0"/>
              </a:spcBef>
              <a:spcAft>
                <a:spcPts val="800"/>
              </a:spcAft>
              <a:buClr>
                <a:srgbClr val="FF9900"/>
              </a:buClr>
              <a:buFont typeface="Wingdings" pitchFamily="2" charset="2"/>
              <a:buChar char="Ø"/>
            </a:pPr>
            <a:r>
              <a:rPr lang="en-US" sz="1200" dirty="0">
                <a:solidFill>
                  <a:srgbClr val="003399"/>
                </a:solidFill>
                <a:latin typeface="+mn-lt"/>
                <a:ea typeface="Calibri"/>
                <a:cs typeface="Times New Roman"/>
              </a:rPr>
              <a:t>Regional</a:t>
            </a:r>
            <a:r>
              <a:rPr lang="en-US" sz="1200" dirty="0">
                <a:solidFill>
                  <a:prstClr val="black"/>
                </a:solidFill>
                <a:latin typeface="+mn-lt"/>
                <a:ea typeface="Calibri"/>
                <a:cs typeface="Times New Roman"/>
              </a:rPr>
              <a:t> WOCAT/FAO training workshop, including  SLM mainstreaming guidelines – August 2017 - </a:t>
            </a:r>
            <a:r>
              <a:rPr lang="en-US" sz="1200" dirty="0">
                <a:solidFill>
                  <a:prstClr val="black"/>
                </a:solidFill>
                <a:latin typeface="+mn-lt"/>
                <a:ea typeface="Calibri"/>
                <a:cs typeface="Calibri"/>
              </a:rPr>
              <a:t>47 persons.</a:t>
            </a:r>
            <a:endParaRPr lang="en-GB" sz="1200" dirty="0">
              <a:solidFill>
                <a:prstClr val="black"/>
              </a:solidFill>
              <a:latin typeface="+mn-lt"/>
              <a:ea typeface="Calibri"/>
              <a:cs typeface="Times New Roman"/>
            </a:endParaRPr>
          </a:p>
          <a:p>
            <a:pPr marL="457200">
              <a:lnSpc>
                <a:spcPct val="107000"/>
              </a:lnSpc>
              <a:spcAft>
                <a:spcPts val="0"/>
              </a:spcAft>
            </a:pPr>
            <a:endParaRPr lang="en-US" sz="1200" dirty="0">
              <a:latin typeface="+mn-lt"/>
              <a:ea typeface="Calibri"/>
              <a:cs typeface="Times New Roman"/>
            </a:endParaRPr>
          </a:p>
          <a:p>
            <a:pPr marL="457200">
              <a:lnSpc>
                <a:spcPct val="107000"/>
              </a:lnSpc>
              <a:spcAft>
                <a:spcPts val="0"/>
              </a:spcAft>
            </a:pPr>
            <a:endParaRPr lang="en-US" dirty="0" smtClean="0">
              <a:latin typeface="Calibri Light"/>
              <a:ea typeface="Calibri"/>
              <a:cs typeface="Times New Roman"/>
            </a:endParaRPr>
          </a:p>
          <a:p>
            <a:pPr marL="457200">
              <a:lnSpc>
                <a:spcPct val="107000"/>
              </a:lnSpc>
              <a:spcAft>
                <a:spcPts val="0"/>
              </a:spcAft>
            </a:pPr>
            <a:endParaRPr lang="en-GB" dirty="0" smtClean="0">
              <a:latin typeface="Calibri" panose="020F0502020204030204" pitchFamily="34" charset="0"/>
              <a:ea typeface="Calibri" panose="020F0502020204030204" pitchFamily="34" charset="0"/>
              <a:cs typeface="Times New Roman" panose="02020603050405020304" pitchFamily="18" charset="0"/>
            </a:endParaRPr>
          </a:p>
          <a:p>
            <a:pPr marL="800100" indent="-342900">
              <a:lnSpc>
                <a:spcPct val="107000"/>
              </a:lnSpc>
              <a:spcAft>
                <a:spcPts val="0"/>
              </a:spcAft>
              <a:buAutoNum type="alphaLcPeriod"/>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800100" indent="-342900">
              <a:lnSpc>
                <a:spcPct val="107000"/>
              </a:lnSpc>
              <a:spcAft>
                <a:spcPts val="0"/>
              </a:spcAft>
              <a:buAutoNum type="alphaLcPeriod"/>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0"/>
              </a:spcAft>
              <a:buFont typeface="+mj-lt"/>
              <a:buAutoNum type="alphaLcPeriod"/>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800100" indent="-342900">
              <a:lnSpc>
                <a:spcPct val="107000"/>
              </a:lnSpc>
              <a:spcAft>
                <a:spcPts val="0"/>
              </a:spcAft>
              <a:buAutoNum type="alphaLcPeriod"/>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35696" y="260648"/>
            <a:ext cx="7056784" cy="720080"/>
          </a:xfrm>
        </p:spPr>
        <p:txBody>
          <a:bodyPr/>
          <a:lstStyle/>
          <a:p>
            <a:pPr algn="ctr"/>
            <a:r>
              <a:rPr lang="en-US" sz="1800" dirty="0" smtClean="0">
                <a:solidFill>
                  <a:schemeClr val="accent2">
                    <a:lumMod val="90000"/>
                    <a:lumOff val="10000"/>
                  </a:schemeClr>
                </a:solidFill>
              </a:rPr>
              <a:t>DS-SLM-UZB:  Successful Case Studies of the SLM scaling out in Uzbekistan</a:t>
            </a:r>
            <a:endParaRPr lang="en-GB" sz="1800" dirty="0">
              <a:solidFill>
                <a:schemeClr val="accent2">
                  <a:lumMod val="90000"/>
                  <a:lumOff val="10000"/>
                </a:schemeClr>
              </a:solidFill>
            </a:endParaRPr>
          </a:p>
        </p:txBody>
      </p:sp>
      <p:graphicFrame>
        <p:nvGraphicFramePr>
          <p:cNvPr id="7" name="Таблица 6"/>
          <p:cNvGraphicFramePr>
            <a:graphicFrameLocks noGrp="1"/>
          </p:cNvGraphicFramePr>
          <p:nvPr/>
        </p:nvGraphicFramePr>
        <p:xfrm>
          <a:off x="107504" y="1052736"/>
          <a:ext cx="8784976" cy="5502483"/>
        </p:xfrm>
        <a:graphic>
          <a:graphicData uri="http://schemas.openxmlformats.org/drawingml/2006/table">
            <a:tbl>
              <a:tblPr firstRow="1" bandRow="1">
                <a:tableStyleId>{5C22544A-7EE6-4342-B048-85BDC9FD1C3A}</a:tableStyleId>
              </a:tblPr>
              <a:tblGrid>
                <a:gridCol w="2862170">
                  <a:extLst>
                    <a:ext uri="{9D8B030D-6E8A-4147-A177-3AD203B41FA5}">
                      <a16:colId xmlns:a16="http://schemas.microsoft.com/office/drawing/2014/main" val="20000"/>
                    </a:ext>
                  </a:extLst>
                </a:gridCol>
                <a:gridCol w="2286106">
                  <a:extLst>
                    <a:ext uri="{9D8B030D-6E8A-4147-A177-3AD203B41FA5}">
                      <a16:colId xmlns:a16="http://schemas.microsoft.com/office/drawing/2014/main" val="20001"/>
                    </a:ext>
                  </a:extLst>
                </a:gridCol>
                <a:gridCol w="3636700">
                  <a:extLst>
                    <a:ext uri="{9D8B030D-6E8A-4147-A177-3AD203B41FA5}">
                      <a16:colId xmlns:a16="http://schemas.microsoft.com/office/drawing/2014/main" val="20002"/>
                    </a:ext>
                  </a:extLst>
                </a:gridCol>
              </a:tblGrid>
              <a:tr h="641043">
                <a:tc>
                  <a:txBody>
                    <a:bodyPr/>
                    <a:lstStyle/>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Key success factor</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bg2">
                        <a:lumMod val="40000"/>
                        <a:lumOff val="60000"/>
                      </a:schemeClr>
                    </a:solidFill>
                  </a:tcPr>
                </a:tc>
                <a:tc>
                  <a:txBody>
                    <a:bodyPr/>
                    <a:lstStyle/>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Case study 1 : </a:t>
                      </a:r>
                      <a:r>
                        <a:rPr lang="en-US" sz="1100" b="1" dirty="0">
                          <a:solidFill>
                            <a:schemeClr val="tx1"/>
                          </a:solidFill>
                          <a:effectLst>
                            <a:outerShdw blurRad="38100" dist="38100" dir="2700000" algn="tl">
                              <a:srgbClr val="000000">
                                <a:alpha val="43137"/>
                              </a:srgbClr>
                            </a:outerShdw>
                          </a:effectLst>
                          <a:latin typeface="+mn-lt"/>
                          <a:ea typeface="Calibri"/>
                          <a:cs typeface="Times New Roman"/>
                        </a:rPr>
                        <a:t>GEF/UNDP </a:t>
                      </a:r>
                      <a:r>
                        <a:rPr lang="en-US" sz="1100" dirty="0">
                          <a:solidFill>
                            <a:schemeClr val="tx1"/>
                          </a:solidFill>
                          <a:effectLst>
                            <a:outerShdw blurRad="38100" dist="38100" dir="2700000" algn="tl">
                              <a:srgbClr val="000000">
                                <a:alpha val="43137"/>
                              </a:srgbClr>
                            </a:outerShdw>
                          </a:effectLst>
                          <a:latin typeface="+mn-lt"/>
                          <a:ea typeface="Calibri"/>
                          <a:cs typeface="Times New Roman"/>
                        </a:rPr>
                        <a:t>Project </a:t>
                      </a:r>
                      <a:r>
                        <a:rPr lang="en-US" sz="1100" b="1" dirty="0">
                          <a:solidFill>
                            <a:schemeClr val="tx1"/>
                          </a:solidFill>
                          <a:effectLst>
                            <a:outerShdw blurRad="38100" dist="38100" dir="2700000" algn="tl">
                              <a:srgbClr val="000000">
                                <a:alpha val="43137"/>
                              </a:srgbClr>
                            </a:outerShdw>
                          </a:effectLst>
                          <a:latin typeface="+mn-lt"/>
                          <a:ea typeface="Calibri"/>
                          <a:cs typeface="Times New Roman"/>
                        </a:rPr>
                        <a:t>«</a:t>
                      </a:r>
                      <a:r>
                        <a:rPr lang="en-US" sz="1100" dirty="0">
                          <a:solidFill>
                            <a:schemeClr val="tx1"/>
                          </a:solidFill>
                          <a:effectLst>
                            <a:outerShdw blurRad="38100" dist="38100" dir="2700000" algn="tl">
                              <a:srgbClr val="000000">
                                <a:alpha val="43137"/>
                              </a:srgbClr>
                            </a:outerShdw>
                          </a:effectLst>
                          <a:latin typeface="+mn-lt"/>
                          <a:ea typeface="Calibri"/>
                          <a:cs typeface="Times New Roman"/>
                        </a:rPr>
                        <a:t>Achieving Ecosystem Stability» (2011-2015)</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bg2">
                        <a:lumMod val="40000"/>
                        <a:lumOff val="60000"/>
                      </a:schemeClr>
                    </a:solidFill>
                  </a:tcPr>
                </a:tc>
                <a:tc>
                  <a:txBody>
                    <a:bodyPr/>
                    <a:lstStyle/>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Case study:  </a:t>
                      </a:r>
                      <a:r>
                        <a:rPr lang="en-US" sz="1100" b="1" dirty="0">
                          <a:solidFill>
                            <a:schemeClr val="tx1"/>
                          </a:solidFill>
                          <a:effectLst>
                            <a:outerShdw blurRad="38100" dist="38100" dir="2700000" algn="tl">
                              <a:srgbClr val="000000">
                                <a:alpha val="43137"/>
                              </a:srgbClr>
                            </a:outerShdw>
                          </a:effectLst>
                          <a:latin typeface="+mn-lt"/>
                          <a:ea typeface="Calibri"/>
                          <a:cs typeface="Times New Roman"/>
                        </a:rPr>
                        <a:t>GEF/FAO </a:t>
                      </a:r>
                      <a:r>
                        <a:rPr lang="en-US" sz="1100" dirty="0">
                          <a:solidFill>
                            <a:schemeClr val="tx1"/>
                          </a:solidFill>
                          <a:effectLst>
                            <a:outerShdw blurRad="38100" dist="38100" dir="2700000" algn="tl">
                              <a:srgbClr val="000000">
                                <a:alpha val="43137"/>
                              </a:srgbClr>
                            </a:outerShdw>
                          </a:effectLst>
                          <a:latin typeface="+mn-lt"/>
                          <a:ea typeface="Calibri"/>
                          <a:cs typeface="Times New Roman"/>
                        </a:rPr>
                        <a:t> project</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«Decision Support for Mainstreaming and Scaling out Sustainable Land Management –Uzbekistan» (2016-2018)</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bg2">
                        <a:lumMod val="40000"/>
                        <a:lumOff val="60000"/>
                      </a:schemeClr>
                    </a:solidFill>
                  </a:tcPr>
                </a:tc>
                <a:extLst>
                  <a:ext uri="{0D108BD9-81ED-4DB2-BD59-A6C34878D82A}">
                    <a16:rowId xmlns:a16="http://schemas.microsoft.com/office/drawing/2014/main" val="10000"/>
                  </a:ext>
                </a:extLst>
              </a:tr>
              <a:tr h="854724">
                <a:tc>
                  <a:txBody>
                    <a:bodyPr/>
                    <a:lstStyle/>
                    <a:p>
                      <a:pPr marL="342900" lvl="0" indent="-342900" algn="l">
                        <a:lnSpc>
                          <a:spcPct val="115000"/>
                        </a:lnSpc>
                        <a:spcAft>
                          <a:spcPts val="0"/>
                        </a:spcAft>
                        <a:buFont typeface="+mj-lt"/>
                        <a:buAutoNum type="arabicPeriod"/>
                      </a:pPr>
                      <a:r>
                        <a:rPr lang="en-US" sz="1100" dirty="0">
                          <a:effectLst>
                            <a:outerShdw blurRad="38100" dist="38100" dir="2700000" algn="tl">
                              <a:srgbClr val="000000">
                                <a:alpha val="43137"/>
                              </a:srgbClr>
                            </a:outerShdw>
                          </a:effectLst>
                          <a:latin typeface="+mn-lt"/>
                          <a:ea typeface="Calibri"/>
                          <a:cs typeface="Times New Roman"/>
                        </a:rPr>
                        <a:t>Consistently fund and adaptively plan</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DBD8CF"/>
                    </a:solidFill>
                  </a:tcPr>
                </a:tc>
                <a:tc>
                  <a:txBody>
                    <a:bodyPr/>
                    <a:lstStyle/>
                    <a:p>
                      <a:pPr marL="21590" indent="-21590" algn="l">
                        <a:lnSpc>
                          <a:spcPct val="115000"/>
                        </a:lnSpc>
                        <a:spcAft>
                          <a:spcPts val="0"/>
                        </a:spcAft>
                      </a:pPr>
                      <a:r>
                        <a:rPr lang="en-US" sz="1100" dirty="0">
                          <a:effectLst>
                            <a:outerShdw blurRad="38100" dist="38100" dir="2700000" algn="tl">
                              <a:srgbClr val="000000">
                                <a:alpha val="43137"/>
                              </a:srgbClr>
                            </a:outerShdw>
                          </a:effectLst>
                          <a:latin typeface="+mn-lt"/>
                          <a:ea typeface="Times New Roman"/>
                          <a:cs typeface="Times New Roman"/>
                        </a:rPr>
                        <a:t>Communication plan and     participatory project  on  the  SLM policies of integrated  land use in drought-prone regions are developed.</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Strategy and the Action Plan for scaling out of SLM are drafted at project areas for: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 irrigated salt affected landscapes</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 </a:t>
                      </a:r>
                      <a:r>
                        <a:rPr lang="en-US" sz="1100" dirty="0" err="1">
                          <a:effectLst>
                            <a:outerShdw blurRad="38100" dist="38100" dir="2700000" algn="tl">
                              <a:srgbClr val="000000">
                                <a:alpha val="43137"/>
                              </a:srgbClr>
                            </a:outerShdw>
                          </a:effectLst>
                          <a:latin typeface="+mn-lt"/>
                          <a:ea typeface="Calibri"/>
                          <a:cs typeface="Times New Roman"/>
                        </a:rPr>
                        <a:t>rainfed</a:t>
                      </a:r>
                      <a:r>
                        <a:rPr lang="en-US" sz="1100" dirty="0">
                          <a:effectLst>
                            <a:outerShdw blurRad="38100" dist="38100" dir="2700000" algn="tl">
                              <a:srgbClr val="000000">
                                <a:alpha val="43137"/>
                              </a:srgbClr>
                            </a:outerShdw>
                          </a:effectLst>
                          <a:latin typeface="+mn-lt"/>
                          <a:ea typeface="Calibri"/>
                          <a:cs typeface="Times New Roman"/>
                        </a:rPr>
                        <a:t> drought-prone landscapes</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6">
                        <a:lumMod val="90000"/>
                      </a:schemeClr>
                    </a:solidFill>
                  </a:tcPr>
                </a:tc>
                <a:extLst>
                  <a:ext uri="{0D108BD9-81ED-4DB2-BD59-A6C34878D82A}">
                    <a16:rowId xmlns:a16="http://schemas.microsoft.com/office/drawing/2014/main" val="10001"/>
                  </a:ext>
                </a:extLst>
              </a:tr>
              <a:tr h="1495767">
                <a:tc>
                  <a:txBody>
                    <a:bodyPr/>
                    <a:lstStyle/>
                    <a:p>
                      <a:pPr algn="l">
                        <a:lnSpc>
                          <a:spcPct val="115000"/>
                        </a:lnSpc>
                        <a:spcAft>
                          <a:spcPts val="0"/>
                        </a:spcAft>
                      </a:pPr>
                      <a:r>
                        <a:rPr lang="en-US" sz="1100" dirty="0">
                          <a:solidFill>
                            <a:srgbClr val="000000"/>
                          </a:solidFill>
                          <a:effectLst>
                            <a:outerShdw blurRad="38100" dist="38100" dir="2700000" algn="tl">
                              <a:srgbClr val="000000">
                                <a:alpha val="43137"/>
                              </a:srgbClr>
                            </a:outerShdw>
                          </a:effectLst>
                          <a:latin typeface="+mn-lt"/>
                          <a:ea typeface="Calibri"/>
                          <a:cs typeface="Times New Roman"/>
                        </a:rPr>
                        <a:t>2.Select SLM options for scaling up and out, based on best available evidence</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DBD8CF"/>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SLM practices</a:t>
                      </a:r>
                      <a:r>
                        <a:rPr lang="ru-RU" sz="1100" dirty="0">
                          <a:effectLst>
                            <a:outerShdw blurRad="38100" dist="38100" dir="2700000" algn="tl">
                              <a:srgbClr val="000000">
                                <a:alpha val="43137"/>
                              </a:srgbClr>
                            </a:outerShdw>
                          </a:effectLst>
                          <a:latin typeface="+mn-lt"/>
                          <a:ea typeface="Calibri"/>
                          <a:cs typeface="Times New Roman"/>
                        </a:rPr>
                        <a:t>: </a:t>
                      </a:r>
                      <a:endParaRPr lang="en-GB" sz="1100" dirty="0">
                        <a:effectLst>
                          <a:outerShdw blurRad="38100" dist="38100" dir="2700000" algn="tl">
                            <a:srgbClr val="000000">
                              <a:alpha val="43137"/>
                            </a:srgbClr>
                          </a:outerShdw>
                        </a:effectLst>
                        <a:latin typeface="+mn-lt"/>
                        <a:ea typeface="Calibri"/>
                        <a:cs typeface="Times New Roman"/>
                      </a:endParaRPr>
                    </a:p>
                    <a:p>
                      <a:pPr marL="342900" lvl="0" indent="-342900" algn="l">
                        <a:lnSpc>
                          <a:spcPct val="115000"/>
                        </a:lnSpc>
                        <a:spcAft>
                          <a:spcPts val="0"/>
                        </a:spcAft>
                        <a:buFont typeface="Wingdings"/>
                        <a:buChar char=""/>
                      </a:pPr>
                      <a:r>
                        <a:rPr lang="ru-RU" sz="1100" dirty="0" err="1">
                          <a:effectLst>
                            <a:outerShdw blurRad="38100" dist="38100" dir="2700000" algn="tl">
                              <a:srgbClr val="000000">
                                <a:alpha val="43137"/>
                              </a:srgbClr>
                            </a:outerShdw>
                          </a:effectLst>
                          <a:latin typeface="+mn-lt"/>
                          <a:ea typeface="Calibri"/>
                          <a:cs typeface="Times New Roman"/>
                        </a:rPr>
                        <a:t>Rotation</a:t>
                      </a:r>
                      <a:r>
                        <a:rPr lang="ru-RU" sz="1100" dirty="0">
                          <a:effectLst>
                            <a:outerShdw blurRad="38100" dist="38100" dir="2700000" algn="tl">
                              <a:srgbClr val="000000">
                                <a:alpha val="43137"/>
                              </a:srgbClr>
                            </a:outerShdw>
                          </a:effectLst>
                          <a:latin typeface="+mn-lt"/>
                          <a:ea typeface="Calibri"/>
                          <a:cs typeface="Times New Roman"/>
                        </a:rPr>
                        <a:t> </a:t>
                      </a:r>
                      <a:r>
                        <a:rPr lang="ru-RU" sz="1100" dirty="0" err="1">
                          <a:effectLst>
                            <a:outerShdw blurRad="38100" dist="38100" dir="2700000" algn="tl">
                              <a:srgbClr val="000000">
                                <a:alpha val="43137"/>
                              </a:srgbClr>
                            </a:outerShdw>
                          </a:effectLst>
                          <a:latin typeface="+mn-lt"/>
                          <a:ea typeface="Calibri"/>
                          <a:cs typeface="Times New Roman"/>
                        </a:rPr>
                        <a:t>of</a:t>
                      </a:r>
                      <a:r>
                        <a:rPr lang="ru-RU" sz="1100" dirty="0">
                          <a:effectLst>
                            <a:outerShdw blurRad="38100" dist="38100" dir="2700000" algn="tl">
                              <a:srgbClr val="000000">
                                <a:alpha val="43137"/>
                              </a:srgbClr>
                            </a:outerShdw>
                          </a:effectLst>
                          <a:latin typeface="+mn-lt"/>
                          <a:ea typeface="Calibri"/>
                          <a:cs typeface="Times New Roman"/>
                        </a:rPr>
                        <a:t> </a:t>
                      </a:r>
                      <a:r>
                        <a:rPr lang="ru-RU" sz="1100" dirty="0" err="1">
                          <a:effectLst>
                            <a:outerShdw blurRad="38100" dist="38100" dir="2700000" algn="tl">
                              <a:srgbClr val="000000">
                                <a:alpha val="43137"/>
                              </a:srgbClr>
                            </a:outerShdw>
                          </a:effectLst>
                          <a:latin typeface="+mn-lt"/>
                          <a:ea typeface="Calibri"/>
                          <a:cs typeface="Times New Roman"/>
                        </a:rPr>
                        <a:t>pastures</a:t>
                      </a:r>
                      <a:r>
                        <a:rPr lang="ru-RU" sz="1100" dirty="0">
                          <a:effectLst>
                            <a:outerShdw blurRad="38100" dist="38100" dir="2700000" algn="tl">
                              <a:srgbClr val="000000">
                                <a:alpha val="43137"/>
                              </a:srgbClr>
                            </a:outerShdw>
                          </a:effectLst>
                          <a:latin typeface="+mn-lt"/>
                          <a:ea typeface="Calibri"/>
                          <a:cs typeface="Times New Roman"/>
                        </a:rPr>
                        <a:t> </a:t>
                      </a:r>
                      <a:endParaRPr lang="en-GB" sz="1100" dirty="0">
                        <a:effectLst>
                          <a:outerShdw blurRad="38100" dist="38100" dir="2700000" algn="tl">
                            <a:srgbClr val="000000">
                              <a:alpha val="43137"/>
                            </a:srgbClr>
                          </a:outerShdw>
                        </a:effectLst>
                        <a:latin typeface="+mn-lt"/>
                        <a:ea typeface="Calibri"/>
                        <a:cs typeface="Times New Roman"/>
                      </a:endParaRPr>
                    </a:p>
                    <a:p>
                      <a:pPr marL="342900" lvl="0" indent="-342900" algn="l">
                        <a:lnSpc>
                          <a:spcPct val="115000"/>
                        </a:lnSpc>
                        <a:spcAft>
                          <a:spcPts val="0"/>
                        </a:spcAft>
                        <a:buFont typeface="Wingdings"/>
                        <a:buChar char=""/>
                      </a:pPr>
                      <a:r>
                        <a:rPr lang="en-US" sz="1100" dirty="0">
                          <a:effectLst>
                            <a:outerShdw blurRad="38100" dist="38100" dir="2700000" algn="tl">
                              <a:srgbClr val="000000">
                                <a:alpha val="43137"/>
                              </a:srgbClr>
                            </a:outerShdw>
                          </a:effectLst>
                          <a:latin typeface="+mn-lt"/>
                          <a:ea typeface="Calibri"/>
                          <a:cs typeface="Times New Roman"/>
                        </a:rPr>
                        <a:t>Enrichment of pastures</a:t>
                      </a:r>
                      <a:endParaRPr lang="en-GB" sz="1100" dirty="0">
                        <a:effectLst>
                          <a:outerShdw blurRad="38100" dist="38100" dir="2700000" algn="tl">
                            <a:srgbClr val="000000">
                              <a:alpha val="43137"/>
                            </a:srgbClr>
                          </a:outerShdw>
                        </a:effectLst>
                        <a:latin typeface="+mn-lt"/>
                        <a:ea typeface="Calibri"/>
                        <a:cs typeface="Times New Roman"/>
                      </a:endParaRPr>
                    </a:p>
                    <a:p>
                      <a:pPr marL="342900" lvl="0" indent="-342900" algn="l">
                        <a:lnSpc>
                          <a:spcPct val="115000"/>
                        </a:lnSpc>
                        <a:spcAft>
                          <a:spcPts val="0"/>
                        </a:spcAft>
                        <a:buFont typeface="Wingdings"/>
                        <a:buChar char=""/>
                      </a:pPr>
                      <a:r>
                        <a:rPr lang="en-US" sz="1100" dirty="0">
                          <a:effectLst>
                            <a:outerShdw blurRad="38100" dist="38100" dir="2700000" algn="tl">
                              <a:srgbClr val="000000">
                                <a:alpha val="43137"/>
                              </a:srgbClr>
                            </a:outerShdw>
                          </a:effectLst>
                          <a:latin typeface="+mn-lt"/>
                          <a:ea typeface="Calibri"/>
                          <a:cs typeface="Times New Roman"/>
                        </a:rPr>
                        <a:t>Mobile sands fixing</a:t>
                      </a:r>
                      <a:r>
                        <a:rPr lang="ru-RU" sz="1100" dirty="0">
                          <a:effectLst>
                            <a:outerShdw blurRad="38100" dist="38100" dir="2700000" algn="tl">
                              <a:srgbClr val="000000">
                                <a:alpha val="43137"/>
                              </a:srgbClr>
                            </a:outerShdw>
                          </a:effectLst>
                          <a:latin typeface="+mn-lt"/>
                          <a:ea typeface="Calibri"/>
                          <a:cs typeface="Times New Roman"/>
                        </a:rPr>
                        <a:t>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More than 16000 ha of lands around of settlements were rehabilitated. </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SLM technologies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u="sng" dirty="0">
                          <a:effectLst>
                            <a:outerShdw blurRad="38100" dist="38100" dir="2700000" algn="tl">
                              <a:srgbClr val="000000">
                                <a:alpha val="43137"/>
                              </a:srgbClr>
                            </a:outerShdw>
                          </a:effectLst>
                          <a:latin typeface="+mn-lt"/>
                          <a:ea typeface="Calibri"/>
                          <a:cs typeface="Times New Roman"/>
                        </a:rPr>
                        <a:t>for the irrigated lands</a:t>
                      </a:r>
                      <a:r>
                        <a:rPr lang="en-US" sz="1100" dirty="0">
                          <a:effectLst>
                            <a:outerShdw blurRad="38100" dist="38100" dir="2700000" algn="tl">
                              <a:srgbClr val="000000">
                                <a:alpha val="43137"/>
                              </a:srgbClr>
                            </a:outerShdw>
                          </a:effectLst>
                          <a:latin typeface="+mn-lt"/>
                          <a:ea typeface="Calibri"/>
                          <a:cs typeface="Times New Roman"/>
                        </a:rPr>
                        <a:t>: diversification of food crops with introduction of green gram (bean), cultivation of innovative drought-resistant  and salt-tolerant varieties of cotton;</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u="sng" dirty="0">
                          <a:effectLst>
                            <a:outerShdw blurRad="38100" dist="38100" dir="2700000" algn="tl">
                              <a:srgbClr val="000000">
                                <a:alpha val="43137"/>
                              </a:srgbClr>
                            </a:outerShdw>
                          </a:effectLst>
                          <a:latin typeface="+mn-lt"/>
                          <a:ea typeface="Calibri"/>
                          <a:cs typeface="Times New Roman"/>
                        </a:rPr>
                        <a:t>for </a:t>
                      </a:r>
                      <a:r>
                        <a:rPr lang="en-US" sz="1100" u="sng" dirty="0" err="1">
                          <a:effectLst>
                            <a:outerShdw blurRad="38100" dist="38100" dir="2700000" algn="tl">
                              <a:srgbClr val="000000">
                                <a:alpha val="43137"/>
                              </a:srgbClr>
                            </a:outerShdw>
                          </a:effectLst>
                          <a:latin typeface="+mn-lt"/>
                          <a:ea typeface="Calibri"/>
                          <a:cs typeface="Times New Roman"/>
                        </a:rPr>
                        <a:t>rainfed</a:t>
                      </a:r>
                      <a:r>
                        <a:rPr lang="en-US" sz="1100" u="sng" dirty="0">
                          <a:effectLst>
                            <a:outerShdw blurRad="38100" dist="38100" dir="2700000" algn="tl">
                              <a:srgbClr val="000000">
                                <a:alpha val="43137"/>
                              </a:srgbClr>
                            </a:outerShdw>
                          </a:effectLst>
                          <a:latin typeface="+mn-lt"/>
                          <a:ea typeface="Calibri"/>
                          <a:cs typeface="Times New Roman"/>
                        </a:rPr>
                        <a:t> lands</a:t>
                      </a:r>
                      <a:r>
                        <a:rPr lang="en-US" sz="1100" dirty="0">
                          <a:effectLst>
                            <a:outerShdw blurRad="38100" dist="38100" dir="2700000" algn="tl">
                              <a:srgbClr val="000000">
                                <a:alpha val="43137"/>
                              </a:srgbClr>
                            </a:outerShdw>
                          </a:effectLst>
                          <a:latin typeface="+mn-lt"/>
                          <a:ea typeface="Calibri"/>
                          <a:cs typeface="Times New Roman"/>
                        </a:rPr>
                        <a:t>: planting of almonds on small terraces, desert drought-resistant plants species on </a:t>
                      </a:r>
                      <a:r>
                        <a:rPr lang="en-US" sz="1100" dirty="0" err="1">
                          <a:effectLst>
                            <a:outerShdw blurRad="38100" dist="38100" dir="2700000" algn="tl">
                              <a:srgbClr val="000000">
                                <a:alpha val="43137"/>
                              </a:srgbClr>
                            </a:outerShdw>
                          </a:effectLst>
                          <a:latin typeface="+mn-lt"/>
                          <a:ea typeface="Calibri"/>
                          <a:cs typeface="Times New Roman"/>
                        </a:rPr>
                        <a:t>rainfed</a:t>
                      </a:r>
                      <a:r>
                        <a:rPr lang="en-US" sz="1100" dirty="0">
                          <a:effectLst>
                            <a:outerShdw blurRad="38100" dist="38100" dir="2700000" algn="tl">
                              <a:srgbClr val="000000">
                                <a:alpha val="43137"/>
                              </a:srgbClr>
                            </a:outerShdw>
                          </a:effectLst>
                          <a:latin typeface="+mn-lt"/>
                          <a:ea typeface="Calibri"/>
                          <a:cs typeface="Times New Roman"/>
                        </a:rPr>
                        <a:t> areas.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 </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6">
                        <a:lumMod val="90000"/>
                      </a:schemeClr>
                    </a:solidFill>
                  </a:tcPr>
                </a:tc>
                <a:extLst>
                  <a:ext uri="{0D108BD9-81ED-4DB2-BD59-A6C34878D82A}">
                    <a16:rowId xmlns:a16="http://schemas.microsoft.com/office/drawing/2014/main" val="10002"/>
                  </a:ext>
                </a:extLst>
              </a:tr>
              <a:tr h="1068405">
                <a:tc>
                  <a:txBody>
                    <a:bodyPr/>
                    <a:lstStyle/>
                    <a:p>
                      <a:pPr marL="342900" lvl="0" indent="-342900" algn="l">
                        <a:lnSpc>
                          <a:spcPct val="115000"/>
                        </a:lnSpc>
                        <a:spcAft>
                          <a:spcPts val="0"/>
                        </a:spcAft>
                        <a:buFont typeface="+mj-lt"/>
                        <a:buNone/>
                        <a:tabLst>
                          <a:tab pos="290195" algn="l"/>
                        </a:tabLst>
                      </a:pPr>
                      <a:r>
                        <a:rPr lang="en-US" sz="1100" dirty="0">
                          <a:effectLst>
                            <a:outerShdw blurRad="38100" dist="38100" dir="2700000" algn="tl">
                              <a:srgbClr val="000000">
                                <a:alpha val="43137"/>
                              </a:srgbClr>
                            </a:outerShdw>
                          </a:effectLst>
                          <a:latin typeface="+mn-lt"/>
                          <a:ea typeface="Calibri"/>
                          <a:cs typeface="Times New Roman"/>
                        </a:rPr>
                        <a:t>3. Identify and engage </a:t>
                      </a:r>
                      <a:r>
                        <a:rPr lang="en-US" sz="1100" dirty="0" smtClean="0">
                          <a:effectLst>
                            <a:outerShdw blurRad="38100" dist="38100" dir="2700000" algn="tl">
                              <a:srgbClr val="000000">
                                <a:alpha val="43137"/>
                              </a:srgbClr>
                            </a:outerShdw>
                          </a:effectLst>
                          <a:latin typeface="+mn-lt"/>
                          <a:ea typeface="Calibri"/>
                          <a:cs typeface="Times New Roman"/>
                        </a:rPr>
                        <a:t>stakeholders</a:t>
                      </a:r>
                      <a:r>
                        <a:rPr lang="en-US" sz="1100" baseline="0" dirty="0" smtClean="0">
                          <a:effectLst>
                            <a:outerShdw blurRad="38100" dist="38100" dir="2700000" algn="tl">
                              <a:srgbClr val="000000">
                                <a:alpha val="43137"/>
                              </a:srgbClr>
                            </a:outerShdw>
                          </a:effectLst>
                          <a:latin typeface="+mn-lt"/>
                          <a:ea typeface="Calibri"/>
                          <a:cs typeface="Times New Roman"/>
                        </a:rPr>
                        <a:t> </a:t>
                      </a:r>
                      <a:r>
                        <a:rPr lang="en-US" sz="1100" dirty="0" smtClean="0">
                          <a:effectLst>
                            <a:outerShdw blurRad="38100" dist="38100" dir="2700000" algn="tl">
                              <a:srgbClr val="000000">
                                <a:alpha val="43137"/>
                              </a:srgbClr>
                            </a:outerShdw>
                          </a:effectLst>
                          <a:latin typeface="+mn-lt"/>
                          <a:ea typeface="Calibri"/>
                          <a:cs typeface="Times New Roman"/>
                        </a:rPr>
                        <a:t>at </a:t>
                      </a:r>
                      <a:r>
                        <a:rPr lang="en-US" sz="1100" dirty="0">
                          <a:effectLst>
                            <a:outerShdw blurRad="38100" dist="38100" dir="2700000" algn="tl">
                              <a:srgbClr val="000000">
                                <a:alpha val="43137"/>
                              </a:srgbClr>
                            </a:outerShdw>
                          </a:effectLst>
                          <a:latin typeface="+mn-lt"/>
                          <a:ea typeface="Calibri"/>
                          <a:cs typeface="Times New Roman"/>
                        </a:rPr>
                        <a:t>all relevant scales recognizing and appealing to the motives of different groups</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DBD8CF"/>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Various groups of stakeholders, including women, cattle breeders, shepherds are attracted.</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Alternative sources of income are created.</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Wide range of  SLM stakeholder groups, including local authorities, farmers, women, </a:t>
                      </a:r>
                      <a:r>
                        <a:rPr lang="en-US" sz="1100" dirty="0" err="1">
                          <a:effectLst>
                            <a:outerShdw blurRad="38100" dist="38100" dir="2700000" algn="tl">
                              <a:srgbClr val="000000">
                                <a:alpha val="43137"/>
                              </a:srgbClr>
                            </a:outerShdw>
                          </a:effectLst>
                          <a:latin typeface="+mn-lt"/>
                          <a:ea typeface="Calibri"/>
                          <a:cs typeface="Times New Roman"/>
                        </a:rPr>
                        <a:t>aksakals</a:t>
                      </a:r>
                      <a:r>
                        <a:rPr lang="en-US" sz="1100" dirty="0">
                          <a:effectLst>
                            <a:outerShdw blurRad="38100" dist="38100" dir="2700000" algn="tl">
                              <a:srgbClr val="000000">
                                <a:alpha val="43137"/>
                              </a:srgbClr>
                            </a:outerShdw>
                          </a:effectLst>
                          <a:latin typeface="+mn-lt"/>
                          <a:ea typeface="Calibri"/>
                          <a:cs typeface="Times New Roman"/>
                        </a:rPr>
                        <a:t> (old /elder ) of  Citizens Assembles, WUA, end land users, households, etc  are involved in scaling up and out of SLM.</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6">
                        <a:lumMod val="90000"/>
                      </a:schemeClr>
                    </a:solidFill>
                  </a:tcPr>
                </a:tc>
                <a:extLst>
                  <a:ext uri="{0D108BD9-81ED-4DB2-BD59-A6C34878D82A}">
                    <a16:rowId xmlns:a16="http://schemas.microsoft.com/office/drawing/2014/main" val="10003"/>
                  </a:ext>
                </a:extLst>
              </a:tr>
              <a:tr h="1068405">
                <a:tc>
                  <a:txBody>
                    <a:bodyPr/>
                    <a:lstStyle/>
                    <a:p>
                      <a:pPr algn="l">
                        <a:lnSpc>
                          <a:spcPct val="115000"/>
                        </a:lnSpc>
                        <a:spcAft>
                          <a:spcPts val="0"/>
                        </a:spcAft>
                        <a:tabLst>
                          <a:tab pos="111125" algn="l"/>
                        </a:tabLst>
                      </a:pPr>
                      <a:r>
                        <a:rPr lang="en-US" sz="1100" dirty="0">
                          <a:effectLst>
                            <a:outerShdw blurRad="38100" dist="38100" dir="2700000" algn="tl">
                              <a:srgbClr val="000000">
                                <a:alpha val="43137"/>
                              </a:srgbClr>
                            </a:outerShdw>
                          </a:effectLst>
                          <a:latin typeface="+mn-lt"/>
                          <a:ea typeface="Calibri"/>
                          <a:cs typeface="Times New Roman"/>
                        </a:rPr>
                        <a:t>4. Build capacity for scaling up</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5">
                        <a:lumMod val="40000"/>
                        <a:lumOff val="60000"/>
                      </a:schemeClr>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Ten educational workshops are held in which 237 people, including 109 women have participated.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Local cattle-farmers are trained in methods of agriculture.</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Multidisciplinary  approach to build  SLM scaling up capacity: national, sub-national and local level. Training of various target groups based on FFS approach and other tools.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Total number of trained – 740 people, including 200 women</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6">
                        <a:lumMod val="90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35696" y="332656"/>
            <a:ext cx="7056784" cy="720080"/>
          </a:xfrm>
        </p:spPr>
        <p:txBody>
          <a:bodyPr/>
          <a:lstStyle/>
          <a:p>
            <a:pPr algn="ctr"/>
            <a:r>
              <a:rPr lang="en-US" sz="1800" dirty="0" smtClean="0">
                <a:solidFill>
                  <a:schemeClr val="accent2">
                    <a:lumMod val="90000"/>
                    <a:lumOff val="10000"/>
                  </a:schemeClr>
                </a:solidFill>
              </a:rPr>
              <a:t>DS-SLM-UZB:  Successful Case Studies of the SLM scaling out in Uzbekistan</a:t>
            </a:r>
            <a:endParaRPr lang="en-GB" sz="1800" dirty="0">
              <a:solidFill>
                <a:schemeClr val="accent2">
                  <a:lumMod val="90000"/>
                  <a:lumOff val="10000"/>
                </a:schemeClr>
              </a:solidFill>
            </a:endParaRPr>
          </a:p>
        </p:txBody>
      </p:sp>
      <p:graphicFrame>
        <p:nvGraphicFramePr>
          <p:cNvPr id="7" name="Таблица 6"/>
          <p:cNvGraphicFramePr>
            <a:graphicFrameLocks noGrp="1"/>
          </p:cNvGraphicFramePr>
          <p:nvPr/>
        </p:nvGraphicFramePr>
        <p:xfrm>
          <a:off x="107504" y="1052736"/>
          <a:ext cx="8784976" cy="4968551"/>
        </p:xfrm>
        <a:graphic>
          <a:graphicData uri="http://schemas.openxmlformats.org/drawingml/2006/table">
            <a:tbl>
              <a:tblPr firstRow="1" bandRow="1">
                <a:tableStyleId>{5C22544A-7EE6-4342-B048-85BDC9FD1C3A}</a:tableStyleId>
              </a:tblPr>
              <a:tblGrid>
                <a:gridCol w="2862170">
                  <a:extLst>
                    <a:ext uri="{9D8B030D-6E8A-4147-A177-3AD203B41FA5}">
                      <a16:colId xmlns:a16="http://schemas.microsoft.com/office/drawing/2014/main" val="20000"/>
                    </a:ext>
                  </a:extLst>
                </a:gridCol>
                <a:gridCol w="2286106">
                  <a:extLst>
                    <a:ext uri="{9D8B030D-6E8A-4147-A177-3AD203B41FA5}">
                      <a16:colId xmlns:a16="http://schemas.microsoft.com/office/drawing/2014/main" val="20001"/>
                    </a:ext>
                  </a:extLst>
                </a:gridCol>
                <a:gridCol w="3636700">
                  <a:extLst>
                    <a:ext uri="{9D8B030D-6E8A-4147-A177-3AD203B41FA5}">
                      <a16:colId xmlns:a16="http://schemas.microsoft.com/office/drawing/2014/main" val="20002"/>
                    </a:ext>
                  </a:extLst>
                </a:gridCol>
              </a:tblGrid>
              <a:tr h="914423">
                <a:tc>
                  <a:txBody>
                    <a:bodyPr/>
                    <a:lstStyle/>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Key success factor</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bg2">
                        <a:lumMod val="40000"/>
                        <a:lumOff val="60000"/>
                      </a:schemeClr>
                    </a:solidFill>
                  </a:tcPr>
                </a:tc>
                <a:tc>
                  <a:txBody>
                    <a:bodyPr/>
                    <a:lstStyle/>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Case study 1 : </a:t>
                      </a:r>
                      <a:r>
                        <a:rPr lang="en-US" sz="1100" b="1" dirty="0">
                          <a:solidFill>
                            <a:schemeClr val="tx1"/>
                          </a:solidFill>
                          <a:effectLst>
                            <a:outerShdw blurRad="38100" dist="38100" dir="2700000" algn="tl">
                              <a:srgbClr val="000000">
                                <a:alpha val="43137"/>
                              </a:srgbClr>
                            </a:outerShdw>
                          </a:effectLst>
                          <a:latin typeface="+mn-lt"/>
                          <a:ea typeface="Calibri"/>
                          <a:cs typeface="Times New Roman"/>
                        </a:rPr>
                        <a:t>GEF/UNDP </a:t>
                      </a:r>
                      <a:r>
                        <a:rPr lang="en-US" sz="1100" dirty="0">
                          <a:solidFill>
                            <a:schemeClr val="tx1"/>
                          </a:solidFill>
                          <a:effectLst>
                            <a:outerShdw blurRad="38100" dist="38100" dir="2700000" algn="tl">
                              <a:srgbClr val="000000">
                                <a:alpha val="43137"/>
                              </a:srgbClr>
                            </a:outerShdw>
                          </a:effectLst>
                          <a:latin typeface="+mn-lt"/>
                          <a:ea typeface="Calibri"/>
                          <a:cs typeface="Times New Roman"/>
                        </a:rPr>
                        <a:t>Project </a:t>
                      </a:r>
                      <a:r>
                        <a:rPr lang="en-US" sz="1100" b="1" dirty="0">
                          <a:solidFill>
                            <a:schemeClr val="tx1"/>
                          </a:solidFill>
                          <a:effectLst>
                            <a:outerShdw blurRad="38100" dist="38100" dir="2700000" algn="tl">
                              <a:srgbClr val="000000">
                                <a:alpha val="43137"/>
                              </a:srgbClr>
                            </a:outerShdw>
                          </a:effectLst>
                          <a:latin typeface="+mn-lt"/>
                          <a:ea typeface="Calibri"/>
                          <a:cs typeface="Times New Roman"/>
                        </a:rPr>
                        <a:t>«</a:t>
                      </a:r>
                      <a:r>
                        <a:rPr lang="en-US" sz="1100" dirty="0">
                          <a:solidFill>
                            <a:schemeClr val="tx1"/>
                          </a:solidFill>
                          <a:effectLst>
                            <a:outerShdw blurRad="38100" dist="38100" dir="2700000" algn="tl">
                              <a:srgbClr val="000000">
                                <a:alpha val="43137"/>
                              </a:srgbClr>
                            </a:outerShdw>
                          </a:effectLst>
                          <a:latin typeface="+mn-lt"/>
                          <a:ea typeface="Calibri"/>
                          <a:cs typeface="Times New Roman"/>
                        </a:rPr>
                        <a:t>Achieving Ecosystem Stability» (2011-2015)</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bg2">
                        <a:lumMod val="40000"/>
                        <a:lumOff val="60000"/>
                      </a:schemeClr>
                    </a:solidFill>
                  </a:tcPr>
                </a:tc>
                <a:tc>
                  <a:txBody>
                    <a:bodyPr/>
                    <a:lstStyle/>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Case study:  </a:t>
                      </a:r>
                      <a:r>
                        <a:rPr lang="en-US" sz="1100" b="1" dirty="0">
                          <a:solidFill>
                            <a:schemeClr val="tx1"/>
                          </a:solidFill>
                          <a:effectLst>
                            <a:outerShdw blurRad="38100" dist="38100" dir="2700000" algn="tl">
                              <a:srgbClr val="000000">
                                <a:alpha val="43137"/>
                              </a:srgbClr>
                            </a:outerShdw>
                          </a:effectLst>
                          <a:latin typeface="+mn-lt"/>
                          <a:ea typeface="Calibri"/>
                          <a:cs typeface="Times New Roman"/>
                        </a:rPr>
                        <a:t>GEF/FAO </a:t>
                      </a:r>
                      <a:r>
                        <a:rPr lang="en-US" sz="1100" dirty="0">
                          <a:solidFill>
                            <a:schemeClr val="tx1"/>
                          </a:solidFill>
                          <a:effectLst>
                            <a:outerShdw blurRad="38100" dist="38100" dir="2700000" algn="tl">
                              <a:srgbClr val="000000">
                                <a:alpha val="43137"/>
                              </a:srgbClr>
                            </a:outerShdw>
                          </a:effectLst>
                          <a:latin typeface="+mn-lt"/>
                          <a:ea typeface="Calibri"/>
                          <a:cs typeface="Times New Roman"/>
                        </a:rPr>
                        <a:t> project</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p>
                      <a:pPr algn="ctr">
                        <a:lnSpc>
                          <a:spcPct val="115000"/>
                        </a:lnSpc>
                        <a:spcAft>
                          <a:spcPts val="0"/>
                        </a:spcAft>
                      </a:pPr>
                      <a:r>
                        <a:rPr lang="en-US" sz="1100" dirty="0">
                          <a:solidFill>
                            <a:schemeClr val="tx1"/>
                          </a:solidFill>
                          <a:effectLst>
                            <a:outerShdw blurRad="38100" dist="38100" dir="2700000" algn="tl">
                              <a:srgbClr val="000000">
                                <a:alpha val="43137"/>
                              </a:srgbClr>
                            </a:outerShdw>
                          </a:effectLst>
                          <a:latin typeface="+mn-lt"/>
                          <a:ea typeface="Calibri"/>
                          <a:cs typeface="Times New Roman"/>
                        </a:rPr>
                        <a:t>«Decision Support for Mainstreaming and Scaling out Sustainable Land Management –Uzbekistan» (2016-2018)</a:t>
                      </a:r>
                      <a:endParaRPr lang="en-GB" sz="1100" dirty="0">
                        <a:solidFill>
                          <a:schemeClr val="tx1"/>
                        </a:solidFill>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bg2">
                        <a:lumMod val="40000"/>
                        <a:lumOff val="60000"/>
                      </a:schemeClr>
                    </a:solidFill>
                  </a:tcPr>
                </a:tc>
                <a:extLst>
                  <a:ext uri="{0D108BD9-81ED-4DB2-BD59-A6C34878D82A}">
                    <a16:rowId xmlns:a16="http://schemas.microsoft.com/office/drawing/2014/main" val="10000"/>
                  </a:ext>
                </a:extLst>
              </a:tr>
              <a:tr h="1013532">
                <a:tc>
                  <a:txBody>
                    <a:bodyPr/>
                    <a:lstStyle/>
                    <a:p>
                      <a:pPr marL="342900" lvl="0" indent="-342900" algn="l">
                        <a:lnSpc>
                          <a:spcPct val="115000"/>
                        </a:lnSpc>
                        <a:spcAft>
                          <a:spcPts val="0"/>
                        </a:spcAft>
                        <a:buFont typeface="+mj-lt"/>
                        <a:buNone/>
                        <a:tabLst>
                          <a:tab pos="201295" algn="l"/>
                        </a:tabLst>
                      </a:pPr>
                      <a:r>
                        <a:rPr lang="en-US" sz="1100" dirty="0">
                          <a:effectLst>
                            <a:outerShdw blurRad="38100" dist="38100" dir="2700000" algn="tl">
                              <a:srgbClr val="000000">
                                <a:alpha val="43137"/>
                              </a:srgbClr>
                            </a:outerShdw>
                          </a:effectLst>
                          <a:latin typeface="+mn-lt"/>
                          <a:ea typeface="Calibri"/>
                          <a:cs typeface="Times New Roman"/>
                        </a:rPr>
                        <a:t>5.</a:t>
                      </a:r>
                      <a:r>
                        <a:rPr lang="en-US" sz="1100" b="1" dirty="0">
                          <a:solidFill>
                            <a:srgbClr val="002060"/>
                          </a:solidFill>
                          <a:effectLst>
                            <a:outerShdw blurRad="38100" dist="38100" dir="2700000" algn="tl">
                              <a:srgbClr val="000000">
                                <a:alpha val="43137"/>
                              </a:srgbClr>
                            </a:outerShdw>
                          </a:effectLst>
                          <a:latin typeface="+mn-lt"/>
                          <a:ea typeface="Calibri"/>
                          <a:cs typeface="Times New Roman"/>
                        </a:rPr>
                        <a:t>Lead</a:t>
                      </a:r>
                      <a:r>
                        <a:rPr lang="en-US" sz="1100" dirty="0">
                          <a:effectLst>
                            <a:outerShdw blurRad="38100" dist="38100" dir="2700000" algn="tl">
                              <a:srgbClr val="000000">
                                <a:alpha val="43137"/>
                              </a:srgbClr>
                            </a:outerShdw>
                          </a:effectLst>
                          <a:latin typeface="+mn-lt"/>
                          <a:ea typeface="Calibri"/>
                          <a:cs typeface="Times New Roman"/>
                        </a:rPr>
                        <a:t>: foster institutional leadership and policy change to support scaling up</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DBD8CF"/>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Two draft standard and legal  documents on effective use of pastures are submitted for consideration of the Government</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GB" sz="1100">
                          <a:effectLst>
                            <a:outerShdw blurRad="38100" dist="38100" dir="2700000" algn="tl">
                              <a:srgbClr val="000000">
                                <a:alpha val="43137"/>
                              </a:srgbClr>
                            </a:outerShdw>
                          </a:effectLst>
                          <a:latin typeface="+mn-lt"/>
                          <a:ea typeface="Calibri"/>
                          <a:cs typeface="Times New Roman"/>
                        </a:rPr>
                        <a:t>Active  partnerships  among  local and national decision makers, participatory dialogues, discussions  and consultations with target groups at all levels are established</a:t>
                      </a:r>
                    </a:p>
                  </a:txBody>
                  <a:tcPr marL="68580" marR="68580" marT="0" marB="0">
                    <a:solidFill>
                      <a:schemeClr val="accent6">
                        <a:lumMod val="90000"/>
                      </a:schemeClr>
                    </a:solidFill>
                  </a:tcPr>
                </a:tc>
                <a:extLst>
                  <a:ext uri="{0D108BD9-81ED-4DB2-BD59-A6C34878D82A}">
                    <a16:rowId xmlns:a16="http://schemas.microsoft.com/office/drawing/2014/main" val="10001"/>
                  </a:ext>
                </a:extLst>
              </a:tr>
              <a:tr h="1773681">
                <a:tc>
                  <a:txBody>
                    <a:bodyPr/>
                    <a:lstStyle/>
                    <a:p>
                      <a:pPr marL="342900" lvl="0" indent="-342900" algn="l">
                        <a:lnSpc>
                          <a:spcPct val="115000"/>
                        </a:lnSpc>
                        <a:spcAft>
                          <a:spcPts val="0"/>
                        </a:spcAft>
                        <a:buFont typeface="+mj-lt"/>
                        <a:buNone/>
                        <a:tabLst>
                          <a:tab pos="201295" algn="l"/>
                        </a:tabLst>
                      </a:pPr>
                      <a:r>
                        <a:rPr lang="en-US" sz="1100" dirty="0">
                          <a:effectLst>
                            <a:outerShdw blurRad="38100" dist="38100" dir="2700000" algn="tl">
                              <a:srgbClr val="000000">
                                <a:alpha val="43137"/>
                              </a:srgbClr>
                            </a:outerShdw>
                          </a:effectLst>
                          <a:latin typeface="+mn-lt"/>
                          <a:ea typeface="Calibri"/>
                          <a:cs typeface="Times New Roman"/>
                        </a:rPr>
                        <a:t>6. </a:t>
                      </a:r>
                      <a:r>
                        <a:rPr lang="en-US" sz="1100" b="1" dirty="0">
                          <a:solidFill>
                            <a:srgbClr val="002060"/>
                          </a:solidFill>
                          <a:effectLst>
                            <a:outerShdw blurRad="38100" dist="38100" dir="2700000" algn="tl">
                              <a:srgbClr val="000000">
                                <a:alpha val="43137"/>
                              </a:srgbClr>
                            </a:outerShdw>
                          </a:effectLst>
                          <a:latin typeface="+mn-lt"/>
                          <a:ea typeface="Calibri"/>
                          <a:cs typeface="Times New Roman"/>
                        </a:rPr>
                        <a:t>Mobilize</a:t>
                      </a:r>
                      <a:r>
                        <a:rPr lang="en-US" sz="1100" dirty="0">
                          <a:effectLst>
                            <a:outerShdw blurRad="38100" dist="38100" dir="2700000" algn="tl">
                              <a:srgbClr val="000000">
                                <a:alpha val="43137"/>
                              </a:srgbClr>
                            </a:outerShdw>
                          </a:effectLst>
                          <a:latin typeface="+mn-lt"/>
                          <a:ea typeface="Calibri"/>
                          <a:cs typeface="Times New Roman"/>
                        </a:rPr>
                        <a:t>: achieve early tangible benefits and inceptives for as many stakeholders as possible to engage in activities to scale up</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DBD8CF"/>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Two design communities "</a:t>
                      </a:r>
                      <a:r>
                        <a:rPr lang="en-US" sz="1100" dirty="0" err="1">
                          <a:effectLst>
                            <a:outerShdw blurRad="38100" dist="38100" dir="2700000" algn="tl">
                              <a:srgbClr val="000000">
                                <a:alpha val="43137"/>
                              </a:srgbClr>
                            </a:outerShdw>
                          </a:effectLst>
                          <a:latin typeface="+mn-lt"/>
                          <a:ea typeface="Calibri"/>
                          <a:cs typeface="Times New Roman"/>
                        </a:rPr>
                        <a:t>Kazakhdarya</a:t>
                      </a:r>
                      <a:r>
                        <a:rPr lang="en-US" sz="1100" dirty="0">
                          <a:effectLst>
                            <a:outerShdw blurRad="38100" dist="38100" dir="2700000" algn="tl">
                              <a:srgbClr val="000000">
                                <a:alpha val="43137"/>
                              </a:srgbClr>
                            </a:outerShdw>
                          </a:effectLst>
                          <a:latin typeface="+mn-lt"/>
                          <a:ea typeface="Calibri"/>
                          <a:cs typeface="Times New Roman"/>
                        </a:rPr>
                        <a:t>" and "</a:t>
                      </a:r>
                      <a:r>
                        <a:rPr lang="en-US" sz="1100" dirty="0" err="1">
                          <a:effectLst>
                            <a:outerShdw blurRad="38100" dist="38100" dir="2700000" algn="tl">
                              <a:srgbClr val="000000">
                                <a:alpha val="43137"/>
                              </a:srgbClr>
                            </a:outerShdw>
                          </a:effectLst>
                          <a:latin typeface="+mn-lt"/>
                          <a:ea typeface="Calibri"/>
                          <a:cs typeface="Times New Roman"/>
                        </a:rPr>
                        <a:t>Kyzyl</a:t>
                      </a:r>
                      <a:r>
                        <a:rPr lang="en-US" sz="1100" dirty="0">
                          <a:effectLst>
                            <a:outerShdw blurRad="38100" dist="38100" dir="2700000" algn="tl">
                              <a:srgbClr val="000000">
                                <a:alpha val="43137"/>
                              </a:srgbClr>
                            </a:outerShdw>
                          </a:effectLst>
                          <a:latin typeface="+mn-lt"/>
                          <a:ea typeface="Calibri"/>
                          <a:cs typeface="Times New Roman"/>
                        </a:rPr>
                        <a:t> </a:t>
                      </a:r>
                      <a:r>
                        <a:rPr lang="en-US" sz="1100" dirty="0" err="1">
                          <a:effectLst>
                            <a:outerShdw blurRad="38100" dist="38100" dir="2700000" algn="tl">
                              <a:srgbClr val="000000">
                                <a:alpha val="43137"/>
                              </a:srgbClr>
                            </a:outerShdw>
                          </a:effectLst>
                          <a:latin typeface="+mn-lt"/>
                          <a:ea typeface="Calibri"/>
                          <a:cs typeface="Times New Roman"/>
                        </a:rPr>
                        <a:t>Ravat</a:t>
                      </a:r>
                      <a:r>
                        <a:rPr lang="en-US" sz="1100" dirty="0">
                          <a:effectLst>
                            <a:outerShdw blurRad="38100" dist="38100" dir="2700000" algn="tl">
                              <a:srgbClr val="000000">
                                <a:alpha val="43137"/>
                              </a:srgbClr>
                            </a:outerShdw>
                          </a:effectLst>
                          <a:latin typeface="+mn-lt"/>
                          <a:ea typeface="Calibri"/>
                          <a:cs typeface="Times New Roman"/>
                        </a:rPr>
                        <a:t>" with the population more than 5000 people are mobilized in the project actions</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Pasture Users Councils are created and  pasture rotation is implemented.</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Mobilization of local communities to joint decision-making  and support  of  SLM scaling out in the frame of  PLUD workshops (4 WCAs in </a:t>
                      </a:r>
                      <a:r>
                        <a:rPr lang="en-US" sz="1100" dirty="0" err="1">
                          <a:effectLst>
                            <a:outerShdw blurRad="38100" dist="38100" dir="2700000" algn="tl">
                              <a:srgbClr val="000000">
                                <a:alpha val="43137"/>
                              </a:srgbClr>
                            </a:outerShdw>
                          </a:effectLst>
                          <a:latin typeface="+mn-lt"/>
                          <a:ea typeface="Calibri"/>
                          <a:cs typeface="Times New Roman"/>
                        </a:rPr>
                        <a:t>Kamashi</a:t>
                      </a:r>
                      <a:r>
                        <a:rPr lang="en-US" sz="1100" dirty="0">
                          <a:effectLst>
                            <a:outerShdw blurRad="38100" dist="38100" dir="2700000" algn="tl">
                              <a:srgbClr val="000000">
                                <a:alpha val="43137"/>
                              </a:srgbClr>
                            </a:outerShdw>
                          </a:effectLst>
                          <a:latin typeface="+mn-lt"/>
                          <a:ea typeface="Calibri"/>
                          <a:cs typeface="Times New Roman"/>
                        </a:rPr>
                        <a:t> and 1 WCA/ WUA in </a:t>
                      </a:r>
                      <a:r>
                        <a:rPr lang="en-US" sz="1100" dirty="0" err="1">
                          <a:effectLst>
                            <a:outerShdw blurRad="38100" dist="38100" dir="2700000" algn="tl">
                              <a:srgbClr val="000000">
                                <a:alpha val="43137"/>
                              </a:srgbClr>
                            </a:outerShdw>
                          </a:effectLst>
                          <a:latin typeface="+mn-lt"/>
                          <a:ea typeface="Calibri"/>
                          <a:cs typeface="Times New Roman"/>
                        </a:rPr>
                        <a:t>Zabdar</a:t>
                      </a:r>
                      <a:r>
                        <a:rPr lang="en-US" sz="1100" dirty="0">
                          <a:effectLst>
                            <a:outerShdw blurRad="38100" dist="38100" dir="2700000" algn="tl">
                              <a:srgbClr val="000000">
                                <a:alpha val="43137"/>
                              </a:srgbClr>
                            </a:outerShdw>
                          </a:effectLst>
                          <a:latin typeface="+mn-lt"/>
                          <a:ea typeface="Calibri"/>
                          <a:cs typeface="Times New Roman"/>
                        </a:rPr>
                        <a:t>). </a:t>
                      </a:r>
                      <a:endParaRPr lang="en-GB" sz="1100" dirty="0">
                        <a:effectLst>
                          <a:outerShdw blurRad="38100" dist="38100" dir="2700000" algn="tl">
                            <a:srgbClr val="000000">
                              <a:alpha val="43137"/>
                            </a:srgbClr>
                          </a:outerShdw>
                        </a:effectLst>
                        <a:latin typeface="+mn-lt"/>
                        <a:ea typeface="Calibri"/>
                        <a:cs typeface="Times New Roman"/>
                      </a:endParaRPr>
                    </a:p>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Total number of participants 160 persons.</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6">
                        <a:lumMod val="90000"/>
                      </a:schemeClr>
                    </a:solidFill>
                  </a:tcPr>
                </a:tc>
                <a:extLst>
                  <a:ext uri="{0D108BD9-81ED-4DB2-BD59-A6C34878D82A}">
                    <a16:rowId xmlns:a16="http://schemas.microsoft.com/office/drawing/2014/main" val="10002"/>
                  </a:ext>
                </a:extLst>
              </a:tr>
              <a:tr h="1266915">
                <a:tc>
                  <a:txBody>
                    <a:bodyPr/>
                    <a:lstStyle/>
                    <a:p>
                      <a:pPr marL="342900" lvl="0" indent="-342900" algn="l">
                        <a:lnSpc>
                          <a:spcPct val="115000"/>
                        </a:lnSpc>
                        <a:spcAft>
                          <a:spcPts val="0"/>
                        </a:spcAft>
                        <a:buFont typeface="+mj-lt"/>
                        <a:buNone/>
                        <a:tabLst>
                          <a:tab pos="201295" algn="l"/>
                        </a:tabLst>
                      </a:pPr>
                      <a:r>
                        <a:rPr lang="en-US" sz="1100" dirty="0">
                          <a:effectLst>
                            <a:outerShdw blurRad="38100" dist="38100" dir="2700000" algn="tl">
                              <a:srgbClr val="000000">
                                <a:alpha val="43137"/>
                              </a:srgbClr>
                            </a:outerShdw>
                          </a:effectLst>
                          <a:latin typeface="+mn-lt"/>
                          <a:ea typeface="Calibri"/>
                          <a:cs typeface="Times New Roman"/>
                        </a:rPr>
                        <a:t>7. Reflect and communicate</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DBD8CF"/>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Two project communities and the population of nearby </a:t>
                      </a:r>
                      <a:r>
                        <a:rPr lang="en-US" sz="1100" dirty="0" err="1">
                          <a:effectLst>
                            <a:outerShdw blurRad="38100" dist="38100" dir="2700000" algn="tl">
                              <a:srgbClr val="000000">
                                <a:alpha val="43137"/>
                              </a:srgbClr>
                            </a:outerShdw>
                          </a:effectLst>
                          <a:latin typeface="+mn-lt"/>
                          <a:ea typeface="Calibri"/>
                          <a:cs typeface="Times New Roman"/>
                        </a:rPr>
                        <a:t>kishlaks</a:t>
                      </a:r>
                      <a:r>
                        <a:rPr lang="en-US" sz="1100" dirty="0">
                          <a:effectLst>
                            <a:outerShdw blurRad="38100" dist="38100" dir="2700000" algn="tl">
                              <a:srgbClr val="000000">
                                <a:alpha val="43137"/>
                              </a:srgbClr>
                            </a:outerShdw>
                          </a:effectLst>
                          <a:latin typeface="+mn-lt"/>
                          <a:ea typeface="Calibri"/>
                          <a:cs typeface="Times New Roman"/>
                        </a:rPr>
                        <a:t> have adopted and continue the actions initiated by the project</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rgbClr val="EBEE72"/>
                    </a:solidFill>
                  </a:tcPr>
                </a:tc>
                <a:tc>
                  <a:txBody>
                    <a:bodyPr/>
                    <a:lstStyle/>
                    <a:p>
                      <a:pPr algn="l">
                        <a:lnSpc>
                          <a:spcPct val="115000"/>
                        </a:lnSpc>
                        <a:spcAft>
                          <a:spcPts val="0"/>
                        </a:spcAft>
                      </a:pPr>
                      <a:r>
                        <a:rPr lang="en-US" sz="1100" dirty="0">
                          <a:effectLst>
                            <a:outerShdw blurRad="38100" dist="38100" dir="2700000" algn="tl">
                              <a:srgbClr val="000000">
                                <a:alpha val="43137"/>
                              </a:srgbClr>
                            </a:outerShdw>
                          </a:effectLst>
                          <a:latin typeface="+mn-lt"/>
                          <a:ea typeface="Calibri"/>
                          <a:cs typeface="Times New Roman"/>
                        </a:rPr>
                        <a:t>Farmers and land users of the two  project areas have involved into project activities and demonstration of selected SLM technologies as a leaders to enhance of  decision making , extension and scaling out  processes at local  and sub-national level. </a:t>
                      </a:r>
                      <a:endParaRPr lang="en-GB" sz="1100" dirty="0">
                        <a:effectLst>
                          <a:outerShdw blurRad="38100" dist="38100" dir="2700000" algn="tl">
                            <a:srgbClr val="000000">
                              <a:alpha val="43137"/>
                            </a:srgbClr>
                          </a:outerShdw>
                        </a:effectLst>
                        <a:latin typeface="+mn-lt"/>
                        <a:ea typeface="Calibri"/>
                        <a:cs typeface="Times New Roman"/>
                      </a:endParaRPr>
                    </a:p>
                  </a:txBody>
                  <a:tcPr marL="68580" marR="68580" marT="0" marB="0">
                    <a:solidFill>
                      <a:schemeClr val="accent6">
                        <a:lumMod val="90000"/>
                      </a:schemeClr>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9820" y="1770896"/>
            <a:ext cx="4416491" cy="3312368"/>
          </a:xfrm>
          <a:prstGeom prst="rect">
            <a:avLst/>
          </a:prstGeom>
        </p:spPr>
      </p:pic>
      <p:sp>
        <p:nvSpPr>
          <p:cNvPr id="9" name="Rectangle 8"/>
          <p:cNvSpPr/>
          <p:nvPr/>
        </p:nvSpPr>
        <p:spPr>
          <a:xfrm>
            <a:off x="3059832" y="5661248"/>
            <a:ext cx="3063659" cy="830997"/>
          </a:xfrm>
          <a:prstGeom prst="rect">
            <a:avLst/>
          </a:prstGeom>
          <a:noFill/>
        </p:spPr>
        <p:txBody>
          <a:bodyPr wrap="none" lIns="91440" tIns="45720" rIns="91440" bIns="45720">
            <a:spAutoFit/>
          </a:bodyPr>
          <a:lstStyle/>
          <a:p>
            <a:pPr algn="ctr"/>
            <a:r>
              <a:rPr lang="en-US" sz="4800" b="0" cap="none" spc="0" dirty="0" smtClean="0">
                <a:ln w="0"/>
                <a:solidFill>
                  <a:schemeClr val="accent5">
                    <a:lumMod val="75000"/>
                  </a:schemeClr>
                </a:solidFill>
                <a:effectLst>
                  <a:outerShdw blurRad="38100" dist="50800" dir="5400000" algn="ctr" rotWithShape="0">
                    <a:srgbClr val="996633">
                      <a:alpha val="43000"/>
                    </a:srgbClr>
                  </a:outerShdw>
                </a:effectLst>
              </a:rPr>
              <a:t>Thank you</a:t>
            </a:r>
          </a:p>
        </p:txBody>
      </p:sp>
    </p:spTree>
    <p:extLst>
      <p:ext uri="{BB962C8B-B14F-4D97-AF65-F5344CB8AC3E}">
        <p14:creationId xmlns:p14="http://schemas.microsoft.com/office/powerpoint/2010/main" val="1926606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idx="4294967295"/>
          </p:nvPr>
        </p:nvSpPr>
        <p:spPr>
          <a:xfrm>
            <a:off x="6623050" y="549275"/>
            <a:ext cx="2520950" cy="865188"/>
          </a:xfrm>
          <a:prstGeom prst="rect">
            <a:avLst/>
          </a:prstGeom>
        </p:spPr>
        <p:txBody>
          <a:bodyPr/>
          <a:lstStyle/>
          <a:p>
            <a:r>
              <a:rPr lang="en-US" sz="3200" dirty="0" smtClean="0">
                <a:solidFill>
                  <a:srgbClr val="FF0000"/>
                </a:solidFill>
              </a:rPr>
              <a:t> </a:t>
            </a:r>
            <a:endParaRPr lang="es-EC" sz="3200" dirty="0">
              <a:solidFill>
                <a:srgbClr val="FF0000"/>
              </a:solidFill>
            </a:endParaRPr>
          </a:p>
        </p:txBody>
      </p:sp>
      <p:sp>
        <p:nvSpPr>
          <p:cNvPr id="6" name="TextBox 108"/>
          <p:cNvSpPr txBox="1"/>
          <p:nvPr/>
        </p:nvSpPr>
        <p:spPr>
          <a:xfrm>
            <a:off x="539552" y="908720"/>
            <a:ext cx="7452320" cy="461665"/>
          </a:xfrm>
          <a:prstGeom prst="rect">
            <a:avLst/>
          </a:prstGeom>
          <a:noFill/>
        </p:spPr>
        <p:txBody>
          <a:bodyPr wrap="square" rtlCol="0">
            <a:spAutoFit/>
          </a:bodyPr>
          <a:lstStyle/>
          <a:p>
            <a:r>
              <a:rPr lang="en-US" sz="2400" b="1" dirty="0" smtClean="0">
                <a:solidFill>
                  <a:srgbClr val="003399"/>
                </a:solidFill>
                <a:latin typeface="Arial" panose="020B0604020202020204" pitchFamily="34" charset="0"/>
                <a:ea typeface="Open Sans" panose="020B0606030504020204" pitchFamily="34" charset="0"/>
                <a:cs typeface="Arial" panose="020B0604020202020204" pitchFamily="34" charset="0"/>
              </a:rPr>
              <a:t>Institutional arrangements</a:t>
            </a:r>
            <a:endParaRPr lang="en-US" sz="2400" b="1" dirty="0">
              <a:solidFill>
                <a:srgbClr val="003399"/>
              </a:solidFill>
              <a:latin typeface="Arial" panose="020B0604020202020204" pitchFamily="34" charset="0"/>
              <a:ea typeface="Open Sans" panose="020B0606030504020204" pitchFamily="34" charset="0"/>
              <a:cs typeface="Arial" panose="020B0604020202020204" pitchFamily="34" charset="0"/>
            </a:endParaRPr>
          </a:p>
        </p:txBody>
      </p:sp>
      <p:sp>
        <p:nvSpPr>
          <p:cNvPr id="13" name="TextBox 108"/>
          <p:cNvSpPr txBox="1"/>
          <p:nvPr/>
        </p:nvSpPr>
        <p:spPr>
          <a:xfrm>
            <a:off x="2771800" y="260648"/>
            <a:ext cx="3600400" cy="523220"/>
          </a:xfrm>
          <a:prstGeom prst="rect">
            <a:avLst/>
          </a:prstGeom>
          <a:noFill/>
        </p:spPr>
        <p:txBody>
          <a:bodyPr wrap="square" rtlCol="0">
            <a:spAutoFit/>
          </a:bodyPr>
          <a:lstStyle/>
          <a:p>
            <a:r>
              <a:rPr lang="en-US" sz="2800" b="1" dirty="0" smtClean="0">
                <a:solidFill>
                  <a:srgbClr val="C89800"/>
                </a:solidFill>
                <a:latin typeface="Arial" panose="020B0604020202020204" pitchFamily="34" charset="0"/>
                <a:ea typeface="Open Sans" panose="020B0606030504020204" pitchFamily="34" charset="0"/>
                <a:cs typeface="Arial" panose="020B0604020202020204" pitchFamily="34" charset="0"/>
              </a:rPr>
              <a:t>DS-SLM-Uzbekistan </a:t>
            </a:r>
            <a:endParaRPr lang="en-US" sz="2800" b="1" dirty="0">
              <a:solidFill>
                <a:srgbClr val="C89800"/>
              </a:solidFill>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16" name="Схема 15"/>
          <p:cNvGraphicFramePr/>
          <p:nvPr>
            <p:extLst>
              <p:ext uri="{D42A27DB-BD31-4B8C-83A1-F6EECF244321}">
                <p14:modId xmlns:p14="http://schemas.microsoft.com/office/powerpoint/2010/main" val="2876734096"/>
              </p:ext>
            </p:extLst>
          </p:nvPr>
        </p:nvGraphicFramePr>
        <p:xfrm>
          <a:off x="755576" y="1757040"/>
          <a:ext cx="7632848" cy="4264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9717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extLst>
              <p:ext uri="{D42A27DB-BD31-4B8C-83A1-F6EECF244321}">
                <p14:modId xmlns:p14="http://schemas.microsoft.com/office/powerpoint/2010/main" val="4247263818"/>
              </p:ext>
            </p:extLst>
          </p:nvPr>
        </p:nvGraphicFramePr>
        <p:xfrm>
          <a:off x="214282" y="1767800"/>
          <a:ext cx="8786874" cy="3815080"/>
        </p:xfrm>
        <a:graphic>
          <a:graphicData uri="http://schemas.openxmlformats.org/drawingml/2006/table">
            <a:tbl>
              <a:tblPr firstRow="1" bandRow="1">
                <a:tableStyleId>{5C22544A-7EE6-4342-B048-85BDC9FD1C3A}</a:tableStyleId>
              </a:tblPr>
              <a:tblGrid>
                <a:gridCol w="1837438">
                  <a:extLst>
                    <a:ext uri="{9D8B030D-6E8A-4147-A177-3AD203B41FA5}">
                      <a16:colId xmlns:a16="http://schemas.microsoft.com/office/drawing/2014/main" val="20000"/>
                    </a:ext>
                  </a:extLst>
                </a:gridCol>
                <a:gridCol w="6949436">
                  <a:extLst>
                    <a:ext uri="{9D8B030D-6E8A-4147-A177-3AD203B41FA5}">
                      <a16:colId xmlns:a16="http://schemas.microsoft.com/office/drawing/2014/main" val="20001"/>
                    </a:ext>
                  </a:extLst>
                </a:gridCol>
              </a:tblGrid>
              <a:tr h="370840">
                <a:tc>
                  <a:txBody>
                    <a:bodyPr/>
                    <a:lstStyle/>
                    <a:p>
                      <a:r>
                        <a:rPr lang="en-US" sz="1800" dirty="0" smtClean="0">
                          <a:solidFill>
                            <a:schemeClr val="tx1"/>
                          </a:solidFill>
                        </a:rPr>
                        <a:t>Level</a:t>
                      </a:r>
                      <a:endParaRPr lang="ru-RU" sz="1800" dirty="0">
                        <a:solidFill>
                          <a:schemeClr val="tx1"/>
                        </a:solidFill>
                        <a:latin typeface="+mn-lt"/>
                        <a:cs typeface="Calibri" pitchFamily="34" charset="0"/>
                      </a:endParaRPr>
                    </a:p>
                  </a:txBody>
                  <a:tcPr anchor="c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600" dirty="0" smtClean="0">
                          <a:solidFill>
                            <a:schemeClr val="tx1"/>
                          </a:solidFill>
                        </a:rPr>
                        <a:t>Institution</a:t>
                      </a:r>
                      <a:endParaRPr lang="en-US" sz="1600" b="0" i="1" dirty="0" smtClean="0">
                        <a:solidFill>
                          <a:schemeClr val="tx1"/>
                        </a:solidFill>
                        <a:latin typeface="+mn-lt"/>
                        <a:cs typeface="Calibri" pitchFamily="34" charset="0"/>
                      </a:endParaRPr>
                    </a:p>
                  </a:txBody>
                  <a:tcPr>
                    <a:solidFill>
                      <a:schemeClr val="accent6"/>
                    </a:solidFill>
                  </a:tcPr>
                </a:tc>
                <a:extLst>
                  <a:ext uri="{0D108BD9-81ED-4DB2-BD59-A6C34878D82A}">
                    <a16:rowId xmlns:a16="http://schemas.microsoft.com/office/drawing/2014/main" val="10000"/>
                  </a:ext>
                </a:extLst>
              </a:tr>
              <a:tr h="370840">
                <a:tc>
                  <a:txBody>
                    <a:bodyPr/>
                    <a:lstStyle/>
                    <a:p>
                      <a:pPr marL="36000" marR="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rPr>
                        <a:t>National</a:t>
                      </a:r>
                      <a:endParaRPr lang="ru-RU" sz="1800" dirty="0" smtClean="0"/>
                    </a:p>
                    <a:p>
                      <a:endParaRPr lang="ru-RU" sz="1800" dirty="0">
                        <a:latin typeface="+mn-lt"/>
                        <a:cs typeface="Calibri" pitchFamily="34" charset="0"/>
                      </a:endParaRPr>
                    </a:p>
                  </a:txBody>
                  <a:tcPr anchor="ctr">
                    <a:solidFill>
                      <a:schemeClr val="accent5">
                        <a:lumMod val="20000"/>
                        <a:lumOff val="80000"/>
                      </a:schemeClr>
                    </a:solidFill>
                  </a:tcPr>
                </a:tc>
                <a:tc>
                  <a:txBody>
                    <a:bodyPr/>
                    <a:lstStyle/>
                    <a:p>
                      <a:pPr marL="0" marR="0" indent="0" algn="l" defTabSz="856153" rtl="0" eaLnBrk="1" fontAlgn="auto" latinLnBrk="0" hangingPunct="1">
                        <a:lnSpc>
                          <a:spcPct val="100000"/>
                        </a:lnSpc>
                        <a:spcBef>
                          <a:spcPts val="0"/>
                        </a:spcBef>
                        <a:spcAft>
                          <a:spcPts val="0"/>
                        </a:spcAft>
                        <a:buClrTx/>
                        <a:buSzTx/>
                        <a:buFont typeface="Arial" pitchFamily="34" charset="0"/>
                        <a:buNone/>
                        <a:tabLst/>
                        <a:defRPr/>
                      </a:pPr>
                      <a:r>
                        <a:rPr lang="en-US" sz="1600" dirty="0" smtClean="0"/>
                        <a:t>Soil and Agrochemistry Institute, Tashkent,</a:t>
                      </a:r>
                      <a:r>
                        <a:rPr lang="en-US" sz="1600" baseline="0" dirty="0" smtClean="0"/>
                        <a:t> Uzbekistan</a:t>
                      </a:r>
                      <a:endParaRPr lang="en-US" sz="1600" dirty="0" smtClean="0"/>
                    </a:p>
                    <a:p>
                      <a:pPr marL="0" indent="0">
                        <a:buFont typeface="Arial" pitchFamily="34" charset="0"/>
                        <a:buNone/>
                      </a:pPr>
                      <a:r>
                        <a:rPr lang="en-US" sz="1600" dirty="0" smtClean="0"/>
                        <a:t>NIGMI, </a:t>
                      </a:r>
                      <a:r>
                        <a:rPr lang="en-US" sz="1600" dirty="0" err="1" smtClean="0"/>
                        <a:t>Uzhydromet</a:t>
                      </a:r>
                      <a:r>
                        <a:rPr lang="en-US" sz="160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dirty="0" smtClean="0"/>
                        <a:t>Research Institute of Karakul Sheep Breeding and Desert Ecology (Samarkand),</a:t>
                      </a:r>
                      <a:r>
                        <a:rPr lang="en-US" sz="1600" baseline="0" dirty="0" smtClean="0"/>
                        <a:t> Uzbekistan</a:t>
                      </a:r>
                      <a:endParaRPr lang="en-US" sz="1600" b="0" i="1" dirty="0" smtClean="0">
                        <a:solidFill>
                          <a:schemeClr val="tx1"/>
                        </a:solidFill>
                        <a:latin typeface="+mn-lt"/>
                        <a:cs typeface="Calibri" pitchFamily="34" charset="0"/>
                      </a:endParaRPr>
                    </a:p>
                  </a:txBody>
                  <a:tcPr>
                    <a:solidFill>
                      <a:schemeClr val="accent5">
                        <a:lumMod val="20000"/>
                        <a:lumOff val="80000"/>
                      </a:schemeClr>
                    </a:solidFill>
                  </a:tcPr>
                </a:tc>
                <a:extLst>
                  <a:ext uri="{0D108BD9-81ED-4DB2-BD59-A6C34878D82A}">
                    <a16:rowId xmlns:a16="http://schemas.microsoft.com/office/drawing/2014/main" val="10001"/>
                  </a:ext>
                </a:extLst>
              </a:tr>
              <a:tr h="370840">
                <a:tc>
                  <a:txBody>
                    <a:bodyPr/>
                    <a:lstStyle/>
                    <a:p>
                      <a:pPr marL="36000" algn="l"/>
                      <a:r>
                        <a:rPr lang="en-US" sz="1800" dirty="0" smtClean="0"/>
                        <a:t>Local</a:t>
                      </a:r>
                      <a:endParaRPr lang="ru-RU" sz="1800" i="0" dirty="0">
                        <a:solidFill>
                          <a:schemeClr val="accent1">
                            <a:lumMod val="25000"/>
                          </a:schemeClr>
                        </a:solidFill>
                        <a:latin typeface="+mn-lt"/>
                        <a:cs typeface="Times New Roman" pitchFamily="18" charset="0"/>
                      </a:endParaRPr>
                    </a:p>
                  </a:txBody>
                  <a:tcPr anchor="ctr"/>
                </a:tc>
                <a:tc>
                  <a:txBody>
                    <a:bodyPr/>
                    <a:lstStyle/>
                    <a:p>
                      <a:r>
                        <a:rPr lang="en-US" sz="1600" kern="1200" dirty="0" smtClean="0"/>
                        <a:t>Agricultural Departments  of the MAWR </a:t>
                      </a:r>
                    </a:p>
                    <a:p>
                      <a:r>
                        <a:rPr lang="en-US" sz="1600" kern="1200" dirty="0" smtClean="0"/>
                        <a:t>Hydrogeology Expedition and Keriz WUA of Djizak region,</a:t>
                      </a:r>
                      <a:endParaRPr lang="en-US" sz="1600" kern="1200" baseline="0" dirty="0" smtClean="0"/>
                    </a:p>
                    <a:p>
                      <a:r>
                        <a:rPr lang="en-US" sz="1600" kern="1200" dirty="0" smtClean="0"/>
                        <a:t>Djizak Agricultural Scientific Center, </a:t>
                      </a:r>
                      <a:r>
                        <a:rPr lang="en-GB" sz="1600" kern="1200" dirty="0" smtClean="0"/>
                        <a:t> </a:t>
                      </a:r>
                      <a:endParaRPr lang="ru-RU" sz="1600" kern="1200" dirty="0" smtClean="0"/>
                    </a:p>
                    <a:p>
                      <a:r>
                        <a:rPr lang="en-US" sz="1600" kern="1200" dirty="0" smtClean="0"/>
                        <a:t>Local governances – Khokimiats, Rural Citizens Assembly, Farmers, field managers of demo-sites and local communities in   project districts.</a:t>
                      </a:r>
                      <a:endParaRPr lang="ru-RU" sz="1600" i="1" dirty="0">
                        <a:solidFill>
                          <a:schemeClr val="tx1"/>
                        </a:solidFill>
                        <a:latin typeface="+mn-lt"/>
                      </a:endParaRPr>
                    </a:p>
                  </a:txBody>
                  <a:tcPr/>
                </a:tc>
                <a:extLst>
                  <a:ext uri="{0D108BD9-81ED-4DB2-BD59-A6C34878D82A}">
                    <a16:rowId xmlns:a16="http://schemas.microsoft.com/office/drawing/2014/main" val="10003"/>
                  </a:ext>
                </a:extLst>
              </a:tr>
              <a:tr h="370840">
                <a:tc>
                  <a:txBody>
                    <a:bodyPr/>
                    <a:lstStyle/>
                    <a:p>
                      <a:pPr marL="36000" algn="l"/>
                      <a:r>
                        <a:rPr lang="en-GB" sz="1800" dirty="0" smtClean="0"/>
                        <a:t>International</a:t>
                      </a:r>
                      <a:endParaRPr lang="ru-RU" sz="1800" b="1" i="0" dirty="0">
                        <a:solidFill>
                          <a:schemeClr val="accent1">
                            <a:lumMod val="25000"/>
                          </a:schemeClr>
                        </a:solidFill>
                        <a:latin typeface="+mn-lt"/>
                        <a:cs typeface="Times New Roman" pitchFamily="18" charset="0"/>
                      </a:endParaRPr>
                    </a:p>
                  </a:txBody>
                  <a:tcPr anchor="ct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FAO GSP and</a:t>
                      </a:r>
                      <a:r>
                        <a:rPr lang="ru-RU" sz="1600" dirty="0" smtClean="0"/>
                        <a:t> </a:t>
                      </a:r>
                      <a:r>
                        <a:rPr lang="en-US" sz="1600" dirty="0" smtClean="0"/>
                        <a:t>Eurasian Soil Partnership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WOCAT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CACILM</a:t>
                      </a:r>
                      <a:r>
                        <a:rPr lang="ru-RU" sz="1600" dirty="0" smtClean="0"/>
                        <a:t>-</a:t>
                      </a:r>
                      <a:r>
                        <a:rPr lang="en-US" sz="1600" dirty="0" smtClean="0"/>
                        <a:t>II SLM Projects -</a:t>
                      </a:r>
                      <a:r>
                        <a:rPr lang="ru-RU" sz="1600" dirty="0" smtClean="0"/>
                        <a:t> </a:t>
                      </a:r>
                      <a:r>
                        <a:rPr lang="en-US" sz="1600" dirty="0" smtClean="0"/>
                        <a:t>UNDP</a:t>
                      </a:r>
                      <a:r>
                        <a:rPr lang="ru-RU" sz="1600" dirty="0" smtClean="0"/>
                        <a:t>, </a:t>
                      </a:r>
                      <a:r>
                        <a:rPr lang="en-US" sz="1600" dirty="0" smtClean="0"/>
                        <a:t> IFAD</a:t>
                      </a:r>
                      <a:r>
                        <a:rPr lang="ru-RU" sz="1600" dirty="0" smtClean="0"/>
                        <a:t>-</a:t>
                      </a:r>
                      <a:r>
                        <a:rPr lang="en-US" sz="1600" dirty="0" smtClean="0"/>
                        <a:t>ICARDA</a:t>
                      </a:r>
                      <a:r>
                        <a:rPr lang="ru-RU" sz="1600" dirty="0" smtClean="0"/>
                        <a:t> </a:t>
                      </a: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Moscow University, Dokuchaev Institute, Russia</a:t>
                      </a:r>
                      <a:endParaRPr lang="ru-RU" sz="1600" b="1" i="1" dirty="0">
                        <a:solidFill>
                          <a:schemeClr val="tx1"/>
                        </a:solidFill>
                        <a:latin typeface="+mn-lt"/>
                        <a:cs typeface="Times New Roman" pitchFamily="18" charset="0"/>
                      </a:endParaRPr>
                    </a:p>
                  </a:txBody>
                  <a:tcP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2" name="Прямоугольник 1"/>
          <p:cNvSpPr/>
          <p:nvPr/>
        </p:nvSpPr>
        <p:spPr>
          <a:xfrm>
            <a:off x="251520" y="1052736"/>
            <a:ext cx="8208912" cy="461665"/>
          </a:xfrm>
          <a:prstGeom prst="rect">
            <a:avLst/>
          </a:prstGeom>
        </p:spPr>
        <p:txBody>
          <a:bodyPr wrap="square">
            <a:spAutoFit/>
          </a:bodyPr>
          <a:lstStyle/>
          <a:p>
            <a:r>
              <a:rPr lang="en-US" sz="2400" b="1" dirty="0">
                <a:solidFill>
                  <a:srgbClr val="003399"/>
                </a:solidFill>
                <a:cs typeface="Times New Roman" pitchFamily="18" charset="0"/>
              </a:rPr>
              <a:t>Partners and </a:t>
            </a:r>
            <a:r>
              <a:rPr lang="en-US" sz="2400" b="1" dirty="0" smtClean="0">
                <a:solidFill>
                  <a:srgbClr val="003399"/>
                </a:solidFill>
                <a:cs typeface="Times New Roman" pitchFamily="18" charset="0"/>
              </a:rPr>
              <a:t>Partnerships</a:t>
            </a:r>
            <a:endParaRPr lang="ru-RU" sz="2400" dirty="0">
              <a:solidFill>
                <a:srgbClr val="003399"/>
              </a:solidFill>
            </a:endParaRPr>
          </a:p>
        </p:txBody>
      </p:sp>
      <p:sp>
        <p:nvSpPr>
          <p:cNvPr id="9" name="TextBox 108"/>
          <p:cNvSpPr txBox="1"/>
          <p:nvPr/>
        </p:nvSpPr>
        <p:spPr>
          <a:xfrm>
            <a:off x="2555776" y="260648"/>
            <a:ext cx="3600400" cy="523220"/>
          </a:xfrm>
          <a:prstGeom prst="rect">
            <a:avLst/>
          </a:prstGeom>
          <a:noFill/>
        </p:spPr>
        <p:txBody>
          <a:bodyPr wrap="square" rtlCol="0">
            <a:spAutoFit/>
          </a:bodyPr>
          <a:lstStyle/>
          <a:p>
            <a:r>
              <a:rPr lang="en-US" sz="2800" b="1" dirty="0" smtClean="0">
                <a:solidFill>
                  <a:srgbClr val="C89800"/>
                </a:solidFill>
                <a:latin typeface="Arial" panose="020B0604020202020204" pitchFamily="34" charset="0"/>
                <a:ea typeface="Open Sans" panose="020B0606030504020204" pitchFamily="34" charset="0"/>
                <a:cs typeface="Arial" panose="020B0604020202020204" pitchFamily="34" charset="0"/>
              </a:rPr>
              <a:t>DS-SLM-Uzbekistan </a:t>
            </a:r>
            <a:endParaRPr lang="en-US" sz="2800" b="1" dirty="0">
              <a:solidFill>
                <a:srgbClr val="C89800"/>
              </a:solidFill>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sp>
        <p:nvSpPr>
          <p:cNvPr id="5" name="1 Título"/>
          <p:cNvSpPr txBox="1">
            <a:spLocks/>
          </p:cNvSpPr>
          <p:nvPr/>
        </p:nvSpPr>
        <p:spPr>
          <a:xfrm>
            <a:off x="1907704" y="260648"/>
            <a:ext cx="7236296" cy="43204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EC" sz="2400" b="1" kern="0" dirty="0" smtClean="0">
                <a:solidFill>
                  <a:srgbClr val="C89800"/>
                </a:solidFill>
                <a:latin typeface="+mj-lt"/>
                <a:ea typeface="+mj-ea"/>
                <a:cs typeface="+mj-cs"/>
              </a:rPr>
              <a:t>DS-SLM </a:t>
            </a:r>
            <a:r>
              <a:rPr lang="es-EC" sz="2400" b="1" kern="0" dirty="0" err="1" smtClean="0">
                <a:solidFill>
                  <a:srgbClr val="C89800"/>
                </a:solidFill>
                <a:latin typeface="+mj-lt"/>
                <a:ea typeface="+mj-ea"/>
                <a:cs typeface="+mj-cs"/>
              </a:rPr>
              <a:t>Methodological</a:t>
            </a:r>
            <a:r>
              <a:rPr lang="es-EC" sz="2400" b="1" kern="0" dirty="0" smtClean="0">
                <a:solidFill>
                  <a:srgbClr val="C89800"/>
                </a:solidFill>
                <a:latin typeface="+mj-lt"/>
                <a:ea typeface="+mj-ea"/>
                <a:cs typeface="+mj-cs"/>
              </a:rPr>
              <a:t> </a:t>
            </a:r>
            <a:r>
              <a:rPr lang="es-EC" sz="2400" b="1" kern="0" dirty="0" err="1" smtClean="0">
                <a:solidFill>
                  <a:srgbClr val="C89800"/>
                </a:solidFill>
                <a:latin typeface="+mj-lt"/>
                <a:ea typeface="+mj-ea"/>
                <a:cs typeface="+mj-cs"/>
              </a:rPr>
              <a:t>framework</a:t>
            </a:r>
            <a:r>
              <a:rPr lang="es-EC" sz="2400" b="1" kern="0" dirty="0" smtClean="0">
                <a:solidFill>
                  <a:srgbClr val="C89800"/>
                </a:solidFill>
                <a:latin typeface="+mj-lt"/>
                <a:ea typeface="+mj-ea"/>
                <a:cs typeface="+mj-cs"/>
              </a:rPr>
              <a:t> </a:t>
            </a:r>
            <a:r>
              <a:rPr kumimoji="0" lang="es-EC" sz="2400" b="1" i="0" u="none" strike="noStrike" kern="0" cap="none" spc="0" normalizeH="0" baseline="0" noProof="0" dirty="0" smtClean="0">
                <a:ln>
                  <a:noFill/>
                </a:ln>
                <a:solidFill>
                  <a:srgbClr val="C89800"/>
                </a:solidFill>
                <a:effectLst/>
                <a:uLnTx/>
                <a:uFillTx/>
                <a:latin typeface="+mj-lt"/>
                <a:ea typeface="+mj-ea"/>
                <a:cs typeface="+mj-cs"/>
              </a:rPr>
              <a:t> </a:t>
            </a:r>
          </a:p>
        </p:txBody>
      </p:sp>
      <p:pic>
        <p:nvPicPr>
          <p:cNvPr id="4" name="Picture 3"/>
          <p:cNvPicPr>
            <a:picLocks noChangeAspect="1"/>
          </p:cNvPicPr>
          <p:nvPr/>
        </p:nvPicPr>
        <p:blipFill>
          <a:blip r:embed="rId2" cstate="print"/>
          <a:stretch>
            <a:fillRect/>
          </a:stretch>
        </p:blipFill>
        <p:spPr>
          <a:xfrm>
            <a:off x="571500" y="742950"/>
            <a:ext cx="8572500" cy="5715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685039"/>
            <a:ext cx="8158384" cy="5768297"/>
          </a:xfrm>
          <a:prstGeom prst="rect">
            <a:avLst/>
          </a:prstGeom>
          <a:noFill/>
          <a:ln>
            <a:solidFill>
              <a:schemeClr val="accent3">
                <a:lumMod val="50000"/>
              </a:schemeClr>
            </a:solidFill>
          </a:ln>
        </p:spPr>
      </p:pic>
      <p:sp>
        <p:nvSpPr>
          <p:cNvPr id="11" name="Объект 2"/>
          <p:cNvSpPr txBox="1">
            <a:spLocks/>
          </p:cNvSpPr>
          <p:nvPr/>
        </p:nvSpPr>
        <p:spPr>
          <a:xfrm>
            <a:off x="3563888" y="193796"/>
            <a:ext cx="5580112" cy="491244"/>
          </a:xfrm>
          <a:prstGeom prst="rect">
            <a:avLst/>
          </a:prstGeom>
          <a:noFill/>
        </p:spPr>
        <p:txBody>
          <a:bodyPr vert="horz" lIns="91440" tIns="45720" rIns="91440" bIns="45720" rtlCol="0">
            <a:noAutofit/>
          </a:bodyPr>
          <a:lstStyle/>
          <a:p>
            <a:pPr algn="ctr"/>
            <a:r>
              <a:rPr lang="en-US" sz="2400" b="1" dirty="0" smtClean="0">
                <a:solidFill>
                  <a:srgbClr val="C89800"/>
                </a:solidFill>
              </a:rPr>
              <a:t>Overall Location of Uzbekistan</a:t>
            </a:r>
            <a:endParaRPr lang="es-EC" sz="2400" b="1" kern="0" dirty="0" smtClean="0">
              <a:solidFill>
                <a:srgbClr val="C89800"/>
              </a:solidFill>
            </a:endParaRP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51520" y="2564904"/>
            <a:ext cx="8712968" cy="1728192"/>
          </a:xfrm>
        </p:spPr>
        <p:txBody>
          <a:bodyPr/>
          <a:lstStyle/>
          <a:p>
            <a:pPr algn="l"/>
            <a:endParaRPr lang="en-US" sz="2000" b="0" dirty="0" smtClean="0">
              <a:solidFill>
                <a:schemeClr val="tx1"/>
              </a:solidFill>
              <a:cs typeface="Times New Roman" pitchFamily="18" charset="0"/>
            </a:endParaRPr>
          </a:p>
          <a:p>
            <a:pPr algn="l"/>
            <a:endParaRPr lang="en-US" sz="2000" b="0" dirty="0" smtClean="0">
              <a:solidFill>
                <a:schemeClr val="tx1"/>
              </a:solidFill>
              <a:cs typeface="Times New Roman" pitchFamily="18" charset="0"/>
            </a:endParaRPr>
          </a:p>
          <a:p>
            <a:pPr algn="l"/>
            <a:endParaRPr lang="en-US" sz="2000" b="0" dirty="0" smtClean="0">
              <a:solidFill>
                <a:schemeClr val="tx1"/>
              </a:solidFill>
              <a:cs typeface="Times New Roman" pitchFamily="18" charset="0"/>
            </a:endParaRPr>
          </a:p>
          <a:p>
            <a:pPr algn="l">
              <a:buFont typeface="Wingdings" pitchFamily="2" charset="2"/>
              <a:buChar char="§"/>
            </a:pPr>
            <a:endParaRPr lang="en-US" sz="1600" b="0" dirty="0" smtClean="0">
              <a:solidFill>
                <a:schemeClr val="tx1"/>
              </a:solidFill>
            </a:endParaRPr>
          </a:p>
          <a:p>
            <a:pPr algn="l"/>
            <a:endParaRPr lang="ru-RU" sz="1600" b="0" dirty="0" smtClean="0">
              <a:solidFill>
                <a:schemeClr val="tx1"/>
              </a:solidFill>
            </a:endParaRPr>
          </a:p>
        </p:txBody>
      </p:sp>
      <p:sp>
        <p:nvSpPr>
          <p:cNvPr id="5" name="1 Título"/>
          <p:cNvSpPr txBox="1">
            <a:spLocks/>
          </p:cNvSpPr>
          <p:nvPr/>
        </p:nvSpPr>
        <p:spPr>
          <a:xfrm>
            <a:off x="1907704" y="476672"/>
            <a:ext cx="7236296" cy="432048"/>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s-EC" sz="2400" b="1" i="0" u="none" strike="noStrike" kern="0" cap="none" spc="0" normalizeH="0" baseline="0" noProof="0" dirty="0" smtClean="0">
              <a:ln>
                <a:noFill/>
              </a:ln>
              <a:solidFill>
                <a:srgbClr val="ADBA4E"/>
              </a:solidFill>
              <a:effectLst/>
              <a:uLnTx/>
              <a:uFillTx/>
              <a:latin typeface="+mj-lt"/>
              <a:ea typeface="+mj-ea"/>
              <a:cs typeface="+mj-cs"/>
            </a:endParaRPr>
          </a:p>
        </p:txBody>
      </p:sp>
      <p:sp>
        <p:nvSpPr>
          <p:cNvPr id="6" name="TextBox 112"/>
          <p:cNvSpPr txBox="1"/>
          <p:nvPr/>
        </p:nvSpPr>
        <p:spPr>
          <a:xfrm>
            <a:off x="1903934" y="260649"/>
            <a:ext cx="7240066" cy="461665"/>
          </a:xfrm>
          <a:prstGeom prst="rect">
            <a:avLst/>
          </a:prstGeom>
          <a:noFill/>
        </p:spPr>
        <p:txBody>
          <a:bodyPr wrap="square">
            <a:spAutoFit/>
          </a:bodyPr>
          <a:lstStyle/>
          <a:p>
            <a:pPr algn="ctr" eaLnBrk="1" hangingPunct="1">
              <a:defRPr/>
            </a:pPr>
            <a:r>
              <a:rPr lang="en-US" sz="2400" b="1" kern="0" dirty="0">
                <a:solidFill>
                  <a:srgbClr val="C89800"/>
                </a:solidFill>
                <a:latin typeface="+mj-lt"/>
                <a:ea typeface="+mj-ea"/>
                <a:cs typeface="+mj-cs"/>
              </a:rPr>
              <a:t>Module </a:t>
            </a:r>
            <a:r>
              <a:rPr lang="en-US" sz="2400" b="1" kern="0" dirty="0" smtClean="0">
                <a:solidFill>
                  <a:srgbClr val="C89800"/>
                </a:solidFill>
                <a:latin typeface="+mj-lt"/>
                <a:ea typeface="+mj-ea"/>
                <a:cs typeface="+mj-cs"/>
              </a:rPr>
              <a:t>2. </a:t>
            </a:r>
            <a:r>
              <a:rPr lang="en-US" sz="2400" b="1" kern="0" dirty="0">
                <a:solidFill>
                  <a:srgbClr val="C89800"/>
                </a:solidFill>
                <a:latin typeface="+mj-lt"/>
                <a:ea typeface="+mj-ea"/>
                <a:cs typeface="+mj-cs"/>
              </a:rPr>
              <a:t>National /</a:t>
            </a:r>
            <a:r>
              <a:rPr lang="en-US" sz="2400" b="1" kern="0" dirty="0" smtClean="0">
                <a:solidFill>
                  <a:srgbClr val="C89800"/>
                </a:solidFill>
                <a:latin typeface="+mj-lt"/>
                <a:ea typeface="+mj-ea"/>
                <a:cs typeface="+mj-cs"/>
              </a:rPr>
              <a:t>sub-national </a:t>
            </a:r>
            <a:r>
              <a:rPr lang="en-US" sz="2400" b="1" kern="0" dirty="0">
                <a:solidFill>
                  <a:srgbClr val="C89800"/>
                </a:solidFill>
                <a:latin typeface="+mj-lt"/>
                <a:ea typeface="+mj-ea"/>
                <a:cs typeface="+mj-cs"/>
              </a:rPr>
              <a:t>assessment </a:t>
            </a:r>
            <a:r>
              <a:rPr lang="en-US" sz="2400" b="1" dirty="0" smtClean="0">
                <a:solidFill>
                  <a:srgbClr val="C89800"/>
                </a:solidFill>
                <a:latin typeface="+mj-lt"/>
                <a:ea typeface="Open Sans" panose="020B0606030504020204" pitchFamily="34" charset="0"/>
                <a:cs typeface="Open Sans" panose="020B0606030504020204" pitchFamily="34" charset="0"/>
              </a:rPr>
              <a:t>  </a:t>
            </a:r>
          </a:p>
        </p:txBody>
      </p:sp>
      <p:sp>
        <p:nvSpPr>
          <p:cNvPr id="10" name="Прямоугольник 9"/>
          <p:cNvSpPr/>
          <p:nvPr/>
        </p:nvSpPr>
        <p:spPr>
          <a:xfrm>
            <a:off x="251520" y="1124744"/>
            <a:ext cx="8712968" cy="2893100"/>
          </a:xfrm>
          <a:prstGeom prst="rect">
            <a:avLst/>
          </a:prstGeom>
        </p:spPr>
        <p:txBody>
          <a:bodyPr wrap="square">
            <a:spAutoFit/>
          </a:bodyPr>
          <a:lstStyle/>
          <a:p>
            <a:pPr>
              <a:buClr>
                <a:srgbClr val="002060"/>
              </a:buClr>
            </a:pPr>
            <a:r>
              <a:rPr lang="en-US" dirty="0" smtClean="0"/>
              <a:t> </a:t>
            </a:r>
            <a:r>
              <a:rPr lang="en-US" b="1" dirty="0" smtClean="0">
                <a:solidFill>
                  <a:srgbClr val="002060"/>
                </a:solidFill>
                <a:latin typeface="+mn-lt"/>
                <a:ea typeface="Calibri" panose="020F0502020204030204" pitchFamily="34" charset="0"/>
                <a:cs typeface="Times New Roman" panose="02020603050405020304" pitchFamily="18" charset="0"/>
              </a:rPr>
              <a:t>Methods and tools</a:t>
            </a:r>
            <a:r>
              <a:rPr lang="en-US" b="1" dirty="0" smtClean="0">
                <a:solidFill>
                  <a:srgbClr val="9CA842"/>
                </a:solidFill>
                <a:latin typeface="+mn-lt"/>
                <a:ea typeface="Calibri" panose="020F0502020204030204" pitchFamily="34" charset="0"/>
                <a:cs typeface="Times New Roman" panose="02020603050405020304" pitchFamily="18" charset="0"/>
              </a:rPr>
              <a:t>: </a:t>
            </a:r>
            <a:r>
              <a:rPr lang="en-US" dirty="0" smtClean="0">
                <a:latin typeface="+mn-lt"/>
                <a:ea typeface="Calibri" panose="020F0502020204030204" pitchFamily="34" charset="0"/>
                <a:cs typeface="Times New Roman" panose="02020603050405020304" pitchFamily="18" charset="0"/>
              </a:rPr>
              <a:t>FAO </a:t>
            </a:r>
            <a:r>
              <a:rPr lang="en-US" dirty="0" smtClean="0"/>
              <a:t>LADA / WOCAT,  DPSIR, PLUD, etc</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buClr>
                <a:srgbClr val="002060"/>
              </a:buClr>
              <a:buFont typeface="Wingdings" pitchFamily="2" charset="2"/>
              <a:buChar char="v"/>
            </a:pPr>
            <a:endParaRPr lang="en-US" dirty="0" smtClean="0">
              <a:latin typeface="Calibri" panose="020F0502020204030204" pitchFamily="34" charset="0"/>
              <a:cs typeface="Times New Roman" panose="02020603050405020304" pitchFamily="18" charset="0"/>
            </a:endParaRPr>
          </a:p>
          <a:p>
            <a:pPr algn="just">
              <a:buClr>
                <a:srgbClr val="002060"/>
              </a:buClr>
            </a:pPr>
            <a:r>
              <a:rPr lang="en-US" b="1" dirty="0" smtClean="0">
                <a:solidFill>
                  <a:srgbClr val="002060"/>
                </a:solidFill>
              </a:rPr>
              <a:t>Results:</a:t>
            </a:r>
            <a:r>
              <a:rPr lang="en-US" b="1" dirty="0" smtClean="0">
                <a:solidFill>
                  <a:srgbClr val="9CA842"/>
                </a:solidFill>
              </a:rPr>
              <a:t>  </a:t>
            </a:r>
          </a:p>
          <a:p>
            <a:pPr marL="622300" indent="-441325" algn="just">
              <a:buClr>
                <a:srgbClr val="002060"/>
              </a:buClr>
              <a:buFont typeface="Wingdings" pitchFamily="2" charset="2"/>
              <a:buChar char="Ø"/>
            </a:pPr>
            <a:r>
              <a:rPr lang="en-US" dirty="0" smtClean="0"/>
              <a:t>C</a:t>
            </a:r>
            <a:r>
              <a:rPr lang="en-US" i="1" dirty="0" smtClean="0"/>
              <a:t>ollection secondary information, analysis legal and institutional frameworks, and  identify needs and gaps at national and sub-national level </a:t>
            </a:r>
            <a:endParaRPr lang="ru-RU" dirty="0" smtClean="0"/>
          </a:p>
          <a:p>
            <a:pPr marL="622300" indent="-441325" algn="just">
              <a:buClr>
                <a:srgbClr val="002060"/>
              </a:buClr>
              <a:buFont typeface="Wingdings" pitchFamily="2" charset="2"/>
              <a:buChar char="Ø"/>
            </a:pPr>
            <a:r>
              <a:rPr lang="en-US" i="1" dirty="0" smtClean="0"/>
              <a:t>Local field diagnostic to assess and mapping of LD/LUS </a:t>
            </a:r>
            <a:r>
              <a:rPr lang="en-GB" i="1" dirty="0" smtClean="0"/>
              <a:t>at sub-national level</a:t>
            </a:r>
          </a:p>
          <a:p>
            <a:pPr marL="622300" indent="-441325" algn="just">
              <a:buClr>
                <a:srgbClr val="002060"/>
              </a:buClr>
              <a:buFont typeface="Wingdings" pitchFamily="2" charset="2"/>
              <a:buChar char="Ø"/>
            </a:pPr>
            <a:r>
              <a:rPr lang="en-US" i="1" dirty="0" smtClean="0"/>
              <a:t>Review of SLM policies, programs and projects and financing mechanisms </a:t>
            </a:r>
          </a:p>
          <a:p>
            <a:pPr marL="622300" indent="-441325" algn="just">
              <a:buClr>
                <a:srgbClr val="002060"/>
              </a:buClr>
              <a:buFont typeface="Wingdings" pitchFamily="2" charset="2"/>
              <a:buChar char="Ø"/>
            </a:pPr>
            <a:r>
              <a:rPr lang="en-US" i="1" dirty="0" smtClean="0"/>
              <a:t>Progress report, summarizing the results of the DLDD and SLM assessment  and mapping at national  and sub-national level.</a:t>
            </a:r>
          </a:p>
          <a:p>
            <a:pPr>
              <a:buClr>
                <a:srgbClr val="002060"/>
              </a:buClr>
            </a:pPr>
            <a:endParaRPr lang="en-US" dirty="0" smtClean="0"/>
          </a:p>
        </p:txBody>
      </p:sp>
      <p:pic>
        <p:nvPicPr>
          <p:cNvPr id="7" name="Рисунок 6" descr="http://www.marakandatravel.uz/www/Image/zaamin.jpg"/>
          <p:cNvPicPr/>
          <p:nvPr/>
        </p:nvPicPr>
        <p:blipFill>
          <a:blip r:embed="rId3" cstate="print"/>
          <a:srcRect/>
          <a:stretch>
            <a:fillRect/>
          </a:stretch>
        </p:blipFill>
        <p:spPr bwMode="auto">
          <a:xfrm>
            <a:off x="179512" y="3789040"/>
            <a:ext cx="8784976" cy="26642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267744" y="260648"/>
            <a:ext cx="6660232" cy="432048"/>
          </a:xfrm>
        </p:spPr>
        <p:txBody>
          <a:bodyPr/>
          <a:lstStyle/>
          <a:p>
            <a:pPr lvl="0" algn="r" eaLnBrk="1" hangingPunct="1">
              <a:defRPr/>
            </a:pPr>
            <a:r>
              <a:rPr lang="en-US" sz="2400" dirty="0">
                <a:solidFill>
                  <a:srgbClr val="C89800"/>
                </a:solidFill>
                <a:ea typeface="+mn-ea"/>
                <a:cs typeface="+mn-cs"/>
              </a:rPr>
              <a:t>Module 2. National /subnational assessment </a:t>
            </a:r>
            <a:r>
              <a:rPr lang="en-US" sz="2400" kern="1200" dirty="0">
                <a:solidFill>
                  <a:srgbClr val="C89800"/>
                </a:solidFill>
                <a:ea typeface="Open Sans" panose="020B0606030504020204" pitchFamily="34" charset="0"/>
                <a:cs typeface="Open Sans" panose="020B0606030504020204" pitchFamily="34" charset="0"/>
              </a:rPr>
              <a:t>  </a:t>
            </a:r>
          </a:p>
        </p:txBody>
      </p:sp>
      <p:sp>
        <p:nvSpPr>
          <p:cNvPr id="4" name="Rectangle 3"/>
          <p:cNvSpPr/>
          <p:nvPr/>
        </p:nvSpPr>
        <p:spPr>
          <a:xfrm>
            <a:off x="0" y="822994"/>
            <a:ext cx="8604448" cy="400110"/>
          </a:xfrm>
          <a:prstGeom prst="rect">
            <a:avLst/>
          </a:prstGeom>
        </p:spPr>
        <p:txBody>
          <a:bodyPr wrap="square">
            <a:spAutoFit/>
          </a:bodyPr>
          <a:lstStyle/>
          <a:p>
            <a:pPr lvl="0"/>
            <a:r>
              <a:rPr lang="en-US" sz="2000" b="1" dirty="0" smtClean="0">
                <a:solidFill>
                  <a:srgbClr val="002060"/>
                </a:solidFill>
                <a:effectLst>
                  <a:outerShdw blurRad="38100" dist="38100" dir="2700000" algn="tl">
                    <a:srgbClr val="000000">
                      <a:alpha val="43137"/>
                    </a:srgbClr>
                  </a:outerShdw>
                </a:effectLst>
              </a:rPr>
              <a:t>Results of DLDD assessments at </a:t>
            </a:r>
            <a:r>
              <a:rPr lang="en-US" sz="2000" b="1" dirty="0">
                <a:solidFill>
                  <a:srgbClr val="002060"/>
                </a:solidFill>
                <a:effectLst>
                  <a:outerShdw blurRad="38100" dist="38100" dir="2700000" algn="tl">
                    <a:srgbClr val="000000">
                      <a:alpha val="43137"/>
                    </a:srgbClr>
                  </a:outerShdw>
                </a:effectLst>
              </a:rPr>
              <a:t>national and sub-national level</a:t>
            </a:r>
            <a:endParaRPr lang="ru-RU" sz="2000" b="1" dirty="0">
              <a:solidFill>
                <a:srgbClr val="002060"/>
              </a:solidFill>
              <a:effectLst>
                <a:outerShdw blurRad="38100" dist="38100" dir="2700000" algn="tl">
                  <a:srgbClr val="000000">
                    <a:alpha val="43137"/>
                  </a:srgbClr>
                </a:outerShdw>
              </a:effectLst>
            </a:endParaRPr>
          </a:p>
        </p:txBody>
      </p:sp>
      <p:pic>
        <p:nvPicPr>
          <p:cNvPr id="9" name="Picture 2"/>
          <p:cNvPicPr/>
          <p:nvPr/>
        </p:nvPicPr>
        <p:blipFill>
          <a:blip r:embed="rId3" cstate="print">
            <a:extLst>
              <a:ext uri="{BEBA8EAE-BF5A-486C-A8C5-ECC9F3942E4B}">
                <a14:imgProps xmlns:a14="http://schemas.microsoft.com/office/drawing/2010/main">
                  <a14:imgLayer r:embed="rId4">
                    <a14:imgEffect>
                      <a14:brightnessContrast contrast="35000"/>
                    </a14:imgEffect>
                  </a14:imgLayer>
                </a14:imgProps>
              </a:ext>
            </a:extLst>
          </a:blip>
          <a:srcRect/>
          <a:stretch>
            <a:fillRect/>
          </a:stretch>
        </p:blipFill>
        <p:spPr bwMode="auto">
          <a:xfrm>
            <a:off x="6156176" y="4725144"/>
            <a:ext cx="2716741" cy="1728192"/>
          </a:xfrm>
          <a:prstGeom prst="rect">
            <a:avLst/>
          </a:prstGeom>
          <a:ln>
            <a:noFill/>
          </a:ln>
          <a:effectLst>
            <a:softEdge rad="112500"/>
          </a:effectLst>
        </p:spPr>
      </p:pic>
      <p:pic>
        <p:nvPicPr>
          <p:cNvPr id="16" name="Рисунок 15" descr="salt from above.jpg"/>
          <p:cNvPicPr/>
          <p:nvPr/>
        </p:nvPicPr>
        <p:blipFill>
          <a:blip r:embed="rId5" cstate="print">
            <a:lum bright="-9000" contrast="21000"/>
          </a:blip>
          <a:srcRect/>
          <a:stretch>
            <a:fillRect/>
          </a:stretch>
        </p:blipFill>
        <p:spPr>
          <a:xfrm>
            <a:off x="6156176" y="3212976"/>
            <a:ext cx="2664296" cy="1728192"/>
          </a:xfrm>
          <a:prstGeom prst="rect">
            <a:avLst/>
          </a:prstGeom>
          <a:ln>
            <a:noFill/>
          </a:ln>
          <a:effectLst>
            <a:softEdge rad="112500"/>
          </a:effectLst>
        </p:spPr>
      </p:pic>
      <p:pic>
        <p:nvPicPr>
          <p:cNvPr id="19" name="Диаграмма 1"/>
          <p:cNvPicPr>
            <a:picLocks noChangeArrowheads="1"/>
          </p:cNvPicPr>
          <p:nvPr/>
        </p:nvPicPr>
        <p:blipFill>
          <a:blip r:embed="rId6" cstate="print"/>
          <a:srcRect/>
          <a:stretch>
            <a:fillRect/>
          </a:stretch>
        </p:blipFill>
        <p:spPr bwMode="auto">
          <a:xfrm>
            <a:off x="6156176" y="1916832"/>
            <a:ext cx="2736304" cy="1296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Подзаголовок 2"/>
          <p:cNvSpPr>
            <a:spLocks noGrp="1"/>
          </p:cNvSpPr>
          <p:nvPr>
            <p:ph type="subTitle" idx="1"/>
          </p:nvPr>
        </p:nvSpPr>
        <p:spPr>
          <a:xfrm>
            <a:off x="6156176" y="1340768"/>
            <a:ext cx="2736304" cy="432048"/>
          </a:xfrm>
          <a:ln>
            <a:noFill/>
          </a:ln>
        </p:spPr>
        <p:style>
          <a:lnRef idx="2">
            <a:schemeClr val="accent6"/>
          </a:lnRef>
          <a:fillRef idx="1">
            <a:schemeClr val="lt1"/>
          </a:fillRef>
          <a:effectRef idx="0">
            <a:schemeClr val="accent6"/>
          </a:effectRef>
          <a:fontRef idx="minor">
            <a:schemeClr val="dk1"/>
          </a:fontRef>
        </p:style>
        <p:txBody>
          <a:bodyPr/>
          <a:lstStyle/>
          <a:p>
            <a:pPr lvl="0" algn="just" eaLnBrk="1" hangingPunct="1">
              <a:spcBef>
                <a:spcPct val="0"/>
              </a:spcBef>
            </a:pPr>
            <a:r>
              <a:rPr lang="en-US" sz="1200" dirty="0" smtClean="0">
                <a:solidFill>
                  <a:schemeClr val="tx1"/>
                </a:solidFill>
                <a:latin typeface="Times New Roman" pitchFamily="18" charset="0"/>
                <a:ea typeface="Calibri" pitchFamily="34" charset="0"/>
                <a:cs typeface="Times New Roman" pitchFamily="18" charset="0"/>
              </a:rPr>
              <a:t>Long-term change of </a:t>
            </a:r>
            <a:r>
              <a:rPr lang="en-US" sz="1200" dirty="0" smtClean="0">
                <a:solidFill>
                  <a:srgbClr val="000000"/>
                </a:solidFill>
                <a:latin typeface="Times New Roman" pitchFamily="18" charset="0"/>
                <a:ea typeface="Calibri" pitchFamily="34" charset="0"/>
                <a:cs typeface="Times New Roman" pitchFamily="18" charset="0"/>
              </a:rPr>
              <a:t>irrigated and arable lands </a:t>
            </a:r>
            <a:r>
              <a:rPr lang="ru-RU" sz="1200" dirty="0" smtClean="0">
                <a:solidFill>
                  <a:srgbClr val="000000"/>
                </a:solidFill>
                <a:latin typeface="Times New Roman" pitchFamily="18" charset="0"/>
                <a:ea typeface="Calibri" pitchFamily="34" charset="0"/>
                <a:cs typeface="Times New Roman" pitchFamily="18" charset="0"/>
              </a:rPr>
              <a:t>(1991-2016)</a:t>
            </a:r>
            <a:r>
              <a:rPr lang="en-US" sz="1200" dirty="0" smtClean="0">
                <a:solidFill>
                  <a:srgbClr val="000000"/>
                </a:solidFill>
                <a:latin typeface="Times New Roman" pitchFamily="18" charset="0"/>
                <a:ea typeface="Calibri" pitchFamily="34" charset="0"/>
                <a:cs typeface="Times New Roman" pitchFamily="18" charset="0"/>
              </a:rPr>
              <a:t> </a:t>
            </a:r>
            <a:endParaRPr lang="ru-RU" sz="1200" dirty="0" smtClean="0">
              <a:solidFill>
                <a:schemeClr val="tx1"/>
              </a:solidFill>
              <a:latin typeface="Arial" pitchFamily="34" charset="0"/>
              <a:cs typeface="Arial" pitchFamily="34" charset="0"/>
            </a:endParaRPr>
          </a:p>
        </p:txBody>
      </p:sp>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40768"/>
            <a:ext cx="4587735" cy="324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Прямоугольник 10"/>
          <p:cNvSpPr/>
          <p:nvPr/>
        </p:nvSpPr>
        <p:spPr>
          <a:xfrm>
            <a:off x="0" y="4725144"/>
            <a:ext cx="5796136" cy="1569660"/>
          </a:xfrm>
          <a:prstGeom prst="rect">
            <a:avLst/>
          </a:prstGeom>
          <a:solidFill>
            <a:schemeClr val="bg1"/>
          </a:solidFill>
        </p:spPr>
        <p:txBody>
          <a:bodyPr wrap="square">
            <a:spAutoFit/>
          </a:bodyPr>
          <a:lstStyle/>
          <a:p>
            <a:pPr marL="285750" indent="-285750" algn="just">
              <a:buFont typeface="Wingdings" pitchFamily="2" charset="2"/>
              <a:buChar char="ü"/>
            </a:pPr>
            <a:r>
              <a:rPr lang="en-US" sz="1600" b="1" i="1" dirty="0">
                <a:solidFill>
                  <a:srgbClr val="003399"/>
                </a:solidFill>
                <a:latin typeface="Calibri" pitchFamily="34" charset="0"/>
                <a:ea typeface="Calibri"/>
                <a:cs typeface="Calibri" pitchFamily="34" charset="0"/>
              </a:rPr>
              <a:t>About 49% of </a:t>
            </a:r>
            <a:r>
              <a:rPr lang="en-US" sz="1600" b="1" i="1" dirty="0" smtClean="0">
                <a:solidFill>
                  <a:srgbClr val="003399"/>
                </a:solidFill>
                <a:latin typeface="Calibri" pitchFamily="34" charset="0"/>
                <a:ea typeface="Calibri"/>
                <a:cs typeface="Calibri" pitchFamily="34" charset="0"/>
              </a:rPr>
              <a:t>irrigated lands is affected </a:t>
            </a:r>
            <a:r>
              <a:rPr lang="en-US" sz="1600" b="1" i="1" dirty="0">
                <a:solidFill>
                  <a:srgbClr val="003399"/>
                </a:solidFill>
                <a:latin typeface="Calibri" pitchFamily="34" charset="0"/>
                <a:ea typeface="Calibri"/>
                <a:cs typeface="Calibri" pitchFamily="34" charset="0"/>
              </a:rPr>
              <a:t>to </a:t>
            </a:r>
            <a:r>
              <a:rPr lang="en-US" sz="1600" b="1" i="1" dirty="0" smtClean="0">
                <a:solidFill>
                  <a:srgbClr val="003399"/>
                </a:solidFill>
                <a:latin typeface="Calibri" pitchFamily="34" charset="0"/>
                <a:ea typeface="Calibri"/>
                <a:cs typeface="Calibri" pitchFamily="34" charset="0"/>
              </a:rPr>
              <a:t>secondary salinization</a:t>
            </a:r>
            <a:r>
              <a:rPr lang="en-US" sz="1600" b="1" i="1" dirty="0">
                <a:solidFill>
                  <a:srgbClr val="003399"/>
                </a:solidFill>
                <a:latin typeface="Calibri" pitchFamily="34" charset="0"/>
                <a:ea typeface="Calibri"/>
                <a:cs typeface="Calibri" pitchFamily="34" charset="0"/>
              </a:rPr>
              <a:t>, of which more than 17.4% are classified as moderately or highly saline </a:t>
            </a:r>
            <a:r>
              <a:rPr lang="en-US" sz="1600" b="1" i="1" dirty="0" smtClean="0">
                <a:solidFill>
                  <a:srgbClr val="003399"/>
                </a:solidFill>
                <a:latin typeface="Calibri" pitchFamily="34" charset="0"/>
                <a:ea typeface="Calibri"/>
                <a:cs typeface="Calibri" pitchFamily="34" charset="0"/>
              </a:rPr>
              <a:t>;</a:t>
            </a:r>
          </a:p>
          <a:p>
            <a:pPr marL="285750" indent="-285750" algn="just">
              <a:buFont typeface="Wingdings" pitchFamily="2" charset="2"/>
              <a:buChar char="ü"/>
            </a:pPr>
            <a:r>
              <a:rPr lang="en-US" sz="1600" b="1" i="1" dirty="0" smtClean="0">
                <a:solidFill>
                  <a:srgbClr val="003399"/>
                </a:solidFill>
                <a:latin typeface="Calibri" pitchFamily="34" charset="0"/>
                <a:ea typeface="Times New Roman"/>
                <a:cs typeface="Calibri" pitchFamily="34" charset="0"/>
              </a:rPr>
              <a:t>More than</a:t>
            </a:r>
            <a:r>
              <a:rPr lang="ru-RU" sz="1600" b="1" i="1" dirty="0" smtClean="0">
                <a:solidFill>
                  <a:srgbClr val="003399"/>
                </a:solidFill>
                <a:latin typeface="Calibri" pitchFamily="34" charset="0"/>
                <a:ea typeface="Times New Roman"/>
                <a:cs typeface="Calibri" pitchFamily="34" charset="0"/>
              </a:rPr>
              <a:t> </a:t>
            </a:r>
            <a:r>
              <a:rPr lang="ru-RU" sz="1600" b="1" i="1" dirty="0">
                <a:solidFill>
                  <a:srgbClr val="003399"/>
                </a:solidFill>
                <a:latin typeface="Calibri" pitchFamily="34" charset="0"/>
                <a:ea typeface="Times New Roman"/>
                <a:cs typeface="Calibri" pitchFamily="34" charset="0"/>
              </a:rPr>
              <a:t>56 % </a:t>
            </a:r>
            <a:r>
              <a:rPr lang="ru-RU" sz="1600" b="1" i="1" dirty="0" err="1">
                <a:solidFill>
                  <a:srgbClr val="003399"/>
                </a:solidFill>
                <a:latin typeface="Calibri" pitchFamily="34" charset="0"/>
                <a:ea typeface="Times New Roman"/>
                <a:cs typeface="Calibri" pitchFamily="34" charset="0"/>
              </a:rPr>
              <a:t>of</a:t>
            </a:r>
            <a:r>
              <a:rPr lang="ru-RU" sz="1600" b="1" i="1" dirty="0">
                <a:solidFill>
                  <a:srgbClr val="003399"/>
                </a:solidFill>
                <a:latin typeface="Calibri" pitchFamily="34" charset="0"/>
                <a:ea typeface="Times New Roman"/>
                <a:cs typeface="Calibri" pitchFamily="34" charset="0"/>
              </a:rPr>
              <a:t> </a:t>
            </a:r>
            <a:r>
              <a:rPr lang="en-US" sz="1600" b="1" i="1" dirty="0" smtClean="0">
                <a:solidFill>
                  <a:srgbClr val="003399"/>
                </a:solidFill>
                <a:latin typeface="Calibri" pitchFamily="34" charset="0"/>
                <a:ea typeface="Times New Roman"/>
                <a:cs typeface="Calibri" pitchFamily="34" charset="0"/>
              </a:rPr>
              <a:t> land area </a:t>
            </a:r>
            <a:r>
              <a:rPr lang="ru-RU" sz="1600" b="1" i="1" dirty="0" err="1" smtClean="0">
                <a:solidFill>
                  <a:srgbClr val="003399"/>
                </a:solidFill>
                <a:latin typeface="Calibri" pitchFamily="34" charset="0"/>
                <a:ea typeface="Times New Roman"/>
                <a:cs typeface="Calibri" pitchFamily="34" charset="0"/>
              </a:rPr>
              <a:t>is</a:t>
            </a:r>
            <a:r>
              <a:rPr lang="en-US" sz="1600" b="1" i="1" dirty="0" smtClean="0">
                <a:solidFill>
                  <a:srgbClr val="003399"/>
                </a:solidFill>
                <a:latin typeface="Calibri" pitchFamily="34" charset="0"/>
                <a:ea typeface="Times New Roman"/>
                <a:cs typeface="Calibri" pitchFamily="34" charset="0"/>
              </a:rPr>
              <a:t> affected</a:t>
            </a:r>
            <a:r>
              <a:rPr lang="ru-RU" sz="1600" b="1" i="1" dirty="0" smtClean="0">
                <a:solidFill>
                  <a:srgbClr val="003399"/>
                </a:solidFill>
                <a:latin typeface="Calibri" pitchFamily="34" charset="0"/>
                <a:ea typeface="Times New Roman"/>
                <a:cs typeface="Calibri" pitchFamily="34" charset="0"/>
              </a:rPr>
              <a:t> </a:t>
            </a:r>
            <a:r>
              <a:rPr lang="ru-RU" sz="1600" b="1" i="1" dirty="0" err="1">
                <a:solidFill>
                  <a:srgbClr val="003399"/>
                </a:solidFill>
                <a:latin typeface="Calibri" pitchFamily="34" charset="0"/>
                <a:ea typeface="Times New Roman"/>
                <a:cs typeface="Calibri" pitchFamily="34" charset="0"/>
              </a:rPr>
              <a:t>by</a:t>
            </a:r>
            <a:r>
              <a:rPr lang="ru-RU" sz="1600" b="1" i="1" dirty="0">
                <a:solidFill>
                  <a:srgbClr val="003399"/>
                </a:solidFill>
                <a:latin typeface="Calibri" pitchFamily="34" charset="0"/>
                <a:ea typeface="Times New Roman"/>
                <a:cs typeface="Calibri" pitchFamily="34" charset="0"/>
              </a:rPr>
              <a:t> </a:t>
            </a:r>
            <a:r>
              <a:rPr lang="ru-RU" sz="1600" b="1" i="1" dirty="0" err="1">
                <a:solidFill>
                  <a:srgbClr val="003399"/>
                </a:solidFill>
                <a:latin typeface="Calibri" pitchFamily="34" charset="0"/>
                <a:ea typeface="Times New Roman"/>
                <a:cs typeface="Calibri" pitchFamily="34" charset="0"/>
              </a:rPr>
              <a:t>wind</a:t>
            </a:r>
            <a:r>
              <a:rPr lang="ru-RU" sz="1600" b="1" i="1" dirty="0">
                <a:solidFill>
                  <a:srgbClr val="003399"/>
                </a:solidFill>
                <a:latin typeface="Calibri" pitchFamily="34" charset="0"/>
                <a:ea typeface="Times New Roman"/>
                <a:cs typeface="Calibri" pitchFamily="34" charset="0"/>
              </a:rPr>
              <a:t> </a:t>
            </a:r>
            <a:r>
              <a:rPr lang="ru-RU" sz="1600" b="1" i="1" dirty="0" err="1" smtClean="0">
                <a:solidFill>
                  <a:srgbClr val="003399"/>
                </a:solidFill>
                <a:latin typeface="Calibri" pitchFamily="34" charset="0"/>
                <a:ea typeface="Times New Roman"/>
                <a:cs typeface="Calibri" pitchFamily="34" charset="0"/>
              </a:rPr>
              <a:t>erosion</a:t>
            </a:r>
            <a:r>
              <a:rPr lang="en-US" sz="1600" b="1" i="1" dirty="0" smtClean="0">
                <a:solidFill>
                  <a:srgbClr val="003399"/>
                </a:solidFill>
                <a:latin typeface="Calibri" pitchFamily="34" charset="0"/>
                <a:ea typeface="Times New Roman"/>
                <a:cs typeface="Calibri" pitchFamily="34" charset="0"/>
              </a:rPr>
              <a:t>. </a:t>
            </a:r>
          </a:p>
          <a:p>
            <a:pPr marL="285750" indent="-285750" algn="just">
              <a:buFont typeface="Wingdings" pitchFamily="2" charset="2"/>
              <a:buChar char="ü"/>
            </a:pPr>
            <a:r>
              <a:rPr lang="en-GB" sz="1600" b="1" i="1" dirty="0" smtClean="0">
                <a:solidFill>
                  <a:srgbClr val="003399"/>
                </a:solidFill>
                <a:latin typeface="Calibri" pitchFamily="34" charset="0"/>
                <a:ea typeface="Times New Roman"/>
                <a:cs typeface="Calibri" pitchFamily="34" charset="0"/>
              </a:rPr>
              <a:t>Practically </a:t>
            </a:r>
            <a:r>
              <a:rPr lang="en-GB" sz="1600" b="1" i="1" dirty="0">
                <a:solidFill>
                  <a:srgbClr val="003399"/>
                </a:solidFill>
                <a:latin typeface="Calibri" pitchFamily="34" charset="0"/>
                <a:ea typeface="Times New Roman"/>
                <a:cs typeface="Calibri" pitchFamily="34" charset="0"/>
              </a:rPr>
              <a:t>all the country’s ecosystems have undergone significant changes.</a:t>
            </a:r>
            <a:endParaRPr lang="en-GB" sz="1600" b="1" i="1" dirty="0">
              <a:solidFill>
                <a:srgbClr val="003399"/>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268760"/>
            <a:ext cx="8784976" cy="1063689"/>
          </a:xfrm>
          <a:prstGeom prst="rect">
            <a:avLst/>
          </a:prstGeom>
        </p:spPr>
        <p:txBody>
          <a:bodyPr wrap="square">
            <a:spAutoFit/>
          </a:bodyPr>
          <a:lstStyle/>
          <a:p>
            <a:pPr marL="72000">
              <a:lnSpc>
                <a:spcPct val="107000"/>
              </a:lnSpc>
              <a:spcAft>
                <a:spcPts val="0"/>
              </a:spcAft>
            </a:pPr>
            <a:r>
              <a:rPr lang="en-US" sz="1600" b="1" dirty="0" smtClean="0">
                <a:solidFill>
                  <a:srgbClr val="002060"/>
                </a:solidFill>
                <a:latin typeface="+mn-lt"/>
              </a:rPr>
              <a:t>Biophysical indicators</a:t>
            </a:r>
            <a:r>
              <a:rPr lang="en-US" sz="1400" dirty="0" smtClean="0">
                <a:latin typeface="+mn-lt"/>
              </a:rPr>
              <a:t>:</a:t>
            </a:r>
            <a:r>
              <a:rPr lang="en-US" sz="1400" i="1" dirty="0" smtClean="0">
                <a:latin typeface="+mn-lt"/>
              </a:rPr>
              <a:t> slope, soil type, P/ temperature, length growing system, altitude  (DEM/terrain)</a:t>
            </a:r>
            <a:endParaRPr lang="ru-RU" sz="1400" i="1" dirty="0" smtClean="0">
              <a:latin typeface="+mn-lt"/>
            </a:endParaRPr>
          </a:p>
          <a:p>
            <a:pPr lvl="0"/>
            <a:r>
              <a:rPr lang="en-US" sz="1600" b="1" i="1" dirty="0" smtClean="0">
                <a:solidFill>
                  <a:srgbClr val="002060"/>
                </a:solidFill>
                <a:latin typeface="+mn-lt"/>
              </a:rPr>
              <a:t>  </a:t>
            </a:r>
            <a:r>
              <a:rPr lang="en-US" sz="1600" b="1" dirty="0" smtClean="0">
                <a:solidFill>
                  <a:srgbClr val="002060"/>
                </a:solidFill>
                <a:latin typeface="+mn-lt"/>
              </a:rPr>
              <a:t>Land use attributes</a:t>
            </a:r>
            <a:r>
              <a:rPr lang="en-US" sz="1600" dirty="0" smtClean="0">
                <a:latin typeface="+mn-lt"/>
              </a:rPr>
              <a:t>:  </a:t>
            </a:r>
            <a:r>
              <a:rPr lang="en-US" sz="1400" dirty="0" smtClean="0">
                <a:latin typeface="+mn-lt"/>
              </a:rPr>
              <a:t>dominant crop type, livestock type density, irrigation  type/ scale, 	farming system, 			management index</a:t>
            </a:r>
            <a:endParaRPr lang="en-US" sz="1400" i="1" dirty="0" smtClean="0">
              <a:latin typeface="+mn-lt"/>
            </a:endParaRPr>
          </a:p>
          <a:p>
            <a:pPr lvl="0"/>
            <a:r>
              <a:rPr lang="en-US" sz="1600" b="1" i="1" dirty="0" smtClean="0">
                <a:solidFill>
                  <a:srgbClr val="002060"/>
                </a:solidFill>
                <a:latin typeface="+mn-lt"/>
              </a:rPr>
              <a:t>  </a:t>
            </a:r>
            <a:r>
              <a:rPr lang="en-US" sz="1600" b="1" dirty="0" smtClean="0">
                <a:solidFill>
                  <a:srgbClr val="002060"/>
                </a:solidFill>
                <a:latin typeface="+mn-lt"/>
              </a:rPr>
              <a:t>Socio-economic </a:t>
            </a:r>
            <a:r>
              <a:rPr lang="en-US" sz="1400" dirty="0" smtClean="0">
                <a:latin typeface="+mn-lt"/>
              </a:rPr>
              <a:t>:   </a:t>
            </a:r>
            <a:r>
              <a:rPr lang="en-US" sz="1400" i="1" dirty="0" smtClean="0">
                <a:latin typeface="+mn-lt"/>
              </a:rPr>
              <a:t>population density,  farmer income , poverty, infrastructure, protected, urban/ rural</a:t>
            </a:r>
            <a:endParaRPr lang="ru-RU" sz="1400" i="1" dirty="0" smtClean="0">
              <a:latin typeface="+mn-lt"/>
            </a:endParaRPr>
          </a:p>
        </p:txBody>
      </p:sp>
      <p:sp>
        <p:nvSpPr>
          <p:cNvPr id="4" name="1 Título"/>
          <p:cNvSpPr txBox="1">
            <a:spLocks/>
          </p:cNvSpPr>
          <p:nvPr/>
        </p:nvSpPr>
        <p:spPr>
          <a:xfrm>
            <a:off x="1800200" y="260648"/>
            <a:ext cx="7236296" cy="432048"/>
          </a:xfrm>
          <a:prstGeom prst="rect">
            <a:avLst/>
          </a:prstGeom>
        </p:spPr>
        <p:txBody>
          <a:bodyPr/>
          <a:lst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gn="ctr"/>
            <a:r>
              <a:rPr lang="es-EC" sz="2400" kern="0" dirty="0" smtClean="0">
                <a:solidFill>
                  <a:srgbClr val="C89800"/>
                </a:solidFill>
              </a:rPr>
              <a:t>Module 3. </a:t>
            </a:r>
            <a:r>
              <a:rPr lang="es-EC" sz="2400" kern="0" dirty="0" err="1" smtClean="0">
                <a:solidFill>
                  <a:srgbClr val="C89800"/>
                </a:solidFill>
              </a:rPr>
              <a:t>Selection</a:t>
            </a:r>
            <a:r>
              <a:rPr lang="es-EC" sz="2400" kern="0" dirty="0" smtClean="0">
                <a:solidFill>
                  <a:srgbClr val="C89800"/>
                </a:solidFill>
              </a:rPr>
              <a:t> of </a:t>
            </a:r>
            <a:r>
              <a:rPr lang="es-EC" sz="2400" kern="0" dirty="0" err="1" smtClean="0">
                <a:solidFill>
                  <a:srgbClr val="C89800"/>
                </a:solidFill>
              </a:rPr>
              <a:t>priority</a:t>
            </a:r>
            <a:r>
              <a:rPr lang="es-EC" sz="2400" kern="0" dirty="0" smtClean="0">
                <a:solidFill>
                  <a:srgbClr val="C89800"/>
                </a:solidFill>
              </a:rPr>
              <a:t> </a:t>
            </a:r>
            <a:r>
              <a:rPr lang="es-EC" sz="2400" kern="0" dirty="0" err="1" smtClean="0">
                <a:solidFill>
                  <a:srgbClr val="C89800"/>
                </a:solidFill>
              </a:rPr>
              <a:t>landscapes</a:t>
            </a:r>
            <a:r>
              <a:rPr lang="es-EC" sz="2400" kern="0" dirty="0" smtClean="0">
                <a:solidFill>
                  <a:srgbClr val="C89800"/>
                </a:solidFill>
              </a:rPr>
              <a:t>  </a:t>
            </a:r>
          </a:p>
        </p:txBody>
      </p:sp>
      <p:sp>
        <p:nvSpPr>
          <p:cNvPr id="5" name="Прямоугольник 4"/>
          <p:cNvSpPr/>
          <p:nvPr/>
        </p:nvSpPr>
        <p:spPr>
          <a:xfrm>
            <a:off x="611560" y="2492896"/>
            <a:ext cx="3528392" cy="397738"/>
          </a:xfrm>
          <a:prstGeom prst="rect">
            <a:avLst/>
          </a:prstGeom>
        </p:spPr>
        <p:txBody>
          <a:bodyPr wrap="square">
            <a:spAutoFit/>
          </a:bodyPr>
          <a:lstStyle/>
          <a:p>
            <a:pPr marL="72000" lvl="1">
              <a:lnSpc>
                <a:spcPct val="107000"/>
              </a:lnSpc>
              <a:spcAft>
                <a:spcPts val="0"/>
              </a:spcAft>
            </a:pPr>
            <a:r>
              <a:rPr lang="en-US" sz="2000" b="1" dirty="0" smtClean="0">
                <a:solidFill>
                  <a:srgbClr val="002060"/>
                </a:solidFill>
                <a:effectLst>
                  <a:outerShdw blurRad="38100" dist="38100" dir="2700000" algn="tl">
                    <a:srgbClr val="000000">
                      <a:alpha val="43137"/>
                    </a:srgbClr>
                  </a:outerShdw>
                </a:effectLst>
                <a:latin typeface="+mn-lt"/>
                <a:ea typeface="Calibri" panose="020F0502020204030204" pitchFamily="34" charset="0"/>
                <a:cs typeface="Times New Roman" pitchFamily="18" charset="0"/>
              </a:rPr>
              <a:t>Selected  Landscapes</a:t>
            </a:r>
            <a:endParaRPr lang="en-GB" sz="2000" dirty="0">
              <a:solidFill>
                <a:srgbClr val="002060"/>
              </a:solidFill>
              <a:effectLst>
                <a:outerShdw blurRad="38100" dist="38100" dir="2700000" algn="tl">
                  <a:srgbClr val="000000">
                    <a:alpha val="43137"/>
                  </a:srgbClr>
                </a:outerShdw>
              </a:effectLst>
              <a:latin typeface="+mn-lt"/>
              <a:ea typeface="Calibri" panose="020F0502020204030204" pitchFamily="34" charset="0"/>
              <a:cs typeface="Times New Roman" pitchFamily="18" charset="0"/>
            </a:endParaRPr>
          </a:p>
        </p:txBody>
      </p:sp>
      <p:sp>
        <p:nvSpPr>
          <p:cNvPr id="6" name="Прямоугольник 5"/>
          <p:cNvSpPr/>
          <p:nvPr/>
        </p:nvSpPr>
        <p:spPr>
          <a:xfrm>
            <a:off x="251520" y="2924944"/>
            <a:ext cx="8568952" cy="830997"/>
          </a:xfrm>
          <a:prstGeom prst="rect">
            <a:avLst/>
          </a:prstGeom>
          <a:solidFill>
            <a:schemeClr val="bg1"/>
          </a:solidFill>
        </p:spPr>
        <p:txBody>
          <a:bodyPr wrap="square">
            <a:spAutoFit/>
          </a:bodyPr>
          <a:lstStyle/>
          <a:p>
            <a:pPr>
              <a:buFontTx/>
              <a:buChar char="-"/>
            </a:pPr>
            <a:r>
              <a:rPr lang="en-US" sz="1600" i="1" dirty="0">
                <a:latin typeface="+mn-lt"/>
                <a:ea typeface="Calibri"/>
                <a:cs typeface="Times New Roman"/>
              </a:rPr>
              <a:t>Irrigated salt-affected landscapes in central semi-desert  province (Djizak region)</a:t>
            </a:r>
            <a:endParaRPr lang="ru-RU" sz="1600" i="1" dirty="0">
              <a:latin typeface="+mn-lt"/>
            </a:endParaRPr>
          </a:p>
          <a:p>
            <a:pPr>
              <a:buFontTx/>
              <a:buChar char="-"/>
            </a:pPr>
            <a:r>
              <a:rPr lang="en-US" sz="1600" i="1" dirty="0" smtClean="0">
                <a:latin typeface="+mn-lt"/>
              </a:rPr>
              <a:t>Rainfed  drought-prone landscapes in the southern semi-desert zone  (Kashkadarya region);</a:t>
            </a:r>
            <a:r>
              <a:rPr lang="en-US" sz="1600" i="1" dirty="0" smtClean="0">
                <a:latin typeface="+mn-lt"/>
                <a:ea typeface="Calibri"/>
                <a:cs typeface="Times New Roman"/>
              </a:rPr>
              <a:t> </a:t>
            </a:r>
          </a:p>
          <a:p>
            <a:pPr>
              <a:buFontTx/>
              <a:buChar char="-"/>
            </a:pPr>
            <a:r>
              <a:rPr lang="en-US" sz="1600" i="1" dirty="0" smtClean="0">
                <a:latin typeface="+mn-lt"/>
                <a:ea typeface="Calibri"/>
                <a:cs typeface="Times New Roman"/>
              </a:rPr>
              <a:t> </a:t>
            </a:r>
            <a:endParaRPr lang="ru-RU" sz="1600" i="1" dirty="0">
              <a:latin typeface="+mn-lt"/>
            </a:endParaRPr>
          </a:p>
        </p:txBody>
      </p:sp>
      <p:graphicFrame>
        <p:nvGraphicFramePr>
          <p:cNvPr id="8" name="Таблица 7"/>
          <p:cNvGraphicFramePr>
            <a:graphicFrameLocks noGrp="1"/>
          </p:cNvGraphicFramePr>
          <p:nvPr>
            <p:extLst>
              <p:ext uri="{D42A27DB-BD31-4B8C-83A1-F6EECF244321}">
                <p14:modId xmlns:p14="http://schemas.microsoft.com/office/powerpoint/2010/main" val="678182598"/>
              </p:ext>
            </p:extLst>
          </p:nvPr>
        </p:nvGraphicFramePr>
        <p:xfrm>
          <a:off x="539552" y="3645025"/>
          <a:ext cx="8208912" cy="2337800"/>
        </p:xfrm>
        <a:graphic>
          <a:graphicData uri="http://schemas.openxmlformats.org/drawingml/2006/table">
            <a:tbl>
              <a:tblPr/>
              <a:tblGrid>
                <a:gridCol w="576064">
                  <a:extLst>
                    <a:ext uri="{9D8B030D-6E8A-4147-A177-3AD203B41FA5}">
                      <a16:colId xmlns:a16="http://schemas.microsoft.com/office/drawing/2014/main" val="20000"/>
                    </a:ext>
                  </a:extLst>
                </a:gridCol>
                <a:gridCol w="1684152">
                  <a:extLst>
                    <a:ext uri="{9D8B030D-6E8A-4147-A177-3AD203B41FA5}">
                      <a16:colId xmlns:a16="http://schemas.microsoft.com/office/drawing/2014/main" val="20001"/>
                    </a:ext>
                  </a:extLst>
                </a:gridCol>
                <a:gridCol w="1207160">
                  <a:extLst>
                    <a:ext uri="{9D8B030D-6E8A-4147-A177-3AD203B41FA5}">
                      <a16:colId xmlns:a16="http://schemas.microsoft.com/office/drawing/2014/main" val="20002"/>
                    </a:ext>
                  </a:extLst>
                </a:gridCol>
                <a:gridCol w="1423802">
                  <a:extLst>
                    <a:ext uri="{9D8B030D-6E8A-4147-A177-3AD203B41FA5}">
                      <a16:colId xmlns:a16="http://schemas.microsoft.com/office/drawing/2014/main" val="20003"/>
                    </a:ext>
                  </a:extLst>
                </a:gridCol>
                <a:gridCol w="873264">
                  <a:extLst>
                    <a:ext uri="{9D8B030D-6E8A-4147-A177-3AD203B41FA5}">
                      <a16:colId xmlns:a16="http://schemas.microsoft.com/office/drawing/2014/main" val="20004"/>
                    </a:ext>
                  </a:extLst>
                </a:gridCol>
                <a:gridCol w="1175822">
                  <a:extLst>
                    <a:ext uri="{9D8B030D-6E8A-4147-A177-3AD203B41FA5}">
                      <a16:colId xmlns:a16="http://schemas.microsoft.com/office/drawing/2014/main" val="20005"/>
                    </a:ext>
                  </a:extLst>
                </a:gridCol>
                <a:gridCol w="1268648">
                  <a:extLst>
                    <a:ext uri="{9D8B030D-6E8A-4147-A177-3AD203B41FA5}">
                      <a16:colId xmlns:a16="http://schemas.microsoft.com/office/drawing/2014/main" val="20006"/>
                    </a:ext>
                  </a:extLst>
                </a:gridCol>
              </a:tblGrid>
              <a:tr h="288032">
                <a:tc rowSpan="2">
                  <a:txBody>
                    <a:bodyPr/>
                    <a:lstStyle/>
                    <a:p>
                      <a:pPr algn="ctr">
                        <a:lnSpc>
                          <a:spcPct val="115000"/>
                        </a:lnSpc>
                        <a:spcAft>
                          <a:spcPts val="0"/>
                        </a:spcAft>
                      </a:pPr>
                      <a:r>
                        <a:rPr lang="en-US" sz="1200" b="1" dirty="0">
                          <a:solidFill>
                            <a:srgbClr val="000000"/>
                          </a:solidFill>
                          <a:latin typeface="Calibri"/>
                          <a:ea typeface="Times New Roman"/>
                          <a:cs typeface="Calibri"/>
                        </a:rPr>
                        <a:t>№№</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15000"/>
                        </a:lnSpc>
                        <a:spcAft>
                          <a:spcPts val="0"/>
                        </a:spcAft>
                      </a:pPr>
                      <a:r>
                        <a:rPr lang="en-US" sz="1200" b="1" dirty="0" err="1">
                          <a:solidFill>
                            <a:srgbClr val="000000"/>
                          </a:solidFill>
                          <a:latin typeface="Calibri"/>
                          <a:ea typeface="Times New Roman"/>
                          <a:cs typeface="Calibri"/>
                        </a:rPr>
                        <a:t>Agroclimatic</a:t>
                      </a:r>
                      <a:r>
                        <a:rPr lang="en-US" sz="1200" b="1" dirty="0">
                          <a:solidFill>
                            <a:srgbClr val="000000"/>
                          </a:solidFill>
                          <a:latin typeface="Calibri"/>
                          <a:ea typeface="Times New Roman"/>
                          <a:cs typeface="Calibri"/>
                        </a:rPr>
                        <a:t> province</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15000"/>
                        </a:lnSpc>
                        <a:spcAft>
                          <a:spcPts val="0"/>
                        </a:spcAft>
                      </a:pPr>
                      <a:r>
                        <a:rPr lang="en-US" sz="1200" b="1" dirty="0">
                          <a:solidFill>
                            <a:srgbClr val="000000"/>
                          </a:solidFill>
                          <a:latin typeface="Calibri"/>
                          <a:ea typeface="Times New Roman"/>
                          <a:cs typeface="Calibri"/>
                        </a:rPr>
                        <a:t>Administrative district</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15000"/>
                        </a:lnSpc>
                        <a:spcAft>
                          <a:spcPts val="0"/>
                        </a:spcAft>
                      </a:pPr>
                      <a:r>
                        <a:rPr lang="en-US" sz="1200" b="1" dirty="0">
                          <a:solidFill>
                            <a:srgbClr val="000000"/>
                          </a:solidFill>
                          <a:latin typeface="Calibri"/>
                          <a:ea typeface="Times New Roman"/>
                          <a:cs typeface="Calibri"/>
                        </a:rPr>
                        <a:t>Land use  and soil types</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15000"/>
                        </a:lnSpc>
                        <a:spcAft>
                          <a:spcPts val="0"/>
                        </a:spcAft>
                      </a:pPr>
                      <a:r>
                        <a:rPr lang="en-US" sz="1200" b="1" dirty="0">
                          <a:solidFill>
                            <a:srgbClr val="000000"/>
                          </a:solidFill>
                          <a:latin typeface="Calibri"/>
                          <a:ea typeface="Times New Roman"/>
                          <a:cs typeface="Calibri"/>
                        </a:rPr>
                        <a:t>Total area</a:t>
                      </a:r>
                      <a:r>
                        <a:rPr lang="en-US" sz="1200" b="1" dirty="0" smtClean="0">
                          <a:solidFill>
                            <a:srgbClr val="000000"/>
                          </a:solidFill>
                          <a:latin typeface="Calibri"/>
                          <a:ea typeface="Times New Roman"/>
                          <a:cs typeface="Calibri"/>
                        </a:rPr>
                        <a:t>,  </a:t>
                      </a:r>
                      <a:r>
                        <a:rPr lang="en-US" sz="1200" b="1" dirty="0">
                          <a:solidFill>
                            <a:srgbClr val="000000"/>
                          </a:solidFill>
                          <a:latin typeface="Calibri"/>
                          <a:ea typeface="Times New Roman"/>
                          <a:cs typeface="Calibri"/>
                        </a:rPr>
                        <a:t>‘000 ha</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rowSpan="2">
                  <a:txBody>
                    <a:bodyPr/>
                    <a:lstStyle/>
                    <a:p>
                      <a:pPr algn="ctr">
                        <a:lnSpc>
                          <a:spcPct val="115000"/>
                        </a:lnSpc>
                        <a:spcAft>
                          <a:spcPts val="0"/>
                        </a:spcAft>
                      </a:pPr>
                      <a:r>
                        <a:rPr lang="en-US" sz="1200" b="1" dirty="0">
                          <a:solidFill>
                            <a:srgbClr val="000000"/>
                          </a:solidFill>
                          <a:latin typeface="Calibri"/>
                          <a:ea typeface="Times New Roman"/>
                          <a:cs typeface="Calibri"/>
                        </a:rPr>
                        <a:t>Main</a:t>
                      </a:r>
                      <a:endParaRPr lang="ru-RU" sz="1200" b="1" dirty="0">
                        <a:latin typeface="Calibri"/>
                        <a:ea typeface="Calibri"/>
                        <a:cs typeface="Times New Roman"/>
                      </a:endParaRPr>
                    </a:p>
                    <a:p>
                      <a:pPr algn="ctr">
                        <a:lnSpc>
                          <a:spcPct val="115000"/>
                        </a:lnSpc>
                        <a:spcAft>
                          <a:spcPts val="0"/>
                        </a:spcAft>
                      </a:pPr>
                      <a:r>
                        <a:rPr lang="en-US" sz="1200" b="1" dirty="0">
                          <a:solidFill>
                            <a:srgbClr val="000000"/>
                          </a:solidFill>
                          <a:latin typeface="Calibri"/>
                          <a:ea typeface="Times New Roman"/>
                          <a:cs typeface="Calibri"/>
                        </a:rPr>
                        <a:t>  LD </a:t>
                      </a:r>
                      <a:r>
                        <a:rPr lang="en-US" sz="1200" b="1" dirty="0" smtClean="0">
                          <a:solidFill>
                            <a:srgbClr val="000000"/>
                          </a:solidFill>
                          <a:latin typeface="Calibri"/>
                          <a:ea typeface="Times New Roman"/>
                          <a:cs typeface="Calibri"/>
                        </a:rPr>
                        <a:t> issues </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602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en-US" sz="1200" b="1" dirty="0">
                          <a:latin typeface="Calibri"/>
                          <a:ea typeface="Times New Roman"/>
                          <a:cs typeface="Calibri"/>
                        </a:rPr>
                        <a:t>Total</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1200" b="1" dirty="0">
                          <a:latin typeface="Calibri"/>
                          <a:ea typeface="Times New Roman"/>
                          <a:cs typeface="Calibri"/>
                        </a:rPr>
                        <a:t>Incl</a:t>
                      </a:r>
                      <a:r>
                        <a:rPr lang="en-US" sz="1200" b="1" dirty="0" smtClean="0">
                          <a:latin typeface="Calibri"/>
                          <a:ea typeface="Times New Roman"/>
                          <a:cs typeface="Calibri"/>
                        </a:rPr>
                        <a:t>.  </a:t>
                      </a:r>
                      <a:r>
                        <a:rPr lang="en-US" sz="1200" b="1" dirty="0">
                          <a:latin typeface="Calibri"/>
                          <a:ea typeface="Times New Roman"/>
                          <a:cs typeface="Calibri"/>
                        </a:rPr>
                        <a:t>irrigated</a:t>
                      </a:r>
                      <a:endParaRPr lang="ru-RU" sz="1200" b="1"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ru-RU"/>
                    </a:p>
                  </a:txBody>
                  <a:tcPr/>
                </a:tc>
                <a:extLst>
                  <a:ext uri="{0D108BD9-81ED-4DB2-BD59-A6C34878D82A}">
                    <a16:rowId xmlns:a16="http://schemas.microsoft.com/office/drawing/2014/main" val="10001"/>
                  </a:ext>
                </a:extLst>
              </a:tr>
              <a:tr h="916872">
                <a:tc>
                  <a:txBody>
                    <a:bodyPr/>
                    <a:lstStyle/>
                    <a:p>
                      <a:pPr algn="ctr">
                        <a:lnSpc>
                          <a:spcPct val="115000"/>
                        </a:lnSpc>
                        <a:spcAft>
                          <a:spcPts val="0"/>
                        </a:spcAft>
                      </a:pPr>
                      <a:r>
                        <a:rPr lang="en-US" sz="1400">
                          <a:solidFill>
                            <a:srgbClr val="000000"/>
                          </a:solidFill>
                          <a:latin typeface="Calibri"/>
                          <a:ea typeface="Times New Roman"/>
                          <a:cs typeface="Calibri"/>
                        </a:rPr>
                        <a:t>1</a:t>
                      </a:r>
                      <a:endParaRPr lang="ru-RU" sz="1400">
                        <a:latin typeface="Calibri"/>
                        <a:ea typeface="Calibri"/>
                        <a:cs typeface="Times New Roman"/>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1200" dirty="0">
                          <a:solidFill>
                            <a:srgbClr val="000000"/>
                          </a:solidFill>
                          <a:latin typeface="Calibri"/>
                          <a:ea typeface="Times New Roman"/>
                          <a:cs typeface="Calibri"/>
                        </a:rPr>
                        <a:t>Piedmont semi-desert  Central,</a:t>
                      </a:r>
                      <a:endParaRPr lang="ru-RU" sz="1200" dirty="0">
                        <a:latin typeface="Calibri"/>
                        <a:ea typeface="Calibri"/>
                        <a:cs typeface="Times New Roman"/>
                      </a:endParaRPr>
                    </a:p>
                    <a:p>
                      <a:pPr algn="just">
                        <a:lnSpc>
                          <a:spcPct val="115000"/>
                        </a:lnSpc>
                        <a:spcAft>
                          <a:spcPts val="0"/>
                        </a:spcAft>
                      </a:pPr>
                      <a:r>
                        <a:rPr lang="en-US" sz="1200" dirty="0" smtClean="0">
                          <a:solidFill>
                            <a:srgbClr val="000000"/>
                          </a:solidFill>
                          <a:latin typeface="Calibri"/>
                          <a:ea typeface="Times New Roman"/>
                          <a:cs typeface="Calibri"/>
                        </a:rPr>
                        <a:t>274 m </a:t>
                      </a:r>
                      <a:r>
                        <a:rPr lang="en-US" sz="1200" dirty="0" err="1">
                          <a:solidFill>
                            <a:srgbClr val="000000"/>
                          </a:solidFill>
                          <a:latin typeface="Calibri"/>
                          <a:ea typeface="Times New Roman"/>
                          <a:cs typeface="Calibri"/>
                        </a:rPr>
                        <a:t>asl</a:t>
                      </a:r>
                      <a:r>
                        <a:rPr lang="en-US" sz="1200" dirty="0">
                          <a:solidFill>
                            <a:srgbClr val="000000"/>
                          </a:solidFill>
                          <a:latin typeface="Calibri"/>
                          <a:ea typeface="Times New Roman"/>
                          <a:cs typeface="Calibri"/>
                        </a:rPr>
                        <a:t> </a:t>
                      </a:r>
                      <a:r>
                        <a:rPr lang="en-US" sz="1200" dirty="0" smtClean="0">
                          <a:solidFill>
                            <a:srgbClr val="000000"/>
                          </a:solidFill>
                          <a:latin typeface="Calibri"/>
                          <a:ea typeface="Times New Roman"/>
                          <a:cs typeface="Calibri"/>
                        </a:rPr>
                        <a:t>; P </a:t>
                      </a:r>
                      <a:r>
                        <a:rPr lang="en-US" sz="1200" dirty="0">
                          <a:solidFill>
                            <a:srgbClr val="000000"/>
                          </a:solidFill>
                          <a:latin typeface="Calibri"/>
                          <a:ea typeface="Times New Roman"/>
                          <a:cs typeface="Calibri"/>
                        </a:rPr>
                        <a:t>-370 </a:t>
                      </a:r>
                      <a:r>
                        <a:rPr lang="en-US" sz="1200" dirty="0" smtClean="0">
                          <a:solidFill>
                            <a:srgbClr val="000000"/>
                          </a:solidFill>
                          <a:latin typeface="Calibri"/>
                          <a:ea typeface="Times New Roman"/>
                          <a:cs typeface="Calibri"/>
                        </a:rPr>
                        <a:t>mm;</a:t>
                      </a:r>
                    </a:p>
                    <a:p>
                      <a:pPr algn="just">
                        <a:lnSpc>
                          <a:spcPct val="115000"/>
                        </a:lnSpc>
                        <a:spcAft>
                          <a:spcPts val="0"/>
                        </a:spcAft>
                      </a:pPr>
                      <a:r>
                        <a:rPr lang="en-US" sz="1200" dirty="0" smtClean="0">
                          <a:solidFill>
                            <a:srgbClr val="000000"/>
                          </a:solidFill>
                          <a:latin typeface="Calibri"/>
                          <a:ea typeface="Times New Roman"/>
                          <a:cs typeface="Calibri"/>
                        </a:rPr>
                        <a:t> t</a:t>
                      </a:r>
                      <a:r>
                        <a:rPr lang="en-US" sz="1200" baseline="30000" dirty="0" smtClean="0">
                          <a:solidFill>
                            <a:srgbClr val="000000"/>
                          </a:solidFill>
                          <a:latin typeface="Calibri"/>
                          <a:ea typeface="Times New Roman"/>
                          <a:cs typeface="Calibri"/>
                        </a:rPr>
                        <a:t>0</a:t>
                      </a:r>
                      <a:r>
                        <a:rPr lang="en-US" sz="1200" dirty="0" smtClean="0">
                          <a:solidFill>
                            <a:srgbClr val="000000"/>
                          </a:solidFill>
                          <a:latin typeface="Calibri"/>
                          <a:ea typeface="Times New Roman"/>
                          <a:cs typeface="Calibri"/>
                        </a:rPr>
                        <a:t>C </a:t>
                      </a:r>
                      <a:r>
                        <a:rPr lang="en-US" sz="1200" dirty="0">
                          <a:solidFill>
                            <a:srgbClr val="000000"/>
                          </a:solidFill>
                          <a:latin typeface="Calibri"/>
                          <a:ea typeface="Times New Roman"/>
                          <a:cs typeface="Calibri"/>
                        </a:rPr>
                        <a:t>annual - 15.6° C</a:t>
                      </a:r>
                      <a:endParaRPr lang="ru-RU" sz="12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dirty="0">
                          <a:solidFill>
                            <a:srgbClr val="000000"/>
                          </a:solidFill>
                          <a:latin typeface="Calibri"/>
                          <a:ea typeface="Times New Roman"/>
                          <a:cs typeface="Calibri"/>
                        </a:rPr>
                        <a:t>Zarbdar</a:t>
                      </a:r>
                      <a:r>
                        <a:rPr lang="en-US" sz="1200" dirty="0" smtClean="0">
                          <a:solidFill>
                            <a:srgbClr val="000000"/>
                          </a:solidFill>
                          <a:latin typeface="Calibri"/>
                          <a:ea typeface="Times New Roman"/>
                          <a:cs typeface="Calibri"/>
                        </a:rPr>
                        <a:t>,</a:t>
                      </a:r>
                      <a:endParaRPr lang="ru-RU" sz="1200" dirty="0">
                        <a:latin typeface="Calibri"/>
                        <a:ea typeface="Calibri"/>
                        <a:cs typeface="Times New Roman"/>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dirty="0">
                          <a:solidFill>
                            <a:srgbClr val="000000"/>
                          </a:solidFill>
                          <a:latin typeface="Calibri"/>
                          <a:ea typeface="Times New Roman"/>
                          <a:cs typeface="Calibri"/>
                        </a:rPr>
                        <a:t>Irrigated agriculture.  light </a:t>
                      </a:r>
                      <a:r>
                        <a:rPr lang="en-US" sz="1200" dirty="0" err="1">
                          <a:solidFill>
                            <a:srgbClr val="000000"/>
                          </a:solidFill>
                          <a:latin typeface="Calibri"/>
                          <a:ea typeface="Times New Roman"/>
                          <a:cs typeface="Calibri"/>
                        </a:rPr>
                        <a:t>sierozem</a:t>
                      </a:r>
                      <a:r>
                        <a:rPr lang="en-US" sz="1200" dirty="0">
                          <a:solidFill>
                            <a:srgbClr val="000000"/>
                          </a:solidFill>
                          <a:latin typeface="Calibri"/>
                          <a:ea typeface="Times New Roman"/>
                          <a:cs typeface="Calibri"/>
                        </a:rPr>
                        <a:t>,  irrigated meadow  salt affected soils  </a:t>
                      </a:r>
                      <a:endParaRPr lang="ru-RU" sz="1200" dirty="0">
                        <a:latin typeface="Calibri"/>
                        <a:ea typeface="Calibri"/>
                        <a:cs typeface="Times New Roman"/>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200" kern="1200" dirty="0">
                          <a:solidFill>
                            <a:srgbClr val="000000"/>
                          </a:solidFill>
                          <a:latin typeface="Calibri"/>
                          <a:ea typeface="Calibri"/>
                          <a:cs typeface="Calibri"/>
                        </a:rPr>
                        <a:t>50,7</a:t>
                      </a:r>
                      <a:endParaRPr lang="ru-RU" sz="12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ru-RU" sz="1200" kern="1200" dirty="0">
                          <a:solidFill>
                            <a:srgbClr val="000000"/>
                          </a:solidFill>
                          <a:latin typeface="Calibri"/>
                          <a:ea typeface="Calibri"/>
                          <a:cs typeface="Calibri"/>
                        </a:rPr>
                        <a:t>48,</a:t>
                      </a:r>
                      <a:r>
                        <a:rPr lang="en-US" sz="1200" kern="1200" dirty="0">
                          <a:solidFill>
                            <a:srgbClr val="000000"/>
                          </a:solidFill>
                          <a:latin typeface="Calibri"/>
                          <a:ea typeface="Calibri"/>
                          <a:cs typeface="Calibri"/>
                        </a:rPr>
                        <a:t>2</a:t>
                      </a:r>
                      <a:endParaRPr lang="ru-RU" sz="12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dirty="0">
                          <a:solidFill>
                            <a:srgbClr val="000000"/>
                          </a:solidFill>
                          <a:latin typeface="Calibri"/>
                          <a:ea typeface="Calibri"/>
                          <a:cs typeface="Times New Roman"/>
                        </a:rPr>
                        <a:t>About 73% of irrigated area is salt affected soils </a:t>
                      </a:r>
                      <a:endParaRPr lang="ru-RU" sz="1200" dirty="0">
                        <a:solidFill>
                          <a:srgbClr val="000000"/>
                        </a:solidFill>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16872">
                <a:tc>
                  <a:txBody>
                    <a:bodyPr/>
                    <a:lstStyle/>
                    <a:p>
                      <a:pPr algn="ctr">
                        <a:lnSpc>
                          <a:spcPct val="115000"/>
                        </a:lnSpc>
                        <a:spcAft>
                          <a:spcPts val="0"/>
                        </a:spcAft>
                      </a:pPr>
                      <a:r>
                        <a:rPr lang="en-US" sz="1400">
                          <a:solidFill>
                            <a:srgbClr val="000000"/>
                          </a:solidFill>
                          <a:latin typeface="Calibri"/>
                          <a:ea typeface="Times New Roman"/>
                          <a:cs typeface="Calibri"/>
                        </a:rPr>
                        <a:t>2</a:t>
                      </a:r>
                      <a:endParaRPr lang="ru-RU" sz="1400">
                        <a:latin typeface="Calibri"/>
                        <a:ea typeface="Calibri"/>
                        <a:cs typeface="Times New Roman"/>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1200" dirty="0">
                          <a:solidFill>
                            <a:srgbClr val="000000"/>
                          </a:solidFill>
                          <a:latin typeface="Calibri"/>
                          <a:ea typeface="Times New Roman"/>
                          <a:cs typeface="Calibri"/>
                        </a:rPr>
                        <a:t>Piedmont semi-desert  </a:t>
                      </a:r>
                      <a:r>
                        <a:rPr lang="en-US" sz="1200" dirty="0" smtClean="0">
                          <a:solidFill>
                            <a:srgbClr val="000000"/>
                          </a:solidFill>
                          <a:latin typeface="Calibri"/>
                          <a:ea typeface="Times New Roman"/>
                          <a:cs typeface="Calibri"/>
                        </a:rPr>
                        <a:t>Central, 520 m </a:t>
                      </a:r>
                      <a:r>
                        <a:rPr lang="en-US" sz="1200" dirty="0" err="1">
                          <a:solidFill>
                            <a:srgbClr val="000000"/>
                          </a:solidFill>
                          <a:latin typeface="Calibri"/>
                          <a:ea typeface="Times New Roman"/>
                          <a:cs typeface="Calibri"/>
                        </a:rPr>
                        <a:t>asl</a:t>
                      </a:r>
                      <a:endParaRPr lang="ru-RU" sz="1200" dirty="0">
                        <a:latin typeface="Calibri"/>
                        <a:ea typeface="Calibri"/>
                        <a:cs typeface="Times New Roman"/>
                      </a:endParaRPr>
                    </a:p>
                    <a:p>
                      <a:pPr algn="just">
                        <a:lnSpc>
                          <a:spcPct val="115000"/>
                        </a:lnSpc>
                        <a:spcAft>
                          <a:spcPts val="0"/>
                        </a:spcAft>
                      </a:pPr>
                      <a:r>
                        <a:rPr lang="en-US" sz="1200" dirty="0">
                          <a:solidFill>
                            <a:srgbClr val="000000"/>
                          </a:solidFill>
                          <a:latin typeface="Calibri"/>
                          <a:ea typeface="Times New Roman"/>
                          <a:cs typeface="Calibri"/>
                        </a:rPr>
                        <a:t>P -327 </a:t>
                      </a:r>
                      <a:r>
                        <a:rPr lang="en-US" sz="1200" dirty="0" smtClean="0">
                          <a:solidFill>
                            <a:srgbClr val="000000"/>
                          </a:solidFill>
                          <a:latin typeface="Calibri"/>
                          <a:ea typeface="Times New Roman"/>
                          <a:cs typeface="Calibri"/>
                        </a:rPr>
                        <a:t>mm ; </a:t>
                      </a:r>
                      <a:endParaRPr lang="ru-RU" sz="1200" dirty="0">
                        <a:latin typeface="Calibri"/>
                        <a:ea typeface="Calibri"/>
                        <a:cs typeface="Times New Roman"/>
                      </a:endParaRPr>
                    </a:p>
                    <a:p>
                      <a:pPr algn="just">
                        <a:lnSpc>
                          <a:spcPct val="115000"/>
                        </a:lnSpc>
                        <a:spcAft>
                          <a:spcPts val="0"/>
                        </a:spcAft>
                      </a:pPr>
                      <a:r>
                        <a:rPr lang="en-US" sz="1200" dirty="0">
                          <a:solidFill>
                            <a:srgbClr val="000000"/>
                          </a:solidFill>
                          <a:latin typeface="Calibri"/>
                          <a:ea typeface="Times New Roman"/>
                          <a:cs typeface="Calibri"/>
                        </a:rPr>
                        <a:t>t</a:t>
                      </a:r>
                      <a:r>
                        <a:rPr lang="en-US" sz="1200" baseline="30000" dirty="0">
                          <a:solidFill>
                            <a:srgbClr val="000000"/>
                          </a:solidFill>
                          <a:latin typeface="Calibri"/>
                          <a:ea typeface="Times New Roman"/>
                          <a:cs typeface="Calibri"/>
                        </a:rPr>
                        <a:t>0</a:t>
                      </a:r>
                      <a:r>
                        <a:rPr lang="en-US" sz="1200" dirty="0">
                          <a:solidFill>
                            <a:srgbClr val="000000"/>
                          </a:solidFill>
                          <a:latin typeface="Calibri"/>
                          <a:ea typeface="Times New Roman"/>
                          <a:cs typeface="Calibri"/>
                        </a:rPr>
                        <a:t>C annual - 15.5° C</a:t>
                      </a:r>
                      <a:endParaRPr lang="ru-RU" sz="12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dirty="0" err="1" smtClean="0">
                          <a:solidFill>
                            <a:srgbClr val="000000"/>
                          </a:solidFill>
                          <a:latin typeface="Calibri"/>
                          <a:ea typeface="Times New Roman"/>
                          <a:cs typeface="Calibri"/>
                        </a:rPr>
                        <a:t>Kamashi</a:t>
                      </a:r>
                      <a:endParaRPr lang="ru-RU" sz="1200" dirty="0">
                        <a:latin typeface="Calibri"/>
                        <a:ea typeface="Calibri"/>
                        <a:cs typeface="Times New Roman"/>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dirty="0">
                          <a:solidFill>
                            <a:srgbClr val="000000"/>
                          </a:solidFill>
                          <a:latin typeface="Calibri"/>
                          <a:ea typeface="Times New Roman"/>
                          <a:cs typeface="Calibri"/>
                        </a:rPr>
                        <a:t>Rainfed  agriculture typical </a:t>
                      </a:r>
                      <a:r>
                        <a:rPr lang="en-US" sz="1200" dirty="0" err="1">
                          <a:solidFill>
                            <a:srgbClr val="000000"/>
                          </a:solidFill>
                          <a:latin typeface="Calibri"/>
                          <a:ea typeface="Times New Roman"/>
                          <a:cs typeface="Calibri"/>
                        </a:rPr>
                        <a:t>sierozem</a:t>
                      </a:r>
                      <a:r>
                        <a:rPr lang="en-US" sz="1200" dirty="0">
                          <a:solidFill>
                            <a:srgbClr val="000000"/>
                          </a:solidFill>
                          <a:latin typeface="Calibri"/>
                          <a:ea typeface="Times New Roman"/>
                          <a:cs typeface="Calibri"/>
                        </a:rPr>
                        <a:t>, eroded  and fertility decline soils</a:t>
                      </a:r>
                      <a:endParaRPr lang="ru-RU" sz="1200" dirty="0">
                        <a:latin typeface="Calibri"/>
                        <a:ea typeface="Calibri"/>
                        <a:cs typeface="Times New Roman"/>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kern="1200" dirty="0">
                          <a:solidFill>
                            <a:srgbClr val="000000"/>
                          </a:solidFill>
                          <a:latin typeface="Calibri"/>
                          <a:ea typeface="Times New Roman"/>
                          <a:cs typeface="Times New Roman"/>
                        </a:rPr>
                        <a:t>245,7</a:t>
                      </a:r>
                      <a:r>
                        <a:rPr lang="en-US" sz="1200" kern="1200" dirty="0">
                          <a:solidFill>
                            <a:srgbClr val="000000"/>
                          </a:solidFill>
                          <a:latin typeface="Calibri"/>
                          <a:ea typeface="Calibri"/>
                          <a:cs typeface="Times New Roman"/>
                        </a:rPr>
                        <a:t> </a:t>
                      </a:r>
                      <a:endParaRPr lang="ru-RU" sz="1200" dirty="0">
                        <a:latin typeface="Calibri"/>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kern="1200" dirty="0">
                          <a:solidFill>
                            <a:srgbClr val="000000"/>
                          </a:solidFill>
                          <a:latin typeface="Calibri"/>
                          <a:ea typeface="Times New Roman"/>
                          <a:cs typeface="Times New Roman"/>
                        </a:rPr>
                        <a:t>34,6</a:t>
                      </a:r>
                      <a:r>
                        <a:rPr lang="en-US" sz="1200" kern="1200" dirty="0">
                          <a:solidFill>
                            <a:srgbClr val="000000"/>
                          </a:solidFill>
                          <a:latin typeface="Calibri"/>
                          <a:ea typeface="Calibri"/>
                          <a:cs typeface="Times New Roman"/>
                        </a:rPr>
                        <a:t> </a:t>
                      </a:r>
                      <a:endParaRPr lang="ru-RU" sz="1200" dirty="0">
                        <a:latin typeface="Calibri"/>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200" dirty="0">
                          <a:solidFill>
                            <a:srgbClr val="000000"/>
                          </a:solidFill>
                          <a:latin typeface="Calibri"/>
                          <a:ea typeface="Times New Roman"/>
                          <a:cs typeface="Calibri"/>
                        </a:rPr>
                        <a:t>More than 45% of rainfed area is eroded soils </a:t>
                      </a:r>
                      <a:endParaRPr lang="ru-RU" sz="12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9" name="Прямоугольник 8"/>
          <p:cNvSpPr/>
          <p:nvPr/>
        </p:nvSpPr>
        <p:spPr>
          <a:xfrm>
            <a:off x="179512" y="836712"/>
            <a:ext cx="7128792" cy="421654"/>
          </a:xfrm>
          <a:prstGeom prst="rect">
            <a:avLst/>
          </a:prstGeom>
        </p:spPr>
        <p:txBody>
          <a:bodyPr wrap="square">
            <a:spAutoFit/>
          </a:bodyPr>
          <a:lstStyle/>
          <a:p>
            <a:pPr marL="457200">
              <a:lnSpc>
                <a:spcPct val="107000"/>
              </a:lnSpc>
              <a:spcAft>
                <a:spcPts val="0"/>
              </a:spcAft>
            </a:pPr>
            <a:r>
              <a:rPr lang="en-US" sz="2000" b="1" dirty="0" smtClean="0">
                <a:solidFill>
                  <a:srgbClr val="002060"/>
                </a:solidFill>
                <a:effectLst>
                  <a:outerShdw blurRad="38100" dist="38100" dir="2700000" algn="tl">
                    <a:srgbClr val="000000">
                      <a:alpha val="43137"/>
                    </a:srgbClr>
                  </a:outerShdw>
                </a:effectLst>
                <a:latin typeface="Times New Roman" pitchFamily="18" charset="0"/>
                <a:ea typeface="Calibri" panose="020F0502020204030204" pitchFamily="34" charset="0"/>
                <a:cs typeface="Times New Roman" pitchFamily="18" charset="0"/>
              </a:rPr>
              <a:t>Criteria used for the selection of the landscapes</a:t>
            </a:r>
            <a:endParaRPr lang="ru-RU"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83324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Другая 6">
      <a:dk1>
        <a:sysClr val="windowText" lastClr="000000"/>
      </a:dk1>
      <a:lt1>
        <a:sysClr val="window" lastClr="FFFFFF"/>
      </a:lt1>
      <a:dk2>
        <a:srgbClr val="04617B"/>
      </a:dk2>
      <a:lt2>
        <a:srgbClr val="76D9E8"/>
      </a:lt2>
      <a:accent1>
        <a:srgbClr val="76D9E8"/>
      </a:accent1>
      <a:accent2>
        <a:srgbClr val="002060"/>
      </a:accent2>
      <a:accent3>
        <a:srgbClr val="0BD0D9"/>
      </a:accent3>
      <a:accent4>
        <a:srgbClr val="10CF9B"/>
      </a:accent4>
      <a:accent5>
        <a:srgbClr val="7CCA62"/>
      </a:accent5>
      <a:accent6>
        <a:srgbClr val="CAE9C0"/>
      </a:accent6>
      <a:hlink>
        <a:srgbClr val="F49100"/>
      </a:hlink>
      <a:folHlink>
        <a:srgbClr val="85DFD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13459</TotalTime>
  <Words>2653</Words>
  <Application>Microsoft Office PowerPoint</Application>
  <PresentationFormat>On-screen Show (4:3)</PresentationFormat>
  <Paragraphs>356</Paragraphs>
  <Slides>26</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SimSun</vt:lpstr>
      <vt:lpstr>Arial</vt:lpstr>
      <vt:lpstr>Calibri</vt:lpstr>
      <vt:lpstr>Calibri Light</vt:lpstr>
      <vt:lpstr>Calibri-Bold</vt:lpstr>
      <vt:lpstr>Open Sans</vt:lpstr>
      <vt:lpstr>Tahoma</vt:lpstr>
      <vt:lpstr>Times New Roman</vt:lpstr>
      <vt:lpstr>Wingdings</vt:lpstr>
      <vt:lpstr>Default Design</vt:lpstr>
      <vt:lpstr>  Decision Support for Mainstreaming and Scaling up of  Sustainable Land Management   </vt:lpstr>
      <vt:lpstr>PowerPoint Presentation</vt:lpstr>
      <vt:lpstr> </vt:lpstr>
      <vt:lpstr>PowerPoint Presentation</vt:lpstr>
      <vt:lpstr>PowerPoint Presentation</vt:lpstr>
      <vt:lpstr>PowerPoint Presentation</vt:lpstr>
      <vt:lpstr>PowerPoint Presentation</vt:lpstr>
      <vt:lpstr>Module 2. National /subnational assessment   </vt:lpstr>
      <vt:lpstr>PowerPoint Presentation</vt:lpstr>
      <vt:lpstr>PowerPoint Presentation</vt:lpstr>
      <vt:lpstr>PowerPoint Presentation</vt:lpstr>
      <vt:lpstr>PowerPoint Presentation</vt:lpstr>
      <vt:lpstr>Module 4.  Local / landscape assessments  </vt:lpstr>
      <vt:lpstr>Soil Organic Carbon Map</vt:lpstr>
      <vt:lpstr>Development of SLM Options for planning and decision 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1. Mainstreaming strategy</vt:lpstr>
      <vt:lpstr>DS-SLM-UZB:  Successful Case Studies of the SLM scaling out in Uzbekistan</vt:lpstr>
      <vt:lpstr>DS-SLM-UZB:  Successful Case Studies of the SLM scaling out in Uzbekistan</vt:lpstr>
      <vt:lpstr>PowerPoint Presentation</vt:lpstr>
    </vt:vector>
  </TitlesOfParts>
  <Company>FAO of the 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Gault, Jean (NRL)</dc:creator>
  <cp:lastModifiedBy>Windows User</cp:lastModifiedBy>
  <cp:revision>656</cp:revision>
  <cp:lastPrinted>2014-05-07T15:25:38Z</cp:lastPrinted>
  <dcterms:created xsi:type="dcterms:W3CDTF">2010-05-23T14:06:43Z</dcterms:created>
  <dcterms:modified xsi:type="dcterms:W3CDTF">2018-04-25T08:35:50Z</dcterms:modified>
</cp:coreProperties>
</file>