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707" r:id="rId2"/>
    <p:sldId id="648" r:id="rId3"/>
    <p:sldId id="724" r:id="rId4"/>
    <p:sldId id="728" r:id="rId5"/>
    <p:sldId id="726" r:id="rId6"/>
    <p:sldId id="725" r:id="rId7"/>
    <p:sldId id="727" r:id="rId8"/>
    <p:sldId id="729" r:id="rId9"/>
    <p:sldId id="730" r:id="rId10"/>
    <p:sldId id="731" r:id="rId11"/>
    <p:sldId id="692" r:id="rId12"/>
    <p:sldId id="732" r:id="rId13"/>
    <p:sldId id="733" r:id="rId14"/>
    <p:sldId id="734" r:id="rId15"/>
    <p:sldId id="738" r:id="rId16"/>
    <p:sldId id="741" r:id="rId17"/>
    <p:sldId id="740" r:id="rId18"/>
    <p:sldId id="735" r:id="rId19"/>
    <p:sldId id="739" r:id="rId20"/>
    <p:sldId id="750" r:id="rId21"/>
    <p:sldId id="749" r:id="rId22"/>
    <p:sldId id="745" r:id="rId23"/>
    <p:sldId id="743" r:id="rId24"/>
    <p:sldId id="747" r:id="rId25"/>
    <p:sldId id="748" r:id="rId26"/>
    <p:sldId id="744" r:id="rId27"/>
    <p:sldId id="746" r:id="rId28"/>
    <p:sldId id="742" r:id="rId29"/>
  </p:sldIdLst>
  <p:sldSz cx="12192000" cy="6858000"/>
  <p:notesSz cx="7004050" cy="9223375"/>
  <p:defaultTextStyle>
    <a:defPPr>
      <a:defRPr lang="es-PA"/>
    </a:defPPr>
    <a:lvl1pPr marL="0" algn="l" defTabSz="9143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4" algn="l" defTabSz="9143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8" algn="l" defTabSz="9143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24" algn="l" defTabSz="9143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98" algn="l" defTabSz="9143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72" algn="l" defTabSz="9143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46" algn="l" defTabSz="9143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21" algn="l" defTabSz="9143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96" algn="l" defTabSz="9143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1A2E52"/>
    <a:srgbClr val="0C425A"/>
    <a:srgbClr val="5113ED"/>
    <a:srgbClr val="000000"/>
    <a:srgbClr val="F2F2F2"/>
    <a:srgbClr val="421C5E"/>
    <a:srgbClr val="FF6600"/>
    <a:srgbClr val="0E6C27"/>
    <a:srgbClr val="F8F8F8"/>
    <a:srgbClr val="FFFF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12" autoAdjust="0"/>
    <p:restoredTop sz="94086" autoAdjust="0"/>
  </p:normalViewPr>
  <p:slideViewPr>
    <p:cSldViewPr snapToGrid="0">
      <p:cViewPr>
        <p:scale>
          <a:sx n="57" d="100"/>
          <a:sy n="57" d="100"/>
        </p:scale>
        <p:origin x="-1164" y="-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8" d="100"/>
        <a:sy n="68" d="100"/>
      </p:scale>
      <p:origin x="0" y="-162"/>
    </p:cViewPr>
  </p:sorterViewPr>
  <p:notesViewPr>
    <p:cSldViewPr snapToGrid="0">
      <p:cViewPr varScale="1">
        <p:scale>
          <a:sx n="87" d="100"/>
          <a:sy n="87" d="100"/>
        </p:scale>
        <p:origin x="2988" y="8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11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67341" y="0"/>
            <a:ext cx="3035088" cy="4611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D434A0-51C9-4B11-BDB1-71D0099CD18B}" type="datetimeFigureOut">
              <a:rPr lang="es-PA" smtClean="0"/>
              <a:pPr/>
              <a:t>04/25/2018</a:t>
            </a:fld>
            <a:endParaRPr lang="es-PA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760605"/>
            <a:ext cx="3035088" cy="4611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67341" y="8760605"/>
            <a:ext cx="3035088" cy="4611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BD369-A630-4ED7-969D-2704648C8736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="" xmlns:p14="http://schemas.microsoft.com/office/powerpoint/2010/main" val="4030126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21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21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3B30E-2B48-4897-B616-47B20F2E4E4A}" type="datetimeFigureOut">
              <a:rPr lang="es-PA" smtClean="0"/>
              <a:pPr/>
              <a:t>04/25/2018</a:t>
            </a:fld>
            <a:endParaRPr lang="es-P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52525"/>
            <a:ext cx="5534025" cy="3113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05" y="4437973"/>
            <a:ext cx="5603240" cy="363306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1185"/>
            <a:ext cx="3035088" cy="4621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7341" y="8761185"/>
            <a:ext cx="3035088" cy="4621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B2E8A-E3D5-4096-8662-A30E96EC0424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="" xmlns:p14="http://schemas.microsoft.com/office/powerpoint/2010/main" val="44212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4" algn="l" defTabSz="9143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8" algn="l" defTabSz="9143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24" algn="l" defTabSz="9143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98" algn="l" defTabSz="9143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72" algn="l" defTabSz="9143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46" algn="l" defTabSz="9143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21" algn="l" defTabSz="9143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96" algn="l" defTabSz="9143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B2E8A-E3D5-4096-8662-A30E96EC0424}" type="slidenum">
              <a:rPr lang="es-PA" smtClean="0"/>
              <a:pPr/>
              <a:t>2</a:t>
            </a:fld>
            <a:endParaRPr lang="es-PA"/>
          </a:p>
        </p:txBody>
      </p:sp>
    </p:spTree>
    <p:extLst>
      <p:ext uri="{BB962C8B-B14F-4D97-AF65-F5344CB8AC3E}">
        <p14:creationId xmlns="" xmlns:p14="http://schemas.microsoft.com/office/powerpoint/2010/main" val="410177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B2E8A-E3D5-4096-8662-A30E96EC0424}" type="slidenum">
              <a:rPr lang="es-PA" smtClean="0"/>
              <a:pPr/>
              <a:t>28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xmlns="" val="410177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B2E8A-E3D5-4096-8662-A30E96EC0424}" type="slidenum">
              <a:rPr lang="es-PA" smtClean="0"/>
              <a:pPr/>
              <a:t>3</a:t>
            </a:fld>
            <a:endParaRPr lang="es-PA"/>
          </a:p>
        </p:txBody>
      </p:sp>
    </p:spTree>
    <p:extLst>
      <p:ext uri="{BB962C8B-B14F-4D97-AF65-F5344CB8AC3E}">
        <p14:creationId xmlns="" xmlns:p14="http://schemas.microsoft.com/office/powerpoint/2010/main" val="410177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B2E8A-E3D5-4096-8662-A30E96EC0424}" type="slidenum">
              <a:rPr lang="es-PA" smtClean="0"/>
              <a:pPr/>
              <a:t>4</a:t>
            </a:fld>
            <a:endParaRPr lang="es-PA"/>
          </a:p>
        </p:txBody>
      </p:sp>
    </p:spTree>
    <p:extLst>
      <p:ext uri="{BB962C8B-B14F-4D97-AF65-F5344CB8AC3E}">
        <p14:creationId xmlns="" xmlns:p14="http://schemas.microsoft.com/office/powerpoint/2010/main" val="410177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B2E8A-E3D5-4096-8662-A30E96EC0424}" type="slidenum">
              <a:rPr lang="es-PA" smtClean="0"/>
              <a:pPr/>
              <a:t>5</a:t>
            </a:fld>
            <a:endParaRPr lang="es-PA"/>
          </a:p>
        </p:txBody>
      </p:sp>
    </p:spTree>
    <p:extLst>
      <p:ext uri="{BB962C8B-B14F-4D97-AF65-F5344CB8AC3E}">
        <p14:creationId xmlns="" xmlns:p14="http://schemas.microsoft.com/office/powerpoint/2010/main" val="410177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B2E8A-E3D5-4096-8662-A30E96EC0424}" type="slidenum">
              <a:rPr lang="es-PA" smtClean="0"/>
              <a:pPr/>
              <a:t>6</a:t>
            </a:fld>
            <a:endParaRPr lang="es-PA"/>
          </a:p>
        </p:txBody>
      </p:sp>
    </p:spTree>
    <p:extLst>
      <p:ext uri="{BB962C8B-B14F-4D97-AF65-F5344CB8AC3E}">
        <p14:creationId xmlns="" xmlns:p14="http://schemas.microsoft.com/office/powerpoint/2010/main" val="410177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B2E8A-E3D5-4096-8662-A30E96EC0424}" type="slidenum">
              <a:rPr lang="es-PA" smtClean="0"/>
              <a:pPr/>
              <a:t>7</a:t>
            </a:fld>
            <a:endParaRPr lang="es-PA"/>
          </a:p>
        </p:txBody>
      </p:sp>
    </p:spTree>
    <p:extLst>
      <p:ext uri="{BB962C8B-B14F-4D97-AF65-F5344CB8AC3E}">
        <p14:creationId xmlns="" xmlns:p14="http://schemas.microsoft.com/office/powerpoint/2010/main" val="410177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B2E8A-E3D5-4096-8662-A30E96EC0424}" type="slidenum">
              <a:rPr lang="es-PA" smtClean="0"/>
              <a:pPr/>
              <a:t>8</a:t>
            </a:fld>
            <a:endParaRPr lang="es-PA"/>
          </a:p>
        </p:txBody>
      </p:sp>
    </p:spTree>
    <p:extLst>
      <p:ext uri="{BB962C8B-B14F-4D97-AF65-F5344CB8AC3E}">
        <p14:creationId xmlns="" xmlns:p14="http://schemas.microsoft.com/office/powerpoint/2010/main" val="410177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B2E8A-E3D5-4096-8662-A30E96EC0424}" type="slidenum">
              <a:rPr lang="es-PA" smtClean="0"/>
              <a:pPr/>
              <a:t>9</a:t>
            </a:fld>
            <a:endParaRPr lang="es-PA"/>
          </a:p>
        </p:txBody>
      </p:sp>
    </p:spTree>
    <p:extLst>
      <p:ext uri="{BB962C8B-B14F-4D97-AF65-F5344CB8AC3E}">
        <p14:creationId xmlns="" xmlns:p14="http://schemas.microsoft.com/office/powerpoint/2010/main" val="410177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B2E8A-E3D5-4096-8662-A30E96EC0424}" type="slidenum">
              <a:rPr lang="es-PA" smtClean="0"/>
              <a:pPr/>
              <a:t>10</a:t>
            </a:fld>
            <a:endParaRPr lang="es-PA"/>
          </a:p>
        </p:txBody>
      </p:sp>
    </p:spTree>
    <p:extLst>
      <p:ext uri="{BB962C8B-B14F-4D97-AF65-F5344CB8AC3E}">
        <p14:creationId xmlns="" xmlns:p14="http://schemas.microsoft.com/office/powerpoint/2010/main" val="410177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P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P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0A3C-0B71-47EE-9087-BAF8707DDBA3}" type="datetimeFigureOut">
              <a:rPr lang="es-PA" smtClean="0"/>
              <a:pPr/>
              <a:t>04/25/2018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4F0E0-7837-4615-B523-15C77EA405B1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="" xmlns:p14="http://schemas.microsoft.com/office/powerpoint/2010/main" val="276264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60007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s-P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99645"/>
            <a:ext cx="10515600" cy="58392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PA" dirty="0"/>
          </a:p>
        </p:txBody>
      </p:sp>
    </p:spTree>
    <p:extLst>
      <p:ext uri="{BB962C8B-B14F-4D97-AF65-F5344CB8AC3E}">
        <p14:creationId xmlns="" xmlns:p14="http://schemas.microsoft.com/office/powerpoint/2010/main" val="2981284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FAD2D-85D2-49FF-902A-721EE00AC67C}" type="datetimeFigureOut">
              <a:rPr lang="es-PA" smtClean="0"/>
              <a:pPr/>
              <a:t>04/25/2018</a:t>
            </a:fld>
            <a:endParaRPr lang="es-PA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6CE-2417-4993-B640-2249CDCBC5A1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="" xmlns:p14="http://schemas.microsoft.com/office/powerpoint/2010/main" val="2667344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228" y="5785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s-P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228" y="194531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P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6DF0A3C-0B71-47EE-9087-BAF8707DDBA3}" type="datetimeFigureOut">
              <a:rPr lang="es-PA" smtClean="0"/>
              <a:pPr/>
              <a:t>04/25/2018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6634F0E0-7837-4615-B523-15C77EA405B1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="" xmlns:p14="http://schemas.microsoft.com/office/powerpoint/2010/main" val="3349391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5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5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A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3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5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305" t="1531" r="1441" b="82792"/>
          <a:stretch/>
        </p:blipFill>
        <p:spPr bwMode="auto">
          <a:xfrm>
            <a:off x="0" y="0"/>
            <a:ext cx="12192000" cy="534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klince\Desktop\Documentos\DEPARTAMENTO DE SUELOS\2017\IMAGENES\LOGO_MiAMBIENTE_2017_horizontal.pn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42" r="1"/>
          <a:stretch/>
        </p:blipFill>
        <p:spPr bwMode="auto">
          <a:xfrm>
            <a:off x="405769" y="205125"/>
            <a:ext cx="3337560" cy="12512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41" t="90275" r="60319"/>
          <a:stretch/>
        </p:blipFill>
        <p:spPr bwMode="auto">
          <a:xfrm>
            <a:off x="1" y="5351251"/>
            <a:ext cx="12192000" cy="150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478152" y="5798405"/>
            <a:ext cx="7460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3200" b="1" dirty="0" smtClean="0">
                <a:solidFill>
                  <a:schemeClr val="bg1"/>
                </a:solidFill>
              </a:rPr>
              <a:t>ROMA - 25 DE ABRIL DE 2018</a:t>
            </a:r>
            <a:endParaRPr lang="es-PA" sz="3200" b="1" dirty="0">
              <a:solidFill>
                <a:schemeClr val="bg1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7870818" y="2857689"/>
            <a:ext cx="397351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6600" b="1" dirty="0" smtClean="0">
                <a:solidFill>
                  <a:schemeClr val="bg1"/>
                </a:solidFill>
              </a:rPr>
              <a:t>PANAMÁ</a:t>
            </a:r>
          </a:p>
        </p:txBody>
      </p:sp>
      <p:cxnSp>
        <p:nvCxnSpPr>
          <p:cNvPr id="12" name="11 Conector recto"/>
          <p:cNvCxnSpPr/>
          <p:nvPr/>
        </p:nvCxnSpPr>
        <p:spPr>
          <a:xfrm>
            <a:off x="7632928" y="2304096"/>
            <a:ext cx="0" cy="2286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 descr="FAO-logo-azul"/>
          <p:cNvPicPr>
            <a:picLocks noChangeAspect="1" noChangeArrowheads="1"/>
          </p:cNvPicPr>
          <p:nvPr/>
        </p:nvPicPr>
        <p:blipFill>
          <a:blip r:embed="rId6" cstate="print">
            <a:lum bright="70000" contrast="40000"/>
          </a:blip>
          <a:srcRect/>
          <a:stretch>
            <a:fillRect/>
          </a:stretch>
        </p:blipFill>
        <p:spPr bwMode="auto">
          <a:xfrm>
            <a:off x="7600333" y="405236"/>
            <a:ext cx="4103012" cy="73776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0" name="Picture 4" descr="WOCATlogo"/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9279578" y="5764679"/>
            <a:ext cx="2509492" cy="69326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1" name="20 Rectángulo"/>
          <p:cNvSpPr/>
          <p:nvPr/>
        </p:nvSpPr>
        <p:spPr>
          <a:xfrm>
            <a:off x="476242" y="2252957"/>
            <a:ext cx="69818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3600" b="1" dirty="0" smtClean="0">
                <a:solidFill>
                  <a:schemeClr val="bg1"/>
                </a:solidFill>
              </a:rPr>
              <a:t>PROYECTO APOYO EN LA TOMA DE DECISIONES PARA LA INTEGRACIÓN Y AMPLIACIÓN DEL MANEJO SOSTENIBLE DE TIERRAS</a:t>
            </a:r>
          </a:p>
        </p:txBody>
      </p:sp>
    </p:spTree>
    <p:extLst>
      <p:ext uri="{BB962C8B-B14F-4D97-AF65-F5344CB8AC3E}">
        <p14:creationId xmlns="" xmlns:p14="http://schemas.microsoft.com/office/powerpoint/2010/main" val="37775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53"/>
            <a:ext cx="12192000" cy="6907953"/>
          </a:xfrm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228608" y="28576"/>
            <a:ext cx="8229600" cy="936104"/>
          </a:xfrm>
        </p:spPr>
        <p:txBody>
          <a:bodyPr>
            <a:noAutofit/>
          </a:bodyPr>
          <a:lstStyle/>
          <a:p>
            <a:pPr algn="l"/>
            <a:r>
              <a:rPr lang="es-PA" sz="3000" dirty="0" smtClean="0"/>
              <a:t>Estrategia y enfoque para la implementación de</a:t>
            </a:r>
            <a:br>
              <a:rPr lang="es-PA" sz="3000" dirty="0" smtClean="0"/>
            </a:br>
            <a:r>
              <a:rPr lang="es-PA" sz="3000" dirty="0" smtClean="0"/>
              <a:t>los módulos DS-SLM</a:t>
            </a:r>
            <a:endParaRPr lang="es-PA" sz="3000" dirty="0"/>
          </a:p>
        </p:txBody>
      </p:sp>
      <p:sp>
        <p:nvSpPr>
          <p:cNvPr id="10" name="Rectangle 18"/>
          <p:cNvSpPr/>
          <p:nvPr/>
        </p:nvSpPr>
        <p:spPr>
          <a:xfrm>
            <a:off x="329593" y="1080657"/>
            <a:ext cx="8777775" cy="91183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 sz="16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48"/>
          <p:cNvSpPr/>
          <p:nvPr/>
        </p:nvSpPr>
        <p:spPr>
          <a:xfrm>
            <a:off x="4930904" y="3645592"/>
            <a:ext cx="2592288" cy="648072"/>
          </a:xfrm>
          <a:prstGeom prst="rect">
            <a:avLst/>
          </a:prstGeom>
          <a:solidFill>
            <a:srgbClr val="3890A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44000" rtlCol="0" anchor="ctr"/>
          <a:lstStyle/>
          <a:p>
            <a:pPr>
              <a:spcAft>
                <a:spcPts val="300"/>
              </a:spcAft>
            </a:pPr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5</a:t>
            </a:r>
          </a:p>
          <a:p>
            <a:r>
              <a:rPr lang="es-PA" sz="1400" b="1" smtClean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Planificación territorial MST</a:t>
            </a:r>
          </a:p>
        </p:txBody>
      </p:sp>
      <p:sp>
        <p:nvSpPr>
          <p:cNvPr id="12" name="Rectangle 47"/>
          <p:cNvSpPr/>
          <p:nvPr/>
        </p:nvSpPr>
        <p:spPr>
          <a:xfrm>
            <a:off x="826448" y="2061416"/>
            <a:ext cx="2476790" cy="716044"/>
          </a:xfrm>
          <a:prstGeom prst="rect">
            <a:avLst/>
          </a:prstGeom>
          <a:solidFill>
            <a:srgbClr val="CC7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300"/>
              </a:spcAft>
            </a:pPr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2</a:t>
            </a:r>
          </a:p>
          <a:p>
            <a:r>
              <a:rPr lang="es-PA" sz="16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Evaluación nacional / </a:t>
            </a:r>
          </a:p>
          <a:p>
            <a:r>
              <a:rPr lang="es-PA" sz="16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subnacional  </a:t>
            </a:r>
          </a:p>
        </p:txBody>
      </p:sp>
      <p:sp>
        <p:nvSpPr>
          <p:cNvPr id="13" name="Rectangle 115"/>
          <p:cNvSpPr/>
          <p:nvPr/>
        </p:nvSpPr>
        <p:spPr>
          <a:xfrm>
            <a:off x="7667209" y="3141536"/>
            <a:ext cx="1476792" cy="936104"/>
          </a:xfrm>
          <a:prstGeom prst="rect">
            <a:avLst/>
          </a:prstGeom>
          <a:solidFill>
            <a:srgbClr val="4A79A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 anchorCtr="0"/>
          <a:lstStyle/>
          <a:p>
            <a:pPr>
              <a:spcAft>
                <a:spcPts val="300"/>
              </a:spcAft>
            </a:pPr>
            <a:r>
              <a:rPr lang="es-PA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6</a:t>
            </a:r>
          </a:p>
          <a:p>
            <a:r>
              <a:rPr lang="es-PA" sz="1200" b="1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Implementación MST y réplica</a:t>
            </a:r>
            <a:endParaRPr lang="es-PA" sz="1200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28"/>
          <p:cNvSpPr/>
          <p:nvPr/>
        </p:nvSpPr>
        <p:spPr>
          <a:xfrm>
            <a:off x="329592" y="6300588"/>
            <a:ext cx="8777775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endParaRPr lang="es-PA" sz="1050" b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37"/>
          <p:cNvSpPr/>
          <p:nvPr/>
        </p:nvSpPr>
        <p:spPr>
          <a:xfrm>
            <a:off x="329592" y="2061416"/>
            <a:ext cx="424847" cy="4176464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 sz="9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00"/>
          <p:cNvSpPr/>
          <p:nvPr/>
        </p:nvSpPr>
        <p:spPr>
          <a:xfrm>
            <a:off x="4930904" y="2798431"/>
            <a:ext cx="2592288" cy="775154"/>
          </a:xfrm>
          <a:prstGeom prst="rect">
            <a:avLst/>
          </a:prstGeom>
          <a:solidFill>
            <a:srgbClr val="94B7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Evaluaciones DT y MST</a:t>
            </a:r>
          </a:p>
          <a:p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Análisis de Medios de vida y recursos naturales  </a:t>
            </a:r>
          </a:p>
          <a:p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Selección de buenas prácticasMST  </a:t>
            </a:r>
          </a:p>
          <a:p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endParaRPr lang="es-PA" sz="120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55"/>
          <p:cNvSpPr/>
          <p:nvPr/>
        </p:nvSpPr>
        <p:spPr>
          <a:xfrm>
            <a:off x="394400" y="1125312"/>
            <a:ext cx="8208912" cy="59396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300"/>
              </a:spcAft>
            </a:pPr>
            <a:r>
              <a:rPr lang="es-PA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1</a:t>
            </a:r>
          </a:p>
          <a:p>
            <a:r>
              <a:rPr lang="es-PA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Estrategia operativa y Plan de acción para la integración y réplica del MST</a:t>
            </a:r>
            <a:endParaRPr lang="es-PA" sz="1000" b="1" u="sng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29"/>
          <p:cNvSpPr/>
          <p:nvPr/>
        </p:nvSpPr>
        <p:spPr>
          <a:xfrm>
            <a:off x="410321" y="1719272"/>
            <a:ext cx="7184879" cy="270136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s-P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A Revisión, estrategia y plan de acción inicial  </a:t>
            </a:r>
          </a:p>
        </p:txBody>
      </p:sp>
      <p:sp>
        <p:nvSpPr>
          <p:cNvPr id="20" name="Rectangle 33"/>
          <p:cNvSpPr/>
          <p:nvPr/>
        </p:nvSpPr>
        <p:spPr>
          <a:xfrm>
            <a:off x="519398" y="6325082"/>
            <a:ext cx="8587970" cy="418614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s-PA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C    </a:t>
            </a:r>
            <a:r>
              <a:rPr lang="es-PA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RÉPLICA DE BUENAS PRÁCTICAS MEDIANTE POLÍTICAS, ESTRATEGIAS TERRITORIALES, INCENTIVOS Y MECANISMOS FINANCIEROS  </a:t>
            </a:r>
            <a:endParaRPr lang="es-PA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32"/>
          <p:cNvSpPr/>
          <p:nvPr/>
        </p:nvSpPr>
        <p:spPr>
          <a:xfrm rot="16200000">
            <a:off x="-1786742" y="3660404"/>
            <a:ext cx="4608512" cy="54644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B</a:t>
            </a:r>
            <a:r>
              <a:rPr lang="es-PA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 </a:t>
            </a:r>
            <a:r>
              <a:rPr lang="es-PA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Acuerdos y fortalecimiento de capacidades</a:t>
            </a:r>
          </a:p>
        </p:txBody>
      </p:sp>
      <p:sp>
        <p:nvSpPr>
          <p:cNvPr id="24" name="Rectangle 31"/>
          <p:cNvSpPr/>
          <p:nvPr/>
        </p:nvSpPr>
        <p:spPr>
          <a:xfrm>
            <a:off x="3562752" y="2061417"/>
            <a:ext cx="1142981" cy="1105613"/>
          </a:xfrm>
          <a:prstGeom prst="rect">
            <a:avLst/>
          </a:prstGeom>
          <a:solidFill>
            <a:srgbClr val="D59F3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44000" rtlCol="0" anchor="t" anchorCtr="0"/>
          <a:lstStyle/>
          <a:p>
            <a:pPr>
              <a:spcAft>
                <a:spcPts val="300"/>
              </a:spcAft>
            </a:pPr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3 </a:t>
            </a:r>
          </a:p>
          <a:p>
            <a:r>
              <a:rPr lang="es-PA" sz="14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Selección </a:t>
            </a:r>
          </a:p>
          <a:p>
            <a:r>
              <a:rPr lang="es-PA" sz="14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de paisajes </a:t>
            </a:r>
          </a:p>
          <a:p>
            <a:r>
              <a:rPr lang="es-PA" sz="14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prioritarios  </a:t>
            </a:r>
          </a:p>
        </p:txBody>
      </p:sp>
      <p:sp>
        <p:nvSpPr>
          <p:cNvPr id="25" name="Rectangle 19"/>
          <p:cNvSpPr/>
          <p:nvPr/>
        </p:nvSpPr>
        <p:spPr>
          <a:xfrm>
            <a:off x="826448" y="2832326"/>
            <a:ext cx="2476791" cy="1605354"/>
          </a:xfrm>
          <a:prstGeom prst="rect">
            <a:avLst/>
          </a:prstGeom>
          <a:solidFill>
            <a:srgbClr val="CC7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A" sz="14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Evaluación  DT y MST  </a:t>
            </a:r>
          </a:p>
          <a:p>
            <a:endParaRPr lang="es-PA" sz="1400" smtClean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r>
              <a:rPr lang="es-PA" sz="1200" i="1" smtClean="0">
                <a:solidFill>
                  <a:srgbClr val="FFFF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Acuerdos con instituciones políticas y mecanismos financieros  </a:t>
            </a:r>
            <a:endParaRPr lang="es-PA" sz="1100" b="1" i="1" smtClean="0">
              <a:solidFill>
                <a:srgbClr val="FFFF0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r>
              <a:rPr lang="es-PA" sz="11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endParaRPr lang="es-PA" sz="110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2"/>
          <p:cNvSpPr/>
          <p:nvPr/>
        </p:nvSpPr>
        <p:spPr>
          <a:xfrm>
            <a:off x="4930904" y="2061416"/>
            <a:ext cx="2592288" cy="716044"/>
          </a:xfrm>
          <a:prstGeom prst="rect">
            <a:avLst/>
          </a:prstGeom>
          <a:solidFill>
            <a:srgbClr val="7BA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44000" rtlCol="0" anchor="ctr"/>
          <a:lstStyle/>
          <a:p>
            <a:pPr>
              <a:spcAft>
                <a:spcPts val="300"/>
              </a:spcAft>
            </a:pPr>
            <a:r>
              <a:rPr lang="es-PA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4 </a:t>
            </a:r>
          </a:p>
          <a:p>
            <a:r>
              <a:rPr lang="es-PA" sz="1500" b="1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Evaluación local /paisajes </a:t>
            </a:r>
            <a:endParaRPr lang="es-PA" sz="1500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Left-Right Arrow 40"/>
          <p:cNvSpPr/>
          <p:nvPr/>
        </p:nvSpPr>
        <p:spPr>
          <a:xfrm>
            <a:off x="7379177" y="4869729"/>
            <a:ext cx="288032" cy="144016"/>
          </a:xfrm>
          <a:prstGeom prst="leftRightArrow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ight Arrow 50"/>
          <p:cNvSpPr/>
          <p:nvPr/>
        </p:nvSpPr>
        <p:spPr>
          <a:xfrm>
            <a:off x="3305999" y="2457435"/>
            <a:ext cx="256753" cy="1080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ight Arrow 52"/>
          <p:cNvSpPr/>
          <p:nvPr/>
        </p:nvSpPr>
        <p:spPr>
          <a:xfrm>
            <a:off x="7451184" y="3810010"/>
            <a:ext cx="256753" cy="288032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ight Arrow 50"/>
          <p:cNvSpPr/>
          <p:nvPr/>
        </p:nvSpPr>
        <p:spPr>
          <a:xfrm>
            <a:off x="4714880" y="2457435"/>
            <a:ext cx="256753" cy="1080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eft-Right Arrow 51"/>
          <p:cNvSpPr/>
          <p:nvPr/>
        </p:nvSpPr>
        <p:spPr>
          <a:xfrm>
            <a:off x="3490744" y="3789608"/>
            <a:ext cx="1181491" cy="144016"/>
          </a:xfrm>
          <a:prstGeom prst="leftRightArrow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9222377" y="533204"/>
            <a:ext cx="2808515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>
              <a:buFont typeface="Arial" pitchFamily="34" charset="0"/>
              <a:buChar char="•"/>
            </a:pPr>
            <a:r>
              <a:rPr lang="es-PA" sz="1900" b="1" dirty="0" smtClean="0">
                <a:solidFill>
                  <a:schemeClr val="bg1"/>
                </a:solidFill>
              </a:rPr>
              <a:t>Promover la adopción  de tecnologías de MST que contribuyan a la restauración y conservación para mitigar la degradación e incrementar la sostenibilidad económica de los agro ecosistemas.</a:t>
            </a:r>
          </a:p>
          <a:p>
            <a:pPr marL="92075" lvl="0" indent="-92075" hangingPunct="0">
              <a:buFont typeface="Arial" pitchFamily="34" charset="0"/>
              <a:buChar char="•"/>
            </a:pPr>
            <a:r>
              <a:rPr lang="es-PA" sz="1900" b="1" dirty="0" smtClean="0">
                <a:solidFill>
                  <a:schemeClr val="bg1"/>
                </a:solidFill>
              </a:rPr>
              <a:t>Establecer un plan de manejo ambientalmente sostenible y económicamente viable en 6 fincas piloto y 18 satélites, en las cuencas piloto.</a:t>
            </a:r>
          </a:p>
          <a:p>
            <a:pPr marL="92075" lvl="0" indent="-92075" hangingPunct="0">
              <a:buFont typeface="Arial" pitchFamily="34" charset="0"/>
              <a:buChar char="•"/>
            </a:pPr>
            <a:r>
              <a:rPr lang="es-PA" sz="1900" b="1" dirty="0" smtClean="0">
                <a:solidFill>
                  <a:schemeClr val="bg1"/>
                </a:solidFill>
              </a:rPr>
              <a:t>Capacitar a los productores locales, sobre buenas prácticas de MST.</a:t>
            </a:r>
            <a:endParaRPr lang="es-PA" sz="1900" b="1" dirty="0">
              <a:solidFill>
                <a:schemeClr val="bg1"/>
              </a:solidFill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853589" y="4570679"/>
            <a:ext cx="8258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2800" b="1" dirty="0" smtClean="0">
                <a:solidFill>
                  <a:schemeClr val="bg1"/>
                </a:solidFill>
              </a:rPr>
              <a:t>Se seleccionó una ONG a través de FAO Panamá, para apoyar el proceso de implementación de buenas prácticas de MST en las 2 cuencas piloto.</a:t>
            </a:r>
            <a:endParaRPr lang="es-P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04766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C:\Users\Lenovo\Videos\DSC00143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16322" b="620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8"/>
          <p:cNvSpPr/>
          <p:nvPr/>
        </p:nvSpPr>
        <p:spPr>
          <a:xfrm>
            <a:off x="2793076" y="3557847"/>
            <a:ext cx="9398924" cy="2748357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95250" indent="-95250">
              <a:buFont typeface="Arial" pitchFamily="34" charset="0"/>
              <a:buChar char="•"/>
            </a:pPr>
            <a:r>
              <a:rPr lang="es-PA" sz="2100" b="1" dirty="0" smtClean="0"/>
              <a:t>Para apoyar el trabajo de implementación de buenas prácticas de MST, se le entregó a la ONG, un cuadro resumen con los resultados de QT y QA.</a:t>
            </a:r>
          </a:p>
          <a:p>
            <a:pPr marL="95250" indent="-95250">
              <a:buFont typeface="Arial" pitchFamily="34" charset="0"/>
              <a:buChar char="•"/>
            </a:pPr>
            <a:r>
              <a:rPr lang="es-PA" sz="2100" b="1" dirty="0" smtClean="0"/>
              <a:t>A partir de los QT y QA realizados, se seleccionaron 24 productores de ambas cuencas, bajo ciertos criterios de acuerdo al proyecto. </a:t>
            </a:r>
          </a:p>
          <a:p>
            <a:pPr marL="95250" indent="-95250">
              <a:buFont typeface="Arial" pitchFamily="34" charset="0"/>
              <a:buChar char="•"/>
            </a:pPr>
            <a:r>
              <a:rPr lang="es-PA" sz="2100" b="1" dirty="0" smtClean="0"/>
              <a:t>Se estableció un presupuesto máximo de inversión por finca, dependiendo si es piloto o satélite, ya que estas últimas serán fincas de difusión tecnológica para promover los resultados del proyecto.</a:t>
            </a:r>
          </a:p>
        </p:txBody>
      </p:sp>
      <p:sp>
        <p:nvSpPr>
          <p:cNvPr id="7" name="Rectangle 8"/>
          <p:cNvSpPr/>
          <p:nvPr/>
        </p:nvSpPr>
        <p:spPr>
          <a:xfrm>
            <a:off x="0" y="325819"/>
            <a:ext cx="6227380" cy="1140376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>
              <a:spcAft>
                <a:spcPts val="300"/>
              </a:spcAft>
            </a:pPr>
            <a:r>
              <a:rPr lang="es-PA" sz="28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6</a:t>
            </a:r>
          </a:p>
          <a:p>
            <a:pPr marL="268288"/>
            <a:r>
              <a:rPr lang="es-PA" sz="2800" b="1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Implementación MST y réplica</a:t>
            </a:r>
            <a:endParaRPr lang="es-PA" sz="2800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57917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/>
          <a:srcRect t="1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8"/>
          <p:cNvSpPr/>
          <p:nvPr/>
        </p:nvSpPr>
        <p:spPr>
          <a:xfrm>
            <a:off x="2165131" y="3547240"/>
            <a:ext cx="10026869" cy="3086315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 indent="-184150">
              <a:buFont typeface="Arial" pitchFamily="34" charset="0"/>
              <a:buChar char="•"/>
            </a:pPr>
            <a:r>
              <a:rPr lang="es-PA" sz="2100" b="1" dirty="0" smtClean="0"/>
              <a:t>A finales de abril se debe recibir por parte de la ONG, los 24 planes de manejo de finca los cuales incluyen de forma general:  diagnóstico, selección de mejores prácticas de MST, consideraciones para la implementación de prácticas de MST, cronograma de actividades y presupuesto.</a:t>
            </a:r>
          </a:p>
          <a:p>
            <a:pPr marL="268288" indent="-173038">
              <a:buFont typeface="Arial" pitchFamily="34" charset="0"/>
              <a:buChar char="•"/>
            </a:pPr>
            <a:r>
              <a:rPr lang="es-PA" sz="2100" b="1" dirty="0" smtClean="0"/>
              <a:t>Se firmará una carta de acuerdo con cada productor para tener un compromiso de parte de ellos, sobre apoyar en la implementación de prácticas de MST y seguir el plan de mantenimiento que se les recomiende.</a:t>
            </a:r>
          </a:p>
          <a:p>
            <a:pPr marL="268288" indent="-173038">
              <a:buFont typeface="Arial" pitchFamily="34" charset="0"/>
              <a:buChar char="•"/>
            </a:pPr>
            <a:r>
              <a:rPr lang="es-PA" sz="2100" b="1" dirty="0" smtClean="0"/>
              <a:t>La ONG deberá entregar un plan de mantenimiento posterior a la implementación, para el seguimiento de los productores y los técnicos del proyecto.</a:t>
            </a:r>
          </a:p>
        </p:txBody>
      </p:sp>
      <p:sp>
        <p:nvSpPr>
          <p:cNvPr id="7" name="Rectangle 8"/>
          <p:cNvSpPr/>
          <p:nvPr/>
        </p:nvSpPr>
        <p:spPr>
          <a:xfrm>
            <a:off x="0" y="325819"/>
            <a:ext cx="6227380" cy="1140376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>
              <a:spcAft>
                <a:spcPts val="300"/>
              </a:spcAft>
            </a:pPr>
            <a:r>
              <a:rPr lang="es-PA" sz="28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6</a:t>
            </a:r>
          </a:p>
          <a:p>
            <a:pPr marL="268288"/>
            <a:r>
              <a:rPr lang="es-PA" sz="2800" b="1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Implementación MST y réplica</a:t>
            </a:r>
            <a:endParaRPr lang="es-PA" sz="2800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57917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D:\cunsultas\Hipólita Betzaida Mitre Quintero\Fotos\20180227_161608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7"/>
          <p:cNvSpPr/>
          <p:nvPr/>
        </p:nvSpPr>
        <p:spPr>
          <a:xfrm>
            <a:off x="882868" y="3689132"/>
            <a:ext cx="11309132" cy="2648610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95250"/>
            <a:r>
              <a:rPr lang="es-PA" sz="2300" b="1" dirty="0" smtClean="0"/>
              <a:t>Paralelamente a la implementación de tecnologías, se dictarán capacitaciones a los 24 productores socios del proyecto, en temas sobre:</a:t>
            </a:r>
          </a:p>
          <a:p>
            <a:pPr marL="268288" indent="-173038">
              <a:buFont typeface="Arial" pitchFamily="34" charset="0"/>
              <a:buChar char="•"/>
            </a:pPr>
            <a:r>
              <a:rPr lang="es-PA" sz="2300" b="1" dirty="0" smtClean="0"/>
              <a:t>Establecimiento y manejo de viveros, sistemas </a:t>
            </a:r>
            <a:r>
              <a:rPr lang="es-PA" sz="2300" b="1" dirty="0" err="1" smtClean="0"/>
              <a:t>silvopastoriles</a:t>
            </a:r>
            <a:r>
              <a:rPr lang="es-PA" sz="2300" b="1" dirty="0" smtClean="0"/>
              <a:t> y cosecha de agua de lluvia (expertos nacionales).</a:t>
            </a:r>
          </a:p>
          <a:p>
            <a:pPr marL="268288" indent="-173038">
              <a:buFont typeface="Arial" pitchFamily="34" charset="0"/>
              <a:buChar char="•"/>
            </a:pPr>
            <a:r>
              <a:rPr lang="es-PA" sz="2300" b="1" dirty="0" smtClean="0"/>
              <a:t>Manejo sostenible de los recursos suelo y agua (expertos de Cuba).</a:t>
            </a:r>
          </a:p>
          <a:p>
            <a:pPr marL="268288" indent="-173038">
              <a:buFont typeface="Arial" pitchFamily="34" charset="0"/>
              <a:buChar char="•"/>
            </a:pPr>
            <a:r>
              <a:rPr lang="es-PA" sz="2300" b="1" dirty="0" smtClean="0"/>
              <a:t>Diversos temas de producción sostenible (Ministerio de Desarrollo Agropecuario)</a:t>
            </a:r>
            <a:endParaRPr lang="es-PA" sz="2300" b="1" dirty="0"/>
          </a:p>
        </p:txBody>
      </p:sp>
      <p:sp>
        <p:nvSpPr>
          <p:cNvPr id="8" name="Rectangle 8"/>
          <p:cNvSpPr/>
          <p:nvPr/>
        </p:nvSpPr>
        <p:spPr>
          <a:xfrm>
            <a:off x="0" y="325819"/>
            <a:ext cx="6227380" cy="1140376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>
              <a:spcAft>
                <a:spcPts val="300"/>
              </a:spcAft>
            </a:pPr>
            <a:r>
              <a:rPr lang="es-PA" sz="28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6</a:t>
            </a:r>
          </a:p>
          <a:p>
            <a:pPr marL="268288"/>
            <a:r>
              <a:rPr lang="es-PA" sz="2800" b="1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Implementación MST y réplica</a:t>
            </a:r>
            <a:endParaRPr lang="es-PA" sz="2800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/>
          <p:nvPr/>
        </p:nvSpPr>
        <p:spPr>
          <a:xfrm>
            <a:off x="283787" y="1891861"/>
            <a:ext cx="11587655" cy="14504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365125" indent="-269875">
              <a:buFont typeface="Arial" pitchFamily="34" charset="0"/>
              <a:buChar char="•"/>
            </a:pPr>
            <a:r>
              <a:rPr lang="es-PA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Plataforma WOCAT</a:t>
            </a:r>
          </a:p>
          <a:p>
            <a:pPr marL="365125" indent="-269875">
              <a:buFont typeface="Arial" pitchFamily="34" charset="0"/>
              <a:buChar char="•"/>
            </a:pPr>
            <a:r>
              <a:rPr lang="es-PA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 han realizado 3 foros nacionales sobre MST, uno cada año desde 2015 hasta 2017.</a:t>
            </a:r>
          </a:p>
          <a:p>
            <a:pPr marL="365125"/>
            <a:r>
              <a:rPr lang="es-PA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 4° Foro de MST se realizará en agosto de 2018 en Ciudad de Panamá, en cuya inauguración se espera firmar el acuerdo con la AMA de Cuba.</a:t>
            </a:r>
            <a:endParaRPr lang="es-PA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Rectangle 8"/>
          <p:cNvSpPr/>
          <p:nvPr/>
        </p:nvSpPr>
        <p:spPr>
          <a:xfrm>
            <a:off x="0" y="236482"/>
            <a:ext cx="12192000" cy="1340069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>
              <a:spcAft>
                <a:spcPts val="300"/>
              </a:spcAft>
            </a:pPr>
            <a:r>
              <a:rPr lang="es-PA" sz="28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7</a:t>
            </a:r>
          </a:p>
          <a:p>
            <a:pPr marL="268288">
              <a:spcAft>
                <a:spcPts val="300"/>
              </a:spcAft>
            </a:pPr>
            <a:r>
              <a:rPr lang="es-PA" sz="2600" b="1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Plataforma de manejo del conocimiento para la toma de decisiones informadas </a:t>
            </a:r>
          </a:p>
        </p:txBody>
      </p:sp>
      <p:pic>
        <p:nvPicPr>
          <p:cNvPr id="3075" name="Picture 3" descr="IMG_3906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 t="15273"/>
          <a:stretch>
            <a:fillRect/>
          </a:stretch>
        </p:blipFill>
        <p:spPr bwMode="auto">
          <a:xfrm>
            <a:off x="217566" y="3831021"/>
            <a:ext cx="3849036" cy="244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76" name="Picture 4" descr="IMG_2061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 t="12152"/>
          <a:stretch>
            <a:fillRect/>
          </a:stretch>
        </p:blipFill>
        <p:spPr bwMode="auto">
          <a:xfrm>
            <a:off x="4185523" y="3836608"/>
            <a:ext cx="3851168" cy="244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" name="Picture 2" descr="C:\Users\Suelo\Desktop\SIMPOSIO WOCAT\FOTOS\IMG-20170612-WA0009.jpg"/>
          <p:cNvPicPr>
            <a:picLocks noChangeArrowheads="1"/>
          </p:cNvPicPr>
          <p:nvPr/>
        </p:nvPicPr>
        <p:blipFill>
          <a:blip r:embed="rId4" cstate="print">
            <a:lum bright="10000"/>
          </a:blip>
          <a:srcRect t="15819"/>
          <a:stretch>
            <a:fillRect/>
          </a:stretch>
        </p:blipFill>
        <p:spPr bwMode="auto">
          <a:xfrm>
            <a:off x="8135049" y="3837578"/>
            <a:ext cx="3852000" cy="2448000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" name="Rectangle 7"/>
          <p:cNvSpPr/>
          <p:nvPr/>
        </p:nvSpPr>
        <p:spPr>
          <a:xfrm>
            <a:off x="1539771" y="3421119"/>
            <a:ext cx="1219192" cy="4361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95250" algn="ctr"/>
            <a:r>
              <a:rPr lang="es-PA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2015</a:t>
            </a:r>
            <a:endParaRPr lang="es-PA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Rectangle 7"/>
          <p:cNvSpPr/>
          <p:nvPr/>
        </p:nvSpPr>
        <p:spPr>
          <a:xfrm>
            <a:off x="5491660" y="3431629"/>
            <a:ext cx="1219192" cy="4361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95250" algn="ctr"/>
            <a:r>
              <a:rPr lang="es-PA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2016</a:t>
            </a:r>
            <a:endParaRPr lang="es-PA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Rectangle 7"/>
          <p:cNvSpPr/>
          <p:nvPr/>
        </p:nvSpPr>
        <p:spPr>
          <a:xfrm>
            <a:off x="9496102" y="3415864"/>
            <a:ext cx="1219192" cy="4361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95250" algn="ctr"/>
            <a:r>
              <a:rPr lang="es-PA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2017</a:t>
            </a:r>
            <a:endParaRPr lang="es-PA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Suelo\Desktop\TALLER ROMA 2018\FOTOS BASE\20180418_144645.jpg"/>
          <p:cNvPicPr>
            <a:picLocks noChangeAspect="1" noChangeArrowheads="1"/>
          </p:cNvPicPr>
          <p:nvPr/>
        </p:nvPicPr>
        <p:blipFill>
          <a:blip r:embed="rId2" cstate="print"/>
          <a:srcRect t="18503"/>
          <a:stretch>
            <a:fillRect/>
          </a:stretch>
        </p:blipFill>
        <p:spPr bwMode="auto">
          <a:xfrm>
            <a:off x="0" y="0"/>
            <a:ext cx="12192000" cy="7452049"/>
          </a:xfrm>
          <a:prstGeom prst="rect">
            <a:avLst/>
          </a:prstGeom>
          <a:noFill/>
        </p:spPr>
      </p:pic>
      <p:sp>
        <p:nvSpPr>
          <p:cNvPr id="8" name="Rectangle 8"/>
          <p:cNvSpPr/>
          <p:nvPr/>
        </p:nvSpPr>
        <p:spPr>
          <a:xfrm>
            <a:off x="0" y="236482"/>
            <a:ext cx="12192000" cy="1340069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>
              <a:spcAft>
                <a:spcPts val="300"/>
              </a:spcAft>
            </a:pPr>
            <a:r>
              <a:rPr lang="es-PA" sz="2600" b="1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CONFORMACIÓN DE JÓVENES LÍDERES AGROAMBIENTALES - TONOSÍ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2295328"/>
            <a:ext cx="12192000" cy="4198776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>
              <a:spcAft>
                <a:spcPts val="300"/>
              </a:spcAft>
            </a:pPr>
            <a:endParaRPr lang="es-PA" sz="2600" b="1" dirty="0" smtClean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48442" y="2335796"/>
            <a:ext cx="11293615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63538" lvl="0" indent="-363538">
              <a:buFont typeface="Arial" pitchFamily="34" charset="0"/>
              <a:buChar char="•"/>
            </a:pPr>
            <a:r>
              <a:rPr lang="es-CR" sz="3200" dirty="0" smtClean="0">
                <a:solidFill>
                  <a:schemeClr val="bg1"/>
                </a:solidFill>
              </a:rPr>
              <a:t>Conformar grupos juveniles en colegios de las cuencas de Parita y </a:t>
            </a:r>
            <a:r>
              <a:rPr lang="es-CR" sz="3200" dirty="0" err="1" smtClean="0">
                <a:solidFill>
                  <a:schemeClr val="bg1"/>
                </a:solidFill>
              </a:rPr>
              <a:t>Tonosí</a:t>
            </a:r>
            <a:r>
              <a:rPr lang="es-CR" sz="3200" dirty="0" smtClean="0">
                <a:solidFill>
                  <a:schemeClr val="bg1"/>
                </a:solidFill>
              </a:rPr>
              <a:t>, con el fin de generar cambios en su actitud hacia el ambiente, a través de capacitaciones en la problemática de estas cuencas e identificando posibles soluciones.</a:t>
            </a:r>
            <a:endParaRPr lang="es-PA" sz="3200" dirty="0" smtClean="0">
              <a:solidFill>
                <a:schemeClr val="bg1"/>
              </a:solidFill>
            </a:endParaRPr>
          </a:p>
          <a:p>
            <a:pPr marL="363538" indent="-363538">
              <a:buFont typeface="Arial" pitchFamily="34" charset="0"/>
              <a:buChar char="•"/>
            </a:pPr>
            <a:r>
              <a:rPr lang="es-CR" sz="3200" dirty="0" smtClean="0">
                <a:solidFill>
                  <a:schemeClr val="bg1"/>
                </a:solidFill>
              </a:rPr>
              <a:t>Brindar apoyo a los grupos juveniles para su participación local y comunal en acciones ambientales, así como su participación en la educación y la capacitación ambiental y en proyectos escolares.</a:t>
            </a:r>
            <a:endParaRPr lang="es-PA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Users\Suelo\Desktop\TALLER ROMA 2018\FOTOS BASE\20180417_170744.jpg"/>
          <p:cNvPicPr>
            <a:picLocks noChangeAspect="1" noChangeArrowheads="1"/>
          </p:cNvPicPr>
          <p:nvPr/>
        </p:nvPicPr>
        <p:blipFill>
          <a:blip r:embed="rId2" cstate="print"/>
          <a:srcRect l="7368" t="11589" b="11972"/>
          <a:stretch>
            <a:fillRect/>
          </a:stretch>
        </p:blipFill>
        <p:spPr bwMode="auto">
          <a:xfrm>
            <a:off x="3322263" y="3704897"/>
            <a:ext cx="5094772" cy="3153103"/>
          </a:xfrm>
          <a:prstGeom prst="rect">
            <a:avLst/>
          </a:prstGeom>
          <a:noFill/>
        </p:spPr>
      </p:pic>
      <p:pic>
        <p:nvPicPr>
          <p:cNvPr id="4098" name="Picture 2" descr="C:\Users\Suelo\Desktop\TALLER ROMA 2018\FOTOS BASE\IMG-20180417-WA0003.jpg"/>
          <p:cNvPicPr>
            <a:picLocks noChangeAspect="1" noChangeArrowheads="1"/>
          </p:cNvPicPr>
          <p:nvPr/>
        </p:nvPicPr>
        <p:blipFill>
          <a:blip r:embed="rId3" cstate="print"/>
          <a:srcRect l="8714" r="14313"/>
          <a:stretch>
            <a:fillRect/>
          </a:stretch>
        </p:blipFill>
        <p:spPr bwMode="auto">
          <a:xfrm>
            <a:off x="0" y="3718823"/>
            <a:ext cx="3365500" cy="3139177"/>
          </a:xfrm>
          <a:prstGeom prst="rect">
            <a:avLst/>
          </a:prstGeom>
          <a:noFill/>
        </p:spPr>
      </p:pic>
      <p:pic>
        <p:nvPicPr>
          <p:cNvPr id="4099" name="Picture 3" descr="C:\Users\Suelo\Desktop\TALLER ROMA 2018\FOTOS BASE\20180417_152218.jpg"/>
          <p:cNvPicPr>
            <a:picLocks noChangeAspect="1" noChangeArrowheads="1"/>
          </p:cNvPicPr>
          <p:nvPr/>
        </p:nvPicPr>
        <p:blipFill>
          <a:blip r:embed="rId4" cstate="print"/>
          <a:srcRect l="1599" t="6310"/>
          <a:stretch>
            <a:fillRect/>
          </a:stretch>
        </p:blipFill>
        <p:spPr bwMode="auto">
          <a:xfrm rot="5400000">
            <a:off x="7665545" y="2331545"/>
            <a:ext cx="5281448" cy="3771462"/>
          </a:xfrm>
          <a:prstGeom prst="rect">
            <a:avLst/>
          </a:prstGeom>
          <a:noFill/>
        </p:spPr>
      </p:pic>
      <p:sp>
        <p:nvSpPr>
          <p:cNvPr id="8" name="Rectangle 8"/>
          <p:cNvSpPr/>
          <p:nvPr/>
        </p:nvSpPr>
        <p:spPr>
          <a:xfrm>
            <a:off x="0" y="236482"/>
            <a:ext cx="12192000" cy="1340069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>
              <a:spcAft>
                <a:spcPts val="300"/>
              </a:spcAft>
            </a:pPr>
            <a:r>
              <a:rPr lang="es-PA" sz="2600" b="1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CONFORMACIÓN DE JÓVENES LÍDERES AGROAMBIENTALES - TONOSÍ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46840" y="2054823"/>
            <a:ext cx="729943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UNIDAD DE PROTECCIÓN DEL MEDIO AMBIENTE</a:t>
            </a:r>
            <a:r>
              <a:rPr kumimoji="0" lang="es-EC" sz="3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DE TONOSÍ</a:t>
            </a:r>
            <a:endParaRPr kumimoji="0" lang="es-P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2600"/>
          <a:stretch>
            <a:fillRect/>
          </a:stretch>
        </p:blipFill>
        <p:spPr bwMode="auto">
          <a:xfrm>
            <a:off x="8179724" y="1579419"/>
            <a:ext cx="4012276" cy="186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 descr="C:\Users\Suelo\Desktop\TALLER ROMA 2018\FOTOS BASE\20180418_135354.jpg"/>
          <p:cNvPicPr>
            <a:picLocks noChangeAspect="1" noChangeArrowheads="1"/>
          </p:cNvPicPr>
          <p:nvPr/>
        </p:nvPicPr>
        <p:blipFill>
          <a:blip r:embed="rId3" cstate="print"/>
          <a:srcRect t="27673" r="3043" b="14885"/>
          <a:stretch>
            <a:fillRect/>
          </a:stretch>
        </p:blipFill>
        <p:spPr bwMode="auto">
          <a:xfrm>
            <a:off x="4499428" y="3439886"/>
            <a:ext cx="7692572" cy="3418114"/>
          </a:xfrm>
          <a:prstGeom prst="rect">
            <a:avLst/>
          </a:prstGeom>
          <a:noFill/>
        </p:spPr>
      </p:pic>
      <p:sp>
        <p:nvSpPr>
          <p:cNvPr id="8" name="Rectangle 8"/>
          <p:cNvSpPr/>
          <p:nvPr/>
        </p:nvSpPr>
        <p:spPr>
          <a:xfrm>
            <a:off x="0" y="236482"/>
            <a:ext cx="12192000" cy="1340069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>
              <a:spcAft>
                <a:spcPts val="300"/>
              </a:spcAft>
            </a:pPr>
            <a:r>
              <a:rPr lang="es-PA" sz="2600" b="1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CONFORMACIÓN DE JÓVENES LÍDERES AGROAMBIENTALES - PARITA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46840" y="2054823"/>
            <a:ext cx="729943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MANADA DE CAPITANES ADOLESCENTES SALVANDO LA FLORA Y FAUNA</a:t>
            </a:r>
            <a:endParaRPr kumimoji="0" lang="es-P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2" name="Picture 2" descr="C:\Users\Suelo\Desktop\TALLER ROMA 2018\FOTOS BASE\20180418_1522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433481"/>
            <a:ext cx="4589929" cy="34424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/>
          <p:nvPr/>
        </p:nvSpPr>
        <p:spPr>
          <a:xfrm>
            <a:off x="0" y="236482"/>
            <a:ext cx="9049407" cy="1340069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173038" lvl="0"/>
            <a:r>
              <a:rPr lang="es-EC" sz="2800" b="1" dirty="0" smtClean="0"/>
              <a:t>ACTIVIDAD DE COOPERACIÓN SUR-SUR: </a:t>
            </a:r>
          </a:p>
          <a:p>
            <a:pPr marL="173038" lvl="0"/>
            <a:r>
              <a:rPr lang="es-EC" sz="2800" b="1" dirty="0" smtClean="0"/>
              <a:t>Encuentro sobre </a:t>
            </a:r>
            <a:r>
              <a:rPr lang="es-PA" sz="2800" b="1" dirty="0" smtClean="0"/>
              <a:t>MST en </a:t>
            </a:r>
            <a:r>
              <a:rPr lang="es-EC" sz="2800" b="1" dirty="0" smtClean="0"/>
              <a:t>Cuba</a:t>
            </a:r>
            <a:endParaRPr lang="es-PA" sz="2800" dirty="0"/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204942" y="2221631"/>
            <a:ext cx="6873775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sz="2000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Principales objetivos</a:t>
            </a:r>
            <a:r>
              <a:rPr kumimoji="0" lang="es-EC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: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95250" marR="0" lvl="0" indent="-952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MX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Conocer y reflexionar sobre las experiencias, metodologías y lecciones aprendidas sobre MST en Cuba, incluyendo: 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457200" marR="0" lvl="1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s-MX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Metodologías para la evaluación de la degradación de la tierra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457200" marR="0" lvl="1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s-MX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Identificación, implementación y extensión de buenas prácticas de MST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457200" marR="0" lvl="1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s-MX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Procesos de organización institucional para el MST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457200" marR="0" lvl="1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s-MX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Integración del MST en procesos de toma de decisión y financiamiento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95250" marR="0" lvl="0" indent="-952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MX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Intercambiar entre el grupo DS-SLM</a:t>
            </a:r>
            <a:r>
              <a:rPr kumimoji="0" lang="es-MX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 de América</a:t>
            </a:r>
            <a:r>
              <a:rPr kumimoji="0" lang="es-MX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 (Argentina, Colombia</a:t>
            </a:r>
            <a:r>
              <a:rPr kumimoji="0" lang="es-MX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 y</a:t>
            </a:r>
            <a:r>
              <a:rPr kumimoji="0" lang="es-MX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 Panamá) y los actores nacionales (Cuba), los avances e inquietudes en la implementación de los respectivos proyectos y </a:t>
            </a:r>
            <a:r>
              <a:rPr kumimoji="0" lang="es-MX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reflexionar sobre la continuidad en la región. </a:t>
            </a:r>
            <a:endParaRPr kumimoji="0" lang="es-MX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57660" y="1653899"/>
            <a:ext cx="63587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19-26 de Noviembre 2017</a:t>
            </a:r>
            <a:endParaRPr kumimoji="0" lang="es-PA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8686800" y="-1"/>
            <a:ext cx="3505200" cy="50371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19216" t="61666" r="8872" b="4828"/>
          <a:stretch>
            <a:fillRect/>
          </a:stretch>
        </p:blipFill>
        <p:spPr bwMode="auto">
          <a:xfrm>
            <a:off x="7079432" y="4049688"/>
            <a:ext cx="5112568" cy="2808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/>
          <p:nvPr/>
        </p:nvSpPr>
        <p:spPr>
          <a:xfrm>
            <a:off x="0" y="236482"/>
            <a:ext cx="9049407" cy="1340069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173038" lvl="0"/>
            <a:r>
              <a:rPr lang="es-EC" sz="2800" b="1" dirty="0" smtClean="0"/>
              <a:t>ACTIVIDAD DE COOPERACIÓN SUR-SUR: </a:t>
            </a:r>
          </a:p>
          <a:p>
            <a:pPr marL="173038" lvl="0"/>
            <a:r>
              <a:rPr lang="es-EC" sz="2700" b="1" dirty="0" smtClean="0"/>
              <a:t>Encuentro sobre </a:t>
            </a:r>
            <a:r>
              <a:rPr lang="es-PA" sz="2700" b="1" dirty="0" smtClean="0"/>
              <a:t>MST en </a:t>
            </a:r>
            <a:r>
              <a:rPr lang="es-EC" sz="2700" b="1" dirty="0" smtClean="0"/>
              <a:t>Panamá con delegación de Cuba</a:t>
            </a:r>
            <a:endParaRPr lang="es-PA" sz="2700" dirty="0"/>
          </a:p>
        </p:txBody>
      </p:sp>
      <p:pic>
        <p:nvPicPr>
          <p:cNvPr id="34819" name="Picture 3" descr="C:\Users\Suelo\Desktop\TALLER ROMA 2018\FOTOS BASE\IMG-20180228-WA0021.jpg"/>
          <p:cNvPicPr>
            <a:picLocks noChangeAspect="1" noChangeArrowheads="1"/>
          </p:cNvPicPr>
          <p:nvPr/>
        </p:nvPicPr>
        <p:blipFill>
          <a:blip r:embed="rId2" cstate="print"/>
          <a:srcRect t="11811"/>
          <a:stretch>
            <a:fillRect/>
          </a:stretch>
        </p:blipFill>
        <p:spPr bwMode="auto">
          <a:xfrm>
            <a:off x="8812925" y="0"/>
            <a:ext cx="3379076" cy="3973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73407" y="2281693"/>
            <a:ext cx="6700355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sz="2200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Principales objetivos</a:t>
            </a:r>
            <a:r>
              <a:rPr kumimoji="0" lang="es-EC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:</a:t>
            </a:r>
            <a:endParaRPr kumimoji="0" lang="es-PA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173038" lvl="0" indent="-173038">
              <a:buFont typeface="Arial" pitchFamily="34" charset="0"/>
              <a:buChar char="•"/>
            </a:pPr>
            <a:r>
              <a:rPr lang="es-PA" sz="2200" dirty="0" smtClean="0"/>
              <a:t>Intercambio técnico en sitios demostrativos del Proyecto</a:t>
            </a:r>
          </a:p>
          <a:p>
            <a:pPr marL="173038" lvl="0"/>
            <a:r>
              <a:rPr lang="es-PA" sz="2200" dirty="0" smtClean="0"/>
              <a:t>DS-SLM en Panamá y en otros sitios de interés entre ambos países, para implementar el MST.</a:t>
            </a:r>
          </a:p>
          <a:p>
            <a:pPr marL="173038" lvl="0" indent="-173038">
              <a:buFont typeface="Arial" pitchFamily="34" charset="0"/>
              <a:buChar char="•"/>
            </a:pPr>
            <a:r>
              <a:rPr lang="es-PA" sz="2200" dirty="0" smtClean="0"/>
              <a:t>Intercambio con otras Direcciones del Ministerio de Ambiente que desarrollan acciones en vinculación con el MST.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es-PA" sz="2200" dirty="0" smtClean="0"/>
              <a:t>La posible continuidad de acciones enmarcadas en convenios anteriormente firmados entre el Ministerio de Ciencia, Tecnología y Medio Ambiente de Cuba, y el Ministerio de Ambiente de Panamá.</a:t>
            </a:r>
            <a:endParaRPr kumimoji="0" lang="es-MX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57660" y="1653900"/>
            <a:ext cx="63587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PA" sz="28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18 de febrero al 4 de marzo del 2018</a:t>
            </a:r>
            <a:endParaRPr kumimoji="0" lang="es-PA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18" name="Picture 2" descr="C:\Users\Suelo\Desktop\TALLER ROMA 2018\FOTOS BASE\IMG-20180228-WA0016.jpg"/>
          <p:cNvPicPr>
            <a:picLocks noChangeAspect="1" noChangeArrowheads="1"/>
          </p:cNvPicPr>
          <p:nvPr/>
        </p:nvPicPr>
        <p:blipFill>
          <a:blip r:embed="rId3" cstate="print"/>
          <a:srcRect t="14815"/>
          <a:stretch>
            <a:fillRect/>
          </a:stretch>
        </p:blipFill>
        <p:spPr bwMode="auto">
          <a:xfrm>
            <a:off x="7047186" y="3571037"/>
            <a:ext cx="5144814" cy="32869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53"/>
            <a:ext cx="12192000" cy="6907953"/>
          </a:xfrm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228608" y="28576"/>
            <a:ext cx="8229600" cy="936104"/>
          </a:xfrm>
        </p:spPr>
        <p:txBody>
          <a:bodyPr>
            <a:noAutofit/>
          </a:bodyPr>
          <a:lstStyle/>
          <a:p>
            <a:pPr algn="l"/>
            <a:r>
              <a:rPr lang="es-PA" sz="3000" dirty="0" smtClean="0"/>
              <a:t>Estrategia y enfoque para la implementación de</a:t>
            </a:r>
            <a:br>
              <a:rPr lang="es-PA" sz="3000" dirty="0" smtClean="0"/>
            </a:br>
            <a:r>
              <a:rPr lang="es-PA" sz="3000" dirty="0" smtClean="0"/>
              <a:t>los módulos DS-SLM</a:t>
            </a:r>
            <a:endParaRPr lang="es-PA" sz="3000" dirty="0"/>
          </a:p>
        </p:txBody>
      </p:sp>
      <p:sp>
        <p:nvSpPr>
          <p:cNvPr id="10" name="Rectangle 18"/>
          <p:cNvSpPr/>
          <p:nvPr/>
        </p:nvSpPr>
        <p:spPr>
          <a:xfrm>
            <a:off x="329593" y="1080657"/>
            <a:ext cx="8777775" cy="91183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 sz="1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48"/>
          <p:cNvSpPr/>
          <p:nvPr/>
        </p:nvSpPr>
        <p:spPr>
          <a:xfrm>
            <a:off x="4930904" y="3645592"/>
            <a:ext cx="2592288" cy="648072"/>
          </a:xfrm>
          <a:prstGeom prst="rect">
            <a:avLst/>
          </a:prstGeom>
          <a:solidFill>
            <a:srgbClr val="3890A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44000" rtlCol="0" anchor="ctr"/>
          <a:lstStyle/>
          <a:p>
            <a:pPr>
              <a:spcAft>
                <a:spcPts val="300"/>
              </a:spcAft>
            </a:pPr>
            <a:r>
              <a:rPr lang="es-PA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5</a:t>
            </a:r>
          </a:p>
          <a:p>
            <a:r>
              <a:rPr lang="es-PA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Planificación territorial MST</a:t>
            </a:r>
          </a:p>
        </p:txBody>
      </p:sp>
      <p:sp>
        <p:nvSpPr>
          <p:cNvPr id="12" name="Rectangle 47"/>
          <p:cNvSpPr/>
          <p:nvPr/>
        </p:nvSpPr>
        <p:spPr>
          <a:xfrm>
            <a:off x="826448" y="2061416"/>
            <a:ext cx="2476790" cy="716044"/>
          </a:xfrm>
          <a:prstGeom prst="rect">
            <a:avLst/>
          </a:prstGeom>
          <a:solidFill>
            <a:srgbClr val="CC7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300"/>
              </a:spcAft>
            </a:pPr>
            <a:r>
              <a:rPr lang="es-PA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2</a:t>
            </a:r>
          </a:p>
          <a:p>
            <a:r>
              <a:rPr lang="es-PA" sz="1600" b="1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Evaluación nacional / </a:t>
            </a:r>
          </a:p>
          <a:p>
            <a:r>
              <a:rPr lang="es-PA" sz="1600" b="1" dirty="0" err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subnacional</a:t>
            </a:r>
            <a:r>
              <a:rPr lang="es-PA" sz="16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3" name="Rectangle 115"/>
          <p:cNvSpPr/>
          <p:nvPr/>
        </p:nvSpPr>
        <p:spPr>
          <a:xfrm>
            <a:off x="7667209" y="3141536"/>
            <a:ext cx="1476792" cy="936104"/>
          </a:xfrm>
          <a:prstGeom prst="rect">
            <a:avLst/>
          </a:prstGeom>
          <a:solidFill>
            <a:srgbClr val="4A79A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 anchorCtr="0"/>
          <a:lstStyle/>
          <a:p>
            <a:pPr>
              <a:spcAft>
                <a:spcPts val="300"/>
              </a:spcAft>
            </a:pPr>
            <a:r>
              <a:rPr lang="es-PA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6</a:t>
            </a:r>
          </a:p>
          <a:p>
            <a:r>
              <a:rPr lang="es-PA" sz="1200" b="1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Implementación MST y réplica</a:t>
            </a:r>
            <a:endParaRPr lang="es-PA" sz="1200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28"/>
          <p:cNvSpPr/>
          <p:nvPr/>
        </p:nvSpPr>
        <p:spPr>
          <a:xfrm>
            <a:off x="329592" y="6300588"/>
            <a:ext cx="8777775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endParaRPr lang="es-PA" sz="1050" b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37"/>
          <p:cNvSpPr/>
          <p:nvPr/>
        </p:nvSpPr>
        <p:spPr>
          <a:xfrm>
            <a:off x="329592" y="2061416"/>
            <a:ext cx="424847" cy="4176464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 sz="9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00"/>
          <p:cNvSpPr/>
          <p:nvPr/>
        </p:nvSpPr>
        <p:spPr>
          <a:xfrm>
            <a:off x="4930904" y="2798431"/>
            <a:ext cx="2592288" cy="775154"/>
          </a:xfrm>
          <a:prstGeom prst="rect">
            <a:avLst/>
          </a:prstGeom>
          <a:solidFill>
            <a:srgbClr val="94B7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Evaluaciones DT y MST</a:t>
            </a:r>
          </a:p>
          <a:p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Análisis de Medios de vida y recursos naturales  </a:t>
            </a:r>
          </a:p>
          <a:p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Selección de buenas prácticasMST  </a:t>
            </a:r>
          </a:p>
          <a:p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endParaRPr lang="es-PA" sz="120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57"/>
          <p:cNvSpPr/>
          <p:nvPr/>
        </p:nvSpPr>
        <p:spPr>
          <a:xfrm>
            <a:off x="885400" y="5686770"/>
            <a:ext cx="8221967" cy="551110"/>
          </a:xfrm>
          <a:prstGeom prst="rect">
            <a:avLst/>
          </a:prstGeom>
          <a:solidFill>
            <a:srgbClr val="9780B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300"/>
              </a:spcAft>
            </a:pPr>
            <a:r>
              <a:rPr lang="es-PA" sz="1100" i="1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7</a:t>
            </a:r>
          </a:p>
          <a:p>
            <a:r>
              <a:rPr lang="es-PA" sz="1400" b="1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Plataforma de manejo del conocimiento para la toma de decisiones informadas </a:t>
            </a:r>
          </a:p>
        </p:txBody>
      </p:sp>
      <p:sp>
        <p:nvSpPr>
          <p:cNvPr id="18" name="Rectangle 55"/>
          <p:cNvSpPr/>
          <p:nvPr/>
        </p:nvSpPr>
        <p:spPr>
          <a:xfrm>
            <a:off x="394400" y="1125312"/>
            <a:ext cx="8208912" cy="59396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300"/>
              </a:spcAft>
            </a:pPr>
            <a:r>
              <a:rPr lang="es-PA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1</a:t>
            </a:r>
          </a:p>
          <a:p>
            <a:r>
              <a:rPr lang="es-PA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Estrategia operativa y Plan de acción para la integración y réplica del MST</a:t>
            </a:r>
            <a:endParaRPr lang="es-PA" sz="1000" b="1" u="sng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29"/>
          <p:cNvSpPr/>
          <p:nvPr/>
        </p:nvSpPr>
        <p:spPr>
          <a:xfrm>
            <a:off x="410321" y="1719272"/>
            <a:ext cx="7184879" cy="270136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s-P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A Revisión, estrategia y plan de acción inicial  </a:t>
            </a:r>
          </a:p>
        </p:txBody>
      </p:sp>
      <p:sp>
        <p:nvSpPr>
          <p:cNvPr id="20" name="Rectangle 33"/>
          <p:cNvSpPr/>
          <p:nvPr/>
        </p:nvSpPr>
        <p:spPr>
          <a:xfrm>
            <a:off x="519398" y="6325082"/>
            <a:ext cx="8587970" cy="418614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s-PA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C    </a:t>
            </a:r>
            <a:r>
              <a:rPr lang="es-PA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RÉPLICA DE BUENAS PRÁCTICAS MEDIANTE POLÍTICAS, ESTRATEGIAS TERRITORIALES, INCENTIVOS Y MECANISMOS FINANCIEROS  </a:t>
            </a:r>
            <a:endParaRPr lang="es-PA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eft-Right Arrow 51"/>
          <p:cNvSpPr/>
          <p:nvPr/>
        </p:nvSpPr>
        <p:spPr>
          <a:xfrm rot="5400000">
            <a:off x="1387830" y="4956420"/>
            <a:ext cx="1181491" cy="144016"/>
          </a:xfrm>
          <a:prstGeom prst="leftRightArrow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32"/>
          <p:cNvSpPr/>
          <p:nvPr/>
        </p:nvSpPr>
        <p:spPr>
          <a:xfrm rot="16200000">
            <a:off x="-1786742" y="3660404"/>
            <a:ext cx="4608512" cy="54644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B</a:t>
            </a:r>
            <a:r>
              <a:rPr lang="es-PA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 </a:t>
            </a:r>
            <a:r>
              <a:rPr lang="es-PA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Acuerdos y fortalecimiento de capacidades</a:t>
            </a:r>
          </a:p>
        </p:txBody>
      </p:sp>
      <p:sp>
        <p:nvSpPr>
          <p:cNvPr id="23" name="Rectangle 35"/>
          <p:cNvSpPr/>
          <p:nvPr/>
        </p:nvSpPr>
        <p:spPr>
          <a:xfrm>
            <a:off x="7667208" y="4145063"/>
            <a:ext cx="1488240" cy="868681"/>
          </a:xfrm>
          <a:prstGeom prst="rect">
            <a:avLst/>
          </a:prstGeom>
          <a:solidFill>
            <a:srgbClr val="4A79A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44000" rtlCol="0" anchor="t" anchorCtr="0">
            <a:spAutoFit/>
          </a:bodyPr>
          <a:lstStyle/>
          <a:p>
            <a:r>
              <a:rPr lang="es-PA" sz="11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Proceso multisectorial y multi-actores y evaluación de impacto  </a:t>
            </a:r>
            <a:endParaRPr lang="es-PA" sz="110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31"/>
          <p:cNvSpPr/>
          <p:nvPr/>
        </p:nvSpPr>
        <p:spPr>
          <a:xfrm>
            <a:off x="3562752" y="2061417"/>
            <a:ext cx="1142981" cy="1105613"/>
          </a:xfrm>
          <a:prstGeom prst="rect">
            <a:avLst/>
          </a:prstGeom>
          <a:solidFill>
            <a:srgbClr val="D59F3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44000" rtlCol="0" anchor="t" anchorCtr="0"/>
          <a:lstStyle/>
          <a:p>
            <a:pPr>
              <a:spcAft>
                <a:spcPts val="300"/>
              </a:spcAft>
            </a:pPr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3 </a:t>
            </a:r>
          </a:p>
          <a:p>
            <a:r>
              <a:rPr lang="es-PA" sz="14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Selección </a:t>
            </a:r>
          </a:p>
          <a:p>
            <a:r>
              <a:rPr lang="es-PA" sz="14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de paisajes </a:t>
            </a:r>
          </a:p>
          <a:p>
            <a:r>
              <a:rPr lang="es-PA" sz="14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prioritarios  </a:t>
            </a:r>
          </a:p>
        </p:txBody>
      </p:sp>
      <p:sp>
        <p:nvSpPr>
          <p:cNvPr id="25" name="Rectangle 19"/>
          <p:cNvSpPr/>
          <p:nvPr/>
        </p:nvSpPr>
        <p:spPr>
          <a:xfrm>
            <a:off x="826448" y="2832326"/>
            <a:ext cx="2476791" cy="1605354"/>
          </a:xfrm>
          <a:prstGeom prst="rect">
            <a:avLst/>
          </a:prstGeom>
          <a:solidFill>
            <a:srgbClr val="CC7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A" sz="14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Evaluación  DT y MST  </a:t>
            </a:r>
          </a:p>
          <a:p>
            <a:endParaRPr lang="es-PA" sz="1400" smtClean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r>
              <a:rPr lang="es-PA" sz="1200" i="1" smtClean="0">
                <a:solidFill>
                  <a:srgbClr val="FFFF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Acuerdos con instituciones políticas y mecanismos financieros  </a:t>
            </a:r>
            <a:endParaRPr lang="es-PA" sz="1100" b="1" i="1" smtClean="0">
              <a:solidFill>
                <a:srgbClr val="FFFF0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r>
              <a:rPr lang="es-PA" sz="11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endParaRPr lang="es-PA" sz="110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2"/>
          <p:cNvSpPr/>
          <p:nvPr/>
        </p:nvSpPr>
        <p:spPr>
          <a:xfrm>
            <a:off x="4930904" y="2061416"/>
            <a:ext cx="2592288" cy="716044"/>
          </a:xfrm>
          <a:prstGeom prst="rect">
            <a:avLst/>
          </a:prstGeom>
          <a:solidFill>
            <a:srgbClr val="7BA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44000" rtlCol="0" anchor="ctr"/>
          <a:lstStyle/>
          <a:p>
            <a:pPr>
              <a:spcAft>
                <a:spcPts val="300"/>
              </a:spcAft>
            </a:pPr>
            <a:r>
              <a:rPr lang="es-PA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4 </a:t>
            </a:r>
          </a:p>
          <a:p>
            <a:r>
              <a:rPr lang="es-PA" sz="1500" b="1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Evaluación local /paisajes </a:t>
            </a:r>
            <a:endParaRPr lang="es-PA" sz="1500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34"/>
          <p:cNvSpPr/>
          <p:nvPr/>
        </p:nvSpPr>
        <p:spPr>
          <a:xfrm>
            <a:off x="4930904" y="4365672"/>
            <a:ext cx="2592288" cy="1224136"/>
          </a:xfrm>
          <a:prstGeom prst="rect">
            <a:avLst/>
          </a:prstGeom>
          <a:solidFill>
            <a:srgbClr val="4FB9B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44000" rtlCol="0" anchor="ctr"/>
          <a:lstStyle/>
          <a:p>
            <a:r>
              <a:rPr lang="es-PA" sz="11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Priorización y plan de acción para la implementación con  actores locales </a:t>
            </a:r>
            <a:r>
              <a:rPr lang="es-PA" sz="1200" i="1" smtClean="0">
                <a:solidFill>
                  <a:srgbClr val="FFFF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Mecanismo de apoyo al MST, acuerdos con instituciones decentralizadas  y mecanismos financieros</a:t>
            </a:r>
            <a:endParaRPr lang="es-PA" sz="1100" i="1" smtClean="0">
              <a:solidFill>
                <a:srgbClr val="FFFF0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r>
              <a:rPr lang="es-PA" sz="11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endParaRPr lang="es-PA" sz="110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Left-Right Arrow 40"/>
          <p:cNvSpPr/>
          <p:nvPr/>
        </p:nvSpPr>
        <p:spPr>
          <a:xfrm>
            <a:off x="7379177" y="4869729"/>
            <a:ext cx="288032" cy="144016"/>
          </a:xfrm>
          <a:prstGeom prst="leftRightArrow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ight Arrow 50"/>
          <p:cNvSpPr/>
          <p:nvPr/>
        </p:nvSpPr>
        <p:spPr>
          <a:xfrm>
            <a:off x="3305999" y="2457435"/>
            <a:ext cx="256753" cy="1080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ight Arrow 52"/>
          <p:cNvSpPr/>
          <p:nvPr/>
        </p:nvSpPr>
        <p:spPr>
          <a:xfrm>
            <a:off x="7451184" y="4149648"/>
            <a:ext cx="256753" cy="288032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ight Arrow 50"/>
          <p:cNvSpPr/>
          <p:nvPr/>
        </p:nvSpPr>
        <p:spPr>
          <a:xfrm>
            <a:off x="4714880" y="2457435"/>
            <a:ext cx="256753" cy="1080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eft-Right Arrow 51"/>
          <p:cNvSpPr/>
          <p:nvPr/>
        </p:nvSpPr>
        <p:spPr>
          <a:xfrm>
            <a:off x="3490744" y="3789608"/>
            <a:ext cx="1181491" cy="144016"/>
          </a:xfrm>
          <a:prstGeom prst="leftRightArrow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Left-Right Arrow 51"/>
          <p:cNvSpPr/>
          <p:nvPr/>
        </p:nvSpPr>
        <p:spPr>
          <a:xfrm rot="5400000">
            <a:off x="8495299" y="5265773"/>
            <a:ext cx="504057" cy="144016"/>
          </a:xfrm>
          <a:prstGeom prst="leftRightArrow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Left-Right Arrow 51"/>
          <p:cNvSpPr/>
          <p:nvPr/>
        </p:nvSpPr>
        <p:spPr>
          <a:xfrm rot="5400000">
            <a:off x="6191044" y="5481796"/>
            <a:ext cx="216024" cy="144016"/>
          </a:xfrm>
          <a:prstGeom prst="leftRightArrow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8715374" y="596328"/>
            <a:ext cx="3271837" cy="5971159"/>
            <a:chOff x="8715374" y="596328"/>
            <a:chExt cx="3271837" cy="5971159"/>
          </a:xfrm>
        </p:grpSpPr>
        <p:pic>
          <p:nvPicPr>
            <p:cNvPr id="37" name="Picture 6"/>
            <p:cNvPicPr>
              <a:picLocks noChangeAspect="1"/>
            </p:cNvPicPr>
            <p:nvPr/>
          </p:nvPicPr>
          <p:blipFill>
            <a:blip r:embed="rId4" cstate="print"/>
            <a:srcRect l="8981" r="11540"/>
            <a:stretch>
              <a:fillRect/>
            </a:stretch>
          </p:blipFill>
          <p:spPr>
            <a:xfrm rot="166660">
              <a:off x="8715374" y="596328"/>
              <a:ext cx="3019425" cy="2849242"/>
            </a:xfrm>
            <a:prstGeom prst="ellipse">
              <a:avLst/>
            </a:prstGeom>
          </p:spPr>
        </p:pic>
        <p:pic>
          <p:nvPicPr>
            <p:cNvPr id="39" name="38 Imagen" descr="D:\cunsultas\Alvaro José Moreno Ríos\Fotos\20180228_125636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  </a:ext>
              </a:extLst>
            </a:blip>
            <a:srcRect l="9369" r="26577"/>
            <a:stretch>
              <a:fillRect/>
            </a:stretch>
          </p:blipFill>
          <p:spPr bwMode="auto">
            <a:xfrm>
              <a:off x="9715498" y="3228976"/>
              <a:ext cx="2271713" cy="2143125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44" name="43 Imagen" descr="C:\Users\Lenovo\Videos\DSC00147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  </a:ext>
              </a:extLst>
            </a:blip>
            <a:srcRect l="5041" r="16644"/>
            <a:stretch>
              <a:fillRect/>
            </a:stretch>
          </p:blipFill>
          <p:spPr bwMode="auto">
            <a:xfrm>
              <a:off x="9535841" y="5232399"/>
              <a:ext cx="1394097" cy="1335088"/>
            </a:xfrm>
            <a:prstGeom prst="ellipse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="" xmlns:p14="http://schemas.microsoft.com/office/powerpoint/2010/main" val="4704766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s-PA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4" name="3 Imagen" descr="E:\PRESENTACIONES-TALLER DS_SLM\FOTOS_VIDEOS\IMG_139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t="7071" r="13733" b="3358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s-PA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s-PA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t="17134" r="5893" b="44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s-PA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 t="12347" b="1265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s-PA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 t="13554" b="9219"/>
          <a:stretch>
            <a:fillRect/>
          </a:stretch>
        </p:blipFill>
        <p:spPr bwMode="auto">
          <a:xfrm>
            <a:off x="0" y="0"/>
            <a:ext cx="12192000" cy="706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s-PA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A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 t="4860" b="9744"/>
          <a:stretch>
            <a:fillRect/>
          </a:stretch>
        </p:blipFill>
        <p:spPr bwMode="auto">
          <a:xfrm>
            <a:off x="0" y="0"/>
            <a:ext cx="12192000" cy="7808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63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Rectángulo"/>
          <p:cNvSpPr/>
          <p:nvPr/>
        </p:nvSpPr>
        <p:spPr>
          <a:xfrm>
            <a:off x="6241076" y="4481217"/>
            <a:ext cx="55030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9600" b="1" dirty="0" smtClean="0">
                <a:solidFill>
                  <a:schemeClr val="bg1"/>
                </a:solidFill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xmlns="" val="470476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53"/>
            <a:ext cx="12192000" cy="6907953"/>
          </a:xfrm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228608" y="28576"/>
            <a:ext cx="8229600" cy="936104"/>
          </a:xfrm>
        </p:spPr>
        <p:txBody>
          <a:bodyPr>
            <a:noAutofit/>
          </a:bodyPr>
          <a:lstStyle/>
          <a:p>
            <a:pPr algn="l"/>
            <a:r>
              <a:rPr lang="es-PA" sz="3000" dirty="0" smtClean="0"/>
              <a:t>Estrategia y enfoque para la implementación de</a:t>
            </a:r>
            <a:br>
              <a:rPr lang="es-PA" sz="3000" dirty="0" smtClean="0"/>
            </a:br>
            <a:r>
              <a:rPr lang="es-PA" sz="3000" dirty="0" smtClean="0"/>
              <a:t>los módulos DS-SLM</a:t>
            </a:r>
            <a:endParaRPr lang="es-PA" sz="3000" dirty="0"/>
          </a:p>
        </p:txBody>
      </p:sp>
      <p:sp>
        <p:nvSpPr>
          <p:cNvPr id="10" name="Rectangle 18"/>
          <p:cNvSpPr/>
          <p:nvPr/>
        </p:nvSpPr>
        <p:spPr>
          <a:xfrm>
            <a:off x="329593" y="1080657"/>
            <a:ext cx="8777775" cy="91183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 sz="16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28"/>
          <p:cNvSpPr/>
          <p:nvPr/>
        </p:nvSpPr>
        <p:spPr>
          <a:xfrm>
            <a:off x="329592" y="6300588"/>
            <a:ext cx="8777775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endParaRPr lang="es-PA" sz="1050" b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37"/>
          <p:cNvSpPr/>
          <p:nvPr/>
        </p:nvSpPr>
        <p:spPr>
          <a:xfrm>
            <a:off x="329592" y="2061416"/>
            <a:ext cx="424847" cy="4176464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 sz="9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55"/>
          <p:cNvSpPr/>
          <p:nvPr/>
        </p:nvSpPr>
        <p:spPr>
          <a:xfrm>
            <a:off x="394400" y="1125312"/>
            <a:ext cx="8208912" cy="59396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300"/>
              </a:spcAft>
            </a:pPr>
            <a:r>
              <a:rPr lang="es-PA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1</a:t>
            </a:r>
          </a:p>
          <a:p>
            <a:r>
              <a:rPr lang="es-PA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Estrategia operativa y Plan de acción para la integración y réplica del MST</a:t>
            </a:r>
            <a:endParaRPr lang="es-PA" sz="1000" b="1" u="sng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29"/>
          <p:cNvSpPr/>
          <p:nvPr/>
        </p:nvSpPr>
        <p:spPr>
          <a:xfrm>
            <a:off x="410321" y="1719272"/>
            <a:ext cx="7184879" cy="270136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s-P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A Revisión, estrategia y plan de acción inicial  </a:t>
            </a:r>
          </a:p>
        </p:txBody>
      </p:sp>
      <p:sp>
        <p:nvSpPr>
          <p:cNvPr id="20" name="Rectangle 33"/>
          <p:cNvSpPr/>
          <p:nvPr/>
        </p:nvSpPr>
        <p:spPr>
          <a:xfrm>
            <a:off x="519398" y="6325082"/>
            <a:ext cx="8587970" cy="418614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s-PA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C    </a:t>
            </a:r>
            <a:r>
              <a:rPr lang="es-PA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RÉPLICA DE BUENAS PRÁCTICAS MEDIANTE POLÍTICAS, ESTRATEGIAS TERRITORIALES, INCENTIVOS Y MECANISMOS FINANCIEROS  </a:t>
            </a:r>
            <a:endParaRPr lang="es-PA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32"/>
          <p:cNvSpPr/>
          <p:nvPr/>
        </p:nvSpPr>
        <p:spPr>
          <a:xfrm rot="16200000">
            <a:off x="-1786742" y="3660404"/>
            <a:ext cx="4608512" cy="54644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B</a:t>
            </a:r>
            <a:r>
              <a:rPr lang="es-PA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 </a:t>
            </a:r>
            <a:r>
              <a:rPr lang="es-PA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Acuerdos y fortalecimiento de capacidades</a:t>
            </a:r>
          </a:p>
        </p:txBody>
      </p:sp>
      <p:sp>
        <p:nvSpPr>
          <p:cNvPr id="28" name="Left-Right Arrow 40"/>
          <p:cNvSpPr/>
          <p:nvPr/>
        </p:nvSpPr>
        <p:spPr>
          <a:xfrm>
            <a:off x="7379177" y="4869729"/>
            <a:ext cx="288032" cy="144016"/>
          </a:xfrm>
          <a:prstGeom prst="leftRightArrow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869339" y="2066950"/>
            <a:ext cx="851755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b="1" dirty="0" smtClean="0">
                <a:solidFill>
                  <a:schemeClr val="bg1"/>
                </a:solidFill>
              </a:rPr>
              <a:t>Fase A: Plan de Trabajo Nacional ajustado al marco metodológico del</a:t>
            </a:r>
          </a:p>
          <a:p>
            <a:r>
              <a:rPr lang="es-PA" b="1" dirty="0" smtClean="0">
                <a:solidFill>
                  <a:schemeClr val="bg1"/>
                </a:solidFill>
              </a:rPr>
              <a:t>proyecto global.</a:t>
            </a:r>
          </a:p>
          <a:p>
            <a:endParaRPr lang="es-PA" sz="800" b="1" dirty="0" smtClean="0">
              <a:solidFill>
                <a:schemeClr val="bg1"/>
              </a:solidFill>
            </a:endParaRPr>
          </a:p>
          <a:p>
            <a:r>
              <a:rPr lang="es-PA" b="1" dirty="0" smtClean="0">
                <a:solidFill>
                  <a:schemeClr val="bg1"/>
                </a:solidFill>
              </a:rPr>
              <a:t>Fase B: capacitaciones con expertos internacionales para la evaluación nacional</a:t>
            </a:r>
          </a:p>
          <a:p>
            <a:r>
              <a:rPr lang="es-PA" b="1" dirty="0" smtClean="0">
                <a:solidFill>
                  <a:schemeClr val="bg1"/>
                </a:solidFill>
              </a:rPr>
              <a:t>(uso del QM) y evaluación local del MST (uso del QT y del QA). Capacitación a</a:t>
            </a:r>
          </a:p>
          <a:p>
            <a:r>
              <a:rPr lang="es-PA" b="1" dirty="0" smtClean="0">
                <a:solidFill>
                  <a:schemeClr val="bg1"/>
                </a:solidFill>
              </a:rPr>
              <a:t>técnicos en temas de </a:t>
            </a:r>
            <a:r>
              <a:rPr lang="es-PA" b="1" dirty="0" err="1" smtClean="0">
                <a:solidFill>
                  <a:schemeClr val="bg1"/>
                </a:solidFill>
              </a:rPr>
              <a:t>Agroforestería</a:t>
            </a:r>
            <a:r>
              <a:rPr lang="es-PA" b="1" dirty="0" smtClean="0">
                <a:solidFill>
                  <a:schemeClr val="bg1"/>
                </a:solidFill>
              </a:rPr>
              <a:t> y el uso del QGIS. Foros Nacionales sobre</a:t>
            </a:r>
          </a:p>
          <a:p>
            <a:r>
              <a:rPr lang="es-PA" b="1" dirty="0" smtClean="0">
                <a:solidFill>
                  <a:schemeClr val="bg1"/>
                </a:solidFill>
              </a:rPr>
              <a:t>Manejo Sostenible de la Tierra.</a:t>
            </a:r>
          </a:p>
          <a:p>
            <a:endParaRPr lang="es-PA" sz="800" b="1" dirty="0" smtClean="0">
              <a:solidFill>
                <a:schemeClr val="bg1"/>
              </a:solidFill>
            </a:endParaRPr>
          </a:p>
          <a:p>
            <a:r>
              <a:rPr lang="es-PA" b="1" dirty="0" smtClean="0">
                <a:solidFill>
                  <a:schemeClr val="bg1"/>
                </a:solidFill>
              </a:rPr>
              <a:t>Fase C: estrategia de </a:t>
            </a:r>
            <a:r>
              <a:rPr lang="es-PA" b="1" dirty="0" err="1" smtClean="0">
                <a:solidFill>
                  <a:schemeClr val="bg1"/>
                </a:solidFill>
              </a:rPr>
              <a:t>Mainstreaming</a:t>
            </a:r>
            <a:r>
              <a:rPr lang="es-PA" b="1" dirty="0" smtClean="0">
                <a:solidFill>
                  <a:schemeClr val="bg1"/>
                </a:solidFill>
              </a:rPr>
              <a:t> planteada en octubre de 2017:</a:t>
            </a:r>
          </a:p>
          <a:p>
            <a:pPr marL="185738" indent="-185738">
              <a:buFont typeface="Arial" pitchFamily="34" charset="0"/>
              <a:buChar char="•"/>
            </a:pPr>
            <a:r>
              <a:rPr lang="es-PA" b="1" dirty="0" smtClean="0">
                <a:solidFill>
                  <a:schemeClr val="bg1"/>
                </a:solidFill>
              </a:rPr>
              <a:t>Anteproyecto de Ley de Suelo con enfoque en MST (Alianza Mundial por el Suelo)</a:t>
            </a:r>
          </a:p>
          <a:p>
            <a:pPr marL="185738" indent="-185738">
              <a:buFont typeface="Arial" pitchFamily="34" charset="0"/>
              <a:buChar char="•"/>
            </a:pPr>
            <a:r>
              <a:rPr lang="es-PA" b="1" dirty="0" smtClean="0">
                <a:solidFill>
                  <a:schemeClr val="bg1"/>
                </a:solidFill>
              </a:rPr>
              <a:t>Diseño de un fondo de MST para las cuencas piloto (en espera de resultados)</a:t>
            </a:r>
          </a:p>
          <a:p>
            <a:pPr marL="185738" indent="-185738">
              <a:buFont typeface="Arial" pitchFamily="34" charset="0"/>
              <a:buChar char="•"/>
            </a:pPr>
            <a:r>
              <a:rPr lang="es-PA" b="1" dirty="0" smtClean="0">
                <a:solidFill>
                  <a:schemeClr val="bg1"/>
                </a:solidFill>
              </a:rPr>
              <a:t>Apoyo a la planificación territorial en cuencas con los resultados del proyecto.</a:t>
            </a:r>
          </a:p>
          <a:p>
            <a:pPr marL="185738" indent="-185738">
              <a:buFont typeface="Arial" pitchFamily="34" charset="0"/>
              <a:buChar char="•"/>
            </a:pPr>
            <a:r>
              <a:rPr lang="es-PA" b="1" dirty="0" smtClean="0">
                <a:solidFill>
                  <a:schemeClr val="bg1"/>
                </a:solidFill>
              </a:rPr>
              <a:t>Sinergias con otros planes y programas nacionales: Programa de Acción Nacional de Lucha contra la Sequía y Desertificación, Plan Nacional de Seguridad Hídrica,  Alianza por el Millón, Programa  de establecimiento de metas para la Neutralidad de la Degradación de la Tierra de la UNCCD. </a:t>
            </a:r>
          </a:p>
        </p:txBody>
      </p:sp>
      <p:grpSp>
        <p:nvGrpSpPr>
          <p:cNvPr id="36" name="35 Grupo"/>
          <p:cNvGrpSpPr/>
          <p:nvPr/>
        </p:nvGrpSpPr>
        <p:grpSpPr>
          <a:xfrm>
            <a:off x="8715374" y="596328"/>
            <a:ext cx="3271837" cy="5971159"/>
            <a:chOff x="8715374" y="596328"/>
            <a:chExt cx="3271837" cy="5971159"/>
          </a:xfrm>
        </p:grpSpPr>
        <p:pic>
          <p:nvPicPr>
            <p:cNvPr id="38" name="Picture 6"/>
            <p:cNvPicPr>
              <a:picLocks noChangeAspect="1"/>
            </p:cNvPicPr>
            <p:nvPr/>
          </p:nvPicPr>
          <p:blipFill>
            <a:blip r:embed="rId4" cstate="print"/>
            <a:srcRect l="8981" r="11540"/>
            <a:stretch>
              <a:fillRect/>
            </a:stretch>
          </p:blipFill>
          <p:spPr>
            <a:xfrm rot="166660">
              <a:off x="8715374" y="596328"/>
              <a:ext cx="3019425" cy="2849242"/>
            </a:xfrm>
            <a:prstGeom prst="ellipse">
              <a:avLst/>
            </a:prstGeom>
          </p:spPr>
        </p:pic>
        <p:pic>
          <p:nvPicPr>
            <p:cNvPr id="40" name="39 Imagen" descr="D:\cunsultas\Alvaro José Moreno Ríos\Fotos\20180228_125636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  </a:ext>
              </a:extLst>
            </a:blip>
            <a:srcRect l="9369" r="26577"/>
            <a:stretch>
              <a:fillRect/>
            </a:stretch>
          </p:blipFill>
          <p:spPr bwMode="auto">
            <a:xfrm>
              <a:off x="9715498" y="3228976"/>
              <a:ext cx="2271713" cy="2143125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41" name="40 Imagen" descr="C:\Users\Lenovo\Videos\DSC00147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  </a:ext>
              </a:extLst>
            </a:blip>
            <a:srcRect l="5041" r="16644"/>
            <a:stretch>
              <a:fillRect/>
            </a:stretch>
          </p:blipFill>
          <p:spPr bwMode="auto">
            <a:xfrm>
              <a:off x="9535841" y="5232399"/>
              <a:ext cx="1394097" cy="1335088"/>
            </a:xfrm>
            <a:prstGeom prst="ellipse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="" xmlns:p14="http://schemas.microsoft.com/office/powerpoint/2010/main" val="4704766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53"/>
            <a:ext cx="12192000" cy="6907953"/>
          </a:xfrm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228608" y="28576"/>
            <a:ext cx="8229600" cy="936104"/>
          </a:xfrm>
        </p:spPr>
        <p:txBody>
          <a:bodyPr>
            <a:noAutofit/>
          </a:bodyPr>
          <a:lstStyle/>
          <a:p>
            <a:pPr algn="l"/>
            <a:r>
              <a:rPr lang="es-PA" sz="3000" dirty="0" smtClean="0"/>
              <a:t>Estrategia y enfoque para la implementación de</a:t>
            </a:r>
            <a:br>
              <a:rPr lang="es-PA" sz="3000" dirty="0" smtClean="0"/>
            </a:br>
            <a:r>
              <a:rPr lang="es-PA" sz="3000" dirty="0" smtClean="0"/>
              <a:t>los módulos DS-SLM</a:t>
            </a:r>
            <a:endParaRPr lang="es-PA" sz="3000" dirty="0"/>
          </a:p>
        </p:txBody>
      </p:sp>
      <p:sp>
        <p:nvSpPr>
          <p:cNvPr id="10" name="Rectangle 18"/>
          <p:cNvSpPr/>
          <p:nvPr/>
        </p:nvSpPr>
        <p:spPr>
          <a:xfrm>
            <a:off x="329593" y="1080657"/>
            <a:ext cx="8777775" cy="91183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 sz="16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28"/>
          <p:cNvSpPr/>
          <p:nvPr/>
        </p:nvSpPr>
        <p:spPr>
          <a:xfrm>
            <a:off x="329592" y="6300588"/>
            <a:ext cx="8777775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endParaRPr lang="es-PA" sz="1050" b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37"/>
          <p:cNvSpPr/>
          <p:nvPr/>
        </p:nvSpPr>
        <p:spPr>
          <a:xfrm>
            <a:off x="329592" y="2061416"/>
            <a:ext cx="424847" cy="4176464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 sz="9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55"/>
          <p:cNvSpPr/>
          <p:nvPr/>
        </p:nvSpPr>
        <p:spPr>
          <a:xfrm>
            <a:off x="394400" y="1125312"/>
            <a:ext cx="8208912" cy="59396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300"/>
              </a:spcAft>
            </a:pPr>
            <a:r>
              <a:rPr lang="es-PA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1</a:t>
            </a:r>
          </a:p>
          <a:p>
            <a:r>
              <a:rPr lang="es-PA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Estrategia operativa y Plan de acción para la integración y réplica del MST</a:t>
            </a:r>
            <a:endParaRPr lang="es-PA" sz="1000" b="1" u="sng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29"/>
          <p:cNvSpPr/>
          <p:nvPr/>
        </p:nvSpPr>
        <p:spPr>
          <a:xfrm>
            <a:off x="410321" y="1719272"/>
            <a:ext cx="7184879" cy="270136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s-P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A Revisión, estrategia y plan de acción inicial  </a:t>
            </a:r>
          </a:p>
        </p:txBody>
      </p:sp>
      <p:sp>
        <p:nvSpPr>
          <p:cNvPr id="20" name="Rectangle 33"/>
          <p:cNvSpPr/>
          <p:nvPr/>
        </p:nvSpPr>
        <p:spPr>
          <a:xfrm>
            <a:off x="519398" y="6325082"/>
            <a:ext cx="8587970" cy="418614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s-PA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C    </a:t>
            </a:r>
            <a:r>
              <a:rPr lang="es-PA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RÉPLICA DE BUENAS PRÁCTICAS MEDIANTE POLÍTICAS, ESTRATEGIAS TERRITORIALES, INCENTIVOS Y MECANISMOS FINANCIEROS  </a:t>
            </a:r>
            <a:endParaRPr lang="es-PA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32"/>
          <p:cNvSpPr/>
          <p:nvPr/>
        </p:nvSpPr>
        <p:spPr>
          <a:xfrm rot="16200000">
            <a:off x="-1786742" y="3660404"/>
            <a:ext cx="4608512" cy="54644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B</a:t>
            </a:r>
            <a:r>
              <a:rPr lang="es-PA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 </a:t>
            </a:r>
            <a:r>
              <a:rPr lang="es-PA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Acuerdos y fortalecimiento de capacidades</a:t>
            </a:r>
          </a:p>
        </p:txBody>
      </p:sp>
      <p:sp>
        <p:nvSpPr>
          <p:cNvPr id="28" name="Left-Right Arrow 40"/>
          <p:cNvSpPr/>
          <p:nvPr/>
        </p:nvSpPr>
        <p:spPr>
          <a:xfrm>
            <a:off x="7379177" y="4869729"/>
            <a:ext cx="288032" cy="144016"/>
          </a:xfrm>
          <a:prstGeom prst="leftRightArrow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777897" y="2050868"/>
            <a:ext cx="8392228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2400" b="1" dirty="0" smtClean="0">
                <a:solidFill>
                  <a:schemeClr val="bg1"/>
                </a:solidFill>
              </a:rPr>
              <a:t>PRÓXIMOS PASOS:</a:t>
            </a:r>
          </a:p>
          <a:p>
            <a:pPr marL="185738" indent="-185738">
              <a:buFont typeface="Arial" pitchFamily="34" charset="0"/>
              <a:buChar char="•"/>
            </a:pPr>
            <a:r>
              <a:rPr lang="es-PA" sz="2200" b="1" dirty="0" smtClean="0">
                <a:solidFill>
                  <a:schemeClr val="bg1"/>
                </a:solidFill>
              </a:rPr>
              <a:t>Contratación de un consultor para elaborar el Anteproyecto de Ley de Suelos con enfoque en MST.</a:t>
            </a:r>
          </a:p>
          <a:p>
            <a:pPr marL="185738" indent="-185738">
              <a:buFont typeface="Arial" pitchFamily="34" charset="0"/>
              <a:buChar char="•"/>
            </a:pPr>
            <a:r>
              <a:rPr lang="es-PA" sz="2200" b="1" dirty="0" smtClean="0">
                <a:solidFill>
                  <a:schemeClr val="bg1"/>
                </a:solidFill>
              </a:rPr>
              <a:t>Contratación de un consultor y realización de talleres para la implementación de la estrategia de </a:t>
            </a:r>
            <a:r>
              <a:rPr lang="es-PA" sz="2200" b="1" dirty="0" err="1" smtClean="0">
                <a:solidFill>
                  <a:schemeClr val="bg1"/>
                </a:solidFill>
              </a:rPr>
              <a:t>Mainstreaming</a:t>
            </a:r>
            <a:r>
              <a:rPr lang="es-PA" sz="2200" b="1" dirty="0" smtClean="0">
                <a:solidFill>
                  <a:schemeClr val="bg1"/>
                </a:solidFill>
              </a:rPr>
              <a:t> .</a:t>
            </a:r>
          </a:p>
          <a:p>
            <a:pPr marL="185738" indent="-185738">
              <a:buFont typeface="Arial" pitchFamily="34" charset="0"/>
              <a:buChar char="•"/>
            </a:pPr>
            <a:r>
              <a:rPr lang="es-PA" sz="2200" b="1" dirty="0" smtClean="0">
                <a:solidFill>
                  <a:schemeClr val="bg1"/>
                </a:solidFill>
              </a:rPr>
              <a:t>Contratación de un consultor para la documentación de los resultados del proyecto.</a:t>
            </a:r>
          </a:p>
          <a:p>
            <a:pPr marL="185738" indent="-185738">
              <a:buFont typeface="Arial" pitchFamily="34" charset="0"/>
              <a:buChar char="•"/>
            </a:pPr>
            <a:r>
              <a:rPr lang="es-PA" sz="2200" b="1" dirty="0" smtClean="0">
                <a:solidFill>
                  <a:schemeClr val="bg1"/>
                </a:solidFill>
              </a:rPr>
              <a:t>Firma de un Convenio de cooperación entre </a:t>
            </a:r>
            <a:r>
              <a:rPr lang="es-PA" sz="2200" b="1" dirty="0" err="1" smtClean="0">
                <a:solidFill>
                  <a:schemeClr val="bg1"/>
                </a:solidFill>
              </a:rPr>
              <a:t>MiAMBIENTE</a:t>
            </a:r>
            <a:r>
              <a:rPr lang="es-PA" sz="2200" b="1" dirty="0" smtClean="0">
                <a:solidFill>
                  <a:schemeClr val="bg1"/>
                </a:solidFill>
              </a:rPr>
              <a:t> y la AMA de Cuba (agosto de 2018 en el 4° Foro Nacional de MST)</a:t>
            </a:r>
          </a:p>
          <a:p>
            <a:pPr marL="185738" indent="-185738">
              <a:buFont typeface="Arial" pitchFamily="34" charset="0"/>
              <a:buChar char="•"/>
            </a:pPr>
            <a:r>
              <a:rPr lang="es-PA" sz="2200" b="1" dirty="0" smtClean="0">
                <a:solidFill>
                  <a:schemeClr val="bg1"/>
                </a:solidFill>
              </a:rPr>
              <a:t>En cada cuenca piloto se conformarán 2 grupos de jóvenes líderes agroambientales en 2 Institutos Profesionales y Técnicos Agropecuarios (IPTA) para el fortalecimiento de capacidades en MST.</a:t>
            </a:r>
          </a:p>
          <a:p>
            <a:pPr marL="185738" indent="-185738">
              <a:buFont typeface="Arial" pitchFamily="34" charset="0"/>
              <a:buChar char="•"/>
            </a:pPr>
            <a:endParaRPr lang="es-PA" sz="2400" b="1" dirty="0" smtClean="0">
              <a:solidFill>
                <a:schemeClr val="bg1"/>
              </a:solidFill>
            </a:endParaRPr>
          </a:p>
        </p:txBody>
      </p:sp>
      <p:grpSp>
        <p:nvGrpSpPr>
          <p:cNvPr id="2" name="35 Grupo"/>
          <p:cNvGrpSpPr/>
          <p:nvPr/>
        </p:nvGrpSpPr>
        <p:grpSpPr>
          <a:xfrm>
            <a:off x="8715374" y="596328"/>
            <a:ext cx="3271837" cy="5971159"/>
            <a:chOff x="8715374" y="596328"/>
            <a:chExt cx="3271837" cy="5971159"/>
          </a:xfrm>
        </p:grpSpPr>
        <p:pic>
          <p:nvPicPr>
            <p:cNvPr id="38" name="Picture 6"/>
            <p:cNvPicPr>
              <a:picLocks noChangeAspect="1"/>
            </p:cNvPicPr>
            <p:nvPr/>
          </p:nvPicPr>
          <p:blipFill>
            <a:blip r:embed="rId4" cstate="print"/>
            <a:srcRect l="8981" r="11540"/>
            <a:stretch>
              <a:fillRect/>
            </a:stretch>
          </p:blipFill>
          <p:spPr>
            <a:xfrm rot="166660">
              <a:off x="8715374" y="596328"/>
              <a:ext cx="3019425" cy="2849242"/>
            </a:xfrm>
            <a:prstGeom prst="ellipse">
              <a:avLst/>
            </a:prstGeom>
          </p:spPr>
        </p:pic>
        <p:pic>
          <p:nvPicPr>
            <p:cNvPr id="40" name="39 Imagen" descr="D:\cunsultas\Alvaro José Moreno Ríos\Fotos\20180228_125636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  </a:ext>
              </a:extLst>
            </a:blip>
            <a:srcRect l="9369" r="26577"/>
            <a:stretch>
              <a:fillRect/>
            </a:stretch>
          </p:blipFill>
          <p:spPr bwMode="auto">
            <a:xfrm>
              <a:off x="9715498" y="3228976"/>
              <a:ext cx="2271713" cy="2143125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41" name="40 Imagen" descr="C:\Users\Lenovo\Videos\DSC00147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  </a:ext>
              </a:extLst>
            </a:blip>
            <a:srcRect l="5041" r="16644"/>
            <a:stretch>
              <a:fillRect/>
            </a:stretch>
          </p:blipFill>
          <p:spPr bwMode="auto">
            <a:xfrm>
              <a:off x="9535841" y="5232399"/>
              <a:ext cx="1394097" cy="1335088"/>
            </a:xfrm>
            <a:prstGeom prst="ellipse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="" xmlns:p14="http://schemas.microsoft.com/office/powerpoint/2010/main" val="4704766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53"/>
            <a:ext cx="12192000" cy="6907953"/>
          </a:xfrm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228608" y="28576"/>
            <a:ext cx="8229600" cy="936104"/>
          </a:xfrm>
        </p:spPr>
        <p:txBody>
          <a:bodyPr>
            <a:noAutofit/>
          </a:bodyPr>
          <a:lstStyle/>
          <a:p>
            <a:pPr algn="l"/>
            <a:r>
              <a:rPr lang="es-PA" sz="3000" dirty="0" smtClean="0"/>
              <a:t>Estrategia y enfoque para la implementación de</a:t>
            </a:r>
            <a:br>
              <a:rPr lang="es-PA" sz="3000" dirty="0" smtClean="0"/>
            </a:br>
            <a:r>
              <a:rPr lang="es-PA" sz="3000" dirty="0" smtClean="0"/>
              <a:t>los módulos DS-SLM</a:t>
            </a:r>
            <a:endParaRPr lang="es-PA" sz="3000" dirty="0"/>
          </a:p>
        </p:txBody>
      </p:sp>
      <p:sp>
        <p:nvSpPr>
          <p:cNvPr id="10" name="Rectangle 18"/>
          <p:cNvSpPr/>
          <p:nvPr/>
        </p:nvSpPr>
        <p:spPr>
          <a:xfrm>
            <a:off x="329593" y="1080657"/>
            <a:ext cx="8777775" cy="91183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 sz="16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28"/>
          <p:cNvSpPr/>
          <p:nvPr/>
        </p:nvSpPr>
        <p:spPr>
          <a:xfrm>
            <a:off x="329592" y="6300588"/>
            <a:ext cx="8777775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endParaRPr lang="es-PA" sz="1050" b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37"/>
          <p:cNvSpPr/>
          <p:nvPr/>
        </p:nvSpPr>
        <p:spPr>
          <a:xfrm>
            <a:off x="329592" y="2061416"/>
            <a:ext cx="424847" cy="4176464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 sz="9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55"/>
          <p:cNvSpPr/>
          <p:nvPr/>
        </p:nvSpPr>
        <p:spPr>
          <a:xfrm>
            <a:off x="394400" y="1125312"/>
            <a:ext cx="8208912" cy="59396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300"/>
              </a:spcAft>
            </a:pPr>
            <a:r>
              <a:rPr lang="es-PA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1</a:t>
            </a:r>
          </a:p>
          <a:p>
            <a:r>
              <a:rPr lang="es-PA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Estrategia operativa y Plan de acción para la integración y réplica del MST</a:t>
            </a:r>
            <a:endParaRPr lang="es-PA" sz="1000" b="1" u="sng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29"/>
          <p:cNvSpPr/>
          <p:nvPr/>
        </p:nvSpPr>
        <p:spPr>
          <a:xfrm>
            <a:off x="410321" y="1719272"/>
            <a:ext cx="7184879" cy="270136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s-P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A Revisión, estrategia y plan de acción inicial  </a:t>
            </a:r>
          </a:p>
        </p:txBody>
      </p:sp>
      <p:sp>
        <p:nvSpPr>
          <p:cNvPr id="20" name="Rectangle 33"/>
          <p:cNvSpPr/>
          <p:nvPr/>
        </p:nvSpPr>
        <p:spPr>
          <a:xfrm>
            <a:off x="519398" y="6325082"/>
            <a:ext cx="8587970" cy="418614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s-PA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C    </a:t>
            </a:r>
            <a:r>
              <a:rPr lang="es-PA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RÉPLICA DE BUENAS PRÁCTICAS MEDIANTE POLÍTICAS, ESTRATEGIAS TERRITORIALES, INCENTIVOS Y MECANISMOS FINANCIEROS  </a:t>
            </a:r>
            <a:endParaRPr lang="es-PA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32"/>
          <p:cNvSpPr/>
          <p:nvPr/>
        </p:nvSpPr>
        <p:spPr>
          <a:xfrm rot="16200000">
            <a:off x="-1786742" y="3660404"/>
            <a:ext cx="4608512" cy="54644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B</a:t>
            </a:r>
            <a:r>
              <a:rPr lang="es-PA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 </a:t>
            </a:r>
            <a:r>
              <a:rPr lang="es-PA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Acuerdos y fortalecimiento de capacidades</a:t>
            </a:r>
          </a:p>
        </p:txBody>
      </p:sp>
      <p:sp>
        <p:nvSpPr>
          <p:cNvPr id="28" name="Left-Right Arrow 40"/>
          <p:cNvSpPr/>
          <p:nvPr/>
        </p:nvSpPr>
        <p:spPr>
          <a:xfrm>
            <a:off x="7379177" y="4869729"/>
            <a:ext cx="288032" cy="144016"/>
          </a:xfrm>
          <a:prstGeom prst="leftRightArrow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35 Grupo"/>
          <p:cNvGrpSpPr/>
          <p:nvPr/>
        </p:nvGrpSpPr>
        <p:grpSpPr>
          <a:xfrm>
            <a:off x="8715374" y="596328"/>
            <a:ext cx="3271837" cy="5971159"/>
            <a:chOff x="8715374" y="596328"/>
            <a:chExt cx="3271837" cy="5971159"/>
          </a:xfrm>
        </p:grpSpPr>
        <p:pic>
          <p:nvPicPr>
            <p:cNvPr id="38" name="Picture 6"/>
            <p:cNvPicPr>
              <a:picLocks noChangeAspect="1"/>
            </p:cNvPicPr>
            <p:nvPr/>
          </p:nvPicPr>
          <p:blipFill>
            <a:blip r:embed="rId4" cstate="print"/>
            <a:srcRect l="8981" r="11540"/>
            <a:stretch>
              <a:fillRect/>
            </a:stretch>
          </p:blipFill>
          <p:spPr>
            <a:xfrm rot="166660">
              <a:off x="8715374" y="596328"/>
              <a:ext cx="3019425" cy="2849242"/>
            </a:xfrm>
            <a:prstGeom prst="ellipse">
              <a:avLst/>
            </a:prstGeom>
          </p:spPr>
        </p:pic>
        <p:pic>
          <p:nvPicPr>
            <p:cNvPr id="40" name="39 Imagen" descr="D:\cunsultas\Alvaro José Moreno Ríos\Fotos\20180228_125636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  </a:ext>
              </a:extLst>
            </a:blip>
            <a:srcRect l="9369" r="26577"/>
            <a:stretch>
              <a:fillRect/>
            </a:stretch>
          </p:blipFill>
          <p:spPr bwMode="auto">
            <a:xfrm>
              <a:off x="9715498" y="3228976"/>
              <a:ext cx="2271713" cy="2143125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41" name="40 Imagen" descr="C:\Users\Lenovo\Videos\DSC00147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  </a:ext>
              </a:extLst>
            </a:blip>
            <a:srcRect l="5041" r="16644"/>
            <a:stretch>
              <a:fillRect/>
            </a:stretch>
          </p:blipFill>
          <p:spPr bwMode="auto">
            <a:xfrm>
              <a:off x="9535841" y="5232399"/>
              <a:ext cx="1394097" cy="1335088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17" name="16 Imagen" descr="E:\PRESENTACIONES-TALLER DS_SLM\FOTOS_VIDEOS\IMG_1390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t="7071" r="13733" b="33586"/>
          <a:stretch/>
        </p:blipFill>
        <p:spPr bwMode="auto">
          <a:xfrm>
            <a:off x="1102464" y="2119136"/>
            <a:ext cx="3528392" cy="182355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21" name="Picture 2" descr="C:\Users\Suelo\Desktop\SIMPOSIO WOCAT\FOTOS\IMG-20170612-WA0025.jpg"/>
          <p:cNvPicPr>
            <a:picLocks noChangeAspect="1" noChangeArrowheads="1"/>
          </p:cNvPicPr>
          <p:nvPr/>
        </p:nvPicPr>
        <p:blipFill>
          <a:blip r:embed="rId8" cstate="print"/>
          <a:srcRect t="11111" b="2963"/>
          <a:stretch>
            <a:fillRect/>
          </a:stretch>
        </p:blipFill>
        <p:spPr bwMode="auto">
          <a:xfrm>
            <a:off x="1246480" y="4063352"/>
            <a:ext cx="3240360" cy="2088232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4" name="23 Imagen" descr="E:\PRESENTACIONES-TALLER DS_SLM\FOTOS_VIDEOS\IMG_1518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3030" t="26336" r="2429" b="11868"/>
          <a:stretch/>
        </p:blipFill>
        <p:spPr bwMode="auto">
          <a:xfrm>
            <a:off x="4702864" y="4207368"/>
            <a:ext cx="3672408" cy="1824493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10" cstate="print"/>
          <a:srcRect b="17388"/>
          <a:stretch>
            <a:fillRect/>
          </a:stretch>
        </p:blipFill>
        <p:spPr bwMode="auto">
          <a:xfrm>
            <a:off x="4957455" y="2108199"/>
            <a:ext cx="3234045" cy="20037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4704766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53"/>
            <a:ext cx="12192000" cy="6907953"/>
          </a:xfrm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228608" y="28576"/>
            <a:ext cx="8229600" cy="936104"/>
          </a:xfrm>
        </p:spPr>
        <p:txBody>
          <a:bodyPr>
            <a:noAutofit/>
          </a:bodyPr>
          <a:lstStyle/>
          <a:p>
            <a:pPr algn="l"/>
            <a:r>
              <a:rPr lang="es-PA" sz="3000" dirty="0" smtClean="0"/>
              <a:t>Estrategia y enfoque para la implementación de</a:t>
            </a:r>
            <a:br>
              <a:rPr lang="es-PA" sz="3000" dirty="0" smtClean="0"/>
            </a:br>
            <a:r>
              <a:rPr lang="es-PA" sz="3000" dirty="0" smtClean="0"/>
              <a:t>los módulos DS-SLM</a:t>
            </a:r>
            <a:endParaRPr lang="es-PA" sz="3000" dirty="0"/>
          </a:p>
        </p:txBody>
      </p:sp>
      <p:sp>
        <p:nvSpPr>
          <p:cNvPr id="10" name="Rectangle 18"/>
          <p:cNvSpPr/>
          <p:nvPr/>
        </p:nvSpPr>
        <p:spPr>
          <a:xfrm>
            <a:off x="329593" y="1080657"/>
            <a:ext cx="8777775" cy="91183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 sz="16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47"/>
          <p:cNvSpPr/>
          <p:nvPr/>
        </p:nvSpPr>
        <p:spPr>
          <a:xfrm>
            <a:off x="826448" y="2061416"/>
            <a:ext cx="2476790" cy="716044"/>
          </a:xfrm>
          <a:prstGeom prst="rect">
            <a:avLst/>
          </a:prstGeom>
          <a:solidFill>
            <a:srgbClr val="CC7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300"/>
              </a:spcAft>
            </a:pPr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2</a:t>
            </a:r>
          </a:p>
          <a:p>
            <a:r>
              <a:rPr lang="es-PA" sz="16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Evaluación nacional / </a:t>
            </a:r>
          </a:p>
          <a:p>
            <a:r>
              <a:rPr lang="es-PA" sz="16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subnacional  </a:t>
            </a:r>
          </a:p>
        </p:txBody>
      </p:sp>
      <p:sp>
        <p:nvSpPr>
          <p:cNvPr id="14" name="Rectangle 28"/>
          <p:cNvSpPr/>
          <p:nvPr/>
        </p:nvSpPr>
        <p:spPr>
          <a:xfrm>
            <a:off x="329592" y="6300588"/>
            <a:ext cx="8777775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endParaRPr lang="es-PA" sz="1050" b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37"/>
          <p:cNvSpPr/>
          <p:nvPr/>
        </p:nvSpPr>
        <p:spPr>
          <a:xfrm>
            <a:off x="329592" y="2061416"/>
            <a:ext cx="424847" cy="4176464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 sz="9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55"/>
          <p:cNvSpPr/>
          <p:nvPr/>
        </p:nvSpPr>
        <p:spPr>
          <a:xfrm>
            <a:off x="394400" y="1125312"/>
            <a:ext cx="8208912" cy="59396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300"/>
              </a:spcAft>
            </a:pPr>
            <a:r>
              <a:rPr lang="es-PA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1</a:t>
            </a:r>
          </a:p>
          <a:p>
            <a:r>
              <a:rPr lang="es-PA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Estrategia operativa y Plan de acción para la integración y réplica del MST</a:t>
            </a:r>
            <a:endParaRPr lang="es-PA" sz="1000" b="1" u="sng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29"/>
          <p:cNvSpPr/>
          <p:nvPr/>
        </p:nvSpPr>
        <p:spPr>
          <a:xfrm>
            <a:off x="410321" y="1719272"/>
            <a:ext cx="7184879" cy="270136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s-P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A Revisión, estrategia y plan de acción inicial  </a:t>
            </a:r>
          </a:p>
        </p:txBody>
      </p:sp>
      <p:sp>
        <p:nvSpPr>
          <p:cNvPr id="20" name="Rectangle 33"/>
          <p:cNvSpPr/>
          <p:nvPr/>
        </p:nvSpPr>
        <p:spPr>
          <a:xfrm>
            <a:off x="519398" y="6325082"/>
            <a:ext cx="8587970" cy="418614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s-PA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C    </a:t>
            </a:r>
            <a:r>
              <a:rPr lang="es-PA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RÉPLICA DE BUENAS PRÁCTICAS MEDIANTE POLÍTICAS, ESTRATEGIAS TERRITORIALES, INCENTIVOS Y MECANISMOS FINANCIEROS  </a:t>
            </a:r>
            <a:endParaRPr lang="es-PA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32"/>
          <p:cNvSpPr/>
          <p:nvPr/>
        </p:nvSpPr>
        <p:spPr>
          <a:xfrm rot="16200000">
            <a:off x="-1786742" y="3660404"/>
            <a:ext cx="4608512" cy="54644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B</a:t>
            </a:r>
            <a:r>
              <a:rPr lang="es-PA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 </a:t>
            </a:r>
            <a:r>
              <a:rPr lang="es-PA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Acuerdos y fortalecimiento de capacidades</a:t>
            </a:r>
          </a:p>
        </p:txBody>
      </p:sp>
      <p:sp>
        <p:nvSpPr>
          <p:cNvPr id="25" name="Rectangle 19"/>
          <p:cNvSpPr/>
          <p:nvPr/>
        </p:nvSpPr>
        <p:spPr>
          <a:xfrm>
            <a:off x="826448" y="2832326"/>
            <a:ext cx="2476791" cy="1605354"/>
          </a:xfrm>
          <a:prstGeom prst="rect">
            <a:avLst/>
          </a:prstGeom>
          <a:solidFill>
            <a:srgbClr val="CC7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A" sz="14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Evaluación  DT y MST  </a:t>
            </a:r>
          </a:p>
          <a:p>
            <a:endParaRPr lang="es-PA" sz="1400" smtClean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r>
              <a:rPr lang="es-PA" sz="1200" i="1" smtClean="0">
                <a:solidFill>
                  <a:srgbClr val="FFFF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Acuerdos con instituciones políticas y mecanismos financieros  </a:t>
            </a:r>
            <a:endParaRPr lang="es-PA" sz="1100" b="1" i="1" smtClean="0">
              <a:solidFill>
                <a:srgbClr val="FFFF0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r>
              <a:rPr lang="es-PA" sz="11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endParaRPr lang="es-PA" sz="110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Left-Right Arrow 40"/>
          <p:cNvSpPr/>
          <p:nvPr/>
        </p:nvSpPr>
        <p:spPr>
          <a:xfrm>
            <a:off x="7379177" y="4869729"/>
            <a:ext cx="288032" cy="144016"/>
          </a:xfrm>
          <a:prstGeom prst="leftRightArrow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34 Rectángulo"/>
          <p:cNvSpPr/>
          <p:nvPr/>
        </p:nvSpPr>
        <p:spPr>
          <a:xfrm>
            <a:off x="3457575" y="2018552"/>
            <a:ext cx="51149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b="1" dirty="0" smtClean="0">
                <a:solidFill>
                  <a:schemeClr val="bg1"/>
                </a:solidFill>
              </a:rPr>
              <a:t>Uso del QM: </a:t>
            </a:r>
            <a:r>
              <a:rPr lang="es-PA" dirty="0" smtClean="0">
                <a:solidFill>
                  <a:schemeClr val="bg1"/>
                </a:solidFill>
              </a:rPr>
              <a:t>en junio del 2016 se da inicio a los talleres de evaluación de la degradación de la tierra a nivel nacional. Se realizaron en 10 provincias y 5 comarcas. </a:t>
            </a:r>
            <a:endParaRPr lang="es-PA" dirty="0">
              <a:solidFill>
                <a:schemeClr val="bg1"/>
              </a:solidFill>
            </a:endParaRPr>
          </a:p>
        </p:txBody>
      </p:sp>
      <p:pic>
        <p:nvPicPr>
          <p:cNvPr id="36" name="35 Imagen" descr="IMG_20160725_102148"/>
          <p:cNvPicPr/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4524577" y="3156963"/>
            <a:ext cx="4547985" cy="29438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75297" y="2063647"/>
            <a:ext cx="5725834" cy="4165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44 Grupo"/>
          <p:cNvGrpSpPr/>
          <p:nvPr/>
        </p:nvGrpSpPr>
        <p:grpSpPr>
          <a:xfrm>
            <a:off x="8715374" y="596328"/>
            <a:ext cx="3271837" cy="5971159"/>
            <a:chOff x="8715374" y="596328"/>
            <a:chExt cx="3271837" cy="5971159"/>
          </a:xfrm>
        </p:grpSpPr>
        <p:pic>
          <p:nvPicPr>
            <p:cNvPr id="37" name="Picture 6"/>
            <p:cNvPicPr>
              <a:picLocks noChangeAspect="1"/>
            </p:cNvPicPr>
            <p:nvPr/>
          </p:nvPicPr>
          <p:blipFill>
            <a:blip r:embed="rId6" cstate="print"/>
            <a:srcRect l="8981" r="11540"/>
            <a:stretch>
              <a:fillRect/>
            </a:stretch>
          </p:blipFill>
          <p:spPr>
            <a:xfrm rot="166660">
              <a:off x="8715374" y="596328"/>
              <a:ext cx="3019425" cy="2849242"/>
            </a:xfrm>
            <a:prstGeom prst="ellipse">
              <a:avLst/>
            </a:prstGeom>
          </p:spPr>
        </p:pic>
        <p:pic>
          <p:nvPicPr>
            <p:cNvPr id="39" name="38 Imagen" descr="D:\cunsultas\Alvaro José Moreno Ríos\Fotos\20180228_125636.jp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  </a:ext>
              </a:extLst>
            </a:blip>
            <a:srcRect l="9369" r="26577"/>
            <a:stretch>
              <a:fillRect/>
            </a:stretch>
          </p:blipFill>
          <p:spPr bwMode="auto">
            <a:xfrm>
              <a:off x="9715498" y="3228976"/>
              <a:ext cx="2271713" cy="2143125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44" name="43 Imagen" descr="C:\Users\Lenovo\Videos\DSC00147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  </a:ext>
              </a:extLst>
            </a:blip>
            <a:srcRect l="5041" r="16644"/>
            <a:stretch>
              <a:fillRect/>
            </a:stretch>
          </p:blipFill>
          <p:spPr bwMode="auto">
            <a:xfrm>
              <a:off x="9535841" y="5232399"/>
              <a:ext cx="1394097" cy="1335088"/>
            </a:xfrm>
            <a:prstGeom prst="ellipse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="" xmlns:p14="http://schemas.microsoft.com/office/powerpoint/2010/main" val="4704766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53"/>
            <a:ext cx="12192000" cy="6907953"/>
          </a:xfrm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228608" y="28576"/>
            <a:ext cx="8229600" cy="936104"/>
          </a:xfrm>
        </p:spPr>
        <p:txBody>
          <a:bodyPr>
            <a:noAutofit/>
          </a:bodyPr>
          <a:lstStyle/>
          <a:p>
            <a:pPr algn="l"/>
            <a:r>
              <a:rPr lang="es-PA" sz="3000" dirty="0" smtClean="0"/>
              <a:t>Estrategia y enfoque para la implementación de</a:t>
            </a:r>
            <a:br>
              <a:rPr lang="es-PA" sz="3000" dirty="0" smtClean="0"/>
            </a:br>
            <a:r>
              <a:rPr lang="es-PA" sz="3000" dirty="0" smtClean="0"/>
              <a:t>los módulos DS-SLM</a:t>
            </a:r>
            <a:endParaRPr lang="es-PA" sz="3000" dirty="0"/>
          </a:p>
        </p:txBody>
      </p:sp>
      <p:sp>
        <p:nvSpPr>
          <p:cNvPr id="10" name="Rectangle 18"/>
          <p:cNvSpPr/>
          <p:nvPr/>
        </p:nvSpPr>
        <p:spPr>
          <a:xfrm>
            <a:off x="329593" y="1080657"/>
            <a:ext cx="8777775" cy="91183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 sz="16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47"/>
          <p:cNvSpPr/>
          <p:nvPr/>
        </p:nvSpPr>
        <p:spPr>
          <a:xfrm>
            <a:off x="826448" y="2061416"/>
            <a:ext cx="2476790" cy="716044"/>
          </a:xfrm>
          <a:prstGeom prst="rect">
            <a:avLst/>
          </a:prstGeom>
          <a:solidFill>
            <a:srgbClr val="CC7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300"/>
              </a:spcAft>
            </a:pPr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2</a:t>
            </a:r>
          </a:p>
          <a:p>
            <a:r>
              <a:rPr lang="es-PA" sz="16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Evaluación nacional / </a:t>
            </a:r>
          </a:p>
          <a:p>
            <a:r>
              <a:rPr lang="es-PA" sz="16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subnacional  </a:t>
            </a:r>
          </a:p>
        </p:txBody>
      </p:sp>
      <p:sp>
        <p:nvSpPr>
          <p:cNvPr id="15" name="Rectangle 37"/>
          <p:cNvSpPr/>
          <p:nvPr/>
        </p:nvSpPr>
        <p:spPr>
          <a:xfrm>
            <a:off x="329592" y="2061416"/>
            <a:ext cx="424847" cy="4176464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 sz="9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55"/>
          <p:cNvSpPr/>
          <p:nvPr/>
        </p:nvSpPr>
        <p:spPr>
          <a:xfrm>
            <a:off x="394400" y="1125312"/>
            <a:ext cx="8208912" cy="59396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300"/>
              </a:spcAft>
            </a:pPr>
            <a:r>
              <a:rPr lang="es-PA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1</a:t>
            </a:r>
          </a:p>
          <a:p>
            <a:r>
              <a:rPr lang="es-PA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Estrategia operativa y Plan de acción para la integración y réplica del MST</a:t>
            </a:r>
            <a:endParaRPr lang="es-PA" sz="1000" b="1" u="sng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29"/>
          <p:cNvSpPr/>
          <p:nvPr/>
        </p:nvSpPr>
        <p:spPr>
          <a:xfrm>
            <a:off x="410321" y="1719272"/>
            <a:ext cx="7184879" cy="270136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s-P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A Revisión, estrategia y plan de acción inicial  </a:t>
            </a:r>
          </a:p>
        </p:txBody>
      </p:sp>
      <p:sp>
        <p:nvSpPr>
          <p:cNvPr id="22" name="Rectangle 32"/>
          <p:cNvSpPr/>
          <p:nvPr/>
        </p:nvSpPr>
        <p:spPr>
          <a:xfrm rot="16200000">
            <a:off x="-1786742" y="3660404"/>
            <a:ext cx="4608512" cy="54644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B</a:t>
            </a:r>
            <a:r>
              <a:rPr lang="es-PA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 </a:t>
            </a:r>
            <a:r>
              <a:rPr lang="es-PA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Acuerdos y fortalecimiento de capacidades</a:t>
            </a:r>
          </a:p>
        </p:txBody>
      </p:sp>
      <p:sp>
        <p:nvSpPr>
          <p:cNvPr id="24" name="Rectangle 31"/>
          <p:cNvSpPr/>
          <p:nvPr/>
        </p:nvSpPr>
        <p:spPr>
          <a:xfrm>
            <a:off x="3562752" y="2061417"/>
            <a:ext cx="1142981" cy="1105613"/>
          </a:xfrm>
          <a:prstGeom prst="rect">
            <a:avLst/>
          </a:prstGeom>
          <a:solidFill>
            <a:srgbClr val="D59F3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44000" rtlCol="0" anchor="t" anchorCtr="0"/>
          <a:lstStyle/>
          <a:p>
            <a:pPr>
              <a:spcAft>
                <a:spcPts val="300"/>
              </a:spcAft>
            </a:pPr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3 </a:t>
            </a:r>
          </a:p>
          <a:p>
            <a:r>
              <a:rPr lang="es-PA" sz="14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Selección </a:t>
            </a:r>
          </a:p>
          <a:p>
            <a:r>
              <a:rPr lang="es-PA" sz="14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de paisajes </a:t>
            </a:r>
          </a:p>
          <a:p>
            <a:r>
              <a:rPr lang="es-PA" sz="14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prioritarios  </a:t>
            </a:r>
          </a:p>
        </p:txBody>
      </p:sp>
      <p:sp>
        <p:nvSpPr>
          <p:cNvPr id="25" name="Rectangle 19"/>
          <p:cNvSpPr/>
          <p:nvPr/>
        </p:nvSpPr>
        <p:spPr>
          <a:xfrm>
            <a:off x="826448" y="2832326"/>
            <a:ext cx="2476791" cy="1605354"/>
          </a:xfrm>
          <a:prstGeom prst="rect">
            <a:avLst/>
          </a:prstGeom>
          <a:solidFill>
            <a:srgbClr val="CC7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A" sz="14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Evaluación  DT y MST  </a:t>
            </a:r>
          </a:p>
          <a:p>
            <a:endParaRPr lang="es-PA" sz="1400" smtClean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r>
              <a:rPr lang="es-PA" sz="1200" i="1" smtClean="0">
                <a:solidFill>
                  <a:srgbClr val="FFFF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Acuerdos con instituciones políticas y mecanismos financieros  </a:t>
            </a:r>
            <a:endParaRPr lang="es-PA" sz="1100" b="1" i="1" smtClean="0">
              <a:solidFill>
                <a:srgbClr val="FFFF0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r>
              <a:rPr lang="es-PA" sz="11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endParaRPr lang="es-PA" sz="110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Left-Right Arrow 40"/>
          <p:cNvSpPr/>
          <p:nvPr/>
        </p:nvSpPr>
        <p:spPr>
          <a:xfrm>
            <a:off x="7379177" y="4869729"/>
            <a:ext cx="288032" cy="144016"/>
          </a:xfrm>
          <a:prstGeom prst="leftRightArrow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ight Arrow 50"/>
          <p:cNvSpPr/>
          <p:nvPr/>
        </p:nvSpPr>
        <p:spPr>
          <a:xfrm>
            <a:off x="3305999" y="2457435"/>
            <a:ext cx="256753" cy="1080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44 Grupo"/>
          <p:cNvGrpSpPr/>
          <p:nvPr/>
        </p:nvGrpSpPr>
        <p:grpSpPr>
          <a:xfrm>
            <a:off x="8715374" y="596328"/>
            <a:ext cx="3271837" cy="5971159"/>
            <a:chOff x="8715374" y="596328"/>
            <a:chExt cx="3271837" cy="5971159"/>
          </a:xfrm>
        </p:grpSpPr>
        <p:pic>
          <p:nvPicPr>
            <p:cNvPr id="37" name="Picture 6"/>
            <p:cNvPicPr>
              <a:picLocks noChangeAspect="1"/>
            </p:cNvPicPr>
            <p:nvPr/>
          </p:nvPicPr>
          <p:blipFill>
            <a:blip r:embed="rId4" cstate="print"/>
            <a:srcRect l="8981" r="11540"/>
            <a:stretch>
              <a:fillRect/>
            </a:stretch>
          </p:blipFill>
          <p:spPr>
            <a:xfrm rot="166660">
              <a:off x="8715374" y="596328"/>
              <a:ext cx="3019425" cy="2849242"/>
            </a:xfrm>
            <a:prstGeom prst="ellipse">
              <a:avLst/>
            </a:prstGeom>
          </p:spPr>
        </p:pic>
        <p:pic>
          <p:nvPicPr>
            <p:cNvPr id="39" name="38 Imagen" descr="D:\cunsultas\Alvaro José Moreno Ríos\Fotos\20180228_125636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  </a:ext>
              </a:extLst>
            </a:blip>
            <a:srcRect l="9369" r="26577"/>
            <a:stretch>
              <a:fillRect/>
            </a:stretch>
          </p:blipFill>
          <p:spPr bwMode="auto">
            <a:xfrm>
              <a:off x="9715498" y="3228976"/>
              <a:ext cx="2271713" cy="2143125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44" name="43 Imagen" descr="C:\Users\Lenovo\Videos\DSC00147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  </a:ext>
              </a:extLst>
            </a:blip>
            <a:srcRect l="5041" r="16644"/>
            <a:stretch>
              <a:fillRect/>
            </a:stretch>
          </p:blipFill>
          <p:spPr bwMode="auto">
            <a:xfrm>
              <a:off x="9535841" y="5232399"/>
              <a:ext cx="1394097" cy="1335088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36" name="Título 1"/>
          <p:cNvSpPr txBox="1">
            <a:spLocks/>
          </p:cNvSpPr>
          <p:nvPr/>
        </p:nvSpPr>
        <p:spPr>
          <a:xfrm>
            <a:off x="4672584" y="2094803"/>
            <a:ext cx="4184033" cy="11055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A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Zona piloto del proyecto en Panamá: cuencas de</a:t>
            </a:r>
            <a:r>
              <a:rPr kumimoji="0" lang="es-PA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es-PA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Parita y </a:t>
            </a:r>
            <a:r>
              <a:rPr kumimoji="0" lang="es-PA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Tonosí</a:t>
            </a:r>
            <a:r>
              <a:rPr kumimoji="0" lang="es-PA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en el Arco Seco. Hasta 500 hectáreas  serán implementadas con prácticas de MST</a:t>
            </a:r>
          </a:p>
        </p:txBody>
      </p:sp>
      <p:grpSp>
        <p:nvGrpSpPr>
          <p:cNvPr id="40" name="39 Grupo"/>
          <p:cNvGrpSpPr>
            <a:grpSpLocks noChangeAspect="1"/>
          </p:cNvGrpSpPr>
          <p:nvPr/>
        </p:nvGrpSpPr>
        <p:grpSpPr>
          <a:xfrm>
            <a:off x="3557586" y="3327278"/>
            <a:ext cx="5595939" cy="3206872"/>
            <a:chOff x="3538537" y="3270128"/>
            <a:chExt cx="5348288" cy="2949696"/>
          </a:xfrm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t="17376"/>
            <a:stretch>
              <a:fillRect/>
            </a:stretch>
          </p:blipFill>
          <p:spPr bwMode="auto">
            <a:xfrm>
              <a:off x="3543356" y="3270128"/>
              <a:ext cx="5300615" cy="2932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37 Rectángulo"/>
            <p:cNvSpPr/>
            <p:nvPr/>
          </p:nvSpPr>
          <p:spPr>
            <a:xfrm>
              <a:off x="3543300" y="5534025"/>
              <a:ext cx="1800225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538537" y="5819775"/>
              <a:ext cx="5348288" cy="400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Rectangle 28"/>
          <p:cNvSpPr/>
          <p:nvPr/>
        </p:nvSpPr>
        <p:spPr>
          <a:xfrm>
            <a:off x="329592" y="6300588"/>
            <a:ext cx="8777775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endParaRPr lang="es-PA" sz="1050" b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33"/>
          <p:cNvSpPr/>
          <p:nvPr/>
        </p:nvSpPr>
        <p:spPr>
          <a:xfrm>
            <a:off x="519398" y="6325082"/>
            <a:ext cx="8587970" cy="418614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s-PA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C    </a:t>
            </a:r>
            <a:r>
              <a:rPr lang="es-PA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RÉPLICA DE BUENAS PRÁCTICAS MEDIANTE POLÍTICAS, ESTRATEGIAS TERRITORIALES, INCENTIVOS Y MECANISMOS FINANCIEROS  </a:t>
            </a:r>
            <a:endParaRPr lang="es-PA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04766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53"/>
            <a:ext cx="12192000" cy="6907953"/>
          </a:xfrm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228608" y="28576"/>
            <a:ext cx="8229600" cy="936104"/>
          </a:xfrm>
        </p:spPr>
        <p:txBody>
          <a:bodyPr>
            <a:noAutofit/>
          </a:bodyPr>
          <a:lstStyle/>
          <a:p>
            <a:pPr algn="l"/>
            <a:r>
              <a:rPr lang="es-PA" sz="3000" dirty="0" smtClean="0"/>
              <a:t>Estrategia y enfoque para la implementación de</a:t>
            </a:r>
            <a:br>
              <a:rPr lang="es-PA" sz="3000" dirty="0" smtClean="0"/>
            </a:br>
            <a:r>
              <a:rPr lang="es-PA" sz="3000" dirty="0" smtClean="0"/>
              <a:t>los módulos DS-SLM</a:t>
            </a:r>
            <a:endParaRPr lang="es-PA" sz="3000" dirty="0"/>
          </a:p>
        </p:txBody>
      </p:sp>
      <p:sp>
        <p:nvSpPr>
          <p:cNvPr id="10" name="Rectangle 18"/>
          <p:cNvSpPr/>
          <p:nvPr/>
        </p:nvSpPr>
        <p:spPr>
          <a:xfrm>
            <a:off x="329593" y="1080657"/>
            <a:ext cx="8777775" cy="91183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 sz="16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47"/>
          <p:cNvSpPr/>
          <p:nvPr/>
        </p:nvSpPr>
        <p:spPr>
          <a:xfrm>
            <a:off x="826448" y="2061416"/>
            <a:ext cx="2476790" cy="716044"/>
          </a:xfrm>
          <a:prstGeom prst="rect">
            <a:avLst/>
          </a:prstGeom>
          <a:solidFill>
            <a:srgbClr val="CC7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300"/>
              </a:spcAft>
            </a:pPr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2</a:t>
            </a:r>
          </a:p>
          <a:p>
            <a:r>
              <a:rPr lang="es-PA" sz="16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Evaluación nacional / </a:t>
            </a:r>
          </a:p>
          <a:p>
            <a:r>
              <a:rPr lang="es-PA" sz="16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subnacional  </a:t>
            </a:r>
          </a:p>
        </p:txBody>
      </p:sp>
      <p:sp>
        <p:nvSpPr>
          <p:cNvPr id="14" name="Rectangle 28"/>
          <p:cNvSpPr/>
          <p:nvPr/>
        </p:nvSpPr>
        <p:spPr>
          <a:xfrm>
            <a:off x="329592" y="6300588"/>
            <a:ext cx="8777775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endParaRPr lang="es-PA" sz="1050" b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37"/>
          <p:cNvSpPr/>
          <p:nvPr/>
        </p:nvSpPr>
        <p:spPr>
          <a:xfrm>
            <a:off x="329592" y="2061416"/>
            <a:ext cx="424847" cy="4176464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 sz="9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00"/>
          <p:cNvSpPr/>
          <p:nvPr/>
        </p:nvSpPr>
        <p:spPr>
          <a:xfrm>
            <a:off x="4930904" y="2798431"/>
            <a:ext cx="2592288" cy="775154"/>
          </a:xfrm>
          <a:prstGeom prst="rect">
            <a:avLst/>
          </a:prstGeom>
          <a:solidFill>
            <a:srgbClr val="94B7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Evaluaciones DT y MST</a:t>
            </a:r>
          </a:p>
          <a:p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Análisis de Medios de vida y recursos naturales  </a:t>
            </a:r>
          </a:p>
          <a:p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Selección de buenas prácticasMST  </a:t>
            </a:r>
          </a:p>
          <a:p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endParaRPr lang="es-PA" sz="120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55"/>
          <p:cNvSpPr/>
          <p:nvPr/>
        </p:nvSpPr>
        <p:spPr>
          <a:xfrm>
            <a:off x="394400" y="1125312"/>
            <a:ext cx="8208912" cy="59396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300"/>
              </a:spcAft>
            </a:pPr>
            <a:r>
              <a:rPr lang="es-PA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1</a:t>
            </a:r>
          </a:p>
          <a:p>
            <a:r>
              <a:rPr lang="es-PA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Estrategia operativa y Plan de acción para la integración y réplica del MST</a:t>
            </a:r>
            <a:endParaRPr lang="es-PA" sz="1000" b="1" u="sng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29"/>
          <p:cNvSpPr/>
          <p:nvPr/>
        </p:nvSpPr>
        <p:spPr>
          <a:xfrm>
            <a:off x="410321" y="1719272"/>
            <a:ext cx="7184879" cy="270136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s-P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A Revisión, estrategia y plan de acción inicial  </a:t>
            </a:r>
          </a:p>
        </p:txBody>
      </p:sp>
      <p:sp>
        <p:nvSpPr>
          <p:cNvPr id="20" name="Rectangle 33"/>
          <p:cNvSpPr/>
          <p:nvPr/>
        </p:nvSpPr>
        <p:spPr>
          <a:xfrm>
            <a:off x="519398" y="6325082"/>
            <a:ext cx="8587970" cy="418614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s-PA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C    </a:t>
            </a:r>
            <a:r>
              <a:rPr lang="es-PA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RÉPLICA DE BUENAS PRÁCTICAS MEDIANTE POLÍTICAS, ESTRATEGIAS TERRITORIALES, INCENTIVOS Y MECANISMOS FINANCIEROS  </a:t>
            </a:r>
            <a:endParaRPr lang="es-PA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32"/>
          <p:cNvSpPr/>
          <p:nvPr/>
        </p:nvSpPr>
        <p:spPr>
          <a:xfrm rot="16200000">
            <a:off x="-1786742" y="3660404"/>
            <a:ext cx="4608512" cy="54644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B</a:t>
            </a:r>
            <a:r>
              <a:rPr lang="es-PA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 </a:t>
            </a:r>
            <a:r>
              <a:rPr lang="es-PA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Acuerdos y fortalecimiento de capacidades</a:t>
            </a:r>
          </a:p>
        </p:txBody>
      </p:sp>
      <p:sp>
        <p:nvSpPr>
          <p:cNvPr id="24" name="Rectangle 31"/>
          <p:cNvSpPr/>
          <p:nvPr/>
        </p:nvSpPr>
        <p:spPr>
          <a:xfrm>
            <a:off x="3562752" y="2061417"/>
            <a:ext cx="1142981" cy="1105613"/>
          </a:xfrm>
          <a:prstGeom prst="rect">
            <a:avLst/>
          </a:prstGeom>
          <a:solidFill>
            <a:srgbClr val="D59F3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44000" rtlCol="0" anchor="t" anchorCtr="0"/>
          <a:lstStyle/>
          <a:p>
            <a:pPr>
              <a:spcAft>
                <a:spcPts val="300"/>
              </a:spcAft>
            </a:pPr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3 </a:t>
            </a:r>
          </a:p>
          <a:p>
            <a:r>
              <a:rPr lang="es-PA" sz="14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Selección </a:t>
            </a:r>
          </a:p>
          <a:p>
            <a:r>
              <a:rPr lang="es-PA" sz="14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de paisajes </a:t>
            </a:r>
          </a:p>
          <a:p>
            <a:r>
              <a:rPr lang="es-PA" sz="14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prioritarios  </a:t>
            </a:r>
          </a:p>
        </p:txBody>
      </p:sp>
      <p:sp>
        <p:nvSpPr>
          <p:cNvPr id="25" name="Rectangle 19"/>
          <p:cNvSpPr/>
          <p:nvPr/>
        </p:nvSpPr>
        <p:spPr>
          <a:xfrm>
            <a:off x="826448" y="2832326"/>
            <a:ext cx="2476791" cy="1605354"/>
          </a:xfrm>
          <a:prstGeom prst="rect">
            <a:avLst/>
          </a:prstGeom>
          <a:solidFill>
            <a:srgbClr val="CC7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A" sz="14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Evaluación  DT y MST  </a:t>
            </a:r>
          </a:p>
          <a:p>
            <a:endParaRPr lang="es-PA" sz="1400" smtClean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r>
              <a:rPr lang="es-PA" sz="1200" i="1" smtClean="0">
                <a:solidFill>
                  <a:srgbClr val="FFFF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Acuerdos con instituciones políticas y mecanismos financieros  </a:t>
            </a:r>
            <a:endParaRPr lang="es-PA" sz="1100" b="1" i="1" smtClean="0">
              <a:solidFill>
                <a:srgbClr val="FFFF0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r>
              <a:rPr lang="es-PA" sz="11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endParaRPr lang="es-PA" sz="110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2"/>
          <p:cNvSpPr/>
          <p:nvPr/>
        </p:nvSpPr>
        <p:spPr>
          <a:xfrm>
            <a:off x="4930904" y="2061416"/>
            <a:ext cx="2592288" cy="716044"/>
          </a:xfrm>
          <a:prstGeom prst="rect">
            <a:avLst/>
          </a:prstGeom>
          <a:solidFill>
            <a:srgbClr val="7BA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44000" rtlCol="0" anchor="ctr"/>
          <a:lstStyle/>
          <a:p>
            <a:pPr>
              <a:spcAft>
                <a:spcPts val="300"/>
              </a:spcAft>
            </a:pPr>
            <a:r>
              <a:rPr lang="es-PA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4 </a:t>
            </a:r>
          </a:p>
          <a:p>
            <a:r>
              <a:rPr lang="es-PA" sz="1500" b="1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Evaluación local /paisajes </a:t>
            </a:r>
            <a:endParaRPr lang="es-PA" sz="1500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Left-Right Arrow 40"/>
          <p:cNvSpPr/>
          <p:nvPr/>
        </p:nvSpPr>
        <p:spPr>
          <a:xfrm>
            <a:off x="7379177" y="4869729"/>
            <a:ext cx="288032" cy="144016"/>
          </a:xfrm>
          <a:prstGeom prst="leftRightArrow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ight Arrow 50"/>
          <p:cNvSpPr/>
          <p:nvPr/>
        </p:nvSpPr>
        <p:spPr>
          <a:xfrm>
            <a:off x="3305999" y="2457435"/>
            <a:ext cx="256753" cy="1080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ight Arrow 50"/>
          <p:cNvSpPr/>
          <p:nvPr/>
        </p:nvSpPr>
        <p:spPr>
          <a:xfrm>
            <a:off x="4714880" y="2457435"/>
            <a:ext cx="256753" cy="1080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34 Rectángulo"/>
          <p:cNvSpPr/>
          <p:nvPr/>
        </p:nvSpPr>
        <p:spPr>
          <a:xfrm>
            <a:off x="9879219" y="4135251"/>
            <a:ext cx="2116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PA" b="1" dirty="0" smtClean="0">
                <a:solidFill>
                  <a:schemeClr val="bg1"/>
                </a:solidFill>
              </a:rPr>
              <a:t>Uso de los QT y QA </a:t>
            </a:r>
            <a:endParaRPr lang="es-PA" dirty="0">
              <a:solidFill>
                <a:schemeClr val="bg1"/>
              </a:solidFill>
            </a:endParaRPr>
          </a:p>
        </p:txBody>
      </p:sp>
      <p:pic>
        <p:nvPicPr>
          <p:cNvPr id="36" name="Picture 2" descr="C:\Users\Suelo\Desktop\SIMPOSIO WOCAT\FOTOS\IMG-20170612-WA0044.jpg"/>
          <p:cNvPicPr>
            <a:picLocks noChangeAspect="1" noChangeArrowheads="1"/>
          </p:cNvPicPr>
          <p:nvPr/>
        </p:nvPicPr>
        <p:blipFill>
          <a:blip r:embed="rId4" cstate="print"/>
          <a:srcRect r="9980"/>
          <a:stretch>
            <a:fillRect/>
          </a:stretch>
        </p:blipFill>
        <p:spPr bwMode="auto">
          <a:xfrm>
            <a:off x="6833051" y="4347102"/>
            <a:ext cx="2268760" cy="1890210"/>
          </a:xfrm>
          <a:prstGeom prst="rect">
            <a:avLst/>
          </a:prstGeom>
          <a:noFill/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4103" y="3644536"/>
            <a:ext cx="2007467" cy="258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39 CuadroTexto"/>
          <p:cNvSpPr txBox="1"/>
          <p:nvPr/>
        </p:nvSpPr>
        <p:spPr>
          <a:xfrm>
            <a:off x="691876" y="4436295"/>
            <a:ext cx="43215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>
              <a:buFont typeface="Arial" pitchFamily="34" charset="0"/>
              <a:buChar char="•"/>
            </a:pPr>
            <a:r>
              <a:rPr lang="es-PA" sz="1500" b="1" dirty="0" smtClean="0">
                <a:solidFill>
                  <a:schemeClr val="bg1"/>
                </a:solidFill>
              </a:rPr>
              <a:t>Obtención de predios de fincas.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es-PA" sz="1500" b="1" dirty="0" smtClean="0">
                <a:solidFill>
                  <a:schemeClr val="bg1"/>
                </a:solidFill>
              </a:rPr>
              <a:t>Muestreo estratificado por tamaño y tipo de finca.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es-PA" sz="1500" b="1" dirty="0" smtClean="0">
                <a:solidFill>
                  <a:schemeClr val="bg1"/>
                </a:solidFill>
              </a:rPr>
              <a:t>Mapas de zonas a muestrear por conocimiento previo del estado de la degradación y por muestra de fincas.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es-PA" sz="1500" b="1" dirty="0" smtClean="0">
                <a:solidFill>
                  <a:schemeClr val="bg1"/>
                </a:solidFill>
              </a:rPr>
              <a:t>Aplicación de los QT y QA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es-PA" sz="1500" b="1" dirty="0" smtClean="0">
                <a:solidFill>
                  <a:schemeClr val="bg1"/>
                </a:solidFill>
              </a:rPr>
              <a:t>Se elaborará un manual de buenas prácticas de MST</a:t>
            </a:r>
            <a:endParaRPr lang="es-PA" sz="1500" b="1" dirty="0">
              <a:solidFill>
                <a:schemeClr val="bg1"/>
              </a:solidFill>
            </a:endParaRPr>
          </a:p>
        </p:txBody>
      </p:sp>
      <p:grpSp>
        <p:nvGrpSpPr>
          <p:cNvPr id="27" name="5 Grupo"/>
          <p:cNvGrpSpPr>
            <a:grpSpLocks/>
          </p:cNvGrpSpPr>
          <p:nvPr/>
        </p:nvGrpSpPr>
        <p:grpSpPr bwMode="auto">
          <a:xfrm>
            <a:off x="8229600" y="1080655"/>
            <a:ext cx="3642360" cy="2934393"/>
            <a:chOff x="815141" y="1788886"/>
            <a:chExt cx="3689143" cy="2598721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15141" y="1788886"/>
              <a:ext cx="1854179" cy="25987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69320" y="1788886"/>
              <a:ext cx="1834964" cy="25987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="" xmlns:p14="http://schemas.microsoft.com/office/powerpoint/2010/main" val="4704766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53"/>
            <a:ext cx="12192000" cy="6907953"/>
          </a:xfrm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228608" y="28576"/>
            <a:ext cx="8229600" cy="936104"/>
          </a:xfrm>
        </p:spPr>
        <p:txBody>
          <a:bodyPr>
            <a:noAutofit/>
          </a:bodyPr>
          <a:lstStyle/>
          <a:p>
            <a:pPr algn="l"/>
            <a:r>
              <a:rPr lang="es-PA" sz="3000" dirty="0" smtClean="0"/>
              <a:t>Estrategia y enfoque para la implementación de</a:t>
            </a:r>
            <a:br>
              <a:rPr lang="es-PA" sz="3000" dirty="0" smtClean="0"/>
            </a:br>
            <a:r>
              <a:rPr lang="es-PA" sz="3000" dirty="0" smtClean="0"/>
              <a:t>los módulos DS-SLM</a:t>
            </a:r>
            <a:endParaRPr lang="es-PA" sz="3000" dirty="0"/>
          </a:p>
        </p:txBody>
      </p:sp>
      <p:sp>
        <p:nvSpPr>
          <p:cNvPr id="10" name="Rectangle 18"/>
          <p:cNvSpPr/>
          <p:nvPr/>
        </p:nvSpPr>
        <p:spPr>
          <a:xfrm>
            <a:off x="329593" y="1080657"/>
            <a:ext cx="8777775" cy="91183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 sz="16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48"/>
          <p:cNvSpPr/>
          <p:nvPr/>
        </p:nvSpPr>
        <p:spPr>
          <a:xfrm>
            <a:off x="4930904" y="3645592"/>
            <a:ext cx="2592288" cy="648072"/>
          </a:xfrm>
          <a:prstGeom prst="rect">
            <a:avLst/>
          </a:prstGeom>
          <a:solidFill>
            <a:srgbClr val="3890A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44000" rtlCol="0" anchor="ctr"/>
          <a:lstStyle/>
          <a:p>
            <a:pPr>
              <a:spcAft>
                <a:spcPts val="300"/>
              </a:spcAft>
            </a:pPr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5</a:t>
            </a:r>
          </a:p>
          <a:p>
            <a:r>
              <a:rPr lang="es-PA" sz="1400" b="1" smtClean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Planificación territorial MST</a:t>
            </a:r>
          </a:p>
        </p:txBody>
      </p:sp>
      <p:sp>
        <p:nvSpPr>
          <p:cNvPr id="12" name="Rectangle 47"/>
          <p:cNvSpPr/>
          <p:nvPr/>
        </p:nvSpPr>
        <p:spPr>
          <a:xfrm>
            <a:off x="826448" y="2061416"/>
            <a:ext cx="2476790" cy="716044"/>
          </a:xfrm>
          <a:prstGeom prst="rect">
            <a:avLst/>
          </a:prstGeom>
          <a:solidFill>
            <a:srgbClr val="CC7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300"/>
              </a:spcAft>
            </a:pPr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2</a:t>
            </a:r>
          </a:p>
          <a:p>
            <a:r>
              <a:rPr lang="es-PA" sz="16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Evaluación nacional / </a:t>
            </a:r>
          </a:p>
          <a:p>
            <a:r>
              <a:rPr lang="es-PA" sz="16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subnacional  </a:t>
            </a:r>
          </a:p>
        </p:txBody>
      </p:sp>
      <p:sp>
        <p:nvSpPr>
          <p:cNvPr id="14" name="Rectangle 28"/>
          <p:cNvSpPr/>
          <p:nvPr/>
        </p:nvSpPr>
        <p:spPr>
          <a:xfrm>
            <a:off x="329592" y="6300588"/>
            <a:ext cx="8777775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endParaRPr lang="es-PA" sz="1050" b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37"/>
          <p:cNvSpPr/>
          <p:nvPr/>
        </p:nvSpPr>
        <p:spPr>
          <a:xfrm>
            <a:off x="329592" y="2061416"/>
            <a:ext cx="424847" cy="4176464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 sz="9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00"/>
          <p:cNvSpPr/>
          <p:nvPr/>
        </p:nvSpPr>
        <p:spPr>
          <a:xfrm>
            <a:off x="4930904" y="2798431"/>
            <a:ext cx="2592288" cy="775154"/>
          </a:xfrm>
          <a:prstGeom prst="rect">
            <a:avLst/>
          </a:prstGeom>
          <a:solidFill>
            <a:srgbClr val="94B7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Evaluaciones DT y MST</a:t>
            </a:r>
          </a:p>
          <a:p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Análisis de Medios de vida y recursos naturales  </a:t>
            </a:r>
          </a:p>
          <a:p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Selección de buenas prácticasMST  </a:t>
            </a:r>
          </a:p>
          <a:p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endParaRPr lang="es-PA" sz="120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55"/>
          <p:cNvSpPr/>
          <p:nvPr/>
        </p:nvSpPr>
        <p:spPr>
          <a:xfrm>
            <a:off x="394400" y="1125312"/>
            <a:ext cx="8208912" cy="59396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300"/>
              </a:spcAft>
            </a:pPr>
            <a:r>
              <a:rPr lang="es-PA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1</a:t>
            </a:r>
          </a:p>
          <a:p>
            <a:r>
              <a:rPr lang="es-PA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Estrategia operativa y Plan de acción para la integración y réplica del MST</a:t>
            </a:r>
            <a:endParaRPr lang="es-PA" sz="1000" b="1" u="sng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29"/>
          <p:cNvSpPr/>
          <p:nvPr/>
        </p:nvSpPr>
        <p:spPr>
          <a:xfrm>
            <a:off x="410321" y="1719272"/>
            <a:ext cx="7184879" cy="270136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s-P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A Revisión, estrategia y plan de acción inicial  </a:t>
            </a:r>
          </a:p>
        </p:txBody>
      </p:sp>
      <p:sp>
        <p:nvSpPr>
          <p:cNvPr id="20" name="Rectangle 33"/>
          <p:cNvSpPr/>
          <p:nvPr/>
        </p:nvSpPr>
        <p:spPr>
          <a:xfrm>
            <a:off x="519398" y="6325082"/>
            <a:ext cx="8587970" cy="418614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s-PA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C    </a:t>
            </a:r>
            <a:r>
              <a:rPr lang="es-PA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RÉPLICA DE BUENAS PRÁCTICAS MEDIANTE POLÍTICAS, ESTRATEGIAS TERRITORIALES, INCENTIVOS Y MECANISMOS FINANCIEROS  </a:t>
            </a:r>
            <a:endParaRPr lang="es-PA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32"/>
          <p:cNvSpPr/>
          <p:nvPr/>
        </p:nvSpPr>
        <p:spPr>
          <a:xfrm rot="16200000">
            <a:off x="-1786742" y="3660404"/>
            <a:ext cx="4608512" cy="54644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B</a:t>
            </a:r>
            <a:r>
              <a:rPr lang="es-PA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 </a:t>
            </a:r>
            <a:r>
              <a:rPr lang="es-PA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Acuerdos y fortalecimiento de capacidades</a:t>
            </a:r>
          </a:p>
        </p:txBody>
      </p:sp>
      <p:sp>
        <p:nvSpPr>
          <p:cNvPr id="24" name="Rectangle 31"/>
          <p:cNvSpPr/>
          <p:nvPr/>
        </p:nvSpPr>
        <p:spPr>
          <a:xfrm>
            <a:off x="3562752" y="2061417"/>
            <a:ext cx="1142981" cy="1105613"/>
          </a:xfrm>
          <a:prstGeom prst="rect">
            <a:avLst/>
          </a:prstGeom>
          <a:solidFill>
            <a:srgbClr val="D59F3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44000" rtlCol="0" anchor="t" anchorCtr="0"/>
          <a:lstStyle/>
          <a:p>
            <a:pPr>
              <a:spcAft>
                <a:spcPts val="300"/>
              </a:spcAft>
            </a:pPr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3 </a:t>
            </a:r>
          </a:p>
          <a:p>
            <a:r>
              <a:rPr lang="es-PA" sz="14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Selección </a:t>
            </a:r>
          </a:p>
          <a:p>
            <a:r>
              <a:rPr lang="es-PA" sz="14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de paisajes </a:t>
            </a:r>
          </a:p>
          <a:p>
            <a:r>
              <a:rPr lang="es-PA" sz="14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prioritarios  </a:t>
            </a:r>
          </a:p>
        </p:txBody>
      </p:sp>
      <p:sp>
        <p:nvSpPr>
          <p:cNvPr id="25" name="Rectangle 19"/>
          <p:cNvSpPr/>
          <p:nvPr/>
        </p:nvSpPr>
        <p:spPr>
          <a:xfrm>
            <a:off x="826448" y="2832326"/>
            <a:ext cx="2476791" cy="1605354"/>
          </a:xfrm>
          <a:prstGeom prst="rect">
            <a:avLst/>
          </a:prstGeom>
          <a:solidFill>
            <a:srgbClr val="CC7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A" sz="14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Evaluación  DT y MST  </a:t>
            </a:r>
          </a:p>
          <a:p>
            <a:endParaRPr lang="es-PA" sz="1400" smtClean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r>
              <a:rPr lang="es-PA" sz="1200" i="1" smtClean="0">
                <a:solidFill>
                  <a:srgbClr val="FFFF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Acuerdos con instituciones políticas y mecanismos financieros  </a:t>
            </a:r>
            <a:endParaRPr lang="es-PA" sz="1100" b="1" i="1" smtClean="0">
              <a:solidFill>
                <a:srgbClr val="FFFF0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r>
              <a:rPr lang="es-PA" sz="11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endParaRPr lang="es-PA" sz="110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2"/>
          <p:cNvSpPr/>
          <p:nvPr/>
        </p:nvSpPr>
        <p:spPr>
          <a:xfrm>
            <a:off x="4930904" y="2061416"/>
            <a:ext cx="2592288" cy="716044"/>
          </a:xfrm>
          <a:prstGeom prst="rect">
            <a:avLst/>
          </a:prstGeom>
          <a:solidFill>
            <a:srgbClr val="7BA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44000" rtlCol="0" anchor="ctr"/>
          <a:lstStyle/>
          <a:p>
            <a:pPr>
              <a:spcAft>
                <a:spcPts val="300"/>
              </a:spcAft>
            </a:pPr>
            <a:r>
              <a:rPr lang="es-PA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4 </a:t>
            </a:r>
          </a:p>
          <a:p>
            <a:r>
              <a:rPr lang="es-PA" sz="1500" b="1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Evaluación local /paisajes </a:t>
            </a:r>
            <a:endParaRPr lang="es-PA" sz="1500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ight Arrow 50"/>
          <p:cNvSpPr/>
          <p:nvPr/>
        </p:nvSpPr>
        <p:spPr>
          <a:xfrm>
            <a:off x="3305999" y="2457435"/>
            <a:ext cx="256753" cy="1080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ight Arrow 50"/>
          <p:cNvSpPr/>
          <p:nvPr/>
        </p:nvSpPr>
        <p:spPr>
          <a:xfrm>
            <a:off x="4714880" y="2457435"/>
            <a:ext cx="256753" cy="1080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eft-Right Arrow 51"/>
          <p:cNvSpPr/>
          <p:nvPr/>
        </p:nvSpPr>
        <p:spPr>
          <a:xfrm>
            <a:off x="3490744" y="3789608"/>
            <a:ext cx="1181491" cy="144016"/>
          </a:xfrm>
          <a:prstGeom prst="leftRightArrow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770707" y="4483593"/>
            <a:ext cx="81773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2000" b="1" dirty="0" smtClean="0">
                <a:solidFill>
                  <a:schemeClr val="bg1"/>
                </a:solidFill>
              </a:rPr>
              <a:t>A través del proyecto se conformó en 2017, el Comité de Cuenca del río Parita y se conformará en 2018, el del río </a:t>
            </a:r>
            <a:r>
              <a:rPr lang="es-PA" sz="2000" b="1" dirty="0" err="1" smtClean="0">
                <a:solidFill>
                  <a:schemeClr val="bg1"/>
                </a:solidFill>
              </a:rPr>
              <a:t>Tonosí</a:t>
            </a:r>
            <a:r>
              <a:rPr lang="es-PA" sz="2000" b="1" dirty="0" smtClean="0">
                <a:solidFill>
                  <a:schemeClr val="bg1"/>
                </a:solidFill>
              </a:rPr>
              <a:t>. El Comité de Cuenca de Parita ya cuenta con reglamento interno. Los Comités de Cuenca son entidades autónomas que facilitan el manejo sostenible con fundamento en el Plan de Ordenamiento Territorial y el Plan de Manejo de la cuenca.</a:t>
            </a:r>
            <a:endParaRPr lang="es-PA" sz="2000" b="1" dirty="0">
              <a:solidFill>
                <a:schemeClr val="bg1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 l="14638" t="7650" r="8646" b="2284"/>
          <a:stretch>
            <a:fillRect/>
          </a:stretch>
        </p:blipFill>
        <p:spPr bwMode="auto">
          <a:xfrm rot="5400000">
            <a:off x="8526804" y="1792904"/>
            <a:ext cx="4197230" cy="2771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37 CuadroTexto"/>
          <p:cNvSpPr txBox="1"/>
          <p:nvPr/>
        </p:nvSpPr>
        <p:spPr>
          <a:xfrm>
            <a:off x="9167533" y="5372567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1600" b="1" dirty="0" smtClean="0">
                <a:solidFill>
                  <a:schemeClr val="bg1"/>
                </a:solidFill>
              </a:rPr>
              <a:t>Resolución</a:t>
            </a:r>
          </a:p>
          <a:p>
            <a:r>
              <a:rPr lang="es-PA" sz="1600" b="1" dirty="0" smtClean="0">
                <a:solidFill>
                  <a:schemeClr val="bg1"/>
                </a:solidFill>
              </a:rPr>
              <a:t>DM-0474-2017 de 8 de septiembre de 2017</a:t>
            </a:r>
            <a:endParaRPr lang="es-PA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04766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18732</TotalTime>
  <Words>2068</Words>
  <Application>Microsoft Office PowerPoint</Application>
  <PresentationFormat>Personalizado</PresentationFormat>
  <Paragraphs>252</Paragraphs>
  <Slides>28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29" baseType="lpstr">
      <vt:lpstr>Office Theme</vt:lpstr>
      <vt:lpstr>Diapositiva 1</vt:lpstr>
      <vt:lpstr>Estrategia y enfoque para la implementación de los módulos DS-SLM</vt:lpstr>
      <vt:lpstr>Estrategia y enfoque para la implementación de los módulos DS-SLM</vt:lpstr>
      <vt:lpstr>Estrategia y enfoque para la implementación de los módulos DS-SLM</vt:lpstr>
      <vt:lpstr>Estrategia y enfoque para la implementación de los módulos DS-SLM</vt:lpstr>
      <vt:lpstr>Estrategia y enfoque para la implementación de los módulos DS-SLM</vt:lpstr>
      <vt:lpstr>Estrategia y enfoque para la implementación de los módulos DS-SLM</vt:lpstr>
      <vt:lpstr>Estrategia y enfoque para la implementación de los módulos DS-SLM</vt:lpstr>
      <vt:lpstr>Estrategia y enfoque para la implementación de los módulos DS-SLM</vt:lpstr>
      <vt:lpstr>Estrategia y enfoque para la implementación de los módulos DS-SLM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</vt:vector>
  </TitlesOfParts>
  <Manager>Emilio Sempris</Manager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Comité Técnico para la elaboración del Plan Nacional de Seguridad Hídrica 2015-2050: Agua para Todos</dc:title>
  <dc:subject>PowerPoint Borrador Plan Nacional de Seguridad Hídrica</dc:subject>
  <dc:creator>Emilio Semrpis</dc:creator>
  <cp:keywords>Agua para Todos 2015-2050;Plan Nacional de Seguridad Hídrica;Panamá</cp:keywords>
  <cp:lastModifiedBy>Suelos</cp:lastModifiedBy>
  <cp:revision>584</cp:revision>
  <cp:lastPrinted>2016-01-15T14:47:56Z</cp:lastPrinted>
  <dcterms:created xsi:type="dcterms:W3CDTF">2015-08-28T13:07:52Z</dcterms:created>
  <dcterms:modified xsi:type="dcterms:W3CDTF">2018-04-25T08:27:37Z</dcterms:modified>
</cp:coreProperties>
</file>